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3"/>
  </p:notesMasterIdLst>
  <p:sldIdLst>
    <p:sldId id="256" r:id="rId2"/>
    <p:sldId id="267" r:id="rId3"/>
    <p:sldId id="272" r:id="rId4"/>
    <p:sldId id="257" r:id="rId5"/>
    <p:sldId id="266" r:id="rId6"/>
    <p:sldId id="258" r:id="rId7"/>
    <p:sldId id="259" r:id="rId8"/>
    <p:sldId id="273" r:id="rId9"/>
    <p:sldId id="260" r:id="rId10"/>
    <p:sldId id="261" r:id="rId11"/>
    <p:sldId id="268" r:id="rId12"/>
    <p:sldId id="262" r:id="rId13"/>
    <p:sldId id="263" r:id="rId14"/>
    <p:sldId id="277" r:id="rId15"/>
    <p:sldId id="265" r:id="rId16"/>
    <p:sldId id="274" r:id="rId17"/>
    <p:sldId id="275" r:id="rId18"/>
    <p:sldId id="276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F7261-CDE4-4C64-953F-C0090C107F77}" type="datetimeFigureOut">
              <a:rPr lang="en-US" smtClean="0"/>
              <a:t>17-Aug-12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602CC-EE0F-48E8-B01F-8024C739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602CC-EE0F-48E8-B01F-8024C73923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0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5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4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8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2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9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7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8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1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17-Aug-12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haroni" pitchFamily="2" charset="-79"/>
                <a:cs typeface="Aharoni" pitchFamily="2" charset="-79"/>
              </a:rPr>
              <a:t>BIOLOGY </a:t>
            </a:r>
            <a:endParaRPr lang="en-GB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8000" dirty="0" smtClean="0">
                <a:latin typeface="Aharoni" pitchFamily="2" charset="-79"/>
                <a:cs typeface="Aharoni" pitchFamily="2" charset="-79"/>
              </a:rPr>
              <a:t>ESSAYS</a:t>
            </a:r>
            <a:endParaRPr lang="en-GB" sz="8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87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Avoid Contradicting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05400"/>
          </a:xfrm>
        </p:spPr>
        <p:txBody>
          <a:bodyPr>
            <a:normAutofit lnSpcReduction="10000"/>
          </a:bodyPr>
          <a:lstStyle/>
          <a:p>
            <a:pPr lvl="0"/>
            <a:r>
              <a:rPr lang="en-GB" sz="4800" b="1" dirty="0">
                <a:latin typeface="Aharoni" pitchFamily="2" charset="-79"/>
                <a:cs typeface="Aharoni" pitchFamily="2" charset="-79"/>
              </a:rPr>
              <a:t>Avoid using contradicting statements in the essay by use of biological terms correctly</a:t>
            </a:r>
            <a:r>
              <a:rPr lang="en-GB" sz="4800" b="1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 lvl="0"/>
            <a:r>
              <a:rPr lang="en-GB" sz="4800" b="1" dirty="0" smtClean="0">
                <a:latin typeface="Aharoni" pitchFamily="2" charset="-79"/>
                <a:cs typeface="Aharoni" pitchFamily="2" charset="-79"/>
              </a:rPr>
              <a:t>E.g. </a:t>
            </a:r>
            <a:r>
              <a:rPr lang="en-GB" sz="4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cell develops high osmotic pressure &amp; osmotic potential </a:t>
            </a:r>
            <a:endParaRPr lang="en-GB" sz="4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8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crossing out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5400" b="1" dirty="0">
                <a:latin typeface="Aharoni" pitchFamily="2" charset="-79"/>
                <a:cs typeface="Aharoni" pitchFamily="2" charset="-79"/>
              </a:rPr>
              <a:t>Never cross out a response before completing writing the alternative.</a:t>
            </a:r>
            <a:endParaRPr lang="en-GB" sz="5400" dirty="0">
              <a:latin typeface="Aharoni" pitchFamily="2" charset="-79"/>
              <a:cs typeface="Aharoni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Avoid using </a:t>
            </a:r>
            <a:r>
              <a:rPr lang="en-GB" b="1" dirty="0"/>
              <a:t>brackets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839200" cy="5257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sz="4400" b="1" dirty="0">
                <a:latin typeface="Aharoni" pitchFamily="2" charset="-79"/>
                <a:cs typeface="Aharoni" pitchFamily="2" charset="-79"/>
              </a:rPr>
              <a:t>Avoid using brackets when writing Biology essays, because the word in the bracket </a:t>
            </a:r>
            <a:r>
              <a:rPr lang="en-GB" sz="4400" b="1" dirty="0" smtClean="0">
                <a:latin typeface="Aharoni" pitchFamily="2" charset="-79"/>
                <a:cs typeface="Aharoni" pitchFamily="2" charset="-79"/>
              </a:rPr>
              <a:t>must be </a:t>
            </a:r>
            <a:r>
              <a:rPr lang="en-GB" sz="4400" b="1" dirty="0">
                <a:latin typeface="Aharoni" pitchFamily="2" charset="-79"/>
                <a:cs typeface="Aharoni" pitchFamily="2" charset="-79"/>
              </a:rPr>
              <a:t>the equivalent and if it </a:t>
            </a:r>
            <a:r>
              <a:rPr lang="en-GB" sz="4400" b="1" dirty="0" smtClean="0">
                <a:latin typeface="Aharoni" pitchFamily="2" charset="-79"/>
                <a:cs typeface="Aharoni" pitchFamily="2" charset="-79"/>
              </a:rPr>
              <a:t>is not </a:t>
            </a:r>
            <a:r>
              <a:rPr lang="en-GB" sz="4400" b="1" dirty="0">
                <a:latin typeface="Aharoni" pitchFamily="2" charset="-79"/>
                <a:cs typeface="Aharoni" pitchFamily="2" charset="-79"/>
              </a:rPr>
              <a:t>then the point is penalised</a:t>
            </a:r>
            <a:r>
              <a:rPr lang="en-GB" sz="4400" b="1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 lvl="0"/>
            <a:r>
              <a:rPr lang="en-GB" sz="4400" b="1" dirty="0" smtClean="0">
                <a:latin typeface="Aharoni" pitchFamily="2" charset="-79"/>
                <a:cs typeface="Aharoni" pitchFamily="2" charset="-79"/>
              </a:rPr>
              <a:t>E.g. nucleus (nucleolus)</a:t>
            </a:r>
          </a:p>
          <a:p>
            <a:pPr lvl="0"/>
            <a:r>
              <a:rPr lang="en-GB" sz="44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Correct use; Plasma membrane (cell membrane) </a:t>
            </a:r>
            <a:endParaRPr lang="en-GB" sz="4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1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“and”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067800" cy="5181600"/>
          </a:xfrm>
        </p:spPr>
        <p:txBody>
          <a:bodyPr>
            <a:normAutofit fontScale="92500"/>
          </a:bodyPr>
          <a:lstStyle/>
          <a:p>
            <a:pPr lvl="0"/>
            <a:r>
              <a:rPr lang="en-GB" sz="4800" b="1" dirty="0"/>
              <a:t>Use the </a:t>
            </a:r>
            <a:r>
              <a:rPr lang="en-GB" sz="4800" b="1" dirty="0" smtClean="0"/>
              <a:t>word </a:t>
            </a:r>
            <a:r>
              <a:rPr lang="en-GB" sz="4800" b="1" dirty="0"/>
              <a:t>“and” only when the two words or statements being joined biologically agree  </a:t>
            </a:r>
            <a:r>
              <a:rPr lang="en-GB" sz="4800" b="1" dirty="0" smtClean="0"/>
              <a:t>and </a:t>
            </a:r>
            <a:r>
              <a:rPr lang="en-GB" sz="4800" b="1" dirty="0"/>
              <a:t>are biologically true. </a:t>
            </a:r>
            <a:endParaRPr lang="en-GB" sz="4800" b="1" dirty="0" smtClean="0"/>
          </a:p>
          <a:p>
            <a:r>
              <a:rPr lang="en-US" sz="4800" b="1" dirty="0">
                <a:solidFill>
                  <a:srgbClr val="FF0000"/>
                </a:solidFill>
              </a:rPr>
              <a:t>Incorrect use of “and</a:t>
            </a:r>
            <a:r>
              <a:rPr lang="en-US" sz="4800" b="1" dirty="0" smtClean="0">
                <a:solidFill>
                  <a:srgbClr val="FF0000"/>
                </a:solidFill>
              </a:rPr>
              <a:t>”. </a:t>
            </a:r>
            <a:r>
              <a:rPr lang="en-US" sz="4800" b="1" dirty="0" smtClean="0"/>
              <a:t>“</a:t>
            </a:r>
            <a:r>
              <a:rPr lang="en-US" sz="4800" b="1" dirty="0"/>
              <a:t>An incisor tooth is used for cutting and grinding of food</a:t>
            </a:r>
            <a:r>
              <a:rPr lang="en-GB" sz="4800" b="1" dirty="0" smtClean="0"/>
              <a:t> “</a:t>
            </a:r>
            <a:endParaRPr lang="en-GB" sz="48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1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“or”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Use the word “or” when the statement before and after the word are alternatives,</a:t>
            </a:r>
          </a:p>
          <a:p>
            <a:r>
              <a:rPr lang="en-US" dirty="0" smtClean="0"/>
              <a:t>Wrong use; Examples of plants are yeast or garden peas.</a:t>
            </a:r>
          </a:p>
          <a:p>
            <a:r>
              <a:rPr lang="en-US" dirty="0" smtClean="0"/>
              <a:t>Correct use; Insects  life cycles are classified either as incomplete metamorphosis or complete metamorphosis.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haroni" pitchFamily="2" charset="-79"/>
                <a:cs typeface="Aharoni" pitchFamily="2" charset="-79"/>
              </a:rPr>
              <a:t>Avoid teaching the examiner</a:t>
            </a:r>
            <a:endParaRPr lang="en-GB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/>
          </a:bodyPr>
          <a:lstStyle/>
          <a:p>
            <a:pPr lvl="0"/>
            <a:r>
              <a:rPr lang="en-GB" sz="3600" b="1" dirty="0">
                <a:latin typeface="Aharoni" pitchFamily="2" charset="-79"/>
                <a:cs typeface="Aharoni" pitchFamily="2" charset="-79"/>
              </a:rPr>
              <a:t>Avoid teaching the examiner. For example avoid statements like. ”</a:t>
            </a:r>
            <a:r>
              <a:rPr lang="en-GB" sz="3600" b="1" i="1" dirty="0">
                <a:latin typeface="Aharoni" pitchFamily="2" charset="-79"/>
                <a:cs typeface="Aharoni" pitchFamily="2" charset="-79"/>
              </a:rPr>
              <a:t>Excess amino acids are broken down in </a:t>
            </a:r>
            <a:r>
              <a:rPr lang="en-GB" sz="3600" b="1" i="1" dirty="0" smtClean="0">
                <a:latin typeface="Aharoni" pitchFamily="2" charset="-79"/>
                <a:cs typeface="Aharoni" pitchFamily="2" charset="-79"/>
              </a:rPr>
              <a:t>the process, </a:t>
            </a:r>
            <a:r>
              <a:rPr lang="en-GB" sz="3600" b="1" i="1" dirty="0">
                <a:latin typeface="Aharoni" pitchFamily="2" charset="-79"/>
                <a:cs typeface="Aharoni" pitchFamily="2" charset="-79"/>
              </a:rPr>
              <a:t>called deamination to form compounds called amino group and </a:t>
            </a:r>
            <a:r>
              <a:rPr lang="en-GB" sz="3600" b="1" i="1" dirty="0" smtClean="0">
                <a:latin typeface="Aharoni" pitchFamily="2" charset="-79"/>
                <a:cs typeface="Aharoni" pitchFamily="2" charset="-79"/>
              </a:rPr>
              <a:t>organic compound </a:t>
            </a:r>
            <a:r>
              <a:rPr lang="en-GB" sz="3600" b="1" dirty="0" smtClean="0">
                <a:latin typeface="Aharoni" pitchFamily="2" charset="-79"/>
                <a:cs typeface="Aharoni" pitchFamily="2" charset="-79"/>
              </a:rPr>
              <a:t>”.</a:t>
            </a:r>
          </a:p>
          <a:p>
            <a:pPr lvl="0"/>
            <a:r>
              <a:rPr lang="en-GB" sz="36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sz="3600" b="1" dirty="0">
                <a:latin typeface="Aharoni" pitchFamily="2" charset="-79"/>
                <a:cs typeface="Aharoni" pitchFamily="2" charset="-79"/>
              </a:rPr>
              <a:t>In the response remove the word “called”. </a:t>
            </a:r>
            <a:endParaRPr lang="en-GB" sz="3600" dirty="0"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4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Adjectives in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5105400"/>
          </a:xfrm>
        </p:spPr>
        <p:txBody>
          <a:bodyPr>
            <a:normAutofit/>
          </a:bodyPr>
          <a:lstStyle/>
          <a:p>
            <a:r>
              <a:rPr lang="en-US" sz="4000" b="1" dirty="0"/>
              <a:t>Use adjectives intensively in your essays to improve on your score </a:t>
            </a:r>
            <a:r>
              <a:rPr lang="en-US" sz="4000" b="1" dirty="0" smtClean="0"/>
              <a:t>board,</a:t>
            </a:r>
          </a:p>
          <a:p>
            <a:r>
              <a:rPr lang="en-US" sz="4000" b="1" dirty="0"/>
              <a:t>e.g.</a:t>
            </a:r>
            <a:r>
              <a:rPr lang="en-US" sz="4000" dirty="0"/>
              <a:t> </a:t>
            </a:r>
            <a:r>
              <a:rPr lang="en-US" sz="4000" b="1" dirty="0"/>
              <a:t>deep, fleshy, photosynthetic, reduced, sunken, waxy, </a:t>
            </a:r>
            <a:r>
              <a:rPr lang="en-US" sz="4000" b="1" dirty="0" smtClean="0"/>
              <a:t>small, numerous, lignified,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78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leave out some points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Make sure to include in the essay points that made in the outline.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Biological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Avoid using Biological lies in </a:t>
            </a:r>
            <a:r>
              <a:rPr lang="en-US" b="1" dirty="0" smtClean="0"/>
              <a:t>the </a:t>
            </a:r>
            <a:r>
              <a:rPr lang="en-US" b="1" dirty="0"/>
              <a:t>essays.  </a:t>
            </a:r>
            <a:r>
              <a:rPr lang="en-US" b="1" dirty="0" smtClean="0"/>
              <a:t>Write only </a:t>
            </a:r>
            <a:r>
              <a:rPr lang="en-US" b="1" dirty="0"/>
              <a:t>biological truth all the time in </a:t>
            </a:r>
            <a:r>
              <a:rPr lang="en-US" b="1" dirty="0" smtClean="0"/>
              <a:t>the </a:t>
            </a:r>
            <a:r>
              <a:rPr lang="en-US" b="1" dirty="0"/>
              <a:t>essay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E.g. </a:t>
            </a:r>
            <a:r>
              <a:rPr lang="en-US" dirty="0"/>
              <a:t>Plant root hairs absorb water and minerals from the </a:t>
            </a:r>
            <a:r>
              <a:rPr lang="en-US" dirty="0" smtClean="0"/>
              <a:t>soil,</a:t>
            </a:r>
          </a:p>
          <a:p>
            <a:r>
              <a:rPr lang="en-US" dirty="0"/>
              <a:t>Strong heating kills enzymes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for essays is 30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pPr lvl="0"/>
            <a:r>
              <a:rPr lang="en-GB" sz="5400" b="1" dirty="0"/>
              <a:t>Manage time well so at to complete writing the essay in less than thirty minutes</a:t>
            </a:r>
            <a:r>
              <a:rPr lang="en-GB" sz="5400" b="1" dirty="0" smtClean="0"/>
              <a:t>.</a:t>
            </a:r>
          </a:p>
          <a:p>
            <a:pPr lvl="0"/>
            <a:r>
              <a:rPr lang="en-GB" sz="5400" b="1" dirty="0" smtClean="0"/>
              <a:t>Attempt only </a:t>
            </a:r>
            <a:r>
              <a:rPr lang="en-GB" sz="5400" b="1" dirty="0" smtClean="0">
                <a:solidFill>
                  <a:srgbClr val="FF0000"/>
                </a:solidFill>
              </a:rPr>
              <a:t>ONE essay!!!!</a:t>
            </a:r>
            <a:endParaRPr lang="en-GB" sz="54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0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Biology Essay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5400" dirty="0" smtClean="0">
                <a:latin typeface="Aharoni" pitchFamily="2" charset="-79"/>
                <a:cs typeface="Aharoni" pitchFamily="2" charset="-79"/>
              </a:rPr>
              <a:t>A biology essay is made of;</a:t>
            </a:r>
          </a:p>
          <a:p>
            <a:r>
              <a:rPr lang="en-GB" sz="5400" dirty="0" smtClean="0">
                <a:latin typeface="Aharoni" pitchFamily="2" charset="-79"/>
                <a:cs typeface="Aharoni" pitchFamily="2" charset="-79"/>
              </a:rPr>
              <a:t> full </a:t>
            </a:r>
            <a:r>
              <a:rPr lang="en-GB" sz="5400" dirty="0">
                <a:latin typeface="Aharoni" pitchFamily="2" charset="-79"/>
                <a:cs typeface="Aharoni" pitchFamily="2" charset="-79"/>
              </a:rPr>
              <a:t>sentences </a:t>
            </a:r>
          </a:p>
          <a:p>
            <a:r>
              <a:rPr lang="en-GB" sz="5400" dirty="0" smtClean="0">
                <a:latin typeface="Aharoni" pitchFamily="2" charset="-79"/>
                <a:cs typeface="Aharoni" pitchFamily="2" charset="-79"/>
              </a:rPr>
              <a:t>with </a:t>
            </a:r>
            <a:r>
              <a:rPr lang="en-GB" sz="5400" dirty="0">
                <a:latin typeface="Aharoni" pitchFamily="2" charset="-79"/>
                <a:cs typeface="Aharoni" pitchFamily="2" charset="-79"/>
              </a:rPr>
              <a:t>facts well </a:t>
            </a:r>
            <a:r>
              <a:rPr lang="en-GB" sz="5400" dirty="0" smtClean="0">
                <a:latin typeface="Aharoni" pitchFamily="2" charset="-79"/>
                <a:cs typeface="Aharoni" pitchFamily="2" charset="-79"/>
              </a:rPr>
              <a:t>connected and arranged.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9441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1"/>
            <a:ext cx="4343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0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 YOU FOR YOUR TIME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292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BIOLOGY </a:t>
            </a:r>
            <a:r>
              <a:rPr lang="en-US" b="1" dirty="0" smtClean="0"/>
              <a:t>ESSAYS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Block </a:t>
            </a:r>
            <a:r>
              <a:rPr lang="en-US" b="1" dirty="0">
                <a:solidFill>
                  <a:srgbClr val="FF0000"/>
                </a:solidFill>
              </a:rPr>
              <a:t>essay</a:t>
            </a:r>
            <a:r>
              <a:rPr lang="en-US" b="1" dirty="0" smtClean="0"/>
              <a:t>. </a:t>
            </a:r>
            <a:r>
              <a:rPr lang="en-US" dirty="0" smtClean="0"/>
              <a:t>This </a:t>
            </a:r>
            <a:r>
              <a:rPr lang="en-US" dirty="0"/>
              <a:t>is a question given just in one statement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smtClean="0"/>
              <a:t>E.g. </a:t>
            </a:r>
            <a:r>
              <a:rPr lang="en-US" dirty="0" smtClean="0"/>
              <a:t>Describe </a:t>
            </a:r>
            <a:r>
              <a:rPr lang="en-US" dirty="0"/>
              <a:t>the role of hormones in the human menstrual cycle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Spilt essay</a:t>
            </a:r>
            <a:r>
              <a:rPr lang="en-US" b="1" dirty="0" smtClean="0"/>
              <a:t>; </a:t>
            </a:r>
            <a:r>
              <a:rPr lang="en-US" dirty="0" smtClean="0"/>
              <a:t>This </a:t>
            </a:r>
            <a:r>
              <a:rPr lang="en-US" dirty="0"/>
              <a:t>is an essay that consists of two or more parts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smtClean="0"/>
              <a:t>E.g. (</a:t>
            </a:r>
            <a:r>
              <a:rPr lang="en-US" dirty="0" smtClean="0"/>
              <a:t>a</a:t>
            </a:r>
            <a:r>
              <a:rPr lang="en-US" dirty="0"/>
              <a:t>).	What is meant by the term digestion?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dirty="0"/>
              <a:t>b).	Describe how the mammalian intestines are adapted to perform their </a:t>
            </a:r>
            <a:r>
              <a:rPr lang="en-US" dirty="0" smtClean="0"/>
              <a:t>functions.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WRITING GOOD BIOLOGY </a:t>
            </a:r>
            <a:r>
              <a:rPr lang="en-GB" b="1" dirty="0" smtClean="0"/>
              <a:t>ESSAYS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>
            <a:normAutofit/>
          </a:bodyPr>
          <a:lstStyle/>
          <a:p>
            <a:pPr lvl="0"/>
            <a:r>
              <a:rPr lang="en-GB" sz="4800" dirty="0">
                <a:latin typeface="Aharoni" pitchFamily="2" charset="-79"/>
                <a:cs typeface="Aharoni" pitchFamily="2" charset="-79"/>
              </a:rPr>
              <a:t>A good essay has a logical flow of points therefore choose an essay that there is a good flow of points</a:t>
            </a:r>
            <a:r>
              <a:rPr lang="en-GB" sz="4800" dirty="0" smtClean="0">
                <a:latin typeface="Aharoni" pitchFamily="2" charset="-79"/>
                <a:cs typeface="Aharoni" pitchFamily="2" charset="-79"/>
              </a:rPr>
              <a:t>.</a:t>
            </a:r>
            <a:endParaRPr lang="en-GB" sz="4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99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latin typeface="Aharoni" pitchFamily="2" charset="-79"/>
                <a:cs typeface="Aharoni" pitchFamily="2" charset="-79"/>
              </a:rPr>
              <a:t>Read </a:t>
            </a:r>
            <a:r>
              <a:rPr lang="en-GB" sz="4800" b="1" dirty="0">
                <a:latin typeface="Aharoni" pitchFamily="2" charset="-79"/>
                <a:cs typeface="Aharoni" pitchFamily="2" charset="-79"/>
              </a:rPr>
              <a:t>through the two given choices of essays carefully to understand each question as you underline the key words or phrases in each question.</a:t>
            </a:r>
            <a:endParaRPr lang="en-GB" sz="4800" dirty="0">
              <a:latin typeface="Aharoni" pitchFamily="2" charset="-79"/>
              <a:cs typeface="Aharoni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haroni" pitchFamily="2" charset="-79"/>
                <a:cs typeface="Aharoni" pitchFamily="2" charset="-79"/>
              </a:rPr>
              <a:t>Then choose </a:t>
            </a:r>
            <a:r>
              <a:rPr lang="en-GB" sz="4000" dirty="0" smtClean="0">
                <a:latin typeface="Aharoni" pitchFamily="2" charset="-79"/>
                <a:cs typeface="Aharoni" pitchFamily="2" charset="-79"/>
              </a:rPr>
              <a:t>carefully by first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876800"/>
          </a:xfrm>
        </p:spPr>
        <p:txBody>
          <a:bodyPr>
            <a:normAutofit/>
          </a:bodyPr>
          <a:lstStyle/>
          <a:p>
            <a:pPr lvl="0"/>
            <a:r>
              <a:rPr lang="en-GB" sz="4000" b="1" dirty="0" smtClean="0"/>
              <a:t>Making </a:t>
            </a:r>
            <a:r>
              <a:rPr lang="en-GB" sz="4000" b="1" dirty="0"/>
              <a:t>an outline to be able to determine how much material </a:t>
            </a:r>
            <a:r>
              <a:rPr lang="en-GB" sz="4000" b="1" dirty="0" smtClean="0"/>
              <a:t>is </a:t>
            </a:r>
            <a:r>
              <a:rPr lang="en-GB" sz="4000" b="1" dirty="0"/>
              <a:t>recalled and settle on an essay with the most material. </a:t>
            </a:r>
            <a:endParaRPr lang="en-GB" sz="4000" b="1" dirty="0" smtClean="0"/>
          </a:p>
          <a:p>
            <a:pPr lvl="0"/>
            <a:r>
              <a:rPr lang="en-GB" sz="4000" b="1" dirty="0" smtClean="0"/>
              <a:t>The </a:t>
            </a:r>
            <a:r>
              <a:rPr lang="en-GB" sz="4000" b="1" dirty="0"/>
              <a:t>outline is a list of points presented in the form of statements, phrases or </a:t>
            </a:r>
            <a:r>
              <a:rPr lang="en-GB" sz="4000" b="1" dirty="0" smtClean="0"/>
              <a:t>sentences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843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Example of an outline </a:t>
            </a:r>
            <a:r>
              <a:rPr lang="en-GB" sz="3600" smtClean="0"/>
              <a:t>of “</a:t>
            </a:r>
            <a:r>
              <a:rPr lang="en-GB" sz="3600" smtClean="0">
                <a:solidFill>
                  <a:srgbClr val="FF0000"/>
                </a:solidFill>
              </a:rPr>
              <a:t>Describe </a:t>
            </a:r>
            <a:r>
              <a:rPr lang="en-GB" sz="3600" dirty="0" smtClean="0">
                <a:solidFill>
                  <a:srgbClr val="FF0000"/>
                </a:solidFill>
              </a:rPr>
              <a:t>the cell structure &amp; </a:t>
            </a:r>
            <a:r>
              <a:rPr lang="en-GB" sz="3600" smtClean="0">
                <a:solidFill>
                  <a:srgbClr val="FF0000"/>
                </a:solidFill>
              </a:rPr>
              <a:t>its functions”  </a:t>
            </a:r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>
            <a:normAutofit fontScale="77500" lnSpcReduction="20000"/>
          </a:bodyPr>
          <a:lstStyle/>
          <a:p>
            <a:pPr marL="742950" lvl="0" indent="-742950">
              <a:buFont typeface="+mj-lt"/>
              <a:buAutoNum type="arabicPeriod"/>
            </a:pPr>
            <a:r>
              <a:rPr lang="en-GB" sz="4000" i="1" dirty="0"/>
              <a:t>Presence of cell membrane; </a:t>
            </a:r>
            <a:endParaRPr lang="en-GB" sz="4000" i="1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GB" sz="4000" i="1" dirty="0" smtClean="0"/>
              <a:t>Cytoplasm</a:t>
            </a:r>
            <a:r>
              <a:rPr lang="en-GB" sz="4000" i="1" dirty="0"/>
              <a:t>; </a:t>
            </a:r>
            <a:endParaRPr lang="en-GB" sz="4000" i="1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GB" sz="4000" i="1" dirty="0" smtClean="0"/>
              <a:t>Lysosomes; 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GB" sz="4000" i="1" dirty="0" smtClean="0"/>
              <a:t>Mitochondria</a:t>
            </a:r>
            <a:r>
              <a:rPr lang="en-GB" sz="4000" i="1" dirty="0"/>
              <a:t>; </a:t>
            </a:r>
            <a:endParaRPr lang="en-GB" sz="4000" i="1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GB" sz="4000" i="1" dirty="0" smtClean="0"/>
              <a:t>Rough </a:t>
            </a:r>
            <a:r>
              <a:rPr lang="en-GB" sz="4000" i="1" dirty="0"/>
              <a:t>endoplasmic reticulum; </a:t>
            </a:r>
            <a:endParaRPr lang="en-GB" sz="4000" i="1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GB" sz="4000" i="1" dirty="0" smtClean="0"/>
              <a:t>Smooth </a:t>
            </a:r>
            <a:r>
              <a:rPr lang="en-GB" sz="4000" i="1" dirty="0"/>
              <a:t>endoplasmic reticulum; </a:t>
            </a:r>
            <a:endParaRPr lang="en-GB" sz="4000" i="1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GB" sz="4000" i="1" dirty="0" smtClean="0"/>
              <a:t>Ribosomes</a:t>
            </a:r>
            <a:r>
              <a:rPr lang="en-GB" sz="4000" i="1" dirty="0"/>
              <a:t>; </a:t>
            </a:r>
            <a:r>
              <a:rPr lang="en-GB" sz="4000" i="1" dirty="0" smtClean="0"/>
              <a:t> </a:t>
            </a:r>
            <a:r>
              <a:rPr lang="en-GB" sz="4000" i="1" dirty="0"/>
              <a:t>protein synthesis;</a:t>
            </a:r>
            <a:endParaRPr lang="en-US" sz="4000" dirty="0"/>
          </a:p>
          <a:p>
            <a:pPr marL="742950" lvl="0" indent="-742950">
              <a:buFont typeface="+mj-lt"/>
              <a:buAutoNum type="arabicPeriod"/>
            </a:pPr>
            <a:r>
              <a:rPr lang="en-GB" sz="4000" i="1" dirty="0"/>
              <a:t>Centrioles / centrosomes; </a:t>
            </a:r>
            <a:endParaRPr lang="en-GB" sz="4000" i="1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GB" sz="4000" i="1" dirty="0" smtClean="0"/>
              <a:t>Chloroplasts</a:t>
            </a:r>
            <a:r>
              <a:rPr lang="en-GB" sz="4000" i="1" dirty="0"/>
              <a:t>; </a:t>
            </a:r>
            <a:endParaRPr lang="en-GB" sz="4000" i="1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GB" sz="4000" i="1" dirty="0" smtClean="0"/>
              <a:t>Golgi </a:t>
            </a:r>
            <a:r>
              <a:rPr lang="en-GB" sz="4000" i="1" dirty="0"/>
              <a:t>bodies / apparatus; </a:t>
            </a:r>
            <a:endParaRPr lang="en-GB" sz="4000" i="1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GB" sz="4000" i="1" dirty="0" smtClean="0"/>
              <a:t>Nucleus;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6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Example two; Describe </a:t>
            </a:r>
            <a:r>
              <a:rPr lang="en-US" sz="3200" dirty="0"/>
              <a:t>how xerophytes are adapted to living in their habitat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Outline</a:t>
            </a:r>
            <a:endParaRPr lang="en-US" dirty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/>
              <a:t>Deep roots,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b="1" dirty="0"/>
              <a:t> fleshy </a:t>
            </a:r>
            <a:r>
              <a:rPr lang="en-US" sz="4000" b="1" dirty="0" smtClean="0"/>
              <a:t>stems,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b="1" dirty="0"/>
              <a:t> needle-like </a:t>
            </a:r>
            <a:r>
              <a:rPr lang="en-US" sz="4000" b="1" dirty="0" smtClean="0"/>
              <a:t>leaves,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b="1" dirty="0"/>
              <a:t> reduced number of stomata, 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b="1" dirty="0"/>
              <a:t>sunken stomata, 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b="1" dirty="0"/>
              <a:t>waxy, 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b="1" dirty="0"/>
              <a:t>impermeable cuticle,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b="1" dirty="0"/>
              <a:t> small sized </a:t>
            </a:r>
            <a:r>
              <a:rPr lang="en-US" sz="4000" b="1" dirty="0" smtClean="0"/>
              <a:t>stomata,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b="1" dirty="0"/>
              <a:t> short life cycle,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b="1" dirty="0"/>
              <a:t>shallow and extensive root system, 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b="1" dirty="0"/>
              <a:t>reversed </a:t>
            </a:r>
            <a:r>
              <a:rPr lang="en-US" sz="4000" b="1" dirty="0" err="1"/>
              <a:t>stomatal</a:t>
            </a:r>
            <a:r>
              <a:rPr lang="en-US" sz="4000" b="1" dirty="0"/>
              <a:t> rhythm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Organizing &amp; writing paragraphs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257800"/>
          </a:xfrm>
        </p:spPr>
        <p:txBody>
          <a:bodyPr/>
          <a:lstStyle/>
          <a:p>
            <a:pPr lvl="0"/>
            <a:r>
              <a:rPr lang="en-GB" sz="3600" dirty="0">
                <a:latin typeface="Aharoni" pitchFamily="2" charset="-79"/>
                <a:cs typeface="Aharoni" pitchFamily="2" charset="-79"/>
              </a:rPr>
              <a:t>Write </a:t>
            </a:r>
            <a:r>
              <a:rPr lang="en-GB" sz="3600" dirty="0" smtClean="0">
                <a:latin typeface="Aharoni" pitchFamily="2" charset="-79"/>
                <a:cs typeface="Aharoni" pitchFamily="2" charset="-79"/>
              </a:rPr>
              <a:t>the essays </a:t>
            </a:r>
            <a:r>
              <a:rPr lang="en-GB" sz="3600" dirty="0">
                <a:latin typeface="Aharoni" pitchFamily="2" charset="-79"/>
                <a:cs typeface="Aharoni" pitchFamily="2" charset="-79"/>
              </a:rPr>
              <a:t>in </a:t>
            </a:r>
            <a:r>
              <a:rPr lang="en-GB" sz="3600" b="1" dirty="0">
                <a:latin typeface="Aharoni" pitchFamily="2" charset="-79"/>
                <a:cs typeface="Aharoni" pitchFamily="2" charset="-79"/>
              </a:rPr>
              <a:t>paragraphs</a:t>
            </a:r>
            <a:r>
              <a:rPr lang="en-GB" sz="3600" dirty="0">
                <a:latin typeface="Aharoni" pitchFamily="2" charset="-79"/>
                <a:cs typeface="Aharoni" pitchFamily="2" charset="-79"/>
              </a:rPr>
              <a:t> form with full sentences and facts well connected. </a:t>
            </a:r>
            <a:endParaRPr lang="en-GB" sz="3600" dirty="0" smtClean="0">
              <a:latin typeface="Aharoni" pitchFamily="2" charset="-79"/>
              <a:cs typeface="Aharoni" pitchFamily="2" charset="-79"/>
            </a:endParaRPr>
          </a:p>
          <a:p>
            <a:pPr lvl="0"/>
            <a:r>
              <a:rPr lang="en-GB" sz="3600" dirty="0" smtClean="0">
                <a:latin typeface="Aharoni" pitchFamily="2" charset="-79"/>
                <a:cs typeface="Aharoni" pitchFamily="2" charset="-79"/>
              </a:rPr>
              <a:t>Avoid </a:t>
            </a:r>
            <a:r>
              <a:rPr lang="en-GB" sz="3600" dirty="0">
                <a:latin typeface="Aharoni" pitchFamily="2" charset="-79"/>
                <a:cs typeface="Aharoni" pitchFamily="2" charset="-79"/>
              </a:rPr>
              <a:t>illustrations (drawings or diagrams unless demanded in the question clearly) </a:t>
            </a:r>
            <a:r>
              <a:rPr lang="en-GB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e.g. Describe the nitrogen cycle.</a:t>
            </a:r>
            <a:endParaRPr lang="en-GB" sz="3600" dirty="0" smtClean="0">
              <a:latin typeface="Aharoni" pitchFamily="2" charset="-79"/>
              <a:cs typeface="Aharoni" pitchFamily="2" charset="-79"/>
            </a:endParaRPr>
          </a:p>
          <a:p>
            <a:pPr lvl="0"/>
            <a:r>
              <a:rPr lang="en-GB" sz="3600" dirty="0" smtClean="0">
                <a:latin typeface="Aharoni" pitchFamily="2" charset="-79"/>
                <a:cs typeface="Aharoni" pitchFamily="2" charset="-79"/>
              </a:rPr>
              <a:t>Avoid writing </a:t>
            </a:r>
            <a:r>
              <a:rPr lang="en-GB" sz="3600" dirty="0">
                <a:latin typeface="Aharoni" pitchFamily="2" charset="-79"/>
                <a:cs typeface="Aharoni" pitchFamily="2" charset="-79"/>
              </a:rPr>
              <a:t>hanging or incomplete statements.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3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8">
  <a:themeElements>
    <a:clrScheme name="Custom 1">
      <a:dk1>
        <a:srgbClr val="FFFFFF"/>
      </a:dk1>
      <a:lt1>
        <a:srgbClr val="FFFFFF"/>
      </a:lt1>
      <a:dk2>
        <a:srgbClr val="FFFFFF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Aharoni"/>
        <a:ea typeface=""/>
        <a:cs typeface=""/>
      </a:majorFont>
      <a:minorFont>
        <a:latin typeface="Aharon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Theme8</Template>
  <TotalTime>0</TotalTime>
  <Words>649</Words>
  <Application>Microsoft Office PowerPoint</Application>
  <PresentationFormat>On-screen Show (4:3)</PresentationFormat>
  <Paragraphs>81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Theme8</vt:lpstr>
      <vt:lpstr>BIOLOGY </vt:lpstr>
      <vt:lpstr>Definition of Biology Essay</vt:lpstr>
      <vt:lpstr>TYPES OF BIOLOGY ESSAYS</vt:lpstr>
      <vt:lpstr>WRITING GOOD BIOLOGY ESSAYS</vt:lpstr>
      <vt:lpstr>First </vt:lpstr>
      <vt:lpstr>Then choose carefully by first</vt:lpstr>
      <vt:lpstr>Example of an outline of “Describe the cell structure &amp; its functions”  </vt:lpstr>
      <vt:lpstr>Example two; Describe how xerophytes are adapted to living in their habitat.</vt:lpstr>
      <vt:lpstr>Organizing &amp; writing paragraphs</vt:lpstr>
      <vt:lpstr>Avoid Contradicting statements</vt:lpstr>
      <vt:lpstr>Avoid crossing out responses</vt:lpstr>
      <vt:lpstr>Avoid using brackets</vt:lpstr>
      <vt:lpstr>Using “and”</vt:lpstr>
      <vt:lpstr>Using “or”</vt:lpstr>
      <vt:lpstr>Avoid teaching the examiner</vt:lpstr>
      <vt:lpstr>Adjectives in biology</vt:lpstr>
      <vt:lpstr>Do not leave out some points </vt:lpstr>
      <vt:lpstr>Biological lies</vt:lpstr>
      <vt:lpstr>Time for essays is 30 minutes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2012-02-18T18:24:17Z</dcterms:created>
  <dcterms:modified xsi:type="dcterms:W3CDTF">2012-08-17T07:34:35Z</dcterms:modified>
</cp:coreProperties>
</file>