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3" r:id="rId8"/>
    <p:sldId id="264" r:id="rId9"/>
    <p:sldId id="262" r:id="rId10"/>
    <p:sldId id="265" r:id="rId11"/>
    <p:sldId id="269" r:id="rId12"/>
    <p:sldId id="266" r:id="rId13"/>
    <p:sldId id="270" r:id="rId14"/>
    <p:sldId id="267" r:id="rId15"/>
    <p:sldId id="268" r:id="rId16"/>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D39D3-21CB-4E53-A3E3-AA92C747FB86}" v="134" dt="2022-06-12T01:08:24.959"/>
    <p1510:client id="{31D655B8-F4F8-47D0-A338-CE4A1E8F83BE}" v="981" dt="2022-06-12T00:03:14.840"/>
    <p1510:client id="{32B4597E-DBE7-4174-9A43-01AEAE213268}" v="6" dt="2022-06-12T02:53:19.122"/>
    <p1510:client id="{AE00EED5-5778-4C21-8B01-37AB1E226B77}" v="10" dt="2022-06-12T01:13:00.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3" d="100"/>
          <a:sy n="93" d="100"/>
        </p:scale>
        <p:origin x="1104" y="72"/>
      </p:cViewPr>
      <p:guideLst/>
    </p:cSldViewPr>
  </p:slideViewPr>
  <p:notesTextViewPr>
    <p:cViewPr>
      <p:scale>
        <a:sx n="1" d="1"/>
        <a:sy n="1" d="1"/>
      </p:scale>
      <p:origin x="0" y="0"/>
    </p:cViewPr>
  </p:notesTextViewPr>
  <p:notesViewPr>
    <p:cSldViewPr snapToGrid="0">
      <p:cViewPr varScale="1">
        <p:scale>
          <a:sx n="70" d="100"/>
          <a:sy n="70" d="100"/>
        </p:scale>
        <p:origin x="420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57DFA98-9AB1-4CAD-95B1-A27E235EFD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D97BD031-8139-493C-909F-74E4AA7116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D24DC0-25FC-49C5-9FBF-2655FBC204AC}" type="datetimeFigureOut">
              <a:rPr lang="pt-BR" smtClean="0"/>
              <a:t>11/06/2022</a:t>
            </a:fld>
            <a:endParaRPr lang="pt-BR"/>
          </a:p>
        </p:txBody>
      </p:sp>
      <p:sp>
        <p:nvSpPr>
          <p:cNvPr id="4" name="Espaço Reservado para Rodapé 3">
            <a:extLst>
              <a:ext uri="{FF2B5EF4-FFF2-40B4-BE49-F238E27FC236}">
                <a16:creationId xmlns:a16="http://schemas.microsoft.com/office/drawing/2014/main" id="{37BC0E2B-175C-4580-94C1-39B152EA40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3FB6DF28-4C31-4797-8A13-B3F34C8FF8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234958-AF52-4EB9-9DB0-FFF5BB34ED4C}" type="slidenum">
              <a:rPr lang="pt-BR" smtClean="0"/>
              <a:t>‹nº›</a:t>
            </a:fld>
            <a:endParaRPr lang="pt-BR"/>
          </a:p>
        </p:txBody>
      </p:sp>
    </p:spTree>
    <p:extLst>
      <p:ext uri="{BB962C8B-B14F-4D97-AF65-F5344CB8AC3E}">
        <p14:creationId xmlns:p14="http://schemas.microsoft.com/office/powerpoint/2010/main" val="428116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CE56A-1A7C-4761-9AB6-5A6D464B6A3B}" type="datetimeFigureOut">
              <a:rPr lang="pt-BR" noProof="0" smtClean="0"/>
              <a:t>11/06/2022</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8D1C3-CBFC-4B77-95BF-E6BE1360A8C0}" type="slidenum">
              <a:rPr lang="pt-BR" noProof="0" smtClean="0"/>
              <a:t>‹nº›</a:t>
            </a:fld>
            <a:endParaRPr lang="pt-BR" noProof="0"/>
          </a:p>
        </p:txBody>
      </p:sp>
    </p:spTree>
    <p:extLst>
      <p:ext uri="{BB962C8B-B14F-4D97-AF65-F5344CB8AC3E}">
        <p14:creationId xmlns:p14="http://schemas.microsoft.com/office/powerpoint/2010/main" val="13094570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C5D8D1C3-CBFC-4B77-95BF-E6BE1360A8C0}" type="slidenum">
              <a:rPr lang="pt-BR" smtClean="0"/>
              <a:t>1</a:t>
            </a:fld>
            <a:endParaRPr lang="pt-BR"/>
          </a:p>
        </p:txBody>
      </p:sp>
    </p:spTree>
    <p:extLst>
      <p:ext uri="{BB962C8B-B14F-4D97-AF65-F5344CB8AC3E}">
        <p14:creationId xmlns:p14="http://schemas.microsoft.com/office/powerpoint/2010/main" val="191917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June 11,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93380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June 11,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6124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June 11,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87803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June 11,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47081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June 11,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June 11,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18554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June 11,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217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June 11,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66969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June 11,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8608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June 11,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31954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June 11,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93904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Saturday, June 11,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82134878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WashingtonLuiz89/TCC-ENGENHARIA-DA-COMPUTA-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9f8VR2aoCh4?feature=oemb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DC711F-4DA7-4E33-A776-F079ACDA6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E32D53-FD05-46F1-97E2-C13949F59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 y="1"/>
            <a:ext cx="8110817" cy="6858000"/>
          </a:xfrm>
          <a:prstGeom prst="rect">
            <a:avLst/>
          </a:prstGeom>
          <a:gradFill>
            <a:gsLst>
              <a:gs pos="3000">
                <a:schemeClr val="accent5">
                  <a:alpha val="83000"/>
                </a:schemeClr>
              </a:gs>
              <a:gs pos="100000">
                <a:schemeClr val="accent6"/>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A9E872-DB12-4A7B-A151-052FA0773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26407" y="-626409"/>
            <a:ext cx="6858002" cy="8110820"/>
          </a:xfrm>
          <a:prstGeom prst="rect">
            <a:avLst/>
          </a:prstGeom>
          <a:gradFill>
            <a:gsLst>
              <a:gs pos="11000">
                <a:schemeClr val="accent2">
                  <a:alpha val="50000"/>
                </a:schemeClr>
              </a:gs>
              <a:gs pos="99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B984CFC-8941-41C1-9730-F447E13EB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878315" y="-1878315"/>
            <a:ext cx="4354180" cy="8110814"/>
          </a:xfrm>
          <a:prstGeom prst="rect">
            <a:avLst/>
          </a:prstGeom>
          <a:gradFill>
            <a:gsLst>
              <a:gs pos="0">
                <a:schemeClr val="accent4">
                  <a:lumMod val="60000"/>
                  <a:lumOff val="40000"/>
                  <a:alpha val="26000"/>
                </a:schemeClr>
              </a:gs>
              <a:gs pos="92000">
                <a:schemeClr val="accent5">
                  <a:alpha val="3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3185161-AC26-4077-A972-6C3306B24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39" y="447866"/>
            <a:ext cx="6805130" cy="5909388"/>
          </a:xfrm>
          <a:prstGeom prst="rect">
            <a:avLst/>
          </a:prstGeom>
          <a:gradFill>
            <a:gsLst>
              <a:gs pos="38000">
                <a:schemeClr val="accent5">
                  <a:lumMod val="60000"/>
                  <a:lumOff val="40000"/>
                  <a:alpha val="0"/>
                </a:schemeClr>
              </a:gs>
              <a:gs pos="99000">
                <a:schemeClr val="accent5">
                  <a:alpha val="4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9B0F207-7872-4A1E-BCCD-EBF4B8A6AC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178826">
            <a:off x="1555888" y="899682"/>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ctrTitle"/>
          </p:nvPr>
        </p:nvSpPr>
        <p:spPr>
          <a:xfrm>
            <a:off x="1371600" y="1467134"/>
            <a:ext cx="4724399" cy="2548275"/>
          </a:xfrm>
        </p:spPr>
        <p:txBody>
          <a:bodyPr rtlCol="0" anchor="t">
            <a:normAutofit/>
          </a:bodyPr>
          <a:lstStyle/>
          <a:p>
            <a:pPr algn="l"/>
            <a:r>
              <a:rPr lang="pt-BR">
                <a:solidFill>
                  <a:schemeClr val="bg1"/>
                </a:solidFill>
              </a:rPr>
              <a:t>WAshington luiz sobral menêzes</a:t>
            </a:r>
          </a:p>
        </p:txBody>
      </p:sp>
      <p:sp>
        <p:nvSpPr>
          <p:cNvPr id="3" name="Subtítulo 2"/>
          <p:cNvSpPr>
            <a:spLocks noGrp="1"/>
          </p:cNvSpPr>
          <p:nvPr>
            <p:ph type="subTitle" idx="1"/>
          </p:nvPr>
        </p:nvSpPr>
        <p:spPr>
          <a:xfrm>
            <a:off x="1371600" y="4651581"/>
            <a:ext cx="4724399" cy="1577386"/>
          </a:xfrm>
        </p:spPr>
        <p:txBody>
          <a:bodyPr vert="horz" lIns="91440" tIns="45720" rIns="91440" bIns="45720" rtlCol="0">
            <a:normAutofit/>
          </a:bodyPr>
          <a:lstStyle/>
          <a:p>
            <a:pPr algn="l"/>
            <a:r>
              <a:rPr lang="pt-BR" sz="1400" b="1">
                <a:solidFill>
                  <a:schemeClr val="bg1"/>
                </a:solidFill>
                <a:latin typeface="Arial"/>
                <a:cs typeface="Arial"/>
              </a:rPr>
              <a:t>TCC de PROCESSAMENTO DE LINGUAGEM NATURAL (PLN), UTILIZANDO O PYTHON COM A BIBLIOTECA NLTK.</a:t>
            </a:r>
            <a:endParaRPr lang="pt-BR" sz="1400">
              <a:solidFill>
                <a:schemeClr val="bg1"/>
              </a:solidFill>
            </a:endParaRPr>
          </a:p>
          <a:p>
            <a:pPr algn="l"/>
            <a:endParaRPr lang="pt-BR" sz="1400">
              <a:solidFill>
                <a:schemeClr val="bg1"/>
              </a:solidFill>
            </a:endParaRPr>
          </a:p>
        </p:txBody>
      </p:sp>
      <p:pic>
        <p:nvPicPr>
          <p:cNvPr id="4" name="Imagem 4" descr="Logotipo, nome da empresa&#10;&#10;Descrição gerada automaticamente">
            <a:extLst>
              <a:ext uri="{FF2B5EF4-FFF2-40B4-BE49-F238E27FC236}">
                <a16:creationId xmlns:a16="http://schemas.microsoft.com/office/drawing/2014/main" id="{124E0AA8-1ACC-5B70-81A0-7A2404BFA1C9}"/>
              </a:ext>
            </a:extLst>
          </p:cNvPr>
          <p:cNvPicPr>
            <a:picLocks noChangeAspect="1"/>
          </p:cNvPicPr>
          <p:nvPr/>
        </p:nvPicPr>
        <p:blipFill>
          <a:blip r:embed="rId3"/>
          <a:stretch>
            <a:fillRect/>
          </a:stretch>
        </p:blipFill>
        <p:spPr>
          <a:xfrm>
            <a:off x="6685721" y="2170487"/>
            <a:ext cx="5049079" cy="2524539"/>
          </a:xfrm>
          <a:prstGeom prst="rect">
            <a:avLst/>
          </a:prstGeom>
        </p:spPr>
      </p:pic>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43F4A-C294-93F5-906E-49BC4B288136}"/>
              </a:ext>
            </a:extLst>
          </p:cNvPr>
          <p:cNvSpPr>
            <a:spLocks noGrp="1"/>
          </p:cNvSpPr>
          <p:nvPr>
            <p:ph type="title"/>
          </p:nvPr>
        </p:nvSpPr>
        <p:spPr>
          <a:xfrm>
            <a:off x="1232210" y="265846"/>
            <a:ext cx="10241280" cy="1234440"/>
          </a:xfrm>
        </p:spPr>
        <p:txBody>
          <a:bodyPr/>
          <a:lstStyle/>
          <a:p>
            <a:r>
              <a:rPr lang="pt-BR" dirty="0" err="1"/>
              <a:t>Requesitos</a:t>
            </a:r>
            <a:r>
              <a:rPr lang="pt-BR" dirty="0"/>
              <a:t> do projeto </a:t>
            </a:r>
            <a:r>
              <a:rPr lang="pt-BR" dirty="0" err="1"/>
              <a:t>e</a:t>
            </a:r>
            <a:r>
              <a:rPr lang="pt-BR" dirty="0" err="1">
                <a:ea typeface="+mj-lt"/>
                <a:cs typeface="+mj-lt"/>
              </a:rPr>
              <a:t>Construção</a:t>
            </a:r>
            <a:r>
              <a:rPr lang="pt-BR" dirty="0">
                <a:ea typeface="+mj-lt"/>
                <a:cs typeface="+mj-lt"/>
              </a:rPr>
              <a:t> da aplicação</a:t>
            </a:r>
            <a:endParaRPr lang="pt-BR" dirty="0"/>
          </a:p>
        </p:txBody>
      </p:sp>
      <p:sp>
        <p:nvSpPr>
          <p:cNvPr id="5" name="Título 1">
            <a:extLst>
              <a:ext uri="{FF2B5EF4-FFF2-40B4-BE49-F238E27FC236}">
                <a16:creationId xmlns:a16="http://schemas.microsoft.com/office/drawing/2014/main" id="{266FE1F4-4E42-D1B0-21DB-2A16F1CA85D4}"/>
              </a:ext>
            </a:extLst>
          </p:cNvPr>
          <p:cNvSpPr txBox="1">
            <a:spLocks/>
          </p:cNvSpPr>
          <p:nvPr/>
        </p:nvSpPr>
        <p:spPr>
          <a:xfrm>
            <a:off x="1375317" y="2025879"/>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endParaRPr lang="pt-BR" dirty="0"/>
          </a:p>
        </p:txBody>
      </p:sp>
      <p:sp>
        <p:nvSpPr>
          <p:cNvPr id="8" name="Espaço Reservado para Conteúdo 2">
            <a:extLst>
              <a:ext uri="{FF2B5EF4-FFF2-40B4-BE49-F238E27FC236}">
                <a16:creationId xmlns:a16="http://schemas.microsoft.com/office/drawing/2014/main" id="{259A5C80-5408-6EA2-56A9-859C0F4114E7}"/>
              </a:ext>
            </a:extLst>
          </p:cNvPr>
          <p:cNvSpPr txBox="1">
            <a:spLocks/>
          </p:cNvSpPr>
          <p:nvPr/>
        </p:nvSpPr>
        <p:spPr>
          <a:xfrm>
            <a:off x="1180171" y="2023055"/>
            <a:ext cx="9637256" cy="3959352"/>
          </a:xfrm>
          <a:prstGeom prst="rect">
            <a:avLst/>
          </a:prstGeom>
        </p:spPr>
        <p:txBody>
          <a:bodyPr vert="horz" lIns="0" tIns="0" rIns="0" bIns="0" rtlCol="0" anchor="t">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sz="1900" dirty="0">
                <a:latin typeface="Arial"/>
                <a:cs typeface="Arial"/>
              </a:rPr>
              <a:t>Os requisitos para a realização do projeto é a instalação do Python e do pacote NLTK 3.5 em diante, e a Instalação da IDE e suas dependências (a utilizada foi a VSCODE).</a:t>
            </a:r>
            <a:endParaRPr lang="pt-BR" sz="1900">
              <a:latin typeface="Arial"/>
              <a:cs typeface="Arial"/>
            </a:endParaRPr>
          </a:p>
          <a:p>
            <a:pPr marL="0" indent="0" algn="just">
              <a:buNone/>
            </a:pPr>
            <a:r>
              <a:rPr lang="pt-BR" sz="1900" dirty="0">
                <a:latin typeface="Arial"/>
                <a:cs typeface="Arial"/>
              </a:rPr>
              <a:t>Foi realizado a construção da aplicação para o estudos das emoções em maneiras linguísticas usando o Python com a biblioteca NLTK, foi criando uma base de dados, disponibilizadas pelo autor Luís F. Dias e atualizada pelo autor Washington L. S. </a:t>
            </a:r>
            <a:r>
              <a:rPr lang="pt-BR" sz="1900" dirty="0" err="1">
                <a:latin typeface="Arial"/>
                <a:cs typeface="Arial"/>
              </a:rPr>
              <a:t>Menêzes</a:t>
            </a:r>
            <a:r>
              <a:rPr lang="pt-BR" sz="1900" dirty="0">
                <a:latin typeface="Arial"/>
                <a:cs typeface="Arial"/>
              </a:rPr>
              <a:t>. Com todas as frases já rotuladas para fazer que o algoritmo aprenda com os dois padrões abordados para frases de alegria, raiva, surpresa, medo, desgosto e tristeza. Que será dividida em duas variáveis sendo elas base de treinamento e base de teste, será necessária a divisão em duas bases para que o algoritmo verifique a assertividades em uma dessas bases para a esta finalidade.</a:t>
            </a:r>
            <a:endParaRPr lang="pt-BR" sz="1900">
              <a:latin typeface="Arial"/>
              <a:cs typeface="Arial"/>
            </a:endParaRPr>
          </a:p>
          <a:p>
            <a:pPr marL="0" indent="0" algn="just">
              <a:buNone/>
            </a:pPr>
            <a:endParaRPr lang="pt-BR" sz="1900" dirty="0">
              <a:latin typeface="Arial"/>
              <a:cs typeface="Arial"/>
            </a:endParaRPr>
          </a:p>
          <a:p>
            <a:pPr marL="0" indent="0" algn="just">
              <a:lnSpc>
                <a:spcPct val="100000"/>
              </a:lnSpc>
              <a:spcBef>
                <a:spcPts val="0"/>
              </a:spcBef>
              <a:buNone/>
            </a:pPr>
            <a:r>
              <a:rPr lang="pt-BR" sz="1900" dirty="0">
                <a:latin typeface="Arial"/>
                <a:cs typeface="Arial"/>
              </a:rPr>
              <a:t>Todos os trechos de código retirados do código-fonte foram criados pelo autor, disponibilizado na plataforma </a:t>
            </a:r>
            <a:r>
              <a:rPr lang="pt-BR" sz="1900" dirty="0" err="1">
                <a:latin typeface="Arial"/>
                <a:cs typeface="Arial"/>
              </a:rPr>
              <a:t>Github</a:t>
            </a:r>
            <a:r>
              <a:rPr lang="pt-BR" sz="1900" dirty="0">
                <a:latin typeface="Arial"/>
                <a:cs typeface="Arial"/>
              </a:rPr>
              <a:t> : </a:t>
            </a:r>
            <a:endParaRPr lang="en-US" sz="1900">
              <a:latin typeface="Arial"/>
              <a:ea typeface="+mn-lt"/>
              <a:cs typeface="+mn-lt"/>
            </a:endParaRPr>
          </a:p>
          <a:p>
            <a:pPr marL="0" indent="0" algn="just">
              <a:lnSpc>
                <a:spcPct val="100000"/>
              </a:lnSpc>
              <a:spcBef>
                <a:spcPts val="0"/>
              </a:spcBef>
              <a:buNone/>
            </a:pPr>
            <a:r>
              <a:rPr lang="pt-BR" sz="1900" dirty="0">
                <a:latin typeface="Arial"/>
                <a:cs typeface="Arial"/>
                <a:hlinkClick r:id="rId2"/>
              </a:rPr>
              <a:t>https://github.com/WashingtonLuiz89/TCC-ENGENHARIA-DA-COMPUTA-O</a:t>
            </a:r>
            <a:endParaRPr lang="pt-BR"/>
          </a:p>
          <a:p>
            <a:pPr marL="0" indent="0" algn="just">
              <a:buNone/>
            </a:pPr>
            <a:endParaRPr lang="pt-BR" dirty="0"/>
          </a:p>
        </p:txBody>
      </p:sp>
    </p:spTree>
    <p:extLst>
      <p:ext uri="{BB962C8B-B14F-4D97-AF65-F5344CB8AC3E}">
        <p14:creationId xmlns:p14="http://schemas.microsoft.com/office/powerpoint/2010/main" val="68740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1BA10-CB93-3474-58DA-23DE9CDE5577}"/>
              </a:ext>
            </a:extLst>
          </p:cNvPr>
          <p:cNvSpPr>
            <a:spLocks noGrp="1"/>
          </p:cNvSpPr>
          <p:nvPr>
            <p:ph type="title"/>
          </p:nvPr>
        </p:nvSpPr>
        <p:spPr>
          <a:xfrm>
            <a:off x="1064942" y="210089"/>
            <a:ext cx="10241280" cy="1234440"/>
          </a:xfrm>
        </p:spPr>
        <p:txBody>
          <a:bodyPr/>
          <a:lstStyle/>
          <a:p>
            <a:r>
              <a:rPr lang="pt-BR" dirty="0"/>
              <a:t>TESTES realizados</a:t>
            </a:r>
          </a:p>
        </p:txBody>
      </p:sp>
      <p:sp>
        <p:nvSpPr>
          <p:cNvPr id="3" name="Espaço Reservado para Conteúdo 2">
            <a:extLst>
              <a:ext uri="{FF2B5EF4-FFF2-40B4-BE49-F238E27FC236}">
                <a16:creationId xmlns:a16="http://schemas.microsoft.com/office/drawing/2014/main" id="{168C1D94-57BF-983B-6330-EE1CBC68D1FA}"/>
              </a:ext>
            </a:extLst>
          </p:cNvPr>
          <p:cNvSpPr>
            <a:spLocks noGrp="1"/>
          </p:cNvSpPr>
          <p:nvPr>
            <p:ph idx="1"/>
          </p:nvPr>
        </p:nvSpPr>
        <p:spPr>
          <a:xfrm>
            <a:off x="1064942" y="1805605"/>
            <a:ext cx="6013110" cy="3959352"/>
          </a:xfrm>
        </p:spPr>
        <p:txBody>
          <a:bodyPr vert="horz" lIns="0" tIns="0" rIns="0" bIns="0" rtlCol="0" anchor="t">
            <a:normAutofit/>
          </a:bodyPr>
          <a:lstStyle/>
          <a:p>
            <a:pPr marL="0" indent="0" algn="just">
              <a:buNone/>
            </a:pPr>
            <a:r>
              <a:rPr lang="pt-BR" dirty="0">
                <a:latin typeface="Arial"/>
                <a:cs typeface="Arial"/>
              </a:rPr>
              <a:t>Foram realizados três testes com as frases, (odeio ir à escola), (gostamos de ir à escola), (não acredito que amanhã vai fazer sol). e recebemos os resultados das emoções encontradas no banco de dados, a Tabela de Probabilidade dos Recursos mais informativos do Classificador, Resultado do nível de acuracidade do Teste Realizado, Resultado do Matriz, Resultado do Classificador </a:t>
            </a:r>
            <a:r>
              <a:rPr lang="pt-BR" dirty="0" err="1">
                <a:latin typeface="Arial"/>
                <a:cs typeface="Arial"/>
              </a:rPr>
              <a:t>Naive</a:t>
            </a:r>
            <a:r>
              <a:rPr lang="pt-BR" dirty="0">
                <a:latin typeface="Arial"/>
                <a:cs typeface="Arial"/>
              </a:rPr>
              <a:t> </a:t>
            </a:r>
            <a:r>
              <a:rPr lang="pt-BR" dirty="0" err="1">
                <a:latin typeface="Arial"/>
                <a:cs typeface="Arial"/>
              </a:rPr>
              <a:t>Bayes</a:t>
            </a:r>
            <a:r>
              <a:rPr lang="pt-BR" dirty="0">
                <a:latin typeface="Arial"/>
                <a:cs typeface="Arial"/>
              </a:rPr>
              <a:t>, Porcentagem do classificador de </a:t>
            </a:r>
            <a:r>
              <a:rPr lang="pt-BR" dirty="0" err="1">
                <a:latin typeface="Arial"/>
                <a:cs typeface="Arial"/>
              </a:rPr>
              <a:t>Naive</a:t>
            </a:r>
            <a:r>
              <a:rPr lang="pt-BR" dirty="0">
                <a:latin typeface="Arial"/>
                <a:cs typeface="Arial"/>
              </a:rPr>
              <a:t> </a:t>
            </a:r>
            <a:r>
              <a:rPr lang="pt-BR" dirty="0" err="1">
                <a:latin typeface="Arial"/>
                <a:cs typeface="Arial"/>
              </a:rPr>
              <a:t>Bayes</a:t>
            </a:r>
            <a:r>
              <a:rPr lang="pt-BR" dirty="0">
                <a:latin typeface="Arial"/>
                <a:cs typeface="Arial"/>
              </a:rPr>
              <a:t>, e as Sentenças do </a:t>
            </a:r>
            <a:r>
              <a:rPr lang="pt-BR" dirty="0" err="1">
                <a:latin typeface="Arial"/>
                <a:cs typeface="Arial"/>
              </a:rPr>
              <a:t>Tokenize</a:t>
            </a:r>
            <a:r>
              <a:rPr lang="pt-BR" dirty="0">
                <a:latin typeface="Arial"/>
                <a:cs typeface="Arial"/>
              </a:rPr>
              <a:t> do Teste Realizado.</a:t>
            </a:r>
            <a:endParaRPr lang="pt-BR" dirty="0"/>
          </a:p>
          <a:p>
            <a:pPr algn="just"/>
            <a:endParaRPr lang="pt-BR" dirty="0"/>
          </a:p>
        </p:txBody>
      </p:sp>
      <p:pic>
        <p:nvPicPr>
          <p:cNvPr id="4" name="Imagem 4" descr="Texto&#10;&#10;Descrição gerada automaticamente">
            <a:extLst>
              <a:ext uri="{FF2B5EF4-FFF2-40B4-BE49-F238E27FC236}">
                <a16:creationId xmlns:a16="http://schemas.microsoft.com/office/drawing/2014/main" id="{C53014F5-ECBC-521B-0AA8-FF477886DE7B}"/>
              </a:ext>
            </a:extLst>
          </p:cNvPr>
          <p:cNvPicPr>
            <a:picLocks noChangeAspect="1"/>
          </p:cNvPicPr>
          <p:nvPr/>
        </p:nvPicPr>
        <p:blipFill>
          <a:blip r:embed="rId2"/>
          <a:stretch>
            <a:fillRect/>
          </a:stretch>
        </p:blipFill>
        <p:spPr>
          <a:xfrm>
            <a:off x="7493619" y="497128"/>
            <a:ext cx="4694663" cy="34848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Imagem 5" descr="Calendário&#10;&#10;Descrição gerada automaticamente">
            <a:extLst>
              <a:ext uri="{FF2B5EF4-FFF2-40B4-BE49-F238E27FC236}">
                <a16:creationId xmlns:a16="http://schemas.microsoft.com/office/drawing/2014/main" id="{782FE8CA-C3C8-3AF3-1CA4-8EDB5D91194F}"/>
              </a:ext>
            </a:extLst>
          </p:cNvPr>
          <p:cNvPicPr>
            <a:picLocks noChangeAspect="1"/>
          </p:cNvPicPr>
          <p:nvPr/>
        </p:nvPicPr>
        <p:blipFill>
          <a:blip r:embed="rId3"/>
          <a:stretch>
            <a:fillRect/>
          </a:stretch>
        </p:blipFill>
        <p:spPr>
          <a:xfrm>
            <a:off x="8692376" y="3703452"/>
            <a:ext cx="2743200" cy="303807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64542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1473A-C8EC-703F-2A34-8A2F66C7A461}"/>
              </a:ext>
            </a:extLst>
          </p:cNvPr>
          <p:cNvSpPr>
            <a:spLocks noGrp="1"/>
          </p:cNvSpPr>
          <p:nvPr>
            <p:ph type="title"/>
          </p:nvPr>
        </p:nvSpPr>
        <p:spPr>
          <a:xfrm>
            <a:off x="869795" y="423821"/>
            <a:ext cx="10241280" cy="1234440"/>
          </a:xfrm>
        </p:spPr>
        <p:txBody>
          <a:bodyPr/>
          <a:lstStyle/>
          <a:p>
            <a:pPr algn="just"/>
            <a:r>
              <a:rPr lang="pt-BR" sz="2400" i="1" dirty="0">
                <a:latin typeface="Arial"/>
                <a:cs typeface="Arial"/>
              </a:rPr>
              <a:t>Resultado </a:t>
            </a:r>
            <a:br>
              <a:rPr lang="pt-BR" sz="2400" i="1" dirty="0">
                <a:latin typeface="Arial"/>
                <a:cs typeface="Arial"/>
              </a:rPr>
            </a:br>
            <a:r>
              <a:rPr lang="pt-BR" sz="2400" i="1" dirty="0">
                <a:latin typeface="Arial"/>
                <a:cs typeface="Arial"/>
              </a:rPr>
              <a:t>“odeio ir à escola”</a:t>
            </a:r>
            <a:endParaRPr lang="pt-BR" sz="2400" dirty="0"/>
          </a:p>
          <a:p>
            <a:endParaRPr lang="pt-BR" dirty="0"/>
          </a:p>
        </p:txBody>
      </p:sp>
      <p:sp>
        <p:nvSpPr>
          <p:cNvPr id="3" name="Espaço Reservado para Conteúdo 2">
            <a:extLst>
              <a:ext uri="{FF2B5EF4-FFF2-40B4-BE49-F238E27FC236}">
                <a16:creationId xmlns:a16="http://schemas.microsoft.com/office/drawing/2014/main" id="{5D3C1C47-CDFA-1AC4-8188-4953A6A4B080}"/>
              </a:ext>
            </a:extLst>
          </p:cNvPr>
          <p:cNvSpPr>
            <a:spLocks noGrp="1"/>
          </p:cNvSpPr>
          <p:nvPr>
            <p:ph idx="1"/>
          </p:nvPr>
        </p:nvSpPr>
        <p:spPr>
          <a:xfrm>
            <a:off x="804746" y="1480362"/>
            <a:ext cx="5864427" cy="1998596"/>
          </a:xfrm>
        </p:spPr>
        <p:txBody>
          <a:bodyPr vert="horz" lIns="0" tIns="0" rIns="0" bIns="0" rtlCol="0" anchor="t">
            <a:normAutofit/>
          </a:bodyPr>
          <a:lstStyle/>
          <a:p>
            <a:pPr marL="0" indent="0" algn="just">
              <a:buNone/>
            </a:pPr>
            <a:r>
              <a:rPr lang="pt-BR" sz="1800" dirty="0">
                <a:latin typeface="Arial"/>
                <a:cs typeface="Arial"/>
              </a:rPr>
              <a:t>Com o resultado do teste, obtivemos a resposta que a frase </a:t>
            </a:r>
            <a:r>
              <a:rPr lang="pt-BR" sz="1800" b="1" i="1" dirty="0">
                <a:latin typeface="Arial"/>
                <a:cs typeface="Arial"/>
              </a:rPr>
              <a:t>“odeio ir à escola”, </a:t>
            </a:r>
            <a:r>
              <a:rPr lang="pt-BR" sz="1800" dirty="0">
                <a:latin typeface="Arial"/>
                <a:cs typeface="Arial"/>
              </a:rPr>
              <a:t>significa tristeza, com 38% de assertividade, e que o </a:t>
            </a:r>
            <a:r>
              <a:rPr lang="pt-BR" sz="1800" dirty="0" err="1">
                <a:latin typeface="Arial"/>
                <a:cs typeface="Arial"/>
              </a:rPr>
              <a:t>Tokenizador</a:t>
            </a:r>
            <a:r>
              <a:rPr lang="pt-BR" sz="1800" dirty="0">
                <a:latin typeface="Arial"/>
                <a:cs typeface="Arial"/>
              </a:rPr>
              <a:t> possui substantivo massivo, frases estrangeiras, determinante. Conforme na figura 26</a:t>
            </a:r>
            <a:endParaRPr lang="pt-BR" sz="1800" dirty="0"/>
          </a:p>
          <a:p>
            <a:pPr marL="0" indent="0">
              <a:buNone/>
            </a:pPr>
            <a:endParaRPr lang="pt-BR" dirty="0"/>
          </a:p>
        </p:txBody>
      </p:sp>
      <p:sp>
        <p:nvSpPr>
          <p:cNvPr id="4" name="CaixaDeTexto 3">
            <a:extLst>
              <a:ext uri="{FF2B5EF4-FFF2-40B4-BE49-F238E27FC236}">
                <a16:creationId xmlns:a16="http://schemas.microsoft.com/office/drawing/2014/main" id="{A20A4A87-A669-9A84-580F-969754D73311}"/>
              </a:ext>
            </a:extLst>
          </p:cNvPr>
          <p:cNvSpPr txBox="1"/>
          <p:nvPr/>
        </p:nvSpPr>
        <p:spPr>
          <a:xfrm>
            <a:off x="709961" y="4408449"/>
            <a:ext cx="600493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dirty="0">
                <a:latin typeface="Arial"/>
                <a:cs typeface="Arial"/>
              </a:rPr>
              <a:t>Com o resultado do teste, obtivemos a resposta que a frase </a:t>
            </a:r>
            <a:r>
              <a:rPr lang="pt-BR" b="1" i="1" dirty="0">
                <a:latin typeface="Arial"/>
                <a:cs typeface="Arial"/>
              </a:rPr>
              <a:t>“gostamos de ir à escola”, </a:t>
            </a:r>
            <a:r>
              <a:rPr lang="pt-BR" dirty="0">
                <a:latin typeface="Arial"/>
                <a:cs typeface="Arial"/>
              </a:rPr>
              <a:t>significa alegria, com 34% de assertividade, e que o </a:t>
            </a:r>
            <a:r>
              <a:rPr lang="pt-BR" dirty="0" err="1">
                <a:latin typeface="Arial"/>
                <a:cs typeface="Arial"/>
              </a:rPr>
              <a:t>Tokenizador</a:t>
            </a:r>
            <a:r>
              <a:rPr lang="pt-BR" dirty="0">
                <a:latin typeface="Arial"/>
                <a:cs typeface="Arial"/>
              </a:rPr>
              <a:t> possui substantivo massivo, frases estrangeiras, determinante.</a:t>
            </a:r>
            <a:endParaRPr lang="pt-BR" dirty="0"/>
          </a:p>
          <a:p>
            <a:pPr algn="l"/>
            <a:endParaRPr lang="pt-BR" dirty="0"/>
          </a:p>
        </p:txBody>
      </p:sp>
      <p:sp>
        <p:nvSpPr>
          <p:cNvPr id="6" name="Título 1">
            <a:extLst>
              <a:ext uri="{FF2B5EF4-FFF2-40B4-BE49-F238E27FC236}">
                <a16:creationId xmlns:a16="http://schemas.microsoft.com/office/drawing/2014/main" id="{45504280-1E3A-7505-1B93-10CF31AC12B8}"/>
              </a:ext>
            </a:extLst>
          </p:cNvPr>
          <p:cNvSpPr txBox="1">
            <a:spLocks/>
          </p:cNvSpPr>
          <p:nvPr/>
        </p:nvSpPr>
        <p:spPr>
          <a:xfrm>
            <a:off x="780585" y="3475538"/>
            <a:ext cx="10241280" cy="12344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just"/>
            <a:r>
              <a:rPr lang="pt-BR" sz="2400" i="1" dirty="0">
                <a:latin typeface="Arial"/>
                <a:cs typeface="Arial"/>
              </a:rPr>
              <a:t>Resultado </a:t>
            </a:r>
            <a:endParaRPr lang="pt-BR" sz="2400" dirty="0">
              <a:latin typeface="Avenir Next LT Pro"/>
              <a:cs typeface="Arial"/>
            </a:endParaRPr>
          </a:p>
          <a:p>
            <a:pPr algn="just"/>
            <a:r>
              <a:rPr lang="pt-BR" sz="2400" i="1" dirty="0">
                <a:latin typeface="Arial"/>
                <a:cs typeface="Arial"/>
              </a:rPr>
              <a:t>“gostamos de ir à escola”</a:t>
            </a:r>
            <a:endParaRPr lang="pt-BR" sz="2400"/>
          </a:p>
          <a:p>
            <a:endParaRPr lang="pt-BR" dirty="0"/>
          </a:p>
        </p:txBody>
      </p:sp>
      <p:pic>
        <p:nvPicPr>
          <p:cNvPr id="7" name="Imagem 7" descr="Texto&#10;&#10;Descrição gerada automaticamente">
            <a:extLst>
              <a:ext uri="{FF2B5EF4-FFF2-40B4-BE49-F238E27FC236}">
                <a16:creationId xmlns:a16="http://schemas.microsoft.com/office/drawing/2014/main" id="{F18EC796-E25A-04B5-2EA8-90DA45B657BE}"/>
              </a:ext>
            </a:extLst>
          </p:cNvPr>
          <p:cNvPicPr>
            <a:picLocks noChangeAspect="1"/>
          </p:cNvPicPr>
          <p:nvPr/>
        </p:nvPicPr>
        <p:blipFill>
          <a:blip r:embed="rId2"/>
          <a:stretch>
            <a:fillRect/>
          </a:stretch>
        </p:blipFill>
        <p:spPr>
          <a:xfrm>
            <a:off x="7298473" y="-233825"/>
            <a:ext cx="4388004" cy="350635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Imagem 8" descr="Texto&#10;&#10;Descrição gerada automaticamente">
            <a:extLst>
              <a:ext uri="{FF2B5EF4-FFF2-40B4-BE49-F238E27FC236}">
                <a16:creationId xmlns:a16="http://schemas.microsoft.com/office/drawing/2014/main" id="{DE460943-C08A-CC66-4746-C3DE8E56C58D}"/>
              </a:ext>
            </a:extLst>
          </p:cNvPr>
          <p:cNvPicPr>
            <a:picLocks noChangeAspect="1"/>
          </p:cNvPicPr>
          <p:nvPr/>
        </p:nvPicPr>
        <p:blipFill>
          <a:blip r:embed="rId3"/>
          <a:stretch>
            <a:fillRect/>
          </a:stretch>
        </p:blipFill>
        <p:spPr>
          <a:xfrm>
            <a:off x="7233424" y="2982802"/>
            <a:ext cx="4518101" cy="372666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03511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BB2E47-8675-0109-A394-EB2AFAFDB4D7}"/>
              </a:ext>
            </a:extLst>
          </p:cNvPr>
          <p:cNvSpPr>
            <a:spLocks noGrp="1"/>
          </p:cNvSpPr>
          <p:nvPr>
            <p:ph type="title"/>
          </p:nvPr>
        </p:nvSpPr>
        <p:spPr>
          <a:xfrm>
            <a:off x="934844" y="433114"/>
            <a:ext cx="6487036" cy="1383122"/>
          </a:xfrm>
        </p:spPr>
        <p:txBody>
          <a:bodyPr vert="horz" lIns="0" tIns="0" rIns="0" bIns="0" rtlCol="0" anchor="b">
            <a:noAutofit/>
          </a:bodyPr>
          <a:lstStyle/>
          <a:p>
            <a:r>
              <a:rPr lang="pt-BR" sz="2400" i="1" dirty="0">
                <a:latin typeface="Arial"/>
                <a:cs typeface="Arial"/>
              </a:rPr>
              <a:t>RESULTADO </a:t>
            </a:r>
            <a:br>
              <a:rPr lang="pt-BR" sz="2400" i="1" dirty="0">
                <a:latin typeface="Arial"/>
                <a:cs typeface="Arial"/>
              </a:rPr>
            </a:br>
            <a:r>
              <a:rPr lang="pt-BR" sz="2400" i="1" dirty="0">
                <a:latin typeface="Arial"/>
                <a:cs typeface="Arial"/>
              </a:rPr>
              <a:t>“não acredito que amanhã vai fazer sol”</a:t>
            </a:r>
            <a:endParaRPr lang="pt-BR" sz="2400" dirty="0"/>
          </a:p>
        </p:txBody>
      </p:sp>
      <p:sp>
        <p:nvSpPr>
          <p:cNvPr id="3" name="Espaço Reservado para Conteúdo 2">
            <a:extLst>
              <a:ext uri="{FF2B5EF4-FFF2-40B4-BE49-F238E27FC236}">
                <a16:creationId xmlns:a16="http://schemas.microsoft.com/office/drawing/2014/main" id="{ADD21C21-0483-D687-AD7E-07B2A45FDA72}"/>
              </a:ext>
            </a:extLst>
          </p:cNvPr>
          <p:cNvSpPr>
            <a:spLocks noGrp="1"/>
          </p:cNvSpPr>
          <p:nvPr>
            <p:ph idx="1"/>
          </p:nvPr>
        </p:nvSpPr>
        <p:spPr>
          <a:xfrm>
            <a:off x="906966" y="2353874"/>
            <a:ext cx="6133915" cy="3959352"/>
          </a:xfrm>
        </p:spPr>
        <p:txBody>
          <a:bodyPr vert="horz" lIns="0" tIns="0" rIns="0" bIns="0" rtlCol="0" anchor="t">
            <a:normAutofit/>
          </a:bodyPr>
          <a:lstStyle/>
          <a:p>
            <a:pPr marL="0" indent="0" algn="just">
              <a:buNone/>
            </a:pPr>
            <a:r>
              <a:rPr lang="pt-BR" dirty="0">
                <a:latin typeface="Arial"/>
                <a:cs typeface="Arial"/>
              </a:rPr>
              <a:t>Com o resultado do teste, obtivemos a resposta que a frase </a:t>
            </a:r>
            <a:r>
              <a:rPr lang="pt-BR" b="1" i="1" dirty="0">
                <a:latin typeface="Arial"/>
                <a:cs typeface="Arial"/>
              </a:rPr>
              <a:t>“não acredito que amanhã vai fazer sol”, </a:t>
            </a:r>
            <a:r>
              <a:rPr lang="pt-BR" dirty="0">
                <a:latin typeface="Arial"/>
                <a:cs typeface="Arial"/>
              </a:rPr>
              <a:t>significa Surpresa, com 86% de assertividade, e que o </a:t>
            </a:r>
            <a:r>
              <a:rPr lang="pt-BR" dirty="0" err="1">
                <a:latin typeface="Arial"/>
                <a:cs typeface="Arial"/>
              </a:rPr>
              <a:t>Tokenizador</a:t>
            </a:r>
            <a:r>
              <a:rPr lang="pt-BR" dirty="0">
                <a:latin typeface="Arial"/>
                <a:cs typeface="Arial"/>
              </a:rPr>
              <a:t> possui substantivo massivo e adjetivo.</a:t>
            </a:r>
            <a:endParaRPr lang="pt-BR" dirty="0"/>
          </a:p>
          <a:p>
            <a:endParaRPr lang="pt-BR" dirty="0"/>
          </a:p>
        </p:txBody>
      </p:sp>
      <p:pic>
        <p:nvPicPr>
          <p:cNvPr id="4" name="Imagem 4" descr="Texto&#10;&#10;Descrição gerada automaticamente">
            <a:extLst>
              <a:ext uri="{FF2B5EF4-FFF2-40B4-BE49-F238E27FC236}">
                <a16:creationId xmlns:a16="http://schemas.microsoft.com/office/drawing/2014/main" id="{B2D53472-17B3-4CAF-FB67-7F390AD37BA0}"/>
              </a:ext>
            </a:extLst>
          </p:cNvPr>
          <p:cNvPicPr>
            <a:picLocks noChangeAspect="1"/>
          </p:cNvPicPr>
          <p:nvPr/>
        </p:nvPicPr>
        <p:blipFill>
          <a:blip r:embed="rId2"/>
          <a:stretch>
            <a:fillRect/>
          </a:stretch>
        </p:blipFill>
        <p:spPr>
          <a:xfrm>
            <a:off x="7038278" y="1194317"/>
            <a:ext cx="4926980" cy="402331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03360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8437B-3D29-7C3E-B6BD-AF17143D5E14}"/>
              </a:ext>
            </a:extLst>
          </p:cNvPr>
          <p:cNvSpPr>
            <a:spLocks noGrp="1"/>
          </p:cNvSpPr>
          <p:nvPr>
            <p:ph type="title"/>
          </p:nvPr>
        </p:nvSpPr>
        <p:spPr>
          <a:xfrm>
            <a:off x="1343722" y="312308"/>
            <a:ext cx="10241280" cy="1234440"/>
          </a:xfrm>
        </p:spPr>
        <p:txBody>
          <a:bodyPr/>
          <a:lstStyle/>
          <a:p>
            <a:r>
              <a:rPr lang="pt-BR" dirty="0"/>
              <a:t>Conclusão</a:t>
            </a:r>
          </a:p>
        </p:txBody>
      </p:sp>
      <p:sp>
        <p:nvSpPr>
          <p:cNvPr id="3" name="Espaço Reservado para Conteúdo 2">
            <a:extLst>
              <a:ext uri="{FF2B5EF4-FFF2-40B4-BE49-F238E27FC236}">
                <a16:creationId xmlns:a16="http://schemas.microsoft.com/office/drawing/2014/main" id="{F647E8F9-BDD4-528F-0BB8-953F4A9C7499}"/>
              </a:ext>
            </a:extLst>
          </p:cNvPr>
          <p:cNvSpPr>
            <a:spLocks noGrp="1"/>
          </p:cNvSpPr>
          <p:nvPr>
            <p:ph idx="1"/>
          </p:nvPr>
        </p:nvSpPr>
        <p:spPr>
          <a:xfrm>
            <a:off x="1343722" y="1861362"/>
            <a:ext cx="9423524" cy="3959352"/>
          </a:xfrm>
        </p:spPr>
        <p:txBody>
          <a:bodyPr vert="horz" lIns="0" tIns="0" rIns="0" bIns="0" rtlCol="0" anchor="t">
            <a:normAutofit/>
          </a:bodyPr>
          <a:lstStyle/>
          <a:p>
            <a:pPr marL="0" indent="0" algn="just">
              <a:buNone/>
            </a:pPr>
            <a:r>
              <a:rPr lang="pt-BR" dirty="0">
                <a:latin typeface="Arial"/>
                <a:cs typeface="Arial"/>
              </a:rPr>
              <a:t>Podemos chegar à conclusão que ao inserir novos de dados na Base.py, e possível aumentar a precisão dos resultados, refinando a assertividade dos sentimentos abordados, assim como a porcentagem do classificador de </a:t>
            </a:r>
            <a:r>
              <a:rPr lang="pt-BR" dirty="0" err="1">
                <a:latin typeface="Arial"/>
                <a:cs typeface="Arial"/>
              </a:rPr>
              <a:t>Naive</a:t>
            </a:r>
            <a:r>
              <a:rPr lang="pt-BR" dirty="0">
                <a:latin typeface="Arial"/>
                <a:cs typeface="Arial"/>
              </a:rPr>
              <a:t> </a:t>
            </a:r>
            <a:r>
              <a:rPr lang="pt-BR" dirty="0" err="1">
                <a:latin typeface="Arial"/>
                <a:cs typeface="Arial"/>
              </a:rPr>
              <a:t>Bayes</a:t>
            </a:r>
            <a:r>
              <a:rPr lang="pt-BR" dirty="0">
                <a:latin typeface="Arial"/>
                <a:cs typeface="Arial"/>
              </a:rPr>
              <a:t>, que obtivemos sucesso nos testes realizados, em um dos três resultados obteve uma precisão de 86%.</a:t>
            </a:r>
            <a:endParaRPr lang="pt-BR" dirty="0"/>
          </a:p>
          <a:p>
            <a:pPr marL="0" indent="0" algn="just">
              <a:buNone/>
            </a:pPr>
            <a:r>
              <a:rPr lang="pt-BR" dirty="0">
                <a:latin typeface="Arial"/>
                <a:cs typeface="Arial"/>
              </a:rPr>
              <a:t>Identificamos que este método e muito importante para tomadas de decisões, que pode-se descobrir o que o usuário está sentindo, tomando medidas para a solução de um problema ou opinião sobre algo abordado. Por exemplo em um </a:t>
            </a:r>
            <a:r>
              <a:rPr lang="pt-BR" dirty="0" err="1">
                <a:latin typeface="Arial"/>
                <a:cs typeface="Arial"/>
              </a:rPr>
              <a:t>Chatbox</a:t>
            </a:r>
            <a:r>
              <a:rPr lang="pt-BR" dirty="0">
                <a:latin typeface="Arial"/>
                <a:cs typeface="Arial"/>
              </a:rPr>
              <a:t> com Inteligência Artificial, e possível detectar a melhor abordagem a ser realizada com a resposta do sentimento.</a:t>
            </a:r>
            <a:endParaRPr lang="pt-BR" dirty="0"/>
          </a:p>
          <a:p>
            <a:endParaRPr lang="pt-BR" dirty="0"/>
          </a:p>
        </p:txBody>
      </p:sp>
    </p:spTree>
    <p:extLst>
      <p:ext uri="{BB962C8B-B14F-4D97-AF65-F5344CB8AC3E}">
        <p14:creationId xmlns:p14="http://schemas.microsoft.com/office/powerpoint/2010/main" val="2441657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4C6ED-1D75-2FB7-7DB8-CC8DC7B215B5}"/>
              </a:ext>
            </a:extLst>
          </p:cNvPr>
          <p:cNvSpPr>
            <a:spLocks noGrp="1"/>
          </p:cNvSpPr>
          <p:nvPr>
            <p:ph type="title"/>
          </p:nvPr>
        </p:nvSpPr>
        <p:spPr>
          <a:xfrm>
            <a:off x="1353015" y="-319594"/>
            <a:ext cx="10241280" cy="1234440"/>
          </a:xfrm>
        </p:spPr>
        <p:txBody>
          <a:bodyPr/>
          <a:lstStyle/>
          <a:p>
            <a:r>
              <a:rPr lang="pt-BR" dirty="0"/>
              <a:t>Demonstração da Aplicação</a:t>
            </a:r>
          </a:p>
        </p:txBody>
      </p:sp>
      <p:pic>
        <p:nvPicPr>
          <p:cNvPr id="3" name="Mídia Online 2" title="TCC  - Washington Luiz Sobral Menêzes">
            <a:hlinkClick r:id="" action="ppaction://media"/>
            <a:extLst>
              <a:ext uri="{FF2B5EF4-FFF2-40B4-BE49-F238E27FC236}">
                <a16:creationId xmlns:a16="http://schemas.microsoft.com/office/drawing/2014/main" id="{DEF9A53E-05F4-FD19-E717-61594BFDE689}"/>
              </a:ext>
            </a:extLst>
          </p:cNvPr>
          <p:cNvPicPr>
            <a:picLocks noRot="1" noChangeAspect="1"/>
          </p:cNvPicPr>
          <p:nvPr>
            <a:videoFile r:link="rId1"/>
          </p:nvPr>
        </p:nvPicPr>
        <p:blipFill>
          <a:blip r:embed="rId3"/>
          <a:stretch>
            <a:fillRect/>
          </a:stretch>
        </p:blipFill>
        <p:spPr>
          <a:xfrm>
            <a:off x="830147" y="1075939"/>
            <a:ext cx="10522413" cy="5152171"/>
          </a:xfrm>
          <a:prstGeom prst="rect">
            <a:avLst/>
          </a:prstGeom>
        </p:spPr>
      </p:pic>
    </p:spTree>
    <p:extLst>
      <p:ext uri="{BB962C8B-B14F-4D97-AF65-F5344CB8AC3E}">
        <p14:creationId xmlns:p14="http://schemas.microsoft.com/office/powerpoint/2010/main" val="159379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0593F-D84B-D120-6DF8-ECAD8FBCC63D}"/>
              </a:ext>
            </a:extLst>
          </p:cNvPr>
          <p:cNvSpPr>
            <a:spLocks noGrp="1"/>
          </p:cNvSpPr>
          <p:nvPr>
            <p:ph type="title"/>
          </p:nvPr>
        </p:nvSpPr>
        <p:spPr>
          <a:xfrm>
            <a:off x="1399478" y="200796"/>
            <a:ext cx="10241280" cy="1234440"/>
          </a:xfrm>
        </p:spPr>
        <p:txBody>
          <a:bodyPr/>
          <a:lstStyle/>
          <a:p>
            <a:r>
              <a:rPr lang="pt-BR" dirty="0"/>
              <a:t>Introdução</a:t>
            </a:r>
          </a:p>
        </p:txBody>
      </p:sp>
      <p:sp>
        <p:nvSpPr>
          <p:cNvPr id="3" name="Espaço Reservado para Conteúdo 2">
            <a:extLst>
              <a:ext uri="{FF2B5EF4-FFF2-40B4-BE49-F238E27FC236}">
                <a16:creationId xmlns:a16="http://schemas.microsoft.com/office/drawing/2014/main" id="{25B8A263-89D6-5987-C64D-56F464C3D72E}"/>
              </a:ext>
            </a:extLst>
          </p:cNvPr>
          <p:cNvSpPr>
            <a:spLocks noGrp="1"/>
          </p:cNvSpPr>
          <p:nvPr>
            <p:ph idx="1"/>
          </p:nvPr>
        </p:nvSpPr>
        <p:spPr>
          <a:xfrm>
            <a:off x="1371600" y="1647630"/>
            <a:ext cx="9544329" cy="4423986"/>
          </a:xfrm>
        </p:spPr>
        <p:txBody>
          <a:bodyPr vert="horz" lIns="0" tIns="0" rIns="0" bIns="0" rtlCol="0" anchor="t">
            <a:normAutofit lnSpcReduction="10000"/>
          </a:bodyPr>
          <a:lstStyle/>
          <a:p>
            <a:pPr marL="0" indent="0" algn="just">
              <a:buNone/>
            </a:pPr>
            <a:r>
              <a:rPr lang="pt-BR" dirty="0">
                <a:latin typeface="Arial"/>
                <a:cs typeface="Arial"/>
              </a:rPr>
              <a:t>O </a:t>
            </a:r>
            <a:r>
              <a:rPr lang="pt-BR" b="1" dirty="0">
                <a:latin typeface="Arial"/>
                <a:cs typeface="Arial"/>
              </a:rPr>
              <a:t>Processamento de Linguagem Natural (PLN) </a:t>
            </a:r>
            <a:r>
              <a:rPr lang="pt-BR" dirty="0">
                <a:latin typeface="Arial"/>
                <a:cs typeface="Arial"/>
              </a:rPr>
              <a:t>tem como objetivo extrair representações e significados mais completos de textos livres escritos em linguagem natural, que é utilizada para fins de comunicações de uso comum por humanos; em idiomas como Português e Inglês, utilizando conceitos linguísticos como classes de palavras (adjetivo, substantivo, verbo, etc.), e estruturas gramaticais, também lida com situações mais complexas, como anáforas e ambiguidades. Isso se dá através de várias representações de conhecimento, como léxicos de palavras e seus significados considerando a estrutura hierárquica da linguagem, analisando a linguagem pelo seu significado. </a:t>
            </a:r>
            <a:endParaRPr lang="pt-BR" dirty="0">
              <a:latin typeface="Avenir Next LT Pro"/>
              <a:cs typeface="Arial"/>
            </a:endParaRPr>
          </a:p>
          <a:p>
            <a:pPr marL="0" indent="0" algn="just">
              <a:buNone/>
            </a:pPr>
            <a:r>
              <a:rPr lang="pt-BR" dirty="0">
                <a:latin typeface="Arial"/>
                <a:cs typeface="Arial"/>
              </a:rPr>
              <a:t>O </a:t>
            </a:r>
            <a:r>
              <a:rPr lang="pt-BR" b="1" dirty="0">
                <a:latin typeface="Arial"/>
                <a:cs typeface="Arial"/>
              </a:rPr>
              <a:t>PLN</a:t>
            </a:r>
            <a:r>
              <a:rPr lang="pt-BR" dirty="0">
                <a:latin typeface="Arial"/>
                <a:cs typeface="Arial"/>
              </a:rPr>
              <a:t> pode ser utilizados em uma diversa gama de papéis, como corretores gramaticais, na conversão de fala para texto, na tradução automática de texto entre linguagens e na análise de sentimentos/mineração de opiniões.</a:t>
            </a:r>
            <a:endParaRPr lang="pt-BR" dirty="0">
              <a:latin typeface="Avenir Next LT Pro"/>
              <a:cs typeface="Arial"/>
            </a:endParaRPr>
          </a:p>
          <a:p>
            <a:endParaRPr lang="pt-BR" dirty="0">
              <a:latin typeface="Arial"/>
              <a:cs typeface="Arial"/>
            </a:endParaRPr>
          </a:p>
          <a:p>
            <a:endParaRPr lang="pt-BR" dirty="0">
              <a:latin typeface="Arial"/>
              <a:cs typeface="Arial"/>
            </a:endParaRPr>
          </a:p>
          <a:p>
            <a:endParaRPr lang="pt-BR" dirty="0"/>
          </a:p>
        </p:txBody>
      </p:sp>
    </p:spTree>
    <p:extLst>
      <p:ext uri="{BB962C8B-B14F-4D97-AF65-F5344CB8AC3E}">
        <p14:creationId xmlns:p14="http://schemas.microsoft.com/office/powerpoint/2010/main" val="34354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97950-DC6B-DAC8-1D21-A4B120FC1BAF}"/>
              </a:ext>
            </a:extLst>
          </p:cNvPr>
          <p:cNvSpPr>
            <a:spLocks noGrp="1"/>
          </p:cNvSpPr>
          <p:nvPr>
            <p:ph type="title"/>
          </p:nvPr>
        </p:nvSpPr>
        <p:spPr/>
        <p:txBody>
          <a:bodyPr/>
          <a:lstStyle/>
          <a:p>
            <a:r>
              <a:rPr lang="pt-BR" dirty="0"/>
              <a:t>Objetivo</a:t>
            </a:r>
          </a:p>
        </p:txBody>
      </p:sp>
      <p:sp>
        <p:nvSpPr>
          <p:cNvPr id="3" name="Espaço Reservado para Conteúdo 2">
            <a:extLst>
              <a:ext uri="{FF2B5EF4-FFF2-40B4-BE49-F238E27FC236}">
                <a16:creationId xmlns:a16="http://schemas.microsoft.com/office/drawing/2014/main" id="{396F4332-C78B-D1BB-E096-89F2AC1418DB}"/>
              </a:ext>
            </a:extLst>
          </p:cNvPr>
          <p:cNvSpPr>
            <a:spLocks noGrp="1"/>
          </p:cNvSpPr>
          <p:nvPr>
            <p:ph idx="1"/>
          </p:nvPr>
        </p:nvSpPr>
        <p:spPr>
          <a:xfrm>
            <a:off x="1371600" y="2112264"/>
            <a:ext cx="9488573" cy="3959352"/>
          </a:xfrm>
        </p:spPr>
        <p:txBody>
          <a:bodyPr vert="horz" lIns="0" tIns="0" rIns="0" bIns="0" rtlCol="0" anchor="t">
            <a:normAutofit/>
          </a:bodyPr>
          <a:lstStyle/>
          <a:p>
            <a:pPr marL="0" indent="0">
              <a:buNone/>
            </a:pPr>
            <a:endParaRPr lang="pt-BR" dirty="0">
              <a:latin typeface="Arial"/>
              <a:cs typeface="Arial"/>
            </a:endParaRPr>
          </a:p>
          <a:p>
            <a:pPr marL="0" indent="0" algn="just">
              <a:buNone/>
            </a:pPr>
            <a:r>
              <a:rPr lang="pt-BR" dirty="0">
                <a:latin typeface="Arial"/>
                <a:cs typeface="Arial"/>
              </a:rPr>
              <a:t>O objetivo central do trabalho é desenvolver uma aplicação, utilizando a biblioteca </a:t>
            </a:r>
            <a:r>
              <a:rPr lang="pt-BR" b="1" dirty="0">
                <a:latin typeface="Arial"/>
                <a:cs typeface="Arial"/>
              </a:rPr>
              <a:t>NLTK</a:t>
            </a:r>
            <a:r>
              <a:rPr lang="pt-BR" dirty="0">
                <a:latin typeface="Arial"/>
                <a:cs typeface="Arial"/>
              </a:rPr>
              <a:t>, para ler em uma base os dados e analisar os resultados dos testes, Observando o comportamento do </a:t>
            </a:r>
            <a:r>
              <a:rPr lang="pt-BR" dirty="0" err="1">
                <a:latin typeface="Arial"/>
                <a:cs typeface="Arial"/>
              </a:rPr>
              <a:t>Stemming</a:t>
            </a:r>
            <a:r>
              <a:rPr lang="pt-BR" dirty="0">
                <a:latin typeface="Arial"/>
                <a:cs typeface="Arial"/>
              </a:rPr>
              <a:t>, </a:t>
            </a:r>
            <a:r>
              <a:rPr lang="pt-BR" dirty="0" err="1">
                <a:latin typeface="Arial"/>
                <a:cs typeface="Arial"/>
              </a:rPr>
              <a:t>Stopwords</a:t>
            </a:r>
            <a:r>
              <a:rPr lang="pt-BR" dirty="0">
                <a:latin typeface="Arial"/>
                <a:cs typeface="Arial"/>
              </a:rPr>
              <a:t>, </a:t>
            </a:r>
            <a:r>
              <a:rPr lang="pt-BR" dirty="0" err="1">
                <a:latin typeface="Arial"/>
                <a:cs typeface="Arial"/>
              </a:rPr>
              <a:t>Tokenização</a:t>
            </a:r>
            <a:r>
              <a:rPr lang="pt-BR" dirty="0">
                <a:latin typeface="Arial"/>
                <a:cs typeface="Arial"/>
              </a:rPr>
              <a:t>, Classificação ( </a:t>
            </a:r>
            <a:r>
              <a:rPr lang="pt-BR" dirty="0" err="1">
                <a:latin typeface="Arial"/>
                <a:cs typeface="Arial"/>
              </a:rPr>
              <a:t>Naive</a:t>
            </a:r>
            <a:r>
              <a:rPr lang="pt-BR" dirty="0">
                <a:latin typeface="Arial"/>
                <a:cs typeface="Arial"/>
              </a:rPr>
              <a:t> </a:t>
            </a:r>
            <a:r>
              <a:rPr lang="pt-BR" dirty="0" err="1">
                <a:latin typeface="Arial"/>
                <a:cs typeface="Arial"/>
              </a:rPr>
              <a:t>Bayes</a:t>
            </a:r>
            <a:r>
              <a:rPr lang="pt-BR" dirty="0">
                <a:latin typeface="Arial"/>
                <a:cs typeface="Arial"/>
              </a:rPr>
              <a:t>) e Analise dos sentimento do teste aplicado.</a:t>
            </a:r>
            <a:endParaRPr lang="pt-BR"/>
          </a:p>
          <a:p>
            <a:endParaRPr lang="pt-BR" dirty="0"/>
          </a:p>
        </p:txBody>
      </p:sp>
    </p:spTree>
    <p:extLst>
      <p:ext uri="{BB962C8B-B14F-4D97-AF65-F5344CB8AC3E}">
        <p14:creationId xmlns:p14="http://schemas.microsoft.com/office/powerpoint/2010/main" val="331158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97950-DC6B-DAC8-1D21-A4B120FC1BAF}"/>
              </a:ext>
            </a:extLst>
          </p:cNvPr>
          <p:cNvSpPr>
            <a:spLocks noGrp="1"/>
          </p:cNvSpPr>
          <p:nvPr>
            <p:ph type="title"/>
          </p:nvPr>
        </p:nvSpPr>
        <p:spPr/>
        <p:txBody>
          <a:bodyPr/>
          <a:lstStyle/>
          <a:p>
            <a:r>
              <a:rPr lang="pt-BR" dirty="0">
                <a:latin typeface="Arial"/>
                <a:cs typeface="Arial"/>
              </a:rPr>
              <a:t>História do Python e da biblioteca NLTK</a:t>
            </a:r>
            <a:endParaRPr lang="pt-BR" dirty="0"/>
          </a:p>
          <a:p>
            <a:endParaRPr lang="pt-BR" dirty="0"/>
          </a:p>
        </p:txBody>
      </p:sp>
      <p:sp>
        <p:nvSpPr>
          <p:cNvPr id="3" name="Espaço Reservado para Conteúdo 2">
            <a:extLst>
              <a:ext uri="{FF2B5EF4-FFF2-40B4-BE49-F238E27FC236}">
                <a16:creationId xmlns:a16="http://schemas.microsoft.com/office/drawing/2014/main" id="{396F4332-C78B-D1BB-E096-89F2AC1418DB}"/>
              </a:ext>
            </a:extLst>
          </p:cNvPr>
          <p:cNvSpPr>
            <a:spLocks noGrp="1"/>
          </p:cNvSpPr>
          <p:nvPr>
            <p:ph idx="1"/>
          </p:nvPr>
        </p:nvSpPr>
        <p:spPr>
          <a:xfrm>
            <a:off x="1371600" y="2112264"/>
            <a:ext cx="9785939" cy="3959352"/>
          </a:xfrm>
        </p:spPr>
        <p:txBody>
          <a:bodyPr vert="horz" lIns="0" tIns="0" rIns="0" bIns="0" rtlCol="0" anchor="t">
            <a:normAutofit fontScale="92500" lnSpcReduction="20000"/>
          </a:bodyPr>
          <a:lstStyle/>
          <a:p>
            <a:pPr marL="0" indent="0" algn="just">
              <a:buNone/>
            </a:pPr>
            <a:r>
              <a:rPr lang="pt-BR" b="1" dirty="0">
                <a:latin typeface="Arial"/>
                <a:cs typeface="Arial"/>
              </a:rPr>
              <a:t>Python </a:t>
            </a:r>
            <a:r>
              <a:rPr lang="pt-BR" dirty="0">
                <a:latin typeface="Arial"/>
                <a:cs typeface="Arial"/>
              </a:rPr>
              <a:t>foi desenvolvido em 1989, no centro de Matemática e Tecnologia da Informação (CWI, </a:t>
            </a:r>
            <a:r>
              <a:rPr lang="pt-BR" dirty="0" err="1">
                <a:latin typeface="Arial"/>
                <a:cs typeface="Arial"/>
              </a:rPr>
              <a:t>Centrum</a:t>
            </a:r>
            <a:r>
              <a:rPr lang="pt-BR" dirty="0">
                <a:latin typeface="Arial"/>
                <a:cs typeface="Arial"/>
              </a:rPr>
              <a:t> </a:t>
            </a:r>
            <a:r>
              <a:rPr lang="pt-BR" dirty="0" err="1">
                <a:latin typeface="Arial"/>
                <a:cs typeface="Arial"/>
              </a:rPr>
              <a:t>Wiskunde</a:t>
            </a:r>
            <a:r>
              <a:rPr lang="pt-BR" dirty="0">
                <a:latin typeface="Arial"/>
                <a:cs typeface="Arial"/>
              </a:rPr>
              <a:t> e Informática), na Holanda por Guido van </a:t>
            </a:r>
            <a:r>
              <a:rPr lang="pt-BR" dirty="0" err="1">
                <a:latin typeface="Arial"/>
                <a:cs typeface="Arial"/>
              </a:rPr>
              <a:t>Rossum</a:t>
            </a:r>
            <a:r>
              <a:rPr lang="pt-BR" dirty="0">
                <a:latin typeface="Arial"/>
                <a:cs typeface="Arial"/>
              </a:rPr>
              <a:t>, em 1991 Guido publicou o código (nomeado versão 0.9.0) no grupo de discussão </a:t>
            </a:r>
            <a:r>
              <a:rPr lang="pt-BR" dirty="0" err="1">
                <a:latin typeface="Arial"/>
                <a:cs typeface="Arial"/>
              </a:rPr>
              <a:t>alt.sources</a:t>
            </a:r>
            <a:r>
              <a:rPr lang="pt-BR" dirty="0">
                <a:latin typeface="Arial"/>
                <a:cs typeface="Arial"/>
              </a:rPr>
              <a:t> (newsgroup), e foi feita a abertura para a programação, baseado para ser uma linguagem de programação de alto nível, interpretada de script, imperativa, orientada a objetos, funcional, de tipagem dinâmica, simples e forte de excelente funcionalidade para o processamento de dados linguísticos, com uma sintaxe clara, precisa e reduzida, que auxiliar a legibilidade do código fonte</a:t>
            </a:r>
            <a:endParaRPr lang="pt-BR" dirty="0">
              <a:latin typeface="Avenir Next LT Pro"/>
              <a:cs typeface="Arial"/>
            </a:endParaRPr>
          </a:p>
          <a:p>
            <a:pPr marL="0" indent="0" algn="just">
              <a:buNone/>
            </a:pPr>
            <a:r>
              <a:rPr lang="pt-BR" dirty="0">
                <a:latin typeface="Arial"/>
                <a:cs typeface="Arial"/>
              </a:rPr>
              <a:t>O </a:t>
            </a:r>
            <a:r>
              <a:rPr lang="pt-BR" b="1" dirty="0">
                <a:latin typeface="Arial"/>
                <a:cs typeface="Arial"/>
              </a:rPr>
              <a:t>NLTK - Natural </a:t>
            </a:r>
            <a:r>
              <a:rPr lang="pt-BR" b="1" dirty="0" err="1">
                <a:latin typeface="Arial"/>
                <a:cs typeface="Arial"/>
              </a:rPr>
              <a:t>Language</a:t>
            </a:r>
            <a:r>
              <a:rPr lang="pt-BR" b="1" dirty="0">
                <a:latin typeface="Arial"/>
                <a:cs typeface="Arial"/>
              </a:rPr>
              <a:t> Toolkit</a:t>
            </a:r>
            <a:r>
              <a:rPr lang="pt-BR" dirty="0">
                <a:latin typeface="Arial"/>
                <a:cs typeface="Arial"/>
              </a:rPr>
              <a:t> foi desenvolvido em 2001, como objetivo de uma disciplina em linguística computacional no </a:t>
            </a:r>
            <a:r>
              <a:rPr lang="pt-BR" dirty="0" err="1">
                <a:latin typeface="Arial"/>
                <a:cs typeface="Arial"/>
              </a:rPr>
              <a:t>Department</a:t>
            </a:r>
            <a:r>
              <a:rPr lang="pt-BR" dirty="0">
                <a:latin typeface="Arial"/>
                <a:cs typeface="Arial"/>
              </a:rPr>
              <a:t> </a:t>
            </a:r>
            <a:r>
              <a:rPr lang="pt-BR" dirty="0" err="1">
                <a:latin typeface="Arial"/>
                <a:cs typeface="Arial"/>
              </a:rPr>
              <a:t>of</a:t>
            </a:r>
            <a:r>
              <a:rPr lang="pt-BR" dirty="0">
                <a:latin typeface="Arial"/>
                <a:cs typeface="Arial"/>
              </a:rPr>
              <a:t> Computer </a:t>
            </a:r>
            <a:r>
              <a:rPr lang="pt-BR" dirty="0" err="1">
                <a:latin typeface="Arial"/>
                <a:cs typeface="Arial"/>
              </a:rPr>
              <a:t>and</a:t>
            </a:r>
            <a:r>
              <a:rPr lang="pt-BR" dirty="0">
                <a:latin typeface="Arial"/>
                <a:cs typeface="Arial"/>
              </a:rPr>
              <a:t> </a:t>
            </a:r>
            <a:r>
              <a:rPr lang="pt-BR" dirty="0" err="1">
                <a:latin typeface="Arial"/>
                <a:cs typeface="Arial"/>
              </a:rPr>
              <a:t>Information</a:t>
            </a:r>
            <a:r>
              <a:rPr lang="pt-BR" dirty="0">
                <a:latin typeface="Arial"/>
                <a:cs typeface="Arial"/>
              </a:rPr>
              <a:t> Science da </a:t>
            </a:r>
            <a:r>
              <a:rPr lang="pt-BR" dirty="0" err="1">
                <a:latin typeface="Arial"/>
                <a:cs typeface="Arial"/>
              </a:rPr>
              <a:t>University</a:t>
            </a:r>
            <a:r>
              <a:rPr lang="pt-BR" dirty="0">
                <a:latin typeface="Arial"/>
                <a:cs typeface="Arial"/>
              </a:rPr>
              <a:t> </a:t>
            </a:r>
            <a:r>
              <a:rPr lang="pt-BR" dirty="0" err="1">
                <a:latin typeface="Arial"/>
                <a:cs typeface="Arial"/>
              </a:rPr>
              <a:t>of</a:t>
            </a:r>
            <a:r>
              <a:rPr lang="pt-BR" dirty="0">
                <a:latin typeface="Arial"/>
                <a:cs typeface="Arial"/>
              </a:rPr>
              <a:t> Pennsylvania, foi criado como uma suíte de aplicativos e módulos de código-fonte aberto denominada como biblioteca, para prover o aprendizado da linguagem natural.</a:t>
            </a:r>
          </a:p>
          <a:p>
            <a:endParaRPr lang="pt-BR" dirty="0">
              <a:latin typeface="Arial"/>
              <a:cs typeface="Arial"/>
            </a:endParaRPr>
          </a:p>
          <a:p>
            <a:endParaRPr lang="pt-BR" dirty="0">
              <a:latin typeface="Arial"/>
              <a:cs typeface="Arial"/>
            </a:endParaRPr>
          </a:p>
          <a:p>
            <a:endParaRPr lang="pt-BR" dirty="0">
              <a:latin typeface="Arial"/>
              <a:cs typeface="Arial"/>
            </a:endParaRPr>
          </a:p>
          <a:p>
            <a:endParaRPr lang="pt-BR" dirty="0"/>
          </a:p>
        </p:txBody>
      </p:sp>
    </p:spTree>
    <p:extLst>
      <p:ext uri="{BB962C8B-B14F-4D97-AF65-F5344CB8AC3E}">
        <p14:creationId xmlns:p14="http://schemas.microsoft.com/office/powerpoint/2010/main" val="136150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C0713-35E0-7800-FC52-031EBD4FE3AE}"/>
              </a:ext>
            </a:extLst>
          </p:cNvPr>
          <p:cNvSpPr>
            <a:spLocks noGrp="1"/>
          </p:cNvSpPr>
          <p:nvPr>
            <p:ph type="title"/>
          </p:nvPr>
        </p:nvSpPr>
        <p:spPr>
          <a:xfrm>
            <a:off x="1334429" y="395943"/>
            <a:ext cx="10241280" cy="974245"/>
          </a:xfrm>
        </p:spPr>
        <p:txBody>
          <a:bodyPr>
            <a:normAutofit fontScale="90000"/>
          </a:bodyPr>
          <a:lstStyle/>
          <a:p>
            <a:r>
              <a:rPr lang="pt-BR" dirty="0">
                <a:latin typeface="Arial"/>
                <a:cs typeface="Arial"/>
              </a:rPr>
              <a:t>Os princípios do NLTK e suas ferramentas</a:t>
            </a:r>
            <a:endParaRPr lang="pt-BR" dirty="0"/>
          </a:p>
        </p:txBody>
      </p:sp>
      <p:sp>
        <p:nvSpPr>
          <p:cNvPr id="3" name="Espaço Reservado para Conteúdo 2">
            <a:extLst>
              <a:ext uri="{FF2B5EF4-FFF2-40B4-BE49-F238E27FC236}">
                <a16:creationId xmlns:a16="http://schemas.microsoft.com/office/drawing/2014/main" id="{E0E8FE0B-9AF6-DEBC-C227-51213B34C2A4}"/>
              </a:ext>
            </a:extLst>
          </p:cNvPr>
          <p:cNvSpPr>
            <a:spLocks noGrp="1"/>
          </p:cNvSpPr>
          <p:nvPr>
            <p:ph idx="1"/>
          </p:nvPr>
        </p:nvSpPr>
        <p:spPr>
          <a:xfrm>
            <a:off x="1371600" y="1619752"/>
            <a:ext cx="9488573" cy="4451864"/>
          </a:xfrm>
        </p:spPr>
        <p:txBody>
          <a:bodyPr vert="horz" lIns="0" tIns="0" rIns="0" bIns="0" rtlCol="0" anchor="t">
            <a:noAutofit/>
          </a:bodyPr>
          <a:lstStyle/>
          <a:p>
            <a:pPr marL="0" indent="0" algn="just">
              <a:lnSpc>
                <a:spcPct val="100000"/>
              </a:lnSpc>
              <a:spcBef>
                <a:spcPts val="800"/>
              </a:spcBef>
              <a:buNone/>
            </a:pPr>
            <a:r>
              <a:rPr lang="pt-BR" sz="1600" dirty="0">
                <a:latin typeface="Arial"/>
                <a:cs typeface="Arial"/>
              </a:rPr>
              <a:t>O NLTK foi desenvolvido como um kit ferramentas e pensado com quatro objetivos primários em mente sendo eles </a:t>
            </a:r>
            <a:r>
              <a:rPr lang="pt-BR" sz="1600" b="1" dirty="0">
                <a:latin typeface="Arial"/>
                <a:cs typeface="Arial"/>
              </a:rPr>
              <a:t>simplicidade, consistência, extensibilidade e modularidade</a:t>
            </a:r>
            <a:r>
              <a:rPr lang="pt-BR" sz="1600" dirty="0">
                <a:latin typeface="Arial"/>
                <a:cs typeface="Arial"/>
              </a:rPr>
              <a:t>. E suas ferramentas sendo elas </a:t>
            </a:r>
            <a:r>
              <a:rPr lang="pt-BR" sz="1600" b="1" dirty="0" err="1">
                <a:latin typeface="Arial"/>
                <a:cs typeface="Arial"/>
              </a:rPr>
              <a:t>Stemming</a:t>
            </a:r>
            <a:r>
              <a:rPr lang="pt-BR" sz="1600" b="1" dirty="0">
                <a:latin typeface="Arial"/>
                <a:cs typeface="Arial"/>
              </a:rPr>
              <a:t>, </a:t>
            </a:r>
            <a:r>
              <a:rPr lang="pt-BR" sz="1600" b="1" dirty="0" err="1">
                <a:latin typeface="Arial"/>
                <a:cs typeface="Arial"/>
              </a:rPr>
              <a:t>Stopwords</a:t>
            </a:r>
            <a:r>
              <a:rPr lang="pt-BR" sz="1600" b="1" dirty="0">
                <a:latin typeface="Arial"/>
                <a:cs typeface="Arial"/>
              </a:rPr>
              <a:t>, </a:t>
            </a:r>
            <a:r>
              <a:rPr lang="pt-BR" sz="1600" b="1" dirty="0" err="1">
                <a:latin typeface="Arial"/>
                <a:cs typeface="Arial"/>
              </a:rPr>
              <a:t>Tokenização</a:t>
            </a:r>
            <a:r>
              <a:rPr lang="pt-BR" sz="1600" b="1" dirty="0">
                <a:latin typeface="Arial"/>
                <a:cs typeface="Arial"/>
              </a:rPr>
              <a:t>, Classificação ( </a:t>
            </a:r>
            <a:r>
              <a:rPr lang="pt-BR" sz="1600" b="1" dirty="0" err="1">
                <a:latin typeface="Arial"/>
                <a:cs typeface="Arial"/>
              </a:rPr>
              <a:t>Naive</a:t>
            </a:r>
            <a:r>
              <a:rPr lang="pt-BR" sz="1600" b="1" dirty="0">
                <a:latin typeface="Arial"/>
                <a:cs typeface="Arial"/>
              </a:rPr>
              <a:t> </a:t>
            </a:r>
            <a:r>
              <a:rPr lang="pt-BR" sz="1600" b="1" dirty="0" err="1">
                <a:latin typeface="Arial"/>
                <a:cs typeface="Arial"/>
              </a:rPr>
              <a:t>Bayes</a:t>
            </a:r>
            <a:r>
              <a:rPr lang="pt-BR" sz="1600" b="1" dirty="0">
                <a:latin typeface="Arial"/>
                <a:cs typeface="Arial"/>
              </a:rPr>
              <a:t>) e Análise.</a:t>
            </a:r>
            <a:endParaRPr lang="pt-BR" sz="1600" dirty="0">
              <a:latin typeface="Arial"/>
              <a:ea typeface="+mn-lt"/>
              <a:cs typeface="+mn-lt"/>
            </a:endParaRPr>
          </a:p>
          <a:p>
            <a:pPr marL="0" indent="0" algn="just">
              <a:lnSpc>
                <a:spcPct val="100000"/>
              </a:lnSpc>
              <a:spcBef>
                <a:spcPts val="800"/>
              </a:spcBef>
              <a:buNone/>
            </a:pPr>
            <a:endParaRPr lang="pt-BR" sz="1600" b="1" dirty="0">
              <a:latin typeface="Arial"/>
              <a:cs typeface="Arial"/>
            </a:endParaRPr>
          </a:p>
          <a:p>
            <a:pPr marL="0" indent="0" algn="just">
              <a:lnSpc>
                <a:spcPct val="100000"/>
              </a:lnSpc>
              <a:spcBef>
                <a:spcPts val="800"/>
              </a:spcBef>
              <a:buNone/>
            </a:pPr>
            <a:r>
              <a:rPr lang="pt-BR" sz="1600" b="1" dirty="0">
                <a:latin typeface="Arial"/>
                <a:cs typeface="Arial"/>
              </a:rPr>
              <a:t>Simplicidade - O</a:t>
            </a:r>
            <a:r>
              <a:rPr lang="pt-BR" sz="1600" dirty="0">
                <a:latin typeface="Arial"/>
                <a:cs typeface="Arial"/>
              </a:rPr>
              <a:t>ferece um framework intuitivo em conjunto a substanciais blocos de construção, provendo aos usuários de um conhecimento prático de NLP, sem dificultar as tarefas associadas ao processamento de dados linguísticos anotados.</a:t>
            </a:r>
            <a:endParaRPr lang="en-US" sz="1600" dirty="0">
              <a:latin typeface="Arial"/>
              <a:cs typeface="Arial"/>
            </a:endParaRPr>
          </a:p>
          <a:p>
            <a:pPr marL="0" indent="0" algn="just">
              <a:lnSpc>
                <a:spcPct val="100000"/>
              </a:lnSpc>
              <a:spcBef>
                <a:spcPts val="800"/>
              </a:spcBef>
              <a:buNone/>
            </a:pPr>
            <a:r>
              <a:rPr lang="en-US" sz="1600" b="1" dirty="0" err="1">
                <a:latin typeface="Arial"/>
                <a:cs typeface="Arial"/>
              </a:rPr>
              <a:t>Consistência</a:t>
            </a:r>
            <a:r>
              <a:rPr lang="en-US" sz="1600" b="1" dirty="0">
                <a:latin typeface="Arial"/>
                <a:cs typeface="Arial"/>
              </a:rPr>
              <a:t> - </a:t>
            </a:r>
            <a:r>
              <a:rPr lang="en-US" sz="1600" dirty="0" err="1">
                <a:latin typeface="Arial"/>
                <a:cs typeface="Arial"/>
              </a:rPr>
              <a:t>Oferece</a:t>
            </a:r>
            <a:r>
              <a:rPr lang="en-US" sz="1600" dirty="0">
                <a:latin typeface="Arial"/>
                <a:cs typeface="Arial"/>
              </a:rPr>
              <a:t> um framework </a:t>
            </a:r>
            <a:r>
              <a:rPr lang="en-US" sz="1600" dirty="0" err="1">
                <a:latin typeface="Arial"/>
                <a:cs typeface="Arial"/>
              </a:rPr>
              <a:t>unificado</a:t>
            </a:r>
            <a:r>
              <a:rPr lang="en-US" sz="1600" dirty="0">
                <a:latin typeface="Arial"/>
                <a:cs typeface="Arial"/>
              </a:rPr>
              <a:t> com interfaces e </a:t>
            </a:r>
            <a:r>
              <a:rPr lang="en-US" sz="1600" dirty="0" err="1">
                <a:latin typeface="Arial"/>
                <a:cs typeface="Arial"/>
              </a:rPr>
              <a:t>estruturas</a:t>
            </a:r>
            <a:r>
              <a:rPr lang="en-US" sz="1600" dirty="0">
                <a:latin typeface="Arial"/>
                <a:cs typeface="Arial"/>
              </a:rPr>
              <a:t> de dados </a:t>
            </a:r>
            <a:r>
              <a:rPr lang="en-US" sz="1600" dirty="0" err="1">
                <a:latin typeface="Arial"/>
                <a:cs typeface="Arial"/>
              </a:rPr>
              <a:t>consistentes</a:t>
            </a:r>
            <a:r>
              <a:rPr lang="en-US" sz="1600" dirty="0">
                <a:latin typeface="Arial"/>
                <a:cs typeface="Arial"/>
              </a:rPr>
              <a:t>, e </a:t>
            </a:r>
            <a:r>
              <a:rPr lang="en-US" sz="1600" dirty="0" err="1">
                <a:latin typeface="Arial"/>
                <a:cs typeface="Arial"/>
              </a:rPr>
              <a:t>nomes</a:t>
            </a:r>
            <a:r>
              <a:rPr lang="en-US" sz="1600" dirty="0">
                <a:latin typeface="Arial"/>
                <a:cs typeface="Arial"/>
              </a:rPr>
              <a:t> de </a:t>
            </a:r>
            <a:r>
              <a:rPr lang="en-US" sz="1600" dirty="0" err="1">
                <a:latin typeface="Arial"/>
                <a:cs typeface="Arial"/>
              </a:rPr>
              <a:t>método</a:t>
            </a:r>
            <a:r>
              <a:rPr lang="en-US" sz="1600" dirty="0">
                <a:latin typeface="Arial"/>
                <a:cs typeface="Arial"/>
              </a:rPr>
              <a:t> </a:t>
            </a:r>
            <a:r>
              <a:rPr lang="en-US" sz="1600" dirty="0" err="1">
                <a:latin typeface="Arial"/>
                <a:cs typeface="Arial"/>
              </a:rPr>
              <a:t>facilmente</a:t>
            </a:r>
            <a:r>
              <a:rPr lang="en-US" sz="1600" dirty="0">
                <a:latin typeface="Arial"/>
                <a:cs typeface="Arial"/>
              </a:rPr>
              <a:t> </a:t>
            </a:r>
            <a:r>
              <a:rPr lang="en-US" sz="1600" dirty="0" err="1">
                <a:latin typeface="Arial"/>
                <a:cs typeface="Arial"/>
              </a:rPr>
              <a:t>prognosticáveis</a:t>
            </a:r>
            <a:r>
              <a:rPr lang="en-US" sz="1600" dirty="0">
                <a:latin typeface="Arial"/>
                <a:cs typeface="Arial"/>
              </a:rPr>
              <a:t>.</a:t>
            </a:r>
            <a:endParaRPr lang="en-US" dirty="0">
              <a:latin typeface="Avenir Next LT Pro"/>
              <a:cs typeface="Arial"/>
            </a:endParaRPr>
          </a:p>
          <a:p>
            <a:pPr marL="0" indent="0" algn="just">
              <a:lnSpc>
                <a:spcPct val="100000"/>
              </a:lnSpc>
              <a:spcBef>
                <a:spcPts val="800"/>
              </a:spcBef>
              <a:buNone/>
            </a:pPr>
            <a:r>
              <a:rPr lang="en-US" sz="600" dirty="0">
                <a:latin typeface="Arial"/>
              </a:rPr>
              <a:t> </a:t>
            </a:r>
            <a:br>
              <a:rPr lang="en-US" sz="1600" dirty="0">
                <a:latin typeface="Arial"/>
              </a:rPr>
            </a:br>
            <a:r>
              <a:rPr lang="en-US" sz="1600" b="1" dirty="0" err="1">
                <a:latin typeface="Arial"/>
                <a:cs typeface="Arial"/>
              </a:rPr>
              <a:t>Extensibilidade</a:t>
            </a:r>
            <a:r>
              <a:rPr lang="en-US" sz="1600" b="1" dirty="0">
                <a:latin typeface="Arial"/>
                <a:cs typeface="Arial"/>
              </a:rPr>
              <a:t> - </a:t>
            </a:r>
            <a:r>
              <a:rPr lang="en-US" sz="1600" dirty="0" err="1">
                <a:latin typeface="Arial"/>
                <a:cs typeface="Arial"/>
              </a:rPr>
              <a:t>Oferece</a:t>
            </a:r>
            <a:r>
              <a:rPr lang="en-US" sz="1600" dirty="0">
                <a:latin typeface="Arial"/>
                <a:cs typeface="Arial"/>
              </a:rPr>
              <a:t> </a:t>
            </a:r>
            <a:r>
              <a:rPr lang="en-US" sz="1600" dirty="0" err="1">
                <a:latin typeface="Arial"/>
                <a:cs typeface="Arial"/>
              </a:rPr>
              <a:t>uma</a:t>
            </a:r>
            <a:r>
              <a:rPr lang="en-US" sz="1600" dirty="0">
                <a:latin typeface="Arial"/>
                <a:cs typeface="Arial"/>
              </a:rPr>
              <a:t> </a:t>
            </a:r>
            <a:r>
              <a:rPr lang="en-US" sz="1600" dirty="0" err="1">
                <a:latin typeface="Arial"/>
                <a:cs typeface="Arial"/>
              </a:rPr>
              <a:t>estrutura</a:t>
            </a:r>
            <a:r>
              <a:rPr lang="en-US" sz="1600" dirty="0">
                <a:latin typeface="Arial"/>
                <a:cs typeface="Arial"/>
              </a:rPr>
              <a:t> no </a:t>
            </a:r>
            <a:r>
              <a:rPr lang="en-US" sz="1600" dirty="0" err="1">
                <a:latin typeface="Arial"/>
                <a:cs typeface="Arial"/>
              </a:rPr>
              <a:t>objetivo</a:t>
            </a:r>
            <a:r>
              <a:rPr lang="en-US" sz="1600" dirty="0">
                <a:latin typeface="Arial"/>
                <a:cs typeface="Arial"/>
              </a:rPr>
              <a:t> </a:t>
            </a:r>
            <a:r>
              <a:rPr lang="en-US" sz="1600" dirty="0" err="1">
                <a:latin typeface="Arial"/>
                <a:cs typeface="Arial"/>
              </a:rPr>
              <a:t>em</a:t>
            </a:r>
            <a:r>
              <a:rPr lang="en-US" sz="1600" dirty="0">
                <a:latin typeface="Arial"/>
                <a:cs typeface="Arial"/>
              </a:rPr>
              <a:t> que </a:t>
            </a:r>
            <a:r>
              <a:rPr lang="en-US" sz="1600" dirty="0" err="1">
                <a:latin typeface="Arial"/>
                <a:cs typeface="Arial"/>
              </a:rPr>
              <a:t>novos</a:t>
            </a:r>
            <a:r>
              <a:rPr lang="en-US" sz="1600" dirty="0">
                <a:latin typeface="Arial"/>
                <a:cs typeface="Arial"/>
              </a:rPr>
              <a:t> </a:t>
            </a:r>
            <a:r>
              <a:rPr lang="en-US" sz="1600" dirty="0" err="1">
                <a:latin typeface="Arial"/>
                <a:cs typeface="Arial"/>
              </a:rPr>
              <a:t>módulos</a:t>
            </a:r>
            <a:r>
              <a:rPr lang="en-US" sz="1600" dirty="0">
                <a:latin typeface="Arial"/>
                <a:cs typeface="Arial"/>
              </a:rPr>
              <a:t> de software </a:t>
            </a:r>
            <a:r>
              <a:rPr lang="en-US" sz="1600" dirty="0" err="1">
                <a:latin typeface="Arial"/>
                <a:cs typeface="Arial"/>
              </a:rPr>
              <a:t>possam</a:t>
            </a:r>
            <a:r>
              <a:rPr lang="en-US" sz="1600" dirty="0">
                <a:latin typeface="Arial"/>
                <a:cs typeface="Arial"/>
              </a:rPr>
              <a:t> ser </a:t>
            </a:r>
            <a:r>
              <a:rPr lang="en-US" sz="1600" dirty="0" err="1">
                <a:latin typeface="Arial"/>
                <a:cs typeface="Arial"/>
              </a:rPr>
              <a:t>utilizados</a:t>
            </a:r>
            <a:r>
              <a:rPr lang="en-US" sz="1600" dirty="0">
                <a:latin typeface="Arial"/>
                <a:cs typeface="Arial"/>
              </a:rPr>
              <a:t> de forma simples e </a:t>
            </a:r>
            <a:r>
              <a:rPr lang="en-US" sz="1600" dirty="0" err="1">
                <a:latin typeface="Arial"/>
                <a:cs typeface="Arial"/>
              </a:rPr>
              <a:t>fácil</a:t>
            </a:r>
            <a:r>
              <a:rPr lang="en-US" sz="1600" dirty="0">
                <a:latin typeface="Arial"/>
                <a:cs typeface="Arial"/>
              </a:rPr>
              <a:t>, </a:t>
            </a:r>
            <a:r>
              <a:rPr lang="en-US" sz="1600" dirty="0" err="1">
                <a:latin typeface="Arial"/>
                <a:cs typeface="Arial"/>
              </a:rPr>
              <a:t>adicionando</a:t>
            </a:r>
            <a:r>
              <a:rPr lang="en-US" sz="1600" dirty="0">
                <a:latin typeface="Arial"/>
                <a:cs typeface="Arial"/>
              </a:rPr>
              <a:t> </a:t>
            </a:r>
            <a:r>
              <a:rPr lang="en-US" sz="1600" dirty="0" err="1">
                <a:latin typeface="Arial"/>
                <a:cs typeface="Arial"/>
              </a:rPr>
              <a:t>implementações</a:t>
            </a:r>
            <a:r>
              <a:rPr lang="en-US" sz="1600" dirty="0">
                <a:latin typeface="Arial"/>
                <a:cs typeface="Arial"/>
              </a:rPr>
              <a:t> </a:t>
            </a:r>
            <a:r>
              <a:rPr lang="en-US" sz="1600" dirty="0" err="1">
                <a:latin typeface="Arial"/>
                <a:cs typeface="Arial"/>
              </a:rPr>
              <a:t>alternativas</a:t>
            </a:r>
            <a:r>
              <a:rPr lang="en-US" sz="1600" dirty="0">
                <a:latin typeface="Arial"/>
                <a:cs typeface="Arial"/>
              </a:rPr>
              <a:t> a </a:t>
            </a:r>
            <a:r>
              <a:rPr lang="en-US" sz="1600" dirty="0" err="1">
                <a:latin typeface="Arial"/>
                <a:cs typeface="Arial"/>
              </a:rPr>
              <a:t>abordagens</a:t>
            </a:r>
            <a:r>
              <a:rPr lang="en-US" sz="1600" dirty="0">
                <a:latin typeface="Arial"/>
                <a:cs typeface="Arial"/>
              </a:rPr>
              <a:t> </a:t>
            </a:r>
            <a:r>
              <a:rPr lang="en-US" sz="1600" dirty="0" err="1">
                <a:latin typeface="Arial"/>
                <a:cs typeface="Arial"/>
              </a:rPr>
              <a:t>variadas</a:t>
            </a:r>
            <a:r>
              <a:rPr lang="en-US" sz="1600" dirty="0">
                <a:latin typeface="Arial"/>
                <a:cs typeface="Arial"/>
              </a:rPr>
              <a:t> para </a:t>
            </a:r>
            <a:r>
              <a:rPr lang="en-US" sz="1600" dirty="0" err="1">
                <a:latin typeface="Arial"/>
                <a:cs typeface="Arial"/>
              </a:rPr>
              <a:t>uma</a:t>
            </a:r>
            <a:r>
              <a:rPr lang="en-US" sz="1600" dirty="0">
                <a:latin typeface="Arial"/>
                <a:cs typeface="Arial"/>
              </a:rPr>
              <a:t> </a:t>
            </a:r>
            <a:r>
              <a:rPr lang="en-US" sz="1600" dirty="0" err="1">
                <a:latin typeface="Arial"/>
                <a:cs typeface="Arial"/>
              </a:rPr>
              <a:t>mesma</a:t>
            </a:r>
            <a:r>
              <a:rPr lang="en-US" sz="1600" dirty="0">
                <a:latin typeface="Arial"/>
                <a:cs typeface="Arial"/>
              </a:rPr>
              <a:t> </a:t>
            </a:r>
            <a:r>
              <a:rPr lang="en-US" sz="1600" dirty="0" err="1">
                <a:latin typeface="Arial"/>
                <a:cs typeface="Arial"/>
              </a:rPr>
              <a:t>tarefa</a:t>
            </a:r>
            <a:r>
              <a:rPr lang="en-US" sz="1600" dirty="0">
                <a:latin typeface="Arial"/>
                <a:cs typeface="Arial"/>
              </a:rPr>
              <a:t>.</a:t>
            </a:r>
            <a:endParaRPr lang="en-US"/>
          </a:p>
          <a:p>
            <a:pPr marL="0" indent="0" algn="just">
              <a:lnSpc>
                <a:spcPct val="100000"/>
              </a:lnSpc>
              <a:spcBef>
                <a:spcPts val="800"/>
              </a:spcBef>
              <a:buNone/>
            </a:pPr>
            <a:r>
              <a:rPr lang="en-US" sz="1600" b="1" dirty="0" err="1">
                <a:latin typeface="Arial"/>
                <a:cs typeface="Arial"/>
              </a:rPr>
              <a:t>Modularidade</a:t>
            </a:r>
            <a:r>
              <a:rPr lang="en-US" sz="1600" b="1" dirty="0">
                <a:latin typeface="Arial"/>
                <a:cs typeface="Arial"/>
              </a:rPr>
              <a:t> - </a:t>
            </a:r>
            <a:r>
              <a:rPr lang="en-US" sz="1600" dirty="0" err="1">
                <a:latin typeface="Arial"/>
                <a:cs typeface="Arial"/>
              </a:rPr>
              <a:t>Oferece</a:t>
            </a:r>
            <a:r>
              <a:rPr lang="en-US" sz="1600" dirty="0">
                <a:latin typeface="Arial"/>
                <a:cs typeface="Arial"/>
              </a:rPr>
              <a:t> </a:t>
            </a:r>
            <a:r>
              <a:rPr lang="en-US" sz="1600" dirty="0" err="1">
                <a:latin typeface="Arial"/>
                <a:cs typeface="Arial"/>
              </a:rPr>
              <a:t>componentes</a:t>
            </a:r>
            <a:r>
              <a:rPr lang="en-US" sz="1600" dirty="0">
                <a:latin typeface="Arial"/>
                <a:cs typeface="Arial"/>
              </a:rPr>
              <a:t> (</a:t>
            </a:r>
            <a:r>
              <a:rPr lang="en-US" sz="1600" dirty="0" err="1">
                <a:latin typeface="Arial"/>
                <a:cs typeface="Arial"/>
              </a:rPr>
              <a:t>módulos</a:t>
            </a:r>
            <a:r>
              <a:rPr lang="en-US" sz="1600" dirty="0">
                <a:latin typeface="Arial"/>
                <a:cs typeface="Arial"/>
              </a:rPr>
              <a:t>) que </a:t>
            </a:r>
            <a:r>
              <a:rPr lang="en-US" sz="1600" dirty="0" err="1">
                <a:latin typeface="Arial"/>
                <a:cs typeface="Arial"/>
              </a:rPr>
              <a:t>possam</a:t>
            </a:r>
            <a:r>
              <a:rPr lang="en-US" sz="1600" dirty="0">
                <a:latin typeface="Arial"/>
                <a:cs typeface="Arial"/>
              </a:rPr>
              <a:t> ser </a:t>
            </a:r>
            <a:r>
              <a:rPr lang="en-US" sz="1600" dirty="0" err="1">
                <a:latin typeface="Arial"/>
                <a:cs typeface="Arial"/>
              </a:rPr>
              <a:t>utilizados</a:t>
            </a:r>
            <a:r>
              <a:rPr lang="en-US" sz="1600" dirty="0">
                <a:latin typeface="Arial"/>
                <a:cs typeface="Arial"/>
              </a:rPr>
              <a:t> </a:t>
            </a:r>
            <a:r>
              <a:rPr lang="en-US" sz="1600" dirty="0" err="1">
                <a:latin typeface="Arial"/>
                <a:cs typeface="Arial"/>
              </a:rPr>
              <a:t>independentemente</a:t>
            </a:r>
            <a:r>
              <a:rPr lang="en-US" sz="1600" dirty="0">
                <a:latin typeface="Arial"/>
                <a:cs typeface="Arial"/>
              </a:rPr>
              <a:t> </a:t>
            </a:r>
            <a:r>
              <a:rPr lang="en-US" sz="1600" dirty="0" err="1">
                <a:latin typeface="Arial"/>
                <a:cs typeface="Arial"/>
              </a:rPr>
              <a:t>sem</a:t>
            </a:r>
            <a:r>
              <a:rPr lang="en-US" sz="1600" dirty="0">
                <a:latin typeface="Arial"/>
                <a:cs typeface="Arial"/>
              </a:rPr>
              <a:t> a </a:t>
            </a:r>
            <a:r>
              <a:rPr lang="en-US" sz="1600" dirty="0" err="1">
                <a:latin typeface="Arial"/>
                <a:cs typeface="Arial"/>
              </a:rPr>
              <a:t>necessidade</a:t>
            </a:r>
            <a:r>
              <a:rPr lang="en-US" sz="1600" dirty="0">
                <a:latin typeface="Arial"/>
                <a:cs typeface="Arial"/>
              </a:rPr>
              <a:t> de </a:t>
            </a:r>
            <a:r>
              <a:rPr lang="en-US" sz="1600" dirty="0" err="1">
                <a:latin typeface="Arial"/>
                <a:cs typeface="Arial"/>
              </a:rPr>
              <a:t>compreender</a:t>
            </a:r>
            <a:r>
              <a:rPr lang="en-US" sz="1600" dirty="0">
                <a:latin typeface="Arial"/>
                <a:cs typeface="Arial"/>
              </a:rPr>
              <a:t> o restante da ferramenta.</a:t>
            </a:r>
          </a:p>
          <a:p>
            <a:pPr marL="0" indent="0" algn="just">
              <a:lnSpc>
                <a:spcPct val="100000"/>
              </a:lnSpc>
              <a:spcBef>
                <a:spcPts val="800"/>
              </a:spcBef>
              <a:buNone/>
            </a:pPr>
            <a:endParaRPr lang="en-US" dirty="0">
              <a:latin typeface="Arial"/>
              <a:cs typeface="Arial"/>
            </a:endParaRPr>
          </a:p>
          <a:p>
            <a:pPr marL="0" indent="0" algn="just">
              <a:buNone/>
            </a:pPr>
            <a:endParaRPr lang="en-US" dirty="0"/>
          </a:p>
          <a:p>
            <a:endParaRPr lang="pt-BR" dirty="0"/>
          </a:p>
        </p:txBody>
      </p:sp>
    </p:spTree>
    <p:extLst>
      <p:ext uri="{BB962C8B-B14F-4D97-AF65-F5344CB8AC3E}">
        <p14:creationId xmlns:p14="http://schemas.microsoft.com/office/powerpoint/2010/main" val="321537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AE41A-DF1F-761D-D0DD-5C7531946720}"/>
              </a:ext>
            </a:extLst>
          </p:cNvPr>
          <p:cNvSpPr>
            <a:spLocks noGrp="1"/>
          </p:cNvSpPr>
          <p:nvPr>
            <p:ph type="title"/>
          </p:nvPr>
        </p:nvSpPr>
        <p:spPr>
          <a:xfrm>
            <a:off x="1371600" y="795528"/>
            <a:ext cx="10241280" cy="881319"/>
          </a:xfrm>
        </p:spPr>
        <p:txBody>
          <a:bodyPr/>
          <a:lstStyle/>
          <a:p>
            <a:r>
              <a:rPr lang="pt-BR" dirty="0">
                <a:latin typeface="Arial"/>
                <a:cs typeface="Arial"/>
              </a:rPr>
              <a:t>Ferramentas do NLTK</a:t>
            </a:r>
            <a:endParaRPr lang="pt-BR" dirty="0"/>
          </a:p>
          <a:p>
            <a:endParaRPr lang="pt-BR" dirty="0"/>
          </a:p>
        </p:txBody>
      </p:sp>
      <p:sp>
        <p:nvSpPr>
          <p:cNvPr id="3" name="Espaço Reservado para Conteúdo 2">
            <a:extLst>
              <a:ext uri="{FF2B5EF4-FFF2-40B4-BE49-F238E27FC236}">
                <a16:creationId xmlns:a16="http://schemas.microsoft.com/office/drawing/2014/main" id="{EF6BAFCC-9EE3-5040-DA1B-EC802BA25026}"/>
              </a:ext>
            </a:extLst>
          </p:cNvPr>
          <p:cNvSpPr>
            <a:spLocks noGrp="1"/>
          </p:cNvSpPr>
          <p:nvPr>
            <p:ph idx="1"/>
          </p:nvPr>
        </p:nvSpPr>
        <p:spPr>
          <a:xfrm>
            <a:off x="1371600" y="1508240"/>
            <a:ext cx="9451402" cy="4563376"/>
          </a:xfrm>
        </p:spPr>
        <p:txBody>
          <a:bodyPr vert="horz" lIns="0" tIns="0" rIns="0" bIns="0" rtlCol="0" anchor="t">
            <a:normAutofit/>
          </a:bodyPr>
          <a:lstStyle/>
          <a:p>
            <a:pPr algn="just"/>
            <a:r>
              <a:rPr lang="pt-BR" dirty="0">
                <a:latin typeface="Arial"/>
                <a:cs typeface="Arial"/>
              </a:rPr>
              <a:t>O </a:t>
            </a:r>
            <a:r>
              <a:rPr lang="pt-BR" b="1" dirty="0" err="1">
                <a:latin typeface="Arial"/>
                <a:cs typeface="Arial"/>
              </a:rPr>
              <a:t>Stemming</a:t>
            </a:r>
            <a:r>
              <a:rPr lang="pt-BR" b="1" dirty="0">
                <a:latin typeface="Arial"/>
                <a:cs typeface="Arial"/>
              </a:rPr>
              <a:t> </a:t>
            </a:r>
            <a:r>
              <a:rPr lang="pt-BR" dirty="0">
                <a:latin typeface="Arial"/>
                <a:cs typeface="Arial"/>
              </a:rPr>
              <a:t>é realizada uma técnica de redução de termos a um radical comum, no ponto inicial de uma análise das características gramaticais dos elementos, como partículas localizadas no final das palavras com finalidade de indicar as flexões de gênero, número dos nomes e as flexões de número, gênero, pessoa, tempo e modo dos verbos. Permitindo que você se concentre-se no significado básico de uma palavra ao contrário de todos os detalhes de como ela está sendo utilizada, reduzindo as palavras agrupando-as por meio de seu sufixo.</a:t>
            </a:r>
            <a:endParaRPr lang="pt-BR" dirty="0">
              <a:ea typeface="+mn-lt"/>
              <a:cs typeface="+mn-lt"/>
            </a:endParaRPr>
          </a:p>
          <a:p>
            <a:pPr algn="just"/>
            <a:r>
              <a:rPr lang="pt-BR" dirty="0">
                <a:latin typeface="Arial"/>
                <a:cs typeface="Arial"/>
              </a:rPr>
              <a:t>O</a:t>
            </a:r>
            <a:r>
              <a:rPr lang="pt-BR" b="1" dirty="0">
                <a:latin typeface="Arial"/>
                <a:cs typeface="Arial"/>
              </a:rPr>
              <a:t> Classificador</a:t>
            </a:r>
            <a:r>
              <a:rPr lang="pt-BR" dirty="0">
                <a:latin typeface="Arial"/>
                <a:cs typeface="Arial"/>
              </a:rPr>
              <a:t> é um algoritmo baseado em </a:t>
            </a:r>
            <a:r>
              <a:rPr lang="pt-BR" b="1" dirty="0" err="1">
                <a:latin typeface="Arial"/>
                <a:cs typeface="Arial"/>
              </a:rPr>
              <a:t>Naive</a:t>
            </a:r>
            <a:r>
              <a:rPr lang="pt-BR" b="1" dirty="0">
                <a:latin typeface="Arial"/>
                <a:cs typeface="Arial"/>
              </a:rPr>
              <a:t> </a:t>
            </a:r>
            <a:r>
              <a:rPr lang="pt-BR" b="1" dirty="0" err="1">
                <a:latin typeface="Arial"/>
                <a:cs typeface="Arial"/>
              </a:rPr>
              <a:t>Bayes</a:t>
            </a:r>
            <a:r>
              <a:rPr lang="pt-BR" dirty="0">
                <a:latin typeface="Arial"/>
                <a:cs typeface="Arial"/>
              </a:rPr>
              <a:t> que faz uma abordagem probabilística que utiliza a probabilidade baseado na regra do </a:t>
            </a:r>
            <a:r>
              <a:rPr lang="pt-BR" b="1" dirty="0">
                <a:latin typeface="Arial"/>
                <a:cs typeface="Arial"/>
              </a:rPr>
              <a:t>Teorema de </a:t>
            </a:r>
            <a:r>
              <a:rPr lang="pt-BR" b="1" dirty="0" err="1">
                <a:latin typeface="Arial"/>
                <a:cs typeface="Arial"/>
              </a:rPr>
              <a:t>Bayes</a:t>
            </a:r>
            <a:r>
              <a:rPr lang="pt-BR" dirty="0">
                <a:latin typeface="Arial"/>
                <a:cs typeface="Arial"/>
              </a:rPr>
              <a:t> assumindo independência nos atributos do objeto.</a:t>
            </a:r>
          </a:p>
          <a:p>
            <a:endParaRPr lang="pt-BR" dirty="0">
              <a:latin typeface="Arial"/>
              <a:cs typeface="Arial"/>
            </a:endParaRPr>
          </a:p>
        </p:txBody>
      </p:sp>
    </p:spTree>
    <p:extLst>
      <p:ext uri="{BB962C8B-B14F-4D97-AF65-F5344CB8AC3E}">
        <p14:creationId xmlns:p14="http://schemas.microsoft.com/office/powerpoint/2010/main" val="391362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81C1E-DF48-E9CE-B067-8365E077483B}"/>
              </a:ext>
            </a:extLst>
          </p:cNvPr>
          <p:cNvSpPr>
            <a:spLocks noGrp="1"/>
          </p:cNvSpPr>
          <p:nvPr>
            <p:ph type="title"/>
          </p:nvPr>
        </p:nvSpPr>
        <p:spPr>
          <a:xfrm>
            <a:off x="1371600" y="377357"/>
            <a:ext cx="10241280" cy="1234440"/>
          </a:xfrm>
        </p:spPr>
        <p:txBody>
          <a:bodyPr/>
          <a:lstStyle/>
          <a:p>
            <a:r>
              <a:rPr lang="pt-BR" dirty="0">
                <a:latin typeface="Arial"/>
                <a:cs typeface="Arial"/>
              </a:rPr>
              <a:t>Ferramentas do NLTK</a:t>
            </a:r>
            <a:endParaRPr lang="pt-BR" dirty="0"/>
          </a:p>
        </p:txBody>
      </p:sp>
      <p:sp>
        <p:nvSpPr>
          <p:cNvPr id="3" name="Espaço Reservado para Conteúdo 2">
            <a:extLst>
              <a:ext uri="{FF2B5EF4-FFF2-40B4-BE49-F238E27FC236}">
                <a16:creationId xmlns:a16="http://schemas.microsoft.com/office/drawing/2014/main" id="{A2344771-0FD8-2F9F-701B-52D853F18946}"/>
              </a:ext>
            </a:extLst>
          </p:cNvPr>
          <p:cNvSpPr>
            <a:spLocks noGrp="1"/>
          </p:cNvSpPr>
          <p:nvPr>
            <p:ph idx="1"/>
          </p:nvPr>
        </p:nvSpPr>
        <p:spPr>
          <a:xfrm>
            <a:off x="1371600" y="2112264"/>
            <a:ext cx="9507159" cy="3959352"/>
          </a:xfrm>
        </p:spPr>
        <p:txBody>
          <a:bodyPr vert="horz" lIns="0" tIns="0" rIns="0" bIns="0" rtlCol="0" anchor="t">
            <a:normAutofit/>
          </a:bodyPr>
          <a:lstStyle/>
          <a:p>
            <a:pPr algn="just"/>
            <a:r>
              <a:rPr lang="pt-BR" dirty="0">
                <a:latin typeface="Arial"/>
                <a:cs typeface="Arial"/>
              </a:rPr>
              <a:t>O</a:t>
            </a:r>
            <a:r>
              <a:rPr lang="pt-BR" b="1" dirty="0">
                <a:latin typeface="Arial"/>
                <a:cs typeface="Arial"/>
              </a:rPr>
              <a:t> </a:t>
            </a:r>
            <a:r>
              <a:rPr lang="pt-BR" b="1" dirty="0" err="1">
                <a:latin typeface="Arial"/>
                <a:cs typeface="Arial"/>
              </a:rPr>
              <a:t>Stopwords</a:t>
            </a:r>
            <a:r>
              <a:rPr lang="pt-BR" dirty="0">
                <a:latin typeface="Arial"/>
                <a:cs typeface="Arial"/>
              </a:rPr>
              <a:t> é uma lista de palavras que podem ser consideradas desnecessárias para o entendimento do sentido de um texto, ou seja, palavras semanticamente irrelevantes. Essas palavras são geralmente removidas de um texto durante a fase de pré-processamento realizando uma filtragem e limpeza dos textos, tornando as tarefas de mineração de dados mais fácil e ágil. </a:t>
            </a:r>
            <a:endParaRPr lang="pt-BR" dirty="0"/>
          </a:p>
          <a:p>
            <a:pPr algn="just"/>
            <a:r>
              <a:rPr lang="pt-BR" dirty="0">
                <a:latin typeface="Arial"/>
                <a:cs typeface="Arial"/>
              </a:rPr>
              <a:t>A </a:t>
            </a:r>
            <a:r>
              <a:rPr lang="pt-BR" b="1" dirty="0" err="1">
                <a:latin typeface="Arial"/>
                <a:cs typeface="Arial"/>
              </a:rPr>
              <a:t>Tokenização</a:t>
            </a:r>
            <a:r>
              <a:rPr lang="pt-BR" dirty="0">
                <a:latin typeface="Arial"/>
                <a:cs typeface="Arial"/>
              </a:rPr>
              <a:t> tem como finalidade a segmentação de palavras, que é a quebra a sequência de caracteres em um texto localizando onde uma palavra ou por frases terminam e outra começa, possibilitando trabalhar com textos menores que ainda são relativamente coerentes e significativos, mesmo estando do contexto do restante do texto.</a:t>
            </a:r>
            <a:endParaRPr lang="pt-BR" dirty="0"/>
          </a:p>
          <a:p>
            <a:endParaRPr lang="pt-BR" dirty="0"/>
          </a:p>
        </p:txBody>
      </p:sp>
    </p:spTree>
    <p:extLst>
      <p:ext uri="{BB962C8B-B14F-4D97-AF65-F5344CB8AC3E}">
        <p14:creationId xmlns:p14="http://schemas.microsoft.com/office/powerpoint/2010/main" val="426517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2F055-4397-BA94-7FB9-2D72F70289D5}"/>
              </a:ext>
            </a:extLst>
          </p:cNvPr>
          <p:cNvSpPr>
            <a:spLocks noGrp="1"/>
          </p:cNvSpPr>
          <p:nvPr>
            <p:ph type="title"/>
          </p:nvPr>
        </p:nvSpPr>
        <p:spPr>
          <a:xfrm>
            <a:off x="1371600" y="42821"/>
            <a:ext cx="10241280" cy="1234440"/>
          </a:xfrm>
        </p:spPr>
        <p:txBody>
          <a:bodyPr/>
          <a:lstStyle/>
          <a:p>
            <a:r>
              <a:rPr lang="pt-BR" dirty="0">
                <a:latin typeface="Arial"/>
                <a:cs typeface="Arial"/>
              </a:rPr>
              <a:t>Ferramentas do NLTK</a:t>
            </a:r>
            <a:endParaRPr lang="pt-BR" dirty="0"/>
          </a:p>
        </p:txBody>
      </p:sp>
      <p:sp>
        <p:nvSpPr>
          <p:cNvPr id="3" name="Espaço Reservado para Conteúdo 2">
            <a:extLst>
              <a:ext uri="{FF2B5EF4-FFF2-40B4-BE49-F238E27FC236}">
                <a16:creationId xmlns:a16="http://schemas.microsoft.com/office/drawing/2014/main" id="{B6286C75-4578-A3AF-FDBB-C0E8DAFF0295}"/>
              </a:ext>
            </a:extLst>
          </p:cNvPr>
          <p:cNvSpPr>
            <a:spLocks noGrp="1"/>
          </p:cNvSpPr>
          <p:nvPr>
            <p:ph idx="1"/>
          </p:nvPr>
        </p:nvSpPr>
        <p:spPr>
          <a:xfrm>
            <a:off x="1371600" y="1536118"/>
            <a:ext cx="9414232" cy="4786400"/>
          </a:xfrm>
        </p:spPr>
        <p:txBody>
          <a:bodyPr vert="horz" lIns="0" tIns="0" rIns="0" bIns="0" rtlCol="0" anchor="t">
            <a:normAutofit fontScale="77500" lnSpcReduction="20000"/>
          </a:bodyPr>
          <a:lstStyle/>
          <a:p>
            <a:pPr marL="0" indent="0" algn="just">
              <a:buNone/>
            </a:pPr>
            <a:r>
              <a:rPr lang="pt-BR" dirty="0">
                <a:latin typeface="Arial"/>
                <a:cs typeface="Arial"/>
              </a:rPr>
              <a:t>A </a:t>
            </a:r>
            <a:r>
              <a:rPr lang="pt-BR" b="1" dirty="0">
                <a:latin typeface="Arial"/>
                <a:cs typeface="Arial"/>
              </a:rPr>
              <a:t>Análise</a:t>
            </a:r>
            <a:r>
              <a:rPr lang="pt-BR" dirty="0">
                <a:latin typeface="Arial"/>
                <a:cs typeface="Arial"/>
              </a:rPr>
              <a:t> tem como seu relacionamento ao processo de análise de informação que realiza uma varredura procurando reduzir o espaço de busca, recuperando apenas as informações que são relativamente importantes para a resolução de problemas determinados, a análise realiza a validação da eficiência ou acurácia do processo como um todo, entre elas estão a análise </a:t>
            </a:r>
            <a:r>
              <a:rPr lang="pt-BR" b="1" dirty="0">
                <a:latin typeface="Arial"/>
                <a:cs typeface="Arial"/>
              </a:rPr>
              <a:t>morfológica, sintática, semântica e léxica</a:t>
            </a:r>
            <a:r>
              <a:rPr lang="pt-BR" dirty="0">
                <a:latin typeface="Arial"/>
                <a:cs typeface="Arial"/>
              </a:rPr>
              <a:t>. </a:t>
            </a:r>
            <a:endParaRPr lang="pt-BR">
              <a:latin typeface="Avenir Next LT Pro"/>
              <a:cs typeface="Arial"/>
            </a:endParaRPr>
          </a:p>
          <a:p>
            <a:pPr algn="just"/>
            <a:r>
              <a:rPr lang="pt-BR" dirty="0">
                <a:latin typeface="Arial"/>
                <a:cs typeface="Arial"/>
              </a:rPr>
              <a:t>Na </a:t>
            </a:r>
            <a:r>
              <a:rPr lang="pt-BR" b="1" dirty="0">
                <a:latin typeface="Arial"/>
                <a:cs typeface="Arial"/>
              </a:rPr>
              <a:t>Análise Morfológica</a:t>
            </a:r>
            <a:r>
              <a:rPr lang="pt-BR" dirty="0">
                <a:latin typeface="Arial"/>
                <a:cs typeface="Arial"/>
              </a:rPr>
              <a:t> tem como finalidade ser responsável por definir artigos, substantivos, verbos e adjetivos, armazenados em um tipo de dicionário. </a:t>
            </a:r>
          </a:p>
          <a:p>
            <a:pPr algn="just"/>
            <a:r>
              <a:rPr lang="pt-BR" dirty="0">
                <a:latin typeface="Arial"/>
                <a:cs typeface="Arial"/>
              </a:rPr>
              <a:t>Na </a:t>
            </a:r>
            <a:r>
              <a:rPr lang="pt-BR" b="1" dirty="0">
                <a:latin typeface="Arial"/>
                <a:cs typeface="Arial"/>
              </a:rPr>
              <a:t>Análise Sintática</a:t>
            </a:r>
            <a:r>
              <a:rPr lang="pt-BR" dirty="0">
                <a:latin typeface="Arial"/>
                <a:cs typeface="Arial"/>
              </a:rPr>
              <a:t> o utiliza o dicionário procurando por mostrar relacionamento entre as palavras e, em seguida, verifica sujeito, predicado, complementos nominais e verbais, adjuntos e apostos. </a:t>
            </a:r>
            <a:endParaRPr lang="pt-BR"/>
          </a:p>
          <a:p>
            <a:pPr algn="just"/>
            <a:r>
              <a:rPr lang="pt-BR" dirty="0">
                <a:latin typeface="Arial"/>
                <a:cs typeface="Arial"/>
              </a:rPr>
              <a:t>Na </a:t>
            </a:r>
            <a:r>
              <a:rPr lang="pt-BR" b="1" dirty="0">
                <a:latin typeface="Arial"/>
                <a:cs typeface="Arial"/>
              </a:rPr>
              <a:t>Análise Semântica,</a:t>
            </a:r>
            <a:r>
              <a:rPr lang="pt-BR" dirty="0">
                <a:latin typeface="Arial"/>
                <a:cs typeface="Arial"/>
              </a:rPr>
              <a:t> há o encontro de termos ambíguos, de sufixos e afixos, entretanto, em questões de significado associados aos morfemas componentes de uma palavra, o sentido real da frase ou palavra, </a:t>
            </a:r>
          </a:p>
          <a:p>
            <a:pPr algn="just"/>
            <a:r>
              <a:rPr lang="pt-BR" dirty="0">
                <a:latin typeface="Arial"/>
                <a:cs typeface="Arial"/>
              </a:rPr>
              <a:t>Na </a:t>
            </a:r>
            <a:r>
              <a:rPr lang="pt-BR" b="1" dirty="0">
                <a:latin typeface="Arial"/>
                <a:cs typeface="Arial"/>
              </a:rPr>
              <a:t>Análise Léxica </a:t>
            </a:r>
            <a:r>
              <a:rPr lang="pt-BR" dirty="0">
                <a:latin typeface="Arial"/>
                <a:cs typeface="Arial"/>
              </a:rPr>
              <a:t>faz converter uma sequência de caracteres em um seguimento de palavras que foram as palavras candidatas a serem termos do índice e colocando em ordem alfabética de caracteres de palavras e separadores de palavras. </a:t>
            </a:r>
            <a:endParaRPr lang="pt-BR"/>
          </a:p>
          <a:p>
            <a:pPr algn="just"/>
            <a:r>
              <a:rPr lang="pt-BR" dirty="0">
                <a:latin typeface="Arial"/>
                <a:cs typeface="Arial"/>
              </a:rPr>
              <a:t>Na </a:t>
            </a:r>
            <a:r>
              <a:rPr lang="pt-BR" b="1" dirty="0">
                <a:latin typeface="Arial"/>
                <a:cs typeface="Arial"/>
              </a:rPr>
              <a:t>Análise Semântica</a:t>
            </a:r>
            <a:r>
              <a:rPr lang="pt-BR" dirty="0">
                <a:latin typeface="Arial"/>
                <a:cs typeface="Arial"/>
              </a:rPr>
              <a:t> tem como finalidade procurar e identificar a função que determinados termos exercem no texto.</a:t>
            </a:r>
            <a:endParaRPr lang="pt-BR" dirty="0"/>
          </a:p>
          <a:p>
            <a:endParaRPr lang="pt-BR" dirty="0">
              <a:latin typeface="Arial"/>
              <a:cs typeface="Arial"/>
            </a:endParaRPr>
          </a:p>
          <a:p>
            <a:endParaRPr lang="pt-BR" dirty="0"/>
          </a:p>
        </p:txBody>
      </p:sp>
    </p:spTree>
    <p:extLst>
      <p:ext uri="{BB962C8B-B14F-4D97-AF65-F5344CB8AC3E}">
        <p14:creationId xmlns:p14="http://schemas.microsoft.com/office/powerpoint/2010/main" val="412681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D44DBA-75CA-0FAC-CA30-39DB20C6271C}"/>
              </a:ext>
            </a:extLst>
          </p:cNvPr>
          <p:cNvSpPr>
            <a:spLocks noGrp="1"/>
          </p:cNvSpPr>
          <p:nvPr>
            <p:ph type="title"/>
          </p:nvPr>
        </p:nvSpPr>
        <p:spPr>
          <a:xfrm>
            <a:off x="1371600" y="256552"/>
            <a:ext cx="10241280" cy="1234440"/>
          </a:xfrm>
        </p:spPr>
        <p:txBody>
          <a:bodyPr/>
          <a:lstStyle/>
          <a:p>
            <a:r>
              <a:rPr lang="pt-BR" dirty="0"/>
              <a:t>Estudo das Emoções</a:t>
            </a:r>
          </a:p>
        </p:txBody>
      </p:sp>
      <p:sp>
        <p:nvSpPr>
          <p:cNvPr id="3" name="Espaço Reservado para Conteúdo 2">
            <a:extLst>
              <a:ext uri="{FF2B5EF4-FFF2-40B4-BE49-F238E27FC236}">
                <a16:creationId xmlns:a16="http://schemas.microsoft.com/office/drawing/2014/main" id="{3F1FBCFD-65F5-7F55-A2C7-D0D64D8C9CA1}"/>
              </a:ext>
            </a:extLst>
          </p:cNvPr>
          <p:cNvSpPr>
            <a:spLocks noGrp="1"/>
          </p:cNvSpPr>
          <p:nvPr>
            <p:ph idx="1"/>
          </p:nvPr>
        </p:nvSpPr>
        <p:spPr>
          <a:xfrm>
            <a:off x="1371600" y="1805605"/>
            <a:ext cx="9386354" cy="4293888"/>
          </a:xfrm>
        </p:spPr>
        <p:txBody>
          <a:bodyPr vert="horz" lIns="0" tIns="0" rIns="0" bIns="0" rtlCol="0" anchor="t">
            <a:normAutofit fontScale="85000" lnSpcReduction="10000"/>
          </a:bodyPr>
          <a:lstStyle/>
          <a:p>
            <a:pPr marL="0" indent="0" algn="just">
              <a:buNone/>
            </a:pPr>
            <a:r>
              <a:rPr lang="pt-BR" dirty="0"/>
              <a:t>Segundo </a:t>
            </a:r>
            <a:r>
              <a:rPr lang="pt-BR" dirty="0">
                <a:latin typeface="Arial"/>
                <a:cs typeface="Arial"/>
              </a:rPr>
              <a:t>o psicólogo Paul </a:t>
            </a:r>
            <a:r>
              <a:rPr lang="pt-BR" dirty="0" err="1">
                <a:latin typeface="Arial"/>
                <a:cs typeface="Arial"/>
              </a:rPr>
              <a:t>Ekman</a:t>
            </a:r>
            <a:r>
              <a:rPr lang="pt-BR" dirty="0">
                <a:latin typeface="Arial"/>
                <a:cs typeface="Arial"/>
              </a:rPr>
              <a:t>, afirma que as principais emoções básicas são: Surpresa, Alegria, Tristeza, Medo, Desgosto ou Nojo e Raiva.</a:t>
            </a:r>
            <a:endParaRPr lang="pt-BR" dirty="0"/>
          </a:p>
          <a:p>
            <a:pPr algn="just"/>
            <a:r>
              <a:rPr lang="pt-BR" b="1" dirty="0">
                <a:latin typeface="Arial"/>
                <a:cs typeface="Arial"/>
              </a:rPr>
              <a:t>A surpresa</a:t>
            </a:r>
            <a:r>
              <a:rPr lang="pt-BR" dirty="0">
                <a:latin typeface="Arial"/>
                <a:cs typeface="Arial"/>
              </a:rPr>
              <a:t> é uma das emoções mais rápida e passageira, apresentando em alguns instantes de tempo</a:t>
            </a:r>
            <a:endParaRPr lang="pt-BR" dirty="0"/>
          </a:p>
          <a:p>
            <a:pPr algn="just"/>
            <a:r>
              <a:rPr lang="pt-BR" b="1" dirty="0">
                <a:latin typeface="Arial"/>
                <a:cs typeface="Arial"/>
              </a:rPr>
              <a:t>A alegria</a:t>
            </a:r>
            <a:r>
              <a:rPr lang="pt-BR" dirty="0">
                <a:latin typeface="Arial"/>
                <a:cs typeface="Arial"/>
              </a:rPr>
              <a:t> é uma emoção positiva que tem como finalidade a sensação de bem-estar subjetivo e satisfação com a vida.</a:t>
            </a:r>
            <a:endParaRPr lang="pt-BR" dirty="0"/>
          </a:p>
          <a:p>
            <a:pPr algn="just"/>
            <a:r>
              <a:rPr lang="pt-BR" b="1" dirty="0">
                <a:latin typeface="Arial"/>
                <a:cs typeface="Arial"/>
              </a:rPr>
              <a:t>A tristeza</a:t>
            </a:r>
            <a:r>
              <a:rPr lang="pt-BR" dirty="0">
                <a:latin typeface="Arial"/>
                <a:cs typeface="Arial"/>
              </a:rPr>
              <a:t> é uma emoção humano que expressa desânimo ou frustração em relação a alguém ou algo.</a:t>
            </a:r>
            <a:endParaRPr lang="pt-BR" dirty="0"/>
          </a:p>
          <a:p>
            <a:pPr algn="just"/>
            <a:r>
              <a:rPr lang="pt-BR" b="1" dirty="0">
                <a:latin typeface="Arial"/>
                <a:cs typeface="Arial"/>
              </a:rPr>
              <a:t>O Medo </a:t>
            </a:r>
            <a:r>
              <a:rPr lang="pt-BR" dirty="0">
                <a:latin typeface="Arial"/>
                <a:cs typeface="Arial"/>
              </a:rPr>
              <a:t>é uma emoção humano que expressa o alerta e o perigo.</a:t>
            </a:r>
            <a:endParaRPr lang="pt-BR" dirty="0"/>
          </a:p>
          <a:p>
            <a:pPr algn="just"/>
            <a:r>
              <a:rPr lang="pt-BR" b="1" dirty="0">
                <a:latin typeface="Arial"/>
                <a:cs typeface="Arial"/>
              </a:rPr>
              <a:t>O desgosto</a:t>
            </a:r>
            <a:r>
              <a:rPr lang="pt-BR" dirty="0">
                <a:latin typeface="Arial"/>
                <a:cs typeface="Arial"/>
              </a:rPr>
              <a:t> é uma emoção humano que expressa em ocasiões desagradáveis e aversivas.</a:t>
            </a:r>
          </a:p>
          <a:p>
            <a:pPr algn="just"/>
            <a:r>
              <a:rPr lang="pt-BR" b="1" dirty="0">
                <a:latin typeface="Arial"/>
                <a:cs typeface="Arial"/>
              </a:rPr>
              <a:t>A raiva</a:t>
            </a:r>
            <a:r>
              <a:rPr lang="pt-BR" dirty="0">
                <a:latin typeface="Arial"/>
                <a:cs typeface="Arial"/>
              </a:rPr>
              <a:t> é uma emoção humana que expressa sensação de a revolta, a hostilidade, a irritabilidade, o ressentimento, a indignação, o ódio e a violência,</a:t>
            </a:r>
          </a:p>
          <a:p>
            <a:pPr algn="just"/>
            <a:endParaRPr lang="pt-BR" dirty="0">
              <a:latin typeface="Arial"/>
              <a:cs typeface="Arial"/>
            </a:endParaRPr>
          </a:p>
          <a:p>
            <a:pPr algn="just"/>
            <a:endParaRPr lang="pt-BR" dirty="0"/>
          </a:p>
        </p:txBody>
      </p:sp>
    </p:spTree>
    <p:extLst>
      <p:ext uri="{BB962C8B-B14F-4D97-AF65-F5344CB8AC3E}">
        <p14:creationId xmlns:p14="http://schemas.microsoft.com/office/powerpoint/2010/main" val="1709831570"/>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1</Words>
  <Application>Microsoft Office PowerPoint</Application>
  <PresentationFormat>Widescreen</PresentationFormat>
  <Paragraphs>1</Paragraphs>
  <Slides>15</Slides>
  <Notes>1</Notes>
  <HiddenSlides>1</HiddenSlides>
  <MMClips>0</MMClip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GradientRiseVTI</vt:lpstr>
      <vt:lpstr>WAshington luiz sobral menêzes</vt:lpstr>
      <vt:lpstr>Introdução</vt:lpstr>
      <vt:lpstr>Objetivo</vt:lpstr>
      <vt:lpstr>História do Python e da biblioteca NLTK </vt:lpstr>
      <vt:lpstr>Os princípios do NLTK e suas ferramentas</vt:lpstr>
      <vt:lpstr>Ferramentas do NLTK </vt:lpstr>
      <vt:lpstr>Ferramentas do NLTK</vt:lpstr>
      <vt:lpstr>Ferramentas do NLTK</vt:lpstr>
      <vt:lpstr>Estudo das Emoções</vt:lpstr>
      <vt:lpstr>Requesitos do projeto eConstrução da aplicação</vt:lpstr>
      <vt:lpstr>TESTES realizados</vt:lpstr>
      <vt:lpstr>Resultado  “odeio ir à escola” </vt:lpstr>
      <vt:lpstr>RESULTADO  “não acredito que amanhã vai fazer sol”</vt:lpstr>
      <vt:lpstr>Conclusão</vt:lpstr>
      <vt:lpstr>Demonstração da Aplicação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482</cp:revision>
  <dcterms:created xsi:type="dcterms:W3CDTF">2022-06-11T22:33:41Z</dcterms:created>
  <dcterms:modified xsi:type="dcterms:W3CDTF">2022-06-12T02:54:11Z</dcterms:modified>
</cp:coreProperties>
</file>