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fa805334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efa805334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fa8053345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efa8053345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fa8053345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efa8053345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fa805334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efa805334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66663"/>
              </a:buClr>
              <a:buSzPts val="2000"/>
              <a:buFont typeface="Gill Sans"/>
              <a:buNone/>
              <a:defRPr b="0" sz="2000">
                <a:solidFill>
                  <a:srgbClr val="6666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ctrTitle"/>
          </p:nvPr>
        </p:nvSpPr>
        <p:spPr>
          <a:xfrm>
            <a:off x="2719817" y="834201"/>
            <a:ext cx="6858000" cy="89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7A023"/>
              </a:buClr>
              <a:buSzPct val="100000"/>
              <a:buFont typeface="Gill Sans"/>
              <a:buNone/>
            </a:pPr>
            <a:r>
              <a:rPr lang="es-MX" sz="4800">
                <a:solidFill>
                  <a:srgbClr val="D7A023"/>
                </a:solidFill>
              </a:rPr>
              <a:t>Proyecto de Plataforma Web</a:t>
            </a:r>
            <a:endParaRPr/>
          </a:p>
        </p:txBody>
      </p:sp>
      <p:sp>
        <p:nvSpPr>
          <p:cNvPr id="117" name="Google Shape;117;p15"/>
          <p:cNvSpPr txBox="1"/>
          <p:nvPr>
            <p:ph idx="1" type="subTitle"/>
          </p:nvPr>
        </p:nvSpPr>
        <p:spPr>
          <a:xfrm>
            <a:off x="2719818" y="1648433"/>
            <a:ext cx="6857999" cy="93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s-MX" sz="2000">
                <a:solidFill>
                  <a:srgbClr val="666663"/>
                </a:solidFill>
              </a:rPr>
              <a:t>Reserva de paquetes turísticos.</a:t>
            </a:r>
            <a:endParaRPr/>
          </a:p>
          <a:p>
            <a:pPr indent="0" lvl="0" marL="0" rtl="0" algn="ctr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s-MX" sz="1200">
                <a:solidFill>
                  <a:srgbClr val="666663"/>
                </a:solidFill>
              </a:rPr>
              <a:t>[Base de Datos y Programación Web / Etapa 1 / 27-09-2021]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48926" y="5337078"/>
            <a:ext cx="2719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MX" sz="1700" u="sng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Integrantes: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- Bastián Contreras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- Ashly Mazuela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- Javier Garín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581193" y="5262296"/>
            <a:ext cx="4230600" cy="993900"/>
          </a:xfrm>
          <a:prstGeom prst="rect">
            <a:avLst/>
          </a:prstGeom>
          <a:solidFill>
            <a:srgbClr val="4F4F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581193" y="5262296"/>
            <a:ext cx="42306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>
                <a:solidFill>
                  <a:schemeClr val="lt1"/>
                </a:solidFill>
              </a:rPr>
              <a:t>Consultas:</a:t>
            </a:r>
            <a:endParaRPr/>
          </a:p>
        </p:txBody>
      </p:sp>
      <p:sp>
        <p:nvSpPr>
          <p:cNvPr id="199" name="Google Shape;199;p24"/>
          <p:cNvSpPr txBox="1"/>
          <p:nvPr>
            <p:ph idx="2" type="body"/>
          </p:nvPr>
        </p:nvSpPr>
        <p:spPr>
          <a:xfrm>
            <a:off x="5740823" y="5262296"/>
            <a:ext cx="58701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2"/>
              <a:buNone/>
            </a:pPr>
            <a:r>
              <a:rPr lang="es-MX"/>
              <a:t>Se presentan a continuación las consultas en lenguaje SQL.</a:t>
            </a:r>
            <a:endParaRPr/>
          </a:p>
        </p:txBody>
      </p:sp>
      <p:grpSp>
        <p:nvGrpSpPr>
          <p:cNvPr id="200" name="Google Shape;200;p24"/>
          <p:cNvGrpSpPr/>
          <p:nvPr/>
        </p:nvGrpSpPr>
        <p:grpSpPr>
          <a:xfrm>
            <a:off x="447675" y="627032"/>
            <a:ext cx="11293500" cy="4375318"/>
            <a:chOff x="0" y="25369"/>
            <a:chExt cx="11293500" cy="4375318"/>
          </a:xfrm>
        </p:grpSpPr>
        <p:sp>
          <p:nvSpPr>
            <p:cNvPr id="201" name="Google Shape;201;p24"/>
            <p:cNvSpPr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1.- Actualizamos el nombre 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genérico</a:t>
              </a: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de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l </a:t>
              </a: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aeropuerto al real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.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2.- Actualizamos los 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modelos de avión.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564673" y="25369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 txBox="1"/>
            <p:nvPr/>
          </p:nvSpPr>
          <p:spPr>
            <a:xfrm>
              <a:off x="605022" y="65718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rPr lang="es-MX"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UPDATE</a:t>
              </a:r>
              <a:endParaRPr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0" y="2590737"/>
              <a:ext cx="11293500" cy="18099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 txBox="1"/>
            <p:nvPr/>
          </p:nvSpPr>
          <p:spPr>
            <a:xfrm>
              <a:off x="0" y="2510087"/>
              <a:ext cx="11293500" cy="18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730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Gill Sans"/>
                <a:buChar char="•"/>
              </a:pPr>
              <a:r>
                <a:rPr b="0" i="0" lang="es-MX" sz="2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1.- Insertamos una nueva ruta.</a:t>
              </a:r>
              <a:endPara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2730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Gill Sans"/>
                <a:buChar char="•"/>
              </a:pPr>
              <a:r>
                <a:rPr b="0" i="0" lang="es-MX" sz="2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2.- Insertamos un nuev</a:t>
              </a:r>
              <a:r>
                <a:rPr lang="es-MX" sz="2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</a:t>
              </a:r>
              <a:r>
                <a:rPr b="0" i="0" lang="es-MX" sz="2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lang="es-MX" sz="2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vuelo</a:t>
              </a:r>
              <a:r>
                <a:rPr b="0" i="0" lang="es-MX" sz="2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.</a:t>
              </a:r>
              <a:endPara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2730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Gill Sans"/>
                <a:buChar char="•"/>
              </a:pPr>
              <a:r>
                <a:rPr lang="es-MX" sz="2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3.- Insertamos un nuevo pasaje.</a:t>
              </a:r>
              <a:endParaRPr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564673" y="2177450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 txBox="1"/>
            <p:nvPr/>
          </p:nvSpPr>
          <p:spPr>
            <a:xfrm>
              <a:off x="605022" y="2217799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rPr lang="es-MX"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INSERT</a:t>
              </a:r>
              <a:endParaRPr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>
            <a:off x="581193" y="5262296"/>
            <a:ext cx="4230600" cy="993900"/>
          </a:xfrm>
          <a:prstGeom prst="rect">
            <a:avLst/>
          </a:prstGeom>
          <a:solidFill>
            <a:srgbClr val="4F4F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25"/>
          <p:cNvSpPr txBox="1"/>
          <p:nvPr>
            <p:ph type="title"/>
          </p:nvPr>
        </p:nvSpPr>
        <p:spPr>
          <a:xfrm>
            <a:off x="581193" y="5262296"/>
            <a:ext cx="42306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>
                <a:solidFill>
                  <a:schemeClr val="lt1"/>
                </a:solidFill>
              </a:rPr>
              <a:t>Consultas:</a:t>
            </a:r>
            <a:endParaRPr/>
          </a:p>
        </p:txBody>
      </p:sp>
      <p:sp>
        <p:nvSpPr>
          <p:cNvPr id="215" name="Google Shape;215;p25"/>
          <p:cNvSpPr txBox="1"/>
          <p:nvPr>
            <p:ph idx="2" type="body"/>
          </p:nvPr>
        </p:nvSpPr>
        <p:spPr>
          <a:xfrm>
            <a:off x="5740823" y="5262296"/>
            <a:ext cx="58701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rPr lang="es-MX"/>
              <a:t>Se presentan a continuación las consultas en lenguaje SQL.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2"/>
              <a:buNone/>
            </a:pPr>
            <a:r>
              <a:t/>
            </a:r>
            <a:endParaRPr/>
          </a:p>
        </p:txBody>
      </p:sp>
      <p:grpSp>
        <p:nvGrpSpPr>
          <p:cNvPr id="216" name="Google Shape;216;p25"/>
          <p:cNvGrpSpPr/>
          <p:nvPr/>
        </p:nvGrpSpPr>
        <p:grpSpPr>
          <a:xfrm>
            <a:off x="447675" y="627032"/>
            <a:ext cx="11293500" cy="4152961"/>
            <a:chOff x="0" y="25369"/>
            <a:chExt cx="11293500" cy="4152961"/>
          </a:xfrm>
        </p:grpSpPr>
        <p:sp>
          <p:nvSpPr>
            <p:cNvPr id="217" name="Google Shape;217;p25"/>
            <p:cNvSpPr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 txBox="1"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1.- Eliminamos el pasaje anteriormente creado.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2.- Eliminamos el vuelo anteriormente creado.</a:t>
              </a:r>
              <a:endPara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564673" y="25369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 txBox="1"/>
            <p:nvPr/>
          </p:nvSpPr>
          <p:spPr>
            <a:xfrm>
              <a:off x="605022" y="65718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rPr lang="es-MX"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DELETE</a:t>
              </a:r>
              <a:endParaRPr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 txBox="1"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1.- Eliminamos la tabla 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genérica</a:t>
              </a: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creada.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64673" y="2177450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 txBox="1"/>
            <p:nvPr/>
          </p:nvSpPr>
          <p:spPr>
            <a:xfrm>
              <a:off x="605022" y="2217799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rPr lang="es-MX"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DROP</a:t>
              </a:r>
              <a:endParaRPr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242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4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" name="Google Shape;235;p26"/>
          <p:cNvSpPr txBox="1"/>
          <p:nvPr>
            <p:ph type="title"/>
          </p:nvPr>
        </p:nvSpPr>
        <p:spPr>
          <a:xfrm>
            <a:off x="4857404" y="1577340"/>
            <a:ext cx="622895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600"/>
              <a:buFont typeface="Gill Sans"/>
              <a:buNone/>
            </a:pPr>
            <a:r>
              <a:rPr lang="es-MX" sz="6600">
                <a:solidFill>
                  <a:srgbClr val="F2F2F2"/>
                </a:solidFill>
              </a:rPr>
              <a:t>CONCLUSIÓN</a:t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 rot="-5400000">
            <a:off x="313938" y="3383280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 rot="-5400000">
            <a:off x="2788596" y="3383280"/>
            <a:ext cx="3703320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0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ÍNDICE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22032" y="1802423"/>
            <a:ext cx="11315700" cy="5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4575" lvl="0" marL="30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ill Sans"/>
              <a:buChar char="❑"/>
            </a:pPr>
            <a:r>
              <a:rPr lang="es-MX"/>
              <a:t>Introducción</a:t>
            </a:r>
            <a:endParaRPr/>
          </a:p>
          <a:p>
            <a:pPr indent="-334575" lvl="0" marL="30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ill Sans"/>
              <a:buChar char="❑"/>
            </a:pPr>
            <a:r>
              <a:rPr lang="es-MX"/>
              <a:t>Solución Diseñada</a:t>
            </a:r>
            <a:endParaRPr/>
          </a:p>
          <a:p>
            <a:pPr indent="-334575" lvl="0" marL="30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ill Sans"/>
              <a:buChar char="❑"/>
            </a:pPr>
            <a:r>
              <a:rPr lang="es-MX"/>
              <a:t>Mockups</a:t>
            </a:r>
            <a:endParaRPr/>
          </a:p>
          <a:p>
            <a:pPr indent="-334575" lvl="0" marL="30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ill Sans"/>
              <a:buChar char="❑"/>
            </a:pPr>
            <a:r>
              <a:rPr lang="es-MX"/>
              <a:t>Back-End</a:t>
            </a:r>
            <a:endParaRPr/>
          </a:p>
          <a:p>
            <a:pPr indent="-334575" lvl="0" marL="30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ill Sans"/>
              <a:buChar char="❑"/>
            </a:pPr>
            <a:r>
              <a:rPr lang="es-MX"/>
              <a:t>Testeo</a:t>
            </a:r>
            <a:endParaRPr/>
          </a:p>
          <a:p>
            <a:pPr indent="-334575" lvl="0" marL="30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Gill Sans"/>
              <a:buChar char="❑"/>
            </a:pPr>
            <a:r>
              <a:rPr lang="es-MX"/>
              <a:t>Conclusión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-7327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INTRODUCCIÓN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439616" y="1802423"/>
            <a:ext cx="11298115" cy="5055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Char char="❖"/>
            </a:pPr>
            <a:r>
              <a:rPr lang="es-MX"/>
              <a:t>La problemática presentada es: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3860" l="0" r="0" t="4882"/>
          <a:stretch/>
        </p:blipFill>
        <p:spPr>
          <a:xfrm>
            <a:off x="6805225" y="2072225"/>
            <a:ext cx="4512900" cy="29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450" y="3353300"/>
            <a:ext cx="4291425" cy="28418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0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SOLUCIÓN DISEÑADA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439620" y="1802425"/>
            <a:ext cx="4400100" cy="5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Char char="❖"/>
            </a:pPr>
            <a:r>
              <a:rPr lang="es-MX"/>
              <a:t>Modelo de Base de Datos relacional: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320" y="1954836"/>
            <a:ext cx="5173621" cy="4750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0" y="614406"/>
            <a:ext cx="12192000" cy="6243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MOCKUPS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601255" y="1964167"/>
            <a:ext cx="3409782" cy="4046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5156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s-MX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Front-End: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337" l="0" r="0" t="337"/>
          <a:stretch/>
        </p:blipFill>
        <p:spPr>
          <a:xfrm>
            <a:off x="4474325" y="1355913"/>
            <a:ext cx="7380925" cy="4128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0" y="614406"/>
            <a:ext cx="12192000" cy="624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442377" y="614407"/>
            <a:ext cx="3707400" cy="56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601255" y="702156"/>
            <a:ext cx="3409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MOCKUPS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601255" y="1964167"/>
            <a:ext cx="3409800" cy="40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5156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es-MX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lang="es-MX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ack-End: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200" y="3772125"/>
            <a:ext cx="5067325" cy="285628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3575" y="849000"/>
            <a:ext cx="4873326" cy="2746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0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BACK-END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439616" y="1802423"/>
            <a:ext cx="11298000" cy="5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Char char="❖"/>
            </a:pPr>
            <a:r>
              <a:rPr lang="es-MX"/>
              <a:t>Fotos de las carpetas y el código.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475" y="2745100"/>
            <a:ext cx="19240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701" y="2431725"/>
            <a:ext cx="4895000" cy="37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/>
          <p:nvPr/>
        </p:nvSpPr>
        <p:spPr>
          <a:xfrm>
            <a:off x="2595350" y="4285850"/>
            <a:ext cx="2954400" cy="88800"/>
          </a:xfrm>
          <a:prstGeom prst="chevron">
            <a:avLst>
              <a:gd fmla="val 50000" name="adj"/>
            </a:avLst>
          </a:prstGeom>
          <a:solidFill>
            <a:srgbClr val="E6C8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0" y="615462"/>
            <a:ext cx="121920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TESTEO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439616" y="1802423"/>
            <a:ext cx="11298000" cy="5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Char char="❖"/>
            </a:pPr>
            <a:r>
              <a:rPr lang="es-MX"/>
              <a:t>Conexión a la BD: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300" y="1967738"/>
            <a:ext cx="36766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581193" y="5262296"/>
            <a:ext cx="4230504" cy="994041"/>
          </a:xfrm>
          <a:prstGeom prst="rect">
            <a:avLst/>
          </a:prstGeom>
          <a:solidFill>
            <a:srgbClr val="4F4F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581193" y="5262296"/>
            <a:ext cx="4230504" cy="994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>
                <a:solidFill>
                  <a:schemeClr val="lt1"/>
                </a:solidFill>
              </a:rPr>
              <a:t>Consultas:</a:t>
            </a:r>
            <a:endParaRPr/>
          </a:p>
        </p:txBody>
      </p:sp>
      <p:sp>
        <p:nvSpPr>
          <p:cNvPr id="183" name="Google Shape;183;p23"/>
          <p:cNvSpPr txBox="1"/>
          <p:nvPr>
            <p:ph idx="2" type="body"/>
          </p:nvPr>
        </p:nvSpPr>
        <p:spPr>
          <a:xfrm>
            <a:off x="5740823" y="5262296"/>
            <a:ext cx="5869987" cy="994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12"/>
              <a:buNone/>
            </a:pPr>
            <a:r>
              <a:rPr lang="es-MX"/>
              <a:t>Se presentan a continuación las consultas en lenguaje SQL.</a:t>
            </a:r>
            <a:endParaRPr/>
          </a:p>
        </p:txBody>
      </p:sp>
      <p:grpSp>
        <p:nvGrpSpPr>
          <p:cNvPr id="184" name="Google Shape;184;p23"/>
          <p:cNvGrpSpPr/>
          <p:nvPr/>
        </p:nvGrpSpPr>
        <p:grpSpPr>
          <a:xfrm>
            <a:off x="447675" y="627032"/>
            <a:ext cx="11293500" cy="4152961"/>
            <a:chOff x="0" y="25369"/>
            <a:chExt cx="11293500" cy="4152961"/>
          </a:xfrm>
        </p:grpSpPr>
        <p:sp>
          <p:nvSpPr>
            <p:cNvPr id="185" name="Google Shape;185;p23"/>
            <p:cNvSpPr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 txBox="1"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1.- Agrega la columna 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‘R</a:t>
              </a: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ut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’</a:t>
              </a: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a la tabla 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‘TablaGenerica’.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2.- Convi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erte ‘Rut’ en llave primaria.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64673" y="25369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605022" y="65718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rPr lang="es-MX"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ALTER</a:t>
              </a:r>
              <a:endParaRPr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540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Gill Sans"/>
                <a:buChar char="•"/>
              </a:pPr>
              <a:r>
                <a:rPr b="0" i="0" lang="es-MX" sz="2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1.- Selecciona</a:t>
              </a:r>
              <a:r>
                <a:rPr lang="es-MX" sz="23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datos del cliente donde el valor del pago sea mayor a $600.000.</a:t>
              </a:r>
              <a:endParaRPr b="0" i="0" sz="2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25400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Gill Sans"/>
                <a:buChar char="•"/>
              </a:pPr>
              <a:r>
                <a:rPr b="0" i="0" lang="es-MX" sz="2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2.- Obtenemos </a:t>
              </a:r>
              <a:r>
                <a:rPr lang="es-MX" sz="23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las rutas y su respectivo avión utilizado.</a:t>
              </a:r>
              <a:endParaRPr b="0" i="0" sz="2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64673" y="2177450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 txBox="1"/>
            <p:nvPr/>
          </p:nvSpPr>
          <p:spPr>
            <a:xfrm>
              <a:off x="605022" y="2217799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rPr lang="es-MX" sz="2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SELECT with JOIN</a:t>
              </a:r>
              <a:endParaRPr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o">
  <a:themeElements>
    <a:clrScheme name="Personalizado 4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343432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o">
  <a:themeElements>
    <a:clrScheme name="Personalizado 4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343432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