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Gill San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jM82uKT0DC9jjukZpRnf2aS0ov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GillSans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Gill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ae606ab80_1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fae606ab80_1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ae606ab80_1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fae606ab80_1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ae606ab80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gfae606ab80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ae606ab80_1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fae606ab80_1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7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7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6666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6666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8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9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9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29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6666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9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9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0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3"/>
              </a:buClr>
              <a:buSzPts val="2000"/>
              <a:buFont typeface="Gill Sans"/>
              <a:buNone/>
              <a:defRPr b="0" sz="2000">
                <a:solidFill>
                  <a:srgbClr val="66666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20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41" name="Google Shape;41;p2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6666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6666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3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2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6666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6666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6666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4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4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5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5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3" name="Google Shape;63;p25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5" name="Google Shape;65;p25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6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6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7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7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2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5" name="Google Shape;15;p1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02" name="Google Shape;102;p2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/>
          <p:nvPr>
            <p:ph type="ctrTitle"/>
          </p:nvPr>
        </p:nvSpPr>
        <p:spPr>
          <a:xfrm>
            <a:off x="2719825" y="785424"/>
            <a:ext cx="6858000" cy="12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A023"/>
              </a:buClr>
              <a:buSzPct val="100000"/>
              <a:buFont typeface="Gill Sans"/>
              <a:buNone/>
            </a:pPr>
            <a:r>
              <a:rPr lang="es-MX" sz="4800">
                <a:solidFill>
                  <a:srgbClr val="D7A023"/>
                </a:solidFill>
              </a:rPr>
              <a:t>Proyecto de Plataforma Web</a:t>
            </a:r>
            <a:endParaRPr sz="4800">
              <a:solidFill>
                <a:srgbClr val="D7A023"/>
              </a:solidFill>
            </a:endParaRPr>
          </a:p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-MX" sz="4800">
                <a:solidFill>
                  <a:srgbClr val="D7A023"/>
                </a:solidFill>
              </a:rPr>
              <a:t>Ryokō</a:t>
            </a:r>
            <a:endParaRPr sz="4800">
              <a:solidFill>
                <a:srgbClr val="D7A023"/>
              </a:solidFill>
            </a:endParaRPr>
          </a:p>
        </p:txBody>
      </p:sp>
      <p:sp>
        <p:nvSpPr>
          <p:cNvPr id="117" name="Google Shape;117;p1"/>
          <p:cNvSpPr txBox="1"/>
          <p:nvPr>
            <p:ph idx="1" type="subTitle"/>
          </p:nvPr>
        </p:nvSpPr>
        <p:spPr>
          <a:xfrm>
            <a:off x="2719818" y="2029433"/>
            <a:ext cx="68580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s-MX" sz="2000">
                <a:solidFill>
                  <a:srgbClr val="666663"/>
                </a:solidFill>
              </a:rPr>
              <a:t>Reserva de paquetes turísticos.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104"/>
              <a:buNone/>
            </a:pPr>
            <a:r>
              <a:rPr lang="es-MX" sz="1200">
                <a:solidFill>
                  <a:srgbClr val="666663"/>
                </a:solidFill>
              </a:rPr>
              <a:t>[Base de Datos y Programación Web / Etapa II / 25-10-2021]</a:t>
            </a: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48926" y="5337078"/>
            <a:ext cx="2719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es-MX" sz="1700" u="sng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Integrantes: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MX" sz="13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- Bastián Contreras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MX" sz="13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- Ashly Mazuela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MX" sz="13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- Javier Garín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/>
          <p:nvPr/>
        </p:nvSpPr>
        <p:spPr>
          <a:xfrm>
            <a:off x="581193" y="5262296"/>
            <a:ext cx="4230600" cy="993900"/>
          </a:xfrm>
          <a:prstGeom prst="rect">
            <a:avLst/>
          </a:prstGeom>
          <a:solidFill>
            <a:srgbClr val="4F4F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1" name="Google Shape;201;p10"/>
          <p:cNvSpPr txBox="1"/>
          <p:nvPr>
            <p:ph type="title"/>
          </p:nvPr>
        </p:nvSpPr>
        <p:spPr>
          <a:xfrm>
            <a:off x="581193" y="5262296"/>
            <a:ext cx="42306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s-MX" sz="4000">
                <a:solidFill>
                  <a:schemeClr val="lt1"/>
                </a:solidFill>
              </a:rPr>
              <a:t>Consultas:</a:t>
            </a:r>
            <a:endParaRPr/>
          </a:p>
        </p:txBody>
      </p:sp>
      <p:sp>
        <p:nvSpPr>
          <p:cNvPr id="202" name="Google Shape;202;p10"/>
          <p:cNvSpPr txBox="1"/>
          <p:nvPr>
            <p:ph idx="2" type="body"/>
          </p:nvPr>
        </p:nvSpPr>
        <p:spPr>
          <a:xfrm>
            <a:off x="5740823" y="5262296"/>
            <a:ext cx="58701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Arial"/>
              <a:buNone/>
            </a:pPr>
            <a:r>
              <a:rPr lang="es-MX"/>
              <a:t>Se presentan a continuación las consultas en lenguaje SQL.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2"/>
              <a:buNone/>
            </a:pPr>
            <a:r>
              <a:t/>
            </a:r>
            <a:endParaRPr/>
          </a:p>
        </p:txBody>
      </p:sp>
      <p:grpSp>
        <p:nvGrpSpPr>
          <p:cNvPr id="203" name="Google Shape;203;p10"/>
          <p:cNvGrpSpPr/>
          <p:nvPr/>
        </p:nvGrpSpPr>
        <p:grpSpPr>
          <a:xfrm>
            <a:off x="447675" y="627032"/>
            <a:ext cx="11293500" cy="4152961"/>
            <a:chOff x="0" y="25369"/>
            <a:chExt cx="11293500" cy="4152961"/>
          </a:xfrm>
        </p:grpSpPr>
        <p:sp>
          <p:nvSpPr>
            <p:cNvPr id="204" name="Google Shape;204;p10"/>
            <p:cNvSpPr/>
            <p:nvPr/>
          </p:nvSpPr>
          <p:spPr>
            <a:xfrm>
              <a:off x="0" y="438649"/>
              <a:ext cx="11293500" cy="15876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rnd" cmpd="sng" w="22225">
              <a:solidFill>
                <a:srgbClr val="3333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0"/>
            <p:cNvSpPr txBox="1"/>
            <p:nvPr/>
          </p:nvSpPr>
          <p:spPr>
            <a:xfrm>
              <a:off x="0" y="438649"/>
              <a:ext cx="112935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9125" lIns="876475" spcFirstLastPara="1" rIns="876475" wrap="square" tIns="58317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Gill Sans"/>
                <a:buChar char="•"/>
              </a:pPr>
              <a:r>
                <a:rPr b="0" i="0" lang="es-MX" sz="2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1.- Eliminamos el pasaje anteriormente creado.</a:t>
              </a:r>
              <a:endPara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Gill Sans"/>
                <a:buChar char="•"/>
              </a:pPr>
              <a:r>
                <a:rPr b="0" i="0" lang="es-MX" sz="2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2.- Eliminamos el vuelo anteriormente creado.</a:t>
              </a:r>
              <a:endPara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564673" y="25369"/>
              <a:ext cx="7905300" cy="826500"/>
            </a:xfrm>
            <a:prstGeom prst="roundRect">
              <a:avLst>
                <a:gd fmla="val 16667" name="adj"/>
              </a:avLst>
            </a:prstGeom>
            <a:solidFill>
              <a:srgbClr val="333331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0"/>
            <p:cNvSpPr txBox="1"/>
            <p:nvPr/>
          </p:nvSpPr>
          <p:spPr>
            <a:xfrm>
              <a:off x="605022" y="65718"/>
              <a:ext cx="7824600" cy="7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98800" spcFirstLastPara="1" rIns="2988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Gill Sans"/>
                <a:buNone/>
              </a:pPr>
              <a:r>
                <a:rPr b="0" i="0" lang="es-MX" sz="28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DELETE</a:t>
              </a:r>
              <a:endPara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8" name="Google Shape;208;p10"/>
            <p:cNvSpPr/>
            <p:nvPr/>
          </p:nvSpPr>
          <p:spPr>
            <a:xfrm>
              <a:off x="0" y="2590730"/>
              <a:ext cx="11293500" cy="15876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rnd" cmpd="sng" w="22225">
              <a:solidFill>
                <a:srgbClr val="3333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0"/>
            <p:cNvSpPr txBox="1"/>
            <p:nvPr/>
          </p:nvSpPr>
          <p:spPr>
            <a:xfrm>
              <a:off x="0" y="2590730"/>
              <a:ext cx="112935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9125" lIns="876475" spcFirstLastPara="1" rIns="876475" wrap="square" tIns="58317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Gill Sans"/>
                <a:buChar char="•"/>
              </a:pPr>
              <a:r>
                <a:rPr b="0" i="0" lang="es-MX" sz="2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1.- Eliminamos la tabla genérica creada.</a:t>
              </a:r>
              <a:endPara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0" name="Google Shape;210;p10"/>
            <p:cNvSpPr/>
            <p:nvPr/>
          </p:nvSpPr>
          <p:spPr>
            <a:xfrm>
              <a:off x="564673" y="2177450"/>
              <a:ext cx="7905300" cy="826500"/>
            </a:xfrm>
            <a:prstGeom prst="roundRect">
              <a:avLst>
                <a:gd fmla="val 16667" name="adj"/>
              </a:avLst>
            </a:prstGeom>
            <a:solidFill>
              <a:srgbClr val="333331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0"/>
            <p:cNvSpPr txBox="1"/>
            <p:nvPr/>
          </p:nvSpPr>
          <p:spPr>
            <a:xfrm>
              <a:off x="605022" y="2217799"/>
              <a:ext cx="7824600" cy="7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98800" spcFirstLastPara="1" rIns="2988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Gill Sans"/>
                <a:buNone/>
              </a:pPr>
              <a:r>
                <a:rPr b="0" i="0" lang="es-MX" sz="28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DROP</a:t>
              </a:r>
              <a:endPara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"/>
          <p:cNvSpPr/>
          <p:nvPr/>
        </p:nvSpPr>
        <p:spPr>
          <a:xfrm>
            <a:off x="581193" y="5262296"/>
            <a:ext cx="4230600" cy="993900"/>
          </a:xfrm>
          <a:prstGeom prst="rect">
            <a:avLst/>
          </a:prstGeom>
          <a:solidFill>
            <a:srgbClr val="4F4F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7" name="Google Shape;217;p12"/>
          <p:cNvSpPr txBox="1"/>
          <p:nvPr>
            <p:ph type="title"/>
          </p:nvPr>
        </p:nvSpPr>
        <p:spPr>
          <a:xfrm>
            <a:off x="581193" y="5262296"/>
            <a:ext cx="42306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Gill Sans"/>
              <a:buNone/>
            </a:pPr>
            <a:r>
              <a:rPr lang="es-MX" sz="4000">
                <a:solidFill>
                  <a:schemeClr val="lt1"/>
                </a:solidFill>
              </a:rPr>
              <a:t>Subconsultas y operadores:</a:t>
            </a:r>
            <a:endParaRPr/>
          </a:p>
        </p:txBody>
      </p:sp>
      <p:sp>
        <p:nvSpPr>
          <p:cNvPr id="218" name="Google Shape;218;p12"/>
          <p:cNvSpPr txBox="1"/>
          <p:nvPr>
            <p:ph idx="2" type="body"/>
          </p:nvPr>
        </p:nvSpPr>
        <p:spPr>
          <a:xfrm>
            <a:off x="5740823" y="5262296"/>
            <a:ext cx="58701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Arial"/>
              <a:buNone/>
            </a:pPr>
            <a:r>
              <a:rPr lang="es-MX"/>
              <a:t>Se presentan a continuación las consultas en lenguaje SQL.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2"/>
              <a:buNone/>
            </a:pPr>
            <a:r>
              <a:t/>
            </a:r>
            <a:endParaRPr/>
          </a:p>
        </p:txBody>
      </p:sp>
      <p:grpSp>
        <p:nvGrpSpPr>
          <p:cNvPr id="219" name="Google Shape;219;p12"/>
          <p:cNvGrpSpPr/>
          <p:nvPr/>
        </p:nvGrpSpPr>
        <p:grpSpPr>
          <a:xfrm>
            <a:off x="447675" y="627032"/>
            <a:ext cx="11293500" cy="4152961"/>
            <a:chOff x="0" y="25369"/>
            <a:chExt cx="11293500" cy="4152961"/>
          </a:xfrm>
        </p:grpSpPr>
        <p:sp>
          <p:nvSpPr>
            <p:cNvPr id="220" name="Google Shape;220;p12"/>
            <p:cNvSpPr/>
            <p:nvPr/>
          </p:nvSpPr>
          <p:spPr>
            <a:xfrm>
              <a:off x="0" y="438649"/>
              <a:ext cx="11293500" cy="15876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rnd" cmpd="sng" w="22225">
              <a:solidFill>
                <a:srgbClr val="3333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2"/>
            <p:cNvSpPr txBox="1"/>
            <p:nvPr/>
          </p:nvSpPr>
          <p:spPr>
            <a:xfrm>
              <a:off x="0" y="438649"/>
              <a:ext cx="112935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9125" lIns="876475" spcFirstLastPara="1" rIns="876475" wrap="square" tIns="58317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Gill Sans"/>
                <a:buChar char="•"/>
              </a:pPr>
              <a:r>
                <a:rPr lang="es-MX" sz="2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Devuelve si existen rutas con destino “Brasil”</a:t>
              </a:r>
              <a:r>
                <a:rPr b="0" i="0" lang="es-MX" sz="2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.</a:t>
              </a:r>
              <a:endPara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564673" y="25369"/>
              <a:ext cx="7905300" cy="826500"/>
            </a:xfrm>
            <a:prstGeom prst="roundRect">
              <a:avLst>
                <a:gd fmla="val 16667" name="adj"/>
              </a:avLst>
            </a:prstGeom>
            <a:solidFill>
              <a:srgbClr val="333331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2"/>
            <p:cNvSpPr txBox="1"/>
            <p:nvPr/>
          </p:nvSpPr>
          <p:spPr>
            <a:xfrm>
              <a:off x="605022" y="65718"/>
              <a:ext cx="7824600" cy="7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98800" spcFirstLastPara="1" rIns="2988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Gill Sans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0" y="2590730"/>
              <a:ext cx="11293500" cy="15876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rnd" cmpd="sng" w="22225">
              <a:solidFill>
                <a:srgbClr val="3333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2"/>
            <p:cNvSpPr txBox="1"/>
            <p:nvPr/>
          </p:nvSpPr>
          <p:spPr>
            <a:xfrm>
              <a:off x="0" y="2590730"/>
              <a:ext cx="112935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9125" lIns="876475" spcFirstLastPara="1" rIns="876475" wrap="square" tIns="583175">
              <a:noAutofit/>
            </a:bodyPr>
            <a:lstStyle/>
            <a:p>
              <a:pPr indent="-285750" lvl="1" marL="28575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Gill Sans"/>
                <a:buChar char="•"/>
              </a:pPr>
              <a:r>
                <a:rPr lang="es-MX" sz="2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Devuelve los vuelos que no se efectúen en el avion</a:t>
              </a:r>
              <a:endParaRPr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91440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“Boeing 777”</a:t>
              </a:r>
              <a:endParaRPr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64673" y="2177450"/>
              <a:ext cx="7905300" cy="826500"/>
            </a:xfrm>
            <a:prstGeom prst="roundRect">
              <a:avLst>
                <a:gd fmla="val 16667" name="adj"/>
              </a:avLst>
            </a:prstGeom>
            <a:solidFill>
              <a:srgbClr val="333331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2"/>
            <p:cNvSpPr txBox="1"/>
            <p:nvPr/>
          </p:nvSpPr>
          <p:spPr>
            <a:xfrm>
              <a:off x="605022" y="2217799"/>
              <a:ext cx="7824600" cy="7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98800" spcFirstLastPara="1" rIns="2988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Gill Sans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ae606ab80_1_62"/>
          <p:cNvSpPr/>
          <p:nvPr/>
        </p:nvSpPr>
        <p:spPr>
          <a:xfrm>
            <a:off x="581193" y="5262296"/>
            <a:ext cx="4230600" cy="993900"/>
          </a:xfrm>
          <a:prstGeom prst="rect">
            <a:avLst/>
          </a:prstGeom>
          <a:solidFill>
            <a:srgbClr val="4F4F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3" name="Google Shape;233;gfae606ab80_1_62"/>
          <p:cNvSpPr txBox="1"/>
          <p:nvPr>
            <p:ph type="title"/>
          </p:nvPr>
        </p:nvSpPr>
        <p:spPr>
          <a:xfrm>
            <a:off x="581193" y="5262296"/>
            <a:ext cx="42306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Gill Sans"/>
              <a:buNone/>
            </a:pPr>
            <a:r>
              <a:rPr lang="es-MX" sz="4000">
                <a:solidFill>
                  <a:schemeClr val="lt1"/>
                </a:solidFill>
              </a:rPr>
              <a:t>Subconsultas y operadores:</a:t>
            </a:r>
            <a:endParaRPr/>
          </a:p>
        </p:txBody>
      </p:sp>
      <p:sp>
        <p:nvSpPr>
          <p:cNvPr id="234" name="Google Shape;234;gfae606ab80_1_62"/>
          <p:cNvSpPr txBox="1"/>
          <p:nvPr>
            <p:ph idx="2" type="body"/>
          </p:nvPr>
        </p:nvSpPr>
        <p:spPr>
          <a:xfrm>
            <a:off x="5740823" y="5262296"/>
            <a:ext cx="58701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Arial"/>
              <a:buNone/>
            </a:pPr>
            <a:r>
              <a:rPr lang="es-MX"/>
              <a:t>Se presentan a continuación las consultas en lenguaje SQL.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2"/>
              <a:buNone/>
            </a:pPr>
            <a:r>
              <a:t/>
            </a:r>
            <a:endParaRPr/>
          </a:p>
        </p:txBody>
      </p:sp>
      <p:grpSp>
        <p:nvGrpSpPr>
          <p:cNvPr id="235" name="Google Shape;235;gfae606ab80_1_62"/>
          <p:cNvGrpSpPr/>
          <p:nvPr/>
        </p:nvGrpSpPr>
        <p:grpSpPr>
          <a:xfrm>
            <a:off x="447675" y="627032"/>
            <a:ext cx="11293500" cy="4152961"/>
            <a:chOff x="0" y="25369"/>
            <a:chExt cx="11293500" cy="4152961"/>
          </a:xfrm>
        </p:grpSpPr>
        <p:sp>
          <p:nvSpPr>
            <p:cNvPr id="236" name="Google Shape;236;gfae606ab80_1_62"/>
            <p:cNvSpPr/>
            <p:nvPr/>
          </p:nvSpPr>
          <p:spPr>
            <a:xfrm>
              <a:off x="0" y="438649"/>
              <a:ext cx="11293500" cy="1587600"/>
            </a:xfrm>
            <a:prstGeom prst="rect">
              <a:avLst/>
            </a:prstGeom>
            <a:solidFill>
              <a:schemeClr val="lt1">
                <a:alpha val="89410"/>
              </a:schemeClr>
            </a:solidFill>
            <a:ln cap="rnd" cmpd="sng" w="22225">
              <a:solidFill>
                <a:srgbClr val="3333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fae606ab80_1_62"/>
            <p:cNvSpPr txBox="1"/>
            <p:nvPr/>
          </p:nvSpPr>
          <p:spPr>
            <a:xfrm>
              <a:off x="0" y="438649"/>
              <a:ext cx="112935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9125" lIns="876475" spcFirstLastPara="1" rIns="876475" wrap="square" tIns="583175">
              <a:noAutofit/>
            </a:bodyPr>
            <a:lstStyle/>
            <a:p>
              <a:pPr indent="-285750" lvl="1" marL="28575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Gill Sans"/>
                <a:buChar char="•"/>
              </a:pPr>
              <a:r>
                <a:rPr lang="es-MX" sz="2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Devuelve los pagos que existen relacionados a una persona</a:t>
              </a:r>
              <a:endPara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8" name="Google Shape;238;gfae606ab80_1_62"/>
            <p:cNvSpPr/>
            <p:nvPr/>
          </p:nvSpPr>
          <p:spPr>
            <a:xfrm>
              <a:off x="564673" y="25369"/>
              <a:ext cx="7905300" cy="826500"/>
            </a:xfrm>
            <a:prstGeom prst="roundRect">
              <a:avLst>
                <a:gd fmla="val 16667" name="adj"/>
              </a:avLst>
            </a:prstGeom>
            <a:solidFill>
              <a:srgbClr val="333331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fae606ab80_1_62"/>
            <p:cNvSpPr txBox="1"/>
            <p:nvPr/>
          </p:nvSpPr>
          <p:spPr>
            <a:xfrm>
              <a:off x="605022" y="65718"/>
              <a:ext cx="7824600" cy="7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98800" spcFirstLastPara="1" rIns="2988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Gill Sans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0" name="Google Shape;240;gfae606ab80_1_62"/>
            <p:cNvSpPr/>
            <p:nvPr/>
          </p:nvSpPr>
          <p:spPr>
            <a:xfrm>
              <a:off x="0" y="2590730"/>
              <a:ext cx="11293500" cy="1587600"/>
            </a:xfrm>
            <a:prstGeom prst="rect">
              <a:avLst/>
            </a:prstGeom>
            <a:solidFill>
              <a:schemeClr val="lt1">
                <a:alpha val="89410"/>
              </a:schemeClr>
            </a:solidFill>
            <a:ln cap="rnd" cmpd="sng" w="22225">
              <a:solidFill>
                <a:srgbClr val="3333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fae606ab80_1_62"/>
            <p:cNvSpPr txBox="1"/>
            <p:nvPr/>
          </p:nvSpPr>
          <p:spPr>
            <a:xfrm>
              <a:off x="0" y="2590730"/>
              <a:ext cx="112935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9125" lIns="876475" spcFirstLastPara="1" rIns="876475" wrap="square" tIns="583175">
              <a:noAutofit/>
            </a:bodyPr>
            <a:lstStyle/>
            <a:p>
              <a:pPr indent="-285750" lvl="1" marL="28575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Gill Sans"/>
                <a:buChar char="•"/>
              </a:pPr>
              <a:r>
                <a:rPr lang="es-MX" sz="2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Devuelve el avión y ruta si existen en la entidad “Vuelo”</a:t>
              </a:r>
              <a:endPara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2" name="Google Shape;242;gfae606ab80_1_62"/>
            <p:cNvSpPr/>
            <p:nvPr/>
          </p:nvSpPr>
          <p:spPr>
            <a:xfrm>
              <a:off x="564673" y="2177450"/>
              <a:ext cx="7905300" cy="826500"/>
            </a:xfrm>
            <a:prstGeom prst="roundRect">
              <a:avLst>
                <a:gd fmla="val 16667" name="adj"/>
              </a:avLst>
            </a:prstGeom>
            <a:solidFill>
              <a:srgbClr val="333331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gfae606ab80_1_62"/>
            <p:cNvSpPr txBox="1"/>
            <p:nvPr/>
          </p:nvSpPr>
          <p:spPr>
            <a:xfrm>
              <a:off x="605022" y="2217799"/>
              <a:ext cx="7824600" cy="7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98800" spcFirstLastPara="1" rIns="2988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Gill Sans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ae606ab80_1_77"/>
          <p:cNvSpPr/>
          <p:nvPr/>
        </p:nvSpPr>
        <p:spPr>
          <a:xfrm>
            <a:off x="581193" y="5262296"/>
            <a:ext cx="4230600" cy="993900"/>
          </a:xfrm>
          <a:prstGeom prst="rect">
            <a:avLst/>
          </a:prstGeom>
          <a:solidFill>
            <a:srgbClr val="4F4F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9" name="Google Shape;249;gfae606ab80_1_77"/>
          <p:cNvSpPr txBox="1"/>
          <p:nvPr>
            <p:ph type="title"/>
          </p:nvPr>
        </p:nvSpPr>
        <p:spPr>
          <a:xfrm>
            <a:off x="581193" y="5262296"/>
            <a:ext cx="42306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Gill Sans"/>
              <a:buNone/>
            </a:pPr>
            <a:r>
              <a:rPr lang="es-MX" sz="4000">
                <a:solidFill>
                  <a:schemeClr val="lt1"/>
                </a:solidFill>
              </a:rPr>
              <a:t>Consultas de Funciones Agregadas: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250" name="Google Shape;250;gfae606ab80_1_77"/>
          <p:cNvSpPr txBox="1"/>
          <p:nvPr>
            <p:ph idx="2" type="body"/>
          </p:nvPr>
        </p:nvSpPr>
        <p:spPr>
          <a:xfrm>
            <a:off x="5740823" y="5262296"/>
            <a:ext cx="58701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Arial"/>
              <a:buNone/>
            </a:pPr>
            <a:r>
              <a:rPr lang="es-MX"/>
              <a:t>Se presentan a continuación las consultas en lenguaje SQL.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2"/>
              <a:buNone/>
            </a:pPr>
            <a:r>
              <a:t/>
            </a:r>
            <a:endParaRPr/>
          </a:p>
        </p:txBody>
      </p:sp>
      <p:grpSp>
        <p:nvGrpSpPr>
          <p:cNvPr id="251" name="Google Shape;251;gfae606ab80_1_77"/>
          <p:cNvGrpSpPr/>
          <p:nvPr/>
        </p:nvGrpSpPr>
        <p:grpSpPr>
          <a:xfrm>
            <a:off x="447675" y="627024"/>
            <a:ext cx="11452800" cy="2782069"/>
            <a:chOff x="0" y="25369"/>
            <a:chExt cx="11452800" cy="4152961"/>
          </a:xfrm>
        </p:grpSpPr>
        <p:sp>
          <p:nvSpPr>
            <p:cNvPr id="252" name="Google Shape;252;gfae606ab80_1_77"/>
            <p:cNvSpPr/>
            <p:nvPr/>
          </p:nvSpPr>
          <p:spPr>
            <a:xfrm>
              <a:off x="0" y="438649"/>
              <a:ext cx="11293500" cy="1587600"/>
            </a:xfrm>
            <a:prstGeom prst="rect">
              <a:avLst/>
            </a:prstGeom>
            <a:solidFill>
              <a:schemeClr val="lt1">
                <a:alpha val="89410"/>
              </a:schemeClr>
            </a:solidFill>
            <a:ln cap="rnd" cmpd="sng" w="22225">
              <a:solidFill>
                <a:srgbClr val="3333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gfae606ab80_1_77"/>
            <p:cNvSpPr txBox="1"/>
            <p:nvPr/>
          </p:nvSpPr>
          <p:spPr>
            <a:xfrm>
              <a:off x="0" y="438641"/>
              <a:ext cx="114528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9125" lIns="876475" spcFirstLastPara="1" rIns="876475" wrap="square" tIns="58317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Gill Sans"/>
                <a:buChar char="•"/>
              </a:pPr>
              <a:r>
                <a:rPr lang="es-MX" sz="2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Devuelve los aviones con sus capacidades y </a:t>
              </a:r>
              <a:r>
                <a:rPr lang="es-MX" sz="2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cuántos</a:t>
              </a:r>
              <a:r>
                <a:rPr lang="es-MX" sz="2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de estos hay</a:t>
              </a:r>
              <a:endPara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4" name="Google Shape;254;gfae606ab80_1_77"/>
            <p:cNvSpPr/>
            <p:nvPr/>
          </p:nvSpPr>
          <p:spPr>
            <a:xfrm>
              <a:off x="564673" y="25369"/>
              <a:ext cx="7905300" cy="826500"/>
            </a:xfrm>
            <a:prstGeom prst="roundRect">
              <a:avLst>
                <a:gd fmla="val 16667" name="adj"/>
              </a:avLst>
            </a:prstGeom>
            <a:solidFill>
              <a:srgbClr val="333331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fae606ab80_1_77"/>
            <p:cNvSpPr/>
            <p:nvPr/>
          </p:nvSpPr>
          <p:spPr>
            <a:xfrm>
              <a:off x="0" y="2590730"/>
              <a:ext cx="11293500" cy="1587600"/>
            </a:xfrm>
            <a:prstGeom prst="rect">
              <a:avLst/>
            </a:prstGeom>
            <a:solidFill>
              <a:schemeClr val="lt1">
                <a:alpha val="89410"/>
              </a:schemeClr>
            </a:solidFill>
            <a:ln cap="rnd" cmpd="sng" w="22225">
              <a:solidFill>
                <a:srgbClr val="3333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gfae606ab80_1_77"/>
            <p:cNvSpPr/>
            <p:nvPr/>
          </p:nvSpPr>
          <p:spPr>
            <a:xfrm>
              <a:off x="564673" y="2177450"/>
              <a:ext cx="7905300" cy="826500"/>
            </a:xfrm>
            <a:prstGeom prst="roundRect">
              <a:avLst>
                <a:gd fmla="val 16667" name="adj"/>
              </a:avLst>
            </a:prstGeom>
            <a:solidFill>
              <a:srgbClr val="333331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gfae606ab80_1_77"/>
            <p:cNvSpPr txBox="1"/>
            <p:nvPr/>
          </p:nvSpPr>
          <p:spPr>
            <a:xfrm>
              <a:off x="0" y="2590730"/>
              <a:ext cx="112935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9125" lIns="876475" spcFirstLastPara="1" rIns="876475" wrap="square" tIns="58317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Gill Sans"/>
                <a:buChar char="•"/>
              </a:pPr>
              <a:r>
                <a:rPr lang="es-MX" sz="2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Devuelve el total que ha pagado de una persona</a:t>
              </a:r>
              <a:endPara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58" name="Google Shape;258;gfae606ab80_1_77"/>
          <p:cNvSpPr/>
          <p:nvPr/>
        </p:nvSpPr>
        <p:spPr>
          <a:xfrm>
            <a:off x="415525" y="3895784"/>
            <a:ext cx="11293500" cy="1063500"/>
          </a:xfrm>
          <a:prstGeom prst="rect">
            <a:avLst/>
          </a:prstGeom>
          <a:solidFill>
            <a:schemeClr val="lt1">
              <a:alpha val="89410"/>
            </a:schemeClr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Google Shape;259;gfae606ab80_1_77"/>
          <p:cNvGrpSpPr/>
          <p:nvPr/>
        </p:nvGrpSpPr>
        <p:grpSpPr>
          <a:xfrm>
            <a:off x="415525" y="3628900"/>
            <a:ext cx="11326251" cy="1330385"/>
            <a:chOff x="0" y="25369"/>
            <a:chExt cx="11293500" cy="2000880"/>
          </a:xfrm>
        </p:grpSpPr>
        <p:sp>
          <p:nvSpPr>
            <p:cNvPr id="260" name="Google Shape;260;gfae606ab80_1_77"/>
            <p:cNvSpPr txBox="1"/>
            <p:nvPr/>
          </p:nvSpPr>
          <p:spPr>
            <a:xfrm>
              <a:off x="0" y="438649"/>
              <a:ext cx="112935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9125" lIns="876475" spcFirstLastPara="1" rIns="876475" wrap="square" tIns="583175">
              <a:noAutofit/>
            </a:bodyPr>
            <a:lstStyle/>
            <a:p>
              <a:pPr indent="-285750" lvl="1" marL="28575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Gill Sans"/>
                <a:buChar char="•"/>
              </a:pPr>
              <a:r>
                <a:rPr lang="es-MX" sz="2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Devuelve el total recaudado por el sistema</a:t>
              </a:r>
              <a:endPara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1" name="Google Shape;261;gfae606ab80_1_77"/>
            <p:cNvSpPr/>
            <p:nvPr/>
          </p:nvSpPr>
          <p:spPr>
            <a:xfrm>
              <a:off x="564673" y="25369"/>
              <a:ext cx="7905300" cy="826500"/>
            </a:xfrm>
            <a:prstGeom prst="roundRect">
              <a:avLst>
                <a:gd fmla="val 16667" name="adj"/>
              </a:avLst>
            </a:prstGeom>
            <a:solidFill>
              <a:srgbClr val="333331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ae606ab80_2_0"/>
          <p:cNvSpPr/>
          <p:nvPr/>
        </p:nvSpPr>
        <p:spPr>
          <a:xfrm>
            <a:off x="581193" y="5262296"/>
            <a:ext cx="4230600" cy="993900"/>
          </a:xfrm>
          <a:prstGeom prst="rect">
            <a:avLst/>
          </a:prstGeom>
          <a:solidFill>
            <a:srgbClr val="4F4F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7" name="Google Shape;267;gfae606ab80_2_0"/>
          <p:cNvSpPr txBox="1"/>
          <p:nvPr>
            <p:ph type="title"/>
          </p:nvPr>
        </p:nvSpPr>
        <p:spPr>
          <a:xfrm>
            <a:off x="581193" y="5262296"/>
            <a:ext cx="42306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Gill Sans"/>
              <a:buNone/>
            </a:pPr>
            <a:r>
              <a:rPr lang="es-MX" sz="4000">
                <a:solidFill>
                  <a:schemeClr val="lt1"/>
                </a:solidFill>
              </a:rPr>
              <a:t>Consultas Group by: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268" name="Google Shape;268;gfae606ab80_2_0"/>
          <p:cNvSpPr txBox="1"/>
          <p:nvPr>
            <p:ph idx="2" type="body"/>
          </p:nvPr>
        </p:nvSpPr>
        <p:spPr>
          <a:xfrm>
            <a:off x="5740823" y="5262296"/>
            <a:ext cx="58701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Arial"/>
              <a:buNone/>
            </a:pPr>
            <a:r>
              <a:rPr lang="es-MX"/>
              <a:t>Se presentan a continuación las consultas en lenguaje SQL.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2"/>
              <a:buNone/>
            </a:pPr>
            <a:r>
              <a:t/>
            </a:r>
            <a:endParaRPr/>
          </a:p>
        </p:txBody>
      </p:sp>
      <p:grpSp>
        <p:nvGrpSpPr>
          <p:cNvPr id="269" name="Google Shape;269;gfae606ab80_2_0"/>
          <p:cNvGrpSpPr/>
          <p:nvPr/>
        </p:nvGrpSpPr>
        <p:grpSpPr>
          <a:xfrm>
            <a:off x="447675" y="627024"/>
            <a:ext cx="11452800" cy="2782069"/>
            <a:chOff x="0" y="25369"/>
            <a:chExt cx="11452800" cy="4152961"/>
          </a:xfrm>
        </p:grpSpPr>
        <p:sp>
          <p:nvSpPr>
            <p:cNvPr id="270" name="Google Shape;270;gfae606ab80_2_0"/>
            <p:cNvSpPr/>
            <p:nvPr/>
          </p:nvSpPr>
          <p:spPr>
            <a:xfrm>
              <a:off x="0" y="438649"/>
              <a:ext cx="11293500" cy="1587600"/>
            </a:xfrm>
            <a:prstGeom prst="rect">
              <a:avLst/>
            </a:prstGeom>
            <a:solidFill>
              <a:schemeClr val="lt1">
                <a:alpha val="89410"/>
              </a:schemeClr>
            </a:solidFill>
            <a:ln cap="rnd" cmpd="sng" w="22225">
              <a:solidFill>
                <a:srgbClr val="3333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fae606ab80_2_0"/>
            <p:cNvSpPr txBox="1"/>
            <p:nvPr/>
          </p:nvSpPr>
          <p:spPr>
            <a:xfrm>
              <a:off x="0" y="438641"/>
              <a:ext cx="114528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9125" lIns="876475" spcFirstLastPara="1" rIns="876475" wrap="square" tIns="58317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Gill Sans"/>
                <a:buChar char="•"/>
              </a:pPr>
              <a:r>
                <a:rPr lang="es-MX" sz="2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Devuelve </a:t>
              </a:r>
              <a:r>
                <a:rPr lang="es-MX" sz="2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cuántos </a:t>
              </a:r>
              <a:r>
                <a:rPr lang="es-MX" sz="2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paquetes ha contratado una persona</a:t>
              </a:r>
              <a:endPara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2" name="Google Shape;272;gfae606ab80_2_0"/>
            <p:cNvSpPr/>
            <p:nvPr/>
          </p:nvSpPr>
          <p:spPr>
            <a:xfrm>
              <a:off x="564673" y="25369"/>
              <a:ext cx="7905300" cy="826500"/>
            </a:xfrm>
            <a:prstGeom prst="roundRect">
              <a:avLst>
                <a:gd fmla="val 16667" name="adj"/>
              </a:avLst>
            </a:prstGeom>
            <a:solidFill>
              <a:srgbClr val="333331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fae606ab80_2_0"/>
            <p:cNvSpPr/>
            <p:nvPr/>
          </p:nvSpPr>
          <p:spPr>
            <a:xfrm>
              <a:off x="0" y="2590730"/>
              <a:ext cx="11293500" cy="1587600"/>
            </a:xfrm>
            <a:prstGeom prst="rect">
              <a:avLst/>
            </a:prstGeom>
            <a:solidFill>
              <a:schemeClr val="lt1">
                <a:alpha val="89410"/>
              </a:schemeClr>
            </a:solidFill>
            <a:ln cap="rnd" cmpd="sng" w="22225">
              <a:solidFill>
                <a:srgbClr val="3333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fae606ab80_2_0"/>
            <p:cNvSpPr/>
            <p:nvPr/>
          </p:nvSpPr>
          <p:spPr>
            <a:xfrm>
              <a:off x="564673" y="2177450"/>
              <a:ext cx="7905300" cy="826500"/>
            </a:xfrm>
            <a:prstGeom prst="roundRect">
              <a:avLst>
                <a:gd fmla="val 16667" name="adj"/>
              </a:avLst>
            </a:prstGeom>
            <a:solidFill>
              <a:srgbClr val="333331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fae606ab80_2_0"/>
            <p:cNvSpPr txBox="1"/>
            <p:nvPr/>
          </p:nvSpPr>
          <p:spPr>
            <a:xfrm>
              <a:off x="0" y="2590730"/>
              <a:ext cx="112935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9125" lIns="876475" spcFirstLastPara="1" rIns="876475" wrap="square" tIns="58317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Gill Sans"/>
                <a:buChar char="•"/>
              </a:pPr>
              <a:r>
                <a:rPr lang="es-MX" sz="2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Devuelve cuántos aviones hay de un modelo</a:t>
              </a:r>
              <a:endPara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76" name="Google Shape;276;gfae606ab80_2_0"/>
          <p:cNvSpPr/>
          <p:nvPr/>
        </p:nvSpPr>
        <p:spPr>
          <a:xfrm>
            <a:off x="415525" y="3895784"/>
            <a:ext cx="11293500" cy="1063500"/>
          </a:xfrm>
          <a:prstGeom prst="rect">
            <a:avLst/>
          </a:prstGeom>
          <a:solidFill>
            <a:schemeClr val="lt1">
              <a:alpha val="89410"/>
            </a:schemeClr>
          </a:solidFill>
          <a:ln cap="rnd" cmpd="sng" w="22225">
            <a:solidFill>
              <a:srgbClr val="3333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7" name="Google Shape;277;gfae606ab80_2_0"/>
          <p:cNvGrpSpPr/>
          <p:nvPr/>
        </p:nvGrpSpPr>
        <p:grpSpPr>
          <a:xfrm>
            <a:off x="415525" y="3628900"/>
            <a:ext cx="11326251" cy="1330385"/>
            <a:chOff x="0" y="25369"/>
            <a:chExt cx="11293500" cy="2000880"/>
          </a:xfrm>
        </p:grpSpPr>
        <p:sp>
          <p:nvSpPr>
            <p:cNvPr id="278" name="Google Shape;278;gfae606ab80_2_0"/>
            <p:cNvSpPr txBox="1"/>
            <p:nvPr/>
          </p:nvSpPr>
          <p:spPr>
            <a:xfrm>
              <a:off x="0" y="438649"/>
              <a:ext cx="112935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9125" lIns="876475" spcFirstLastPara="1" rIns="876475" wrap="square" tIns="583175">
              <a:noAutofit/>
            </a:bodyPr>
            <a:lstStyle/>
            <a:p>
              <a:pPr indent="-285750" lvl="1" marL="28575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Gill Sans"/>
                <a:buChar char="•"/>
              </a:pPr>
              <a:r>
                <a:rPr lang="es-MX" sz="2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Devuelve </a:t>
              </a:r>
              <a:r>
                <a:rPr lang="es-MX" sz="2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cuántos </a:t>
              </a:r>
              <a:r>
                <a:rPr lang="es-MX" sz="2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vuelos hay desde todos los origenes</a:t>
              </a:r>
              <a:endPara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9" name="Google Shape;279;gfae606ab80_2_0"/>
            <p:cNvSpPr/>
            <p:nvPr/>
          </p:nvSpPr>
          <p:spPr>
            <a:xfrm>
              <a:off x="564673" y="25369"/>
              <a:ext cx="7905300" cy="826500"/>
            </a:xfrm>
            <a:prstGeom prst="roundRect">
              <a:avLst>
                <a:gd fmla="val 16667" name="adj"/>
              </a:avLst>
            </a:prstGeom>
            <a:solidFill>
              <a:srgbClr val="333331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ae606ab80_1_94"/>
          <p:cNvSpPr/>
          <p:nvPr/>
        </p:nvSpPr>
        <p:spPr>
          <a:xfrm>
            <a:off x="581193" y="5262296"/>
            <a:ext cx="4230600" cy="993900"/>
          </a:xfrm>
          <a:prstGeom prst="rect">
            <a:avLst/>
          </a:prstGeom>
          <a:solidFill>
            <a:srgbClr val="4F4F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5" name="Google Shape;285;gfae606ab80_1_94"/>
          <p:cNvSpPr txBox="1"/>
          <p:nvPr>
            <p:ph type="title"/>
          </p:nvPr>
        </p:nvSpPr>
        <p:spPr>
          <a:xfrm>
            <a:off x="581193" y="5262296"/>
            <a:ext cx="42306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Gill Sans"/>
              <a:buNone/>
            </a:pPr>
            <a:r>
              <a:rPr lang="es-MX" sz="4000">
                <a:solidFill>
                  <a:schemeClr val="lt1"/>
                </a:solidFill>
              </a:rPr>
              <a:t>Consultas Group By:</a:t>
            </a:r>
            <a:endParaRPr/>
          </a:p>
        </p:txBody>
      </p:sp>
      <p:sp>
        <p:nvSpPr>
          <p:cNvPr id="286" name="Google Shape;286;gfae606ab80_1_94"/>
          <p:cNvSpPr txBox="1"/>
          <p:nvPr>
            <p:ph idx="2" type="body"/>
          </p:nvPr>
        </p:nvSpPr>
        <p:spPr>
          <a:xfrm>
            <a:off x="5740823" y="5262296"/>
            <a:ext cx="58701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2"/>
              <a:buFont typeface="Arial"/>
              <a:buNone/>
            </a:pPr>
            <a:r>
              <a:rPr lang="es-MX"/>
              <a:t>Se presentan a continuación las consultas en lenguaje SQL.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2"/>
              <a:buNone/>
            </a:pPr>
            <a:r>
              <a:t/>
            </a:r>
            <a:endParaRPr/>
          </a:p>
        </p:txBody>
      </p:sp>
      <p:grpSp>
        <p:nvGrpSpPr>
          <p:cNvPr id="287" name="Google Shape;287;gfae606ab80_1_94"/>
          <p:cNvGrpSpPr/>
          <p:nvPr/>
        </p:nvGrpSpPr>
        <p:grpSpPr>
          <a:xfrm>
            <a:off x="447675" y="627032"/>
            <a:ext cx="11293500" cy="4152961"/>
            <a:chOff x="0" y="25369"/>
            <a:chExt cx="11293500" cy="4152961"/>
          </a:xfrm>
        </p:grpSpPr>
        <p:sp>
          <p:nvSpPr>
            <p:cNvPr id="288" name="Google Shape;288;gfae606ab80_1_94"/>
            <p:cNvSpPr/>
            <p:nvPr/>
          </p:nvSpPr>
          <p:spPr>
            <a:xfrm>
              <a:off x="0" y="438649"/>
              <a:ext cx="11293500" cy="1587600"/>
            </a:xfrm>
            <a:prstGeom prst="rect">
              <a:avLst/>
            </a:prstGeom>
            <a:solidFill>
              <a:schemeClr val="lt1">
                <a:alpha val="89410"/>
              </a:schemeClr>
            </a:solidFill>
            <a:ln cap="rnd" cmpd="sng" w="22225">
              <a:solidFill>
                <a:srgbClr val="3333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fae606ab80_1_94"/>
            <p:cNvSpPr txBox="1"/>
            <p:nvPr/>
          </p:nvSpPr>
          <p:spPr>
            <a:xfrm>
              <a:off x="0" y="438649"/>
              <a:ext cx="112935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9125" lIns="876475" spcFirstLastPara="1" rIns="876475" wrap="square" tIns="58317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Gill Sans"/>
                <a:buChar char="•"/>
              </a:pPr>
              <a:r>
                <a:rPr lang="es-MX" sz="2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Devuelve </a:t>
              </a:r>
              <a:r>
                <a:rPr lang="es-MX" sz="2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cuántos </a:t>
              </a:r>
              <a:r>
                <a:rPr lang="es-MX" sz="2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pasajes hay para todas las clases</a:t>
              </a:r>
              <a:endPara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0" name="Google Shape;290;gfae606ab80_1_94"/>
            <p:cNvSpPr/>
            <p:nvPr/>
          </p:nvSpPr>
          <p:spPr>
            <a:xfrm>
              <a:off x="564673" y="25369"/>
              <a:ext cx="7905300" cy="826500"/>
            </a:xfrm>
            <a:prstGeom prst="roundRect">
              <a:avLst>
                <a:gd fmla="val 16667" name="adj"/>
              </a:avLst>
            </a:prstGeom>
            <a:solidFill>
              <a:srgbClr val="333331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fae606ab80_1_94"/>
            <p:cNvSpPr txBox="1"/>
            <p:nvPr/>
          </p:nvSpPr>
          <p:spPr>
            <a:xfrm>
              <a:off x="605022" y="65718"/>
              <a:ext cx="7824600" cy="7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98800" spcFirstLastPara="1" rIns="2988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Gill Sans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2" name="Google Shape;292;gfae606ab80_1_94"/>
            <p:cNvSpPr/>
            <p:nvPr/>
          </p:nvSpPr>
          <p:spPr>
            <a:xfrm>
              <a:off x="0" y="2590730"/>
              <a:ext cx="11293500" cy="1587600"/>
            </a:xfrm>
            <a:prstGeom prst="rect">
              <a:avLst/>
            </a:prstGeom>
            <a:solidFill>
              <a:schemeClr val="lt1">
                <a:alpha val="89410"/>
              </a:schemeClr>
            </a:solidFill>
            <a:ln cap="rnd" cmpd="sng" w="22225">
              <a:solidFill>
                <a:srgbClr val="3333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fae606ab80_1_94"/>
            <p:cNvSpPr txBox="1"/>
            <p:nvPr/>
          </p:nvSpPr>
          <p:spPr>
            <a:xfrm>
              <a:off x="0" y="2590730"/>
              <a:ext cx="112935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9125" lIns="876475" spcFirstLastPara="1" rIns="876475" wrap="square" tIns="58317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Gill Sans"/>
                <a:buChar char="•"/>
              </a:pPr>
              <a:r>
                <a:rPr lang="es-MX" sz="2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Devuelve </a:t>
              </a:r>
              <a:r>
                <a:rPr lang="es-MX" sz="2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cuántos</a:t>
              </a:r>
              <a:r>
                <a:rPr lang="es-MX" sz="2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vuelos hay para todas los aeropuertos de origen</a:t>
              </a:r>
              <a:endPara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4" name="Google Shape;294;gfae606ab80_1_94"/>
            <p:cNvSpPr/>
            <p:nvPr/>
          </p:nvSpPr>
          <p:spPr>
            <a:xfrm>
              <a:off x="564673" y="2177450"/>
              <a:ext cx="7905300" cy="826500"/>
            </a:xfrm>
            <a:prstGeom prst="roundRect">
              <a:avLst>
                <a:gd fmla="val 16667" name="adj"/>
              </a:avLst>
            </a:prstGeom>
            <a:solidFill>
              <a:srgbClr val="333331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gfae606ab80_1_94"/>
            <p:cNvSpPr txBox="1"/>
            <p:nvPr/>
          </p:nvSpPr>
          <p:spPr>
            <a:xfrm>
              <a:off x="605022" y="2217799"/>
              <a:ext cx="7824600" cy="7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98800" spcFirstLastPara="1" rIns="2988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Gill Sans"/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42422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5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4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6" name="Google Shape;306;p15"/>
          <p:cNvSpPr txBox="1"/>
          <p:nvPr>
            <p:ph type="title"/>
          </p:nvPr>
        </p:nvSpPr>
        <p:spPr>
          <a:xfrm>
            <a:off x="4857404" y="1577340"/>
            <a:ext cx="622895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6600"/>
              <a:buFont typeface="Gill Sans"/>
              <a:buNone/>
            </a:pPr>
            <a:r>
              <a:rPr lang="es-MX" sz="6600">
                <a:solidFill>
                  <a:srgbClr val="F2F2F2"/>
                </a:solidFill>
              </a:rPr>
              <a:t>CONCLUSIÓN</a:t>
            </a:r>
            <a:endParaRPr/>
          </a:p>
        </p:txBody>
      </p:sp>
      <p:sp>
        <p:nvSpPr>
          <p:cNvPr id="307" name="Google Shape;307;p15"/>
          <p:cNvSpPr/>
          <p:nvPr/>
        </p:nvSpPr>
        <p:spPr>
          <a:xfrm rot="-5400000">
            <a:off x="313938" y="3383280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5"/>
          <p:cNvSpPr/>
          <p:nvPr/>
        </p:nvSpPr>
        <p:spPr>
          <a:xfrm rot="-5400000">
            <a:off x="2788596" y="3383280"/>
            <a:ext cx="3703320" cy="91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/>
          <p:nvPr>
            <p:ph type="title"/>
          </p:nvPr>
        </p:nvSpPr>
        <p:spPr>
          <a:xfrm>
            <a:off x="0" y="615462"/>
            <a:ext cx="12192000" cy="11869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s-MX" sz="4000"/>
              <a:t>ÍNDICE</a:t>
            </a:r>
            <a:endParaRPr/>
          </a:p>
        </p:txBody>
      </p:sp>
      <p:sp>
        <p:nvSpPr>
          <p:cNvPr id="124" name="Google Shape;124;p2"/>
          <p:cNvSpPr txBox="1"/>
          <p:nvPr>
            <p:ph idx="1" type="body"/>
          </p:nvPr>
        </p:nvSpPr>
        <p:spPr>
          <a:xfrm>
            <a:off x="422032" y="1802423"/>
            <a:ext cx="11315700" cy="5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8700" lvl="0" marL="30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Gill Sans"/>
              <a:buChar char="❑"/>
            </a:pPr>
            <a:r>
              <a:rPr lang="es-MX" sz="2000"/>
              <a:t>Introducción</a:t>
            </a:r>
            <a:endParaRPr sz="2000"/>
          </a:p>
          <a:p>
            <a:pPr indent="-318700" lvl="0" marL="30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Gill Sans"/>
              <a:buChar char="❑"/>
            </a:pPr>
            <a:r>
              <a:rPr lang="es-MX" sz="2000"/>
              <a:t>Vistas</a:t>
            </a:r>
            <a:endParaRPr sz="2000"/>
          </a:p>
          <a:p>
            <a:pPr indent="-318700" lvl="0" marL="30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Gill Sans"/>
              <a:buChar char="❑"/>
            </a:pPr>
            <a:r>
              <a:rPr lang="es-MX" sz="2000"/>
              <a:t>Testeo</a:t>
            </a:r>
            <a:endParaRPr sz="2000"/>
          </a:p>
          <a:p>
            <a:pPr indent="-318700" lvl="0" marL="30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Gill Sans"/>
              <a:buChar char="❑"/>
            </a:pPr>
            <a:r>
              <a:rPr lang="es-MX" sz="2000"/>
              <a:t>Consultas</a:t>
            </a:r>
            <a:endParaRPr sz="2000"/>
          </a:p>
          <a:p>
            <a:pPr indent="-318700" lvl="0" marL="30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Gill Sans"/>
              <a:buChar char="❑"/>
            </a:pPr>
            <a:r>
              <a:rPr lang="es-MX" sz="2000"/>
              <a:t>Conclusión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type="title"/>
          </p:nvPr>
        </p:nvSpPr>
        <p:spPr>
          <a:xfrm>
            <a:off x="-7327" y="615462"/>
            <a:ext cx="12192000" cy="11869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s-MX" sz="4000"/>
              <a:t>INTRODUCCIÓN</a:t>
            </a:r>
            <a:endParaRPr/>
          </a:p>
        </p:txBody>
      </p:sp>
      <p:pic>
        <p:nvPicPr>
          <p:cNvPr descr="Un dibujo de un barco en el mar&#10;&#10;Descripción generada automáticamente con confianza media" id="130" name="Google Shape;13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89" y="2126005"/>
            <a:ext cx="4410788" cy="29419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hombre&#10;&#10;Descripción generada automáticamente" id="131" name="Google Shape;13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8749" y="3597003"/>
            <a:ext cx="5295460" cy="24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/>
          <p:nvPr/>
        </p:nvSpPr>
        <p:spPr>
          <a:xfrm>
            <a:off x="0" y="614406"/>
            <a:ext cx="12192000" cy="62435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 txBox="1"/>
          <p:nvPr>
            <p:ph type="title"/>
          </p:nvPr>
        </p:nvSpPr>
        <p:spPr>
          <a:xfrm>
            <a:off x="601255" y="702156"/>
            <a:ext cx="3409783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s-MX" sz="4000"/>
              <a:t>Vistas</a:t>
            </a:r>
            <a:endParaRPr/>
          </a:p>
        </p:txBody>
      </p:sp>
      <p:sp>
        <p:nvSpPr>
          <p:cNvPr id="139" name="Google Shape;139;p4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601255" y="1964167"/>
            <a:ext cx="3409782" cy="4046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05156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b="0" i="0" lang="es-MX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Front-End: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a captura de pantalla de una red social&#10;&#10;Descripción generada automáticamente" id="141" name="Google Shape;14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1833" y="1610925"/>
            <a:ext cx="7710293" cy="404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Sitio web&#10;&#10;Descripción generada automáticamente" id="146" name="Google Shape;1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3550" y="869684"/>
            <a:ext cx="10138117" cy="532528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/>
          <p:nvPr/>
        </p:nvSpPr>
        <p:spPr>
          <a:xfrm>
            <a:off x="0" y="614406"/>
            <a:ext cx="12192000" cy="624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442377" y="614407"/>
            <a:ext cx="3707400" cy="561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 txBox="1"/>
          <p:nvPr>
            <p:ph type="title"/>
          </p:nvPr>
        </p:nvSpPr>
        <p:spPr>
          <a:xfrm>
            <a:off x="601255" y="702156"/>
            <a:ext cx="34098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s-MX" sz="4000"/>
              <a:t>Vista</a:t>
            </a: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601255" y="1964167"/>
            <a:ext cx="3409800" cy="40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05156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b="0" i="0" lang="es-MX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Back-End: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a captura de pantalla de una computadora&#10;&#10;Descripción generada automáticamente" id="156" name="Google Shape;1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1813" y="1426121"/>
            <a:ext cx="7835287" cy="410342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/>
          <p:nvPr>
            <p:ph type="title"/>
          </p:nvPr>
        </p:nvSpPr>
        <p:spPr>
          <a:xfrm>
            <a:off x="0" y="615462"/>
            <a:ext cx="12192000" cy="11869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s-MX" sz="4000"/>
              <a:t>Datos dentro de la Vista Web</a:t>
            </a:r>
            <a:endParaRPr/>
          </a:p>
        </p:txBody>
      </p:sp>
      <p:sp>
        <p:nvSpPr>
          <p:cNvPr id="162" name="Google Shape;162;p7"/>
          <p:cNvSpPr txBox="1"/>
          <p:nvPr>
            <p:ph idx="1" type="body"/>
          </p:nvPr>
        </p:nvSpPr>
        <p:spPr>
          <a:xfrm>
            <a:off x="439616" y="1802423"/>
            <a:ext cx="11298000" cy="5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Font typeface="Noto Sans Symbols"/>
              <a:buChar char="❖"/>
            </a:pPr>
            <a:r>
              <a:rPr lang="es-MX"/>
              <a:t>Diagrama de secuencia y consultas aplicadas.</a:t>
            </a:r>
            <a:endParaRPr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910" y="2043550"/>
            <a:ext cx="4664024" cy="45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/>
          <p:nvPr/>
        </p:nvSpPr>
        <p:spPr>
          <a:xfrm>
            <a:off x="581193" y="5262296"/>
            <a:ext cx="4230504" cy="994041"/>
          </a:xfrm>
          <a:prstGeom prst="rect">
            <a:avLst/>
          </a:prstGeom>
          <a:solidFill>
            <a:srgbClr val="4F4F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8"/>
          <p:cNvSpPr txBox="1"/>
          <p:nvPr>
            <p:ph type="title"/>
          </p:nvPr>
        </p:nvSpPr>
        <p:spPr>
          <a:xfrm>
            <a:off x="581193" y="5262296"/>
            <a:ext cx="4230504" cy="994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s-MX" sz="4000">
                <a:solidFill>
                  <a:schemeClr val="lt1"/>
                </a:solidFill>
              </a:rPr>
              <a:t>Consultas:</a:t>
            </a:r>
            <a:endParaRPr/>
          </a:p>
        </p:txBody>
      </p:sp>
      <p:sp>
        <p:nvSpPr>
          <p:cNvPr id="170" name="Google Shape;170;p8"/>
          <p:cNvSpPr txBox="1"/>
          <p:nvPr>
            <p:ph idx="2" type="body"/>
          </p:nvPr>
        </p:nvSpPr>
        <p:spPr>
          <a:xfrm>
            <a:off x="5740823" y="5262296"/>
            <a:ext cx="5869987" cy="9945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2"/>
              <a:buNone/>
            </a:pPr>
            <a:r>
              <a:rPr lang="es-MX"/>
              <a:t>Se presentan a continuación las consultas en lenguaje SQL.</a:t>
            </a:r>
            <a:endParaRPr/>
          </a:p>
        </p:txBody>
      </p:sp>
      <p:grpSp>
        <p:nvGrpSpPr>
          <p:cNvPr id="171" name="Google Shape;171;p8"/>
          <p:cNvGrpSpPr/>
          <p:nvPr/>
        </p:nvGrpSpPr>
        <p:grpSpPr>
          <a:xfrm>
            <a:off x="447675" y="627032"/>
            <a:ext cx="11293500" cy="4152961"/>
            <a:chOff x="0" y="25369"/>
            <a:chExt cx="11293500" cy="4152961"/>
          </a:xfrm>
        </p:grpSpPr>
        <p:sp>
          <p:nvSpPr>
            <p:cNvPr id="172" name="Google Shape;172;p8"/>
            <p:cNvSpPr/>
            <p:nvPr/>
          </p:nvSpPr>
          <p:spPr>
            <a:xfrm>
              <a:off x="0" y="438649"/>
              <a:ext cx="11293500" cy="15876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rnd" cmpd="sng" w="22225">
              <a:solidFill>
                <a:srgbClr val="3333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8"/>
            <p:cNvSpPr txBox="1"/>
            <p:nvPr/>
          </p:nvSpPr>
          <p:spPr>
            <a:xfrm>
              <a:off x="0" y="438649"/>
              <a:ext cx="112935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9125" lIns="876475" spcFirstLastPara="1" rIns="876475" wrap="square" tIns="58317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Gill Sans"/>
                <a:buChar char="•"/>
              </a:pPr>
              <a:r>
                <a:rPr b="0" i="0" lang="es-MX" sz="2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1.- Agrega la columna ‘Rut’ a la tabla ‘TablaGenerica’.</a:t>
              </a:r>
              <a:endPara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Gill Sans"/>
                <a:buChar char="•"/>
              </a:pPr>
              <a:r>
                <a:rPr b="0" i="0" lang="es-MX" sz="2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2.- Convierte ‘Rut’ en llave primaria.</a:t>
              </a:r>
              <a:endPara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564673" y="25369"/>
              <a:ext cx="7905300" cy="826500"/>
            </a:xfrm>
            <a:prstGeom prst="roundRect">
              <a:avLst>
                <a:gd fmla="val 16667" name="adj"/>
              </a:avLst>
            </a:prstGeom>
            <a:solidFill>
              <a:srgbClr val="333331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8"/>
            <p:cNvSpPr txBox="1"/>
            <p:nvPr/>
          </p:nvSpPr>
          <p:spPr>
            <a:xfrm>
              <a:off x="605022" y="65718"/>
              <a:ext cx="7824600" cy="7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98800" spcFirstLastPara="1" rIns="2988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Gill Sans"/>
                <a:buNone/>
              </a:pPr>
              <a:r>
                <a:rPr b="0" i="0" lang="es-MX" sz="28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ALTER</a:t>
              </a:r>
              <a:endPara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0" y="2590730"/>
              <a:ext cx="11293500" cy="15876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rnd" cmpd="sng" w="22225">
              <a:solidFill>
                <a:srgbClr val="3333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8"/>
            <p:cNvSpPr txBox="1"/>
            <p:nvPr/>
          </p:nvSpPr>
          <p:spPr>
            <a:xfrm>
              <a:off x="0" y="2590730"/>
              <a:ext cx="112935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9125" lIns="876475" spcFirstLastPara="1" rIns="876475" wrap="square" tIns="583175">
              <a:noAutofit/>
            </a:bodyPr>
            <a:lstStyle/>
            <a:p>
              <a:pPr indent="-25400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Gill Sans"/>
                <a:buChar char="•"/>
              </a:pPr>
              <a:r>
                <a:rPr b="0" i="0" lang="es-MX" sz="23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1.- Selecciona datos del cliente donde el valor del pago sea mayor a $600.000.</a:t>
              </a:r>
              <a:endParaRPr b="0" i="0" sz="23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254000" lvl="1" marL="28575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Gill Sans"/>
                <a:buChar char="•"/>
              </a:pPr>
              <a:r>
                <a:rPr b="0" i="0" lang="es-MX" sz="23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2.- Obtenemos las rutas y su respectivo avión utilizado.</a:t>
              </a:r>
              <a:endParaRPr b="0" i="0" sz="23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564673" y="2177450"/>
              <a:ext cx="7905300" cy="826500"/>
            </a:xfrm>
            <a:prstGeom prst="roundRect">
              <a:avLst>
                <a:gd fmla="val 16667" name="adj"/>
              </a:avLst>
            </a:prstGeom>
            <a:solidFill>
              <a:srgbClr val="333331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8"/>
            <p:cNvSpPr txBox="1"/>
            <p:nvPr/>
          </p:nvSpPr>
          <p:spPr>
            <a:xfrm>
              <a:off x="605022" y="2217799"/>
              <a:ext cx="7824600" cy="7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98800" spcFirstLastPara="1" rIns="2988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Gill Sans"/>
                <a:buNone/>
              </a:pPr>
              <a:r>
                <a:rPr b="0" i="0" lang="es-MX" sz="28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SELECT with JOIN</a:t>
              </a:r>
              <a:endPara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/>
          <p:nvPr/>
        </p:nvSpPr>
        <p:spPr>
          <a:xfrm>
            <a:off x="581193" y="5262296"/>
            <a:ext cx="4230600" cy="993900"/>
          </a:xfrm>
          <a:prstGeom prst="rect">
            <a:avLst/>
          </a:prstGeom>
          <a:solidFill>
            <a:srgbClr val="4F4F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5" name="Google Shape;185;p9"/>
          <p:cNvSpPr txBox="1"/>
          <p:nvPr>
            <p:ph type="title"/>
          </p:nvPr>
        </p:nvSpPr>
        <p:spPr>
          <a:xfrm>
            <a:off x="581193" y="5262296"/>
            <a:ext cx="42306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s-MX" sz="4000">
                <a:solidFill>
                  <a:schemeClr val="lt1"/>
                </a:solidFill>
              </a:rPr>
              <a:t>Consultas:</a:t>
            </a:r>
            <a:endParaRPr/>
          </a:p>
        </p:txBody>
      </p:sp>
      <p:sp>
        <p:nvSpPr>
          <p:cNvPr id="186" name="Google Shape;186;p9"/>
          <p:cNvSpPr txBox="1"/>
          <p:nvPr>
            <p:ph idx="2" type="body"/>
          </p:nvPr>
        </p:nvSpPr>
        <p:spPr>
          <a:xfrm>
            <a:off x="5740823" y="5262296"/>
            <a:ext cx="58701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2"/>
              <a:buNone/>
            </a:pPr>
            <a:r>
              <a:rPr lang="es-MX"/>
              <a:t>Se presentan a continuación las consultas en lenguaje SQL.</a:t>
            </a:r>
            <a:endParaRPr/>
          </a:p>
        </p:txBody>
      </p:sp>
      <p:grpSp>
        <p:nvGrpSpPr>
          <p:cNvPr id="187" name="Google Shape;187;p9"/>
          <p:cNvGrpSpPr/>
          <p:nvPr/>
        </p:nvGrpSpPr>
        <p:grpSpPr>
          <a:xfrm>
            <a:off x="447675" y="627032"/>
            <a:ext cx="11293500" cy="4375318"/>
            <a:chOff x="0" y="25369"/>
            <a:chExt cx="11293500" cy="4375318"/>
          </a:xfrm>
        </p:grpSpPr>
        <p:sp>
          <p:nvSpPr>
            <p:cNvPr id="188" name="Google Shape;188;p9"/>
            <p:cNvSpPr/>
            <p:nvPr/>
          </p:nvSpPr>
          <p:spPr>
            <a:xfrm>
              <a:off x="0" y="438649"/>
              <a:ext cx="11293500" cy="15876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rnd" cmpd="sng" w="22225">
              <a:solidFill>
                <a:srgbClr val="3333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9"/>
            <p:cNvSpPr txBox="1"/>
            <p:nvPr/>
          </p:nvSpPr>
          <p:spPr>
            <a:xfrm>
              <a:off x="0" y="438649"/>
              <a:ext cx="112935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9125" lIns="876475" spcFirstLastPara="1" rIns="876475" wrap="square" tIns="58317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Gill Sans"/>
                <a:buChar char="•"/>
              </a:pPr>
              <a:r>
                <a:rPr b="0" i="0" lang="es-MX" sz="2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1.- Actualizamos el nombre genérico del aeropuerto al real.</a:t>
              </a:r>
              <a:endPara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Gill Sans"/>
                <a:buChar char="•"/>
              </a:pPr>
              <a:r>
                <a:rPr b="0" i="0" lang="es-MX" sz="2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2.- Actualizamos los modelos de avión.</a:t>
              </a:r>
              <a:endPara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564673" y="25369"/>
              <a:ext cx="7905300" cy="826500"/>
            </a:xfrm>
            <a:prstGeom prst="roundRect">
              <a:avLst>
                <a:gd fmla="val 16667" name="adj"/>
              </a:avLst>
            </a:prstGeom>
            <a:solidFill>
              <a:srgbClr val="333331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9"/>
            <p:cNvSpPr txBox="1"/>
            <p:nvPr/>
          </p:nvSpPr>
          <p:spPr>
            <a:xfrm>
              <a:off x="605022" y="65718"/>
              <a:ext cx="7824600" cy="7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98800" spcFirstLastPara="1" rIns="2988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Gill Sans"/>
                <a:buNone/>
              </a:pPr>
              <a:r>
                <a:rPr b="0" i="0" lang="es-MX" sz="28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UPDATE</a:t>
              </a:r>
              <a:endPara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0" y="2590737"/>
              <a:ext cx="11293500" cy="18099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rnd" cmpd="sng" w="22225">
              <a:solidFill>
                <a:srgbClr val="3333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9"/>
            <p:cNvSpPr txBox="1"/>
            <p:nvPr/>
          </p:nvSpPr>
          <p:spPr>
            <a:xfrm>
              <a:off x="0" y="2510087"/>
              <a:ext cx="11293500" cy="18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9125" lIns="876475" spcFirstLastPara="1" rIns="876475" wrap="square" tIns="583175">
              <a:noAutofit/>
            </a:bodyPr>
            <a:lstStyle/>
            <a:p>
              <a:pPr indent="-2730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Gill Sans"/>
                <a:buChar char="•"/>
              </a:pPr>
              <a:r>
                <a:rPr b="0" i="0" lang="es-MX" sz="26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1.- Insertamos una nueva ruta.</a:t>
              </a:r>
              <a:endPara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273050" lvl="1" marL="28575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Gill Sans"/>
                <a:buChar char="•"/>
              </a:pPr>
              <a:r>
                <a:rPr b="0" i="0" lang="es-MX" sz="26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2.- Insertamos un nuevo vuelo.</a:t>
              </a:r>
              <a:endPara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-273050" lvl="1" marL="28575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Gill Sans"/>
                <a:buChar char="•"/>
              </a:pPr>
              <a:r>
                <a:rPr b="0" i="0" lang="es-MX" sz="26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3.- Insertamos un nuevo pasaje.</a:t>
              </a:r>
              <a:endPara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564673" y="2177450"/>
              <a:ext cx="7905300" cy="826500"/>
            </a:xfrm>
            <a:prstGeom prst="roundRect">
              <a:avLst>
                <a:gd fmla="val 16667" name="adj"/>
              </a:avLst>
            </a:prstGeom>
            <a:solidFill>
              <a:srgbClr val="333331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9"/>
            <p:cNvSpPr txBox="1"/>
            <p:nvPr/>
          </p:nvSpPr>
          <p:spPr>
            <a:xfrm>
              <a:off x="605022" y="2217799"/>
              <a:ext cx="7824600" cy="7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98800" spcFirstLastPara="1" rIns="2988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Gill Sans"/>
                <a:buNone/>
              </a:pPr>
              <a:r>
                <a:rPr b="0" i="0" lang="es-MX" sz="28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INSERT</a:t>
              </a:r>
              <a:endPara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o">
  <a:themeElements>
    <a:clrScheme name="Personalizado 4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343432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o">
  <a:themeElements>
    <a:clrScheme name="Personalizado 4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343432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