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4"/>
  </p:sldMasterIdLst>
  <p:notesMasterIdLst>
    <p:notesMasterId r:id="rId13"/>
  </p:notesMasterIdLst>
  <p:sldIdLst>
    <p:sldId id="1300" r:id="rId5"/>
    <p:sldId id="1291" r:id="rId6"/>
    <p:sldId id="1301" r:id="rId7"/>
    <p:sldId id="1302" r:id="rId8"/>
    <p:sldId id="1295" r:id="rId9"/>
    <p:sldId id="1303" r:id="rId10"/>
    <p:sldId id="1296" r:id="rId11"/>
    <p:sldId id="1250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192" userDrawn="1">
          <p15:clr>
            <a:srgbClr val="A4A3A4"/>
          </p15:clr>
        </p15:guide>
        <p15:guide id="3" orient="horz" pos="1080" userDrawn="1">
          <p15:clr>
            <a:srgbClr val="A4A3A4"/>
          </p15:clr>
        </p15:guide>
      </p15:sldGuideLst>
    </p:ext>
    <p:ext uri="http://customooxmlschemas.google.com/">
      <go:slidesCustomData xmlns=""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EFF"/>
    <a:srgbClr val="F9FFEB"/>
    <a:srgbClr val="EDFFC5"/>
    <a:srgbClr val="7FBA00"/>
    <a:srgbClr val="EBEEF9"/>
    <a:srgbClr val="213164"/>
    <a:srgbClr val="FED500"/>
    <a:srgbClr val="484F9E"/>
    <a:srgbClr val="F6AB1B"/>
    <a:srgbClr val="F7BA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882" autoAdjust="0"/>
  </p:normalViewPr>
  <p:slideViewPr>
    <p:cSldViewPr snapToGrid="0">
      <p:cViewPr varScale="1">
        <p:scale>
          <a:sx n="76" d="100"/>
          <a:sy n="76" d="100"/>
        </p:scale>
        <p:origin x="917" y="62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2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22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20" Type="http://customschemas.google.com/relationships/presentationmetadata" Target="metadata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22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22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0802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19783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11089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016580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21134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48123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>
          <a:extLst>
            <a:ext uri="{FF2B5EF4-FFF2-40B4-BE49-F238E27FC236}">
              <a16:creationId xmlns:a16="http://schemas.microsoft.com/office/drawing/2014/main" id="{686AC403-85F0-89DD-C123-07024AB00B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>
            <a:extLst>
              <a:ext uri="{FF2B5EF4-FFF2-40B4-BE49-F238E27FC236}">
                <a16:creationId xmlns:a16="http://schemas.microsoft.com/office/drawing/2014/main" id="{F26E4DAA-333B-F3DE-2C1D-02EAD91C2BE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>
            <a:extLst>
              <a:ext uri="{FF2B5EF4-FFF2-40B4-BE49-F238E27FC236}">
                <a16:creationId xmlns:a16="http://schemas.microsoft.com/office/drawing/2014/main" id="{F10F4F35-88FA-B43D-5B94-2E974FC2573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717188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038455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pc="-5">
                <a:solidFill>
                  <a:srgbClr val="223366"/>
                </a:solidFill>
              </a:rPr>
              <a:t>Thank You !!</a:t>
            </a:r>
            <a:endParaRPr lang="en-US" sz="1100" b="1" spc="-5">
              <a:solidFill>
                <a:srgbClr val="22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20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 userDrawn="1"/>
        </p:nvPicPr>
        <p:blipFill rotWithShape="1">
          <a:blip r:embed="rId5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 userDrawn="1"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 userDrawn="1"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 userDrawn="1"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01" r:id="rId1"/>
    <p:sldLayoutId id="2147483714" r:id="rId2"/>
    <p:sldLayoutId id="2147483727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2540B31-8123-24C6-B0F3-4444B51E94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B9AA95F-56F4-3F03-5804-8F7C6AFCE0BB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95316D-1E70-9E4D-C82D-DC6493EC4CED}"/>
              </a:ext>
            </a:extLst>
          </p:cNvPr>
          <p:cNvSpPr txBox="1"/>
          <p:nvPr/>
        </p:nvSpPr>
        <p:spPr>
          <a:xfrm>
            <a:off x="5136204" y="2767280"/>
            <a:ext cx="57224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Energy Consumption</a:t>
            </a:r>
          </a:p>
          <a:p>
            <a:pPr algn="r"/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8D97332-B949-6172-80A0-C0B4B4FB67E8}"/>
              </a:ext>
            </a:extLst>
          </p:cNvPr>
          <p:cNvGrpSpPr/>
          <p:nvPr/>
        </p:nvGrpSpPr>
        <p:grpSpPr>
          <a:xfrm>
            <a:off x="6096000" y="707886"/>
            <a:ext cx="4218482" cy="664378"/>
            <a:chOff x="2375536" y="1112060"/>
            <a:chExt cx="5261230" cy="828603"/>
          </a:xfrm>
        </p:grpSpPr>
        <p:pic>
          <p:nvPicPr>
            <p:cNvPr id="19" name="Picture 18" descr="A close up of a logo&#10;&#10;Description automatically generated">
              <a:extLst>
                <a:ext uri="{FF2B5EF4-FFF2-40B4-BE49-F238E27FC236}">
                  <a16:creationId xmlns:a16="http://schemas.microsoft.com/office/drawing/2014/main" id="{2A27540A-9E08-71C9-C49B-6AA04DE6EB1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61375" y="1270168"/>
              <a:ext cx="1575391" cy="512386"/>
            </a:xfrm>
            <a:prstGeom prst="rect">
              <a:avLst/>
            </a:prstGeom>
          </p:spPr>
        </p:pic>
        <p:pic>
          <p:nvPicPr>
            <p:cNvPr id="21" name="Picture 20" descr="A yellow and red shell logo&#10;&#10;Description automatically generated">
              <a:extLst>
                <a:ext uri="{FF2B5EF4-FFF2-40B4-BE49-F238E27FC236}">
                  <a16:creationId xmlns:a16="http://schemas.microsoft.com/office/drawing/2014/main" id="{EEE6DDB2-51A4-6779-CC14-E1171B3CDF6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38525A2-49D0-AAD6-F4EE-F488AD21601D}"/>
              </a:ext>
            </a:extLst>
          </p:cNvPr>
          <p:cNvSpPr txBox="1"/>
          <p:nvPr/>
        </p:nvSpPr>
        <p:spPr>
          <a:xfrm>
            <a:off x="5730929" y="4735432"/>
            <a:ext cx="1394934" cy="6669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SKNSITS</a:t>
            </a:r>
          </a:p>
          <a:p>
            <a:r>
              <a:rPr lang="en-US" dirty="0" err="1">
                <a:solidFill>
                  <a:schemeClr val="bg1"/>
                </a:solidFill>
              </a:rPr>
              <a:t>Wasil</a:t>
            </a:r>
            <a:r>
              <a:rPr lang="en-US" dirty="0">
                <a:solidFill>
                  <a:schemeClr val="bg1"/>
                </a:solidFill>
              </a:rPr>
              <a:t> Khan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950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91B843F-6928-3290-2287-5FA1F531B685}"/>
              </a:ext>
            </a:extLst>
          </p:cNvPr>
          <p:cNvSpPr txBox="1"/>
          <p:nvPr/>
        </p:nvSpPr>
        <p:spPr>
          <a:xfrm>
            <a:off x="202071" y="1451569"/>
            <a:ext cx="10435915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latin typeface="+mn-lt"/>
              </a:rPr>
              <a:t>Brief Overview:</a:t>
            </a:r>
          </a:p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Energy consumption is a crucial factor in optimizing resource usage, reducing costs, and improving sustainability. </a:t>
            </a:r>
          </a:p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However, fluctuations in energy demand make it challenging to plan and allocate resources efficiently. This project aims to develop a machine learning model that predicts energy consumption based on various factors such as temperature, humidity, power usage, and other relevant features. </a:t>
            </a:r>
          </a:p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The goal is to enable better energy management and decision-making for businesses and households.</a:t>
            </a:r>
            <a:endParaRPr lang="en-US" sz="1800" dirty="0">
              <a:latin typeface="+mn-lt"/>
            </a:endParaRPr>
          </a:p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800" dirty="0">
              <a:latin typeface="+mn-lt"/>
            </a:endParaRPr>
          </a:p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latin typeface="+mn-lt"/>
              </a:rPr>
              <a:t>Key Objectives:</a:t>
            </a:r>
          </a:p>
          <a:p>
            <a:pPr>
              <a:spcAft>
                <a:spcPts val="800"/>
              </a:spcAft>
            </a:pPr>
            <a:r>
              <a:rPr lang="en-IN" sz="1600" dirty="0"/>
              <a:t>✅ </a:t>
            </a:r>
            <a:r>
              <a:rPr lang="en-IN" sz="1600" dirty="0" err="1"/>
              <a:t>Analyze</a:t>
            </a:r>
            <a:r>
              <a:rPr lang="en-IN" sz="1600" dirty="0"/>
              <a:t> Energy Consumption Patterns</a:t>
            </a:r>
            <a:br>
              <a:rPr lang="en-IN" sz="1600" dirty="0"/>
            </a:br>
            <a:r>
              <a:rPr lang="en-IN" sz="1600" dirty="0"/>
              <a:t>✅ Develop Predictive Models</a:t>
            </a:r>
            <a:br>
              <a:rPr lang="en-IN" sz="1600" dirty="0"/>
            </a:br>
            <a:r>
              <a:rPr lang="en-IN" sz="1600" dirty="0"/>
              <a:t>✅ Evaluate Model Performance</a:t>
            </a:r>
            <a:br>
              <a:rPr lang="en-IN" sz="1600" dirty="0"/>
            </a:br>
            <a:r>
              <a:rPr lang="en-IN" sz="1600" dirty="0"/>
              <a:t>✅ Optimize and Improve the Model</a:t>
            </a:r>
            <a:br>
              <a:rPr lang="en-US" sz="1800" dirty="0">
                <a:latin typeface="+mn-lt"/>
              </a:rPr>
            </a:br>
            <a:endParaRPr lang="en-US" sz="1800" dirty="0">
              <a:latin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7AFAD5-578C-DC2D-F127-90FF4287354D}"/>
              </a:ext>
            </a:extLst>
          </p:cNvPr>
          <p:cNvSpPr txBox="1"/>
          <p:nvPr/>
        </p:nvSpPr>
        <p:spPr>
          <a:xfrm>
            <a:off x="202071" y="972537"/>
            <a:ext cx="59040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213163"/>
                </a:solidFill>
              </a:rPr>
              <a:t>Problem Statement</a:t>
            </a:r>
            <a:endParaRPr lang="en-IN" sz="2400" dirty="0">
              <a:solidFill>
                <a:srgbClr val="213163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365C893-2FDF-21FF-3B51-777D91501B7C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6043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91B843F-6928-3290-2287-5FA1F531B685}"/>
              </a:ext>
            </a:extLst>
          </p:cNvPr>
          <p:cNvSpPr txBox="1"/>
          <p:nvPr/>
        </p:nvSpPr>
        <p:spPr>
          <a:xfrm>
            <a:off x="199809" y="1452615"/>
            <a:ext cx="11472605" cy="3919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latin typeface="+mn-lt"/>
              </a:rPr>
              <a:t>Dataset Description:</a:t>
            </a:r>
          </a:p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Source: Obtained from Kaggle, containing real-world energy consumption patterns.</a:t>
            </a:r>
          </a:p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Size</a:t>
            </a:r>
            <a:r>
              <a:rPr lang="en-US" sz="1600" b="1" dirty="0"/>
              <a:t>:</a:t>
            </a:r>
            <a:r>
              <a:rPr lang="en-US" sz="1600" dirty="0"/>
              <a:t> 1000 records, 11 columns.</a:t>
            </a:r>
          </a:p>
          <a:p>
            <a:pPr>
              <a:spcAft>
                <a:spcPts val="800"/>
              </a:spcAft>
            </a:pPr>
            <a:endParaRPr lang="en-US" sz="1600" dirty="0"/>
          </a:p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600" b="1" dirty="0"/>
              <a:t>Key Features:</a:t>
            </a:r>
          </a:p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600" dirty="0"/>
              <a:t>Environmental Factors : Temperature, humidity</a:t>
            </a:r>
          </a:p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600" dirty="0"/>
              <a:t>Energy usage : HVAC Usage, Lighting Usage, Renewable Energy</a:t>
            </a:r>
          </a:p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600" dirty="0"/>
              <a:t>Time-Based Factors :Timestamp, Day of week , Holiday</a:t>
            </a:r>
          </a:p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600" dirty="0">
                <a:latin typeface="+mn-lt"/>
              </a:rPr>
              <a:t>Target Variable : Energy Consumption(measured in </a:t>
            </a:r>
            <a:r>
              <a:rPr lang="en-IN" sz="1600" dirty="0" err="1">
                <a:latin typeface="+mn-lt"/>
              </a:rPr>
              <a:t>kWH</a:t>
            </a:r>
            <a:r>
              <a:rPr lang="en-IN" sz="1600" dirty="0">
                <a:latin typeface="+mn-lt"/>
              </a:rPr>
              <a:t>) </a:t>
            </a:r>
            <a:endParaRPr lang="en-US" sz="1800" dirty="0">
              <a:latin typeface="+mn-lt"/>
            </a:endParaRPr>
          </a:p>
          <a:p>
            <a:pPr>
              <a:spcAft>
                <a:spcPts val="800"/>
              </a:spcAft>
            </a:pPr>
            <a:endParaRPr lang="en-US" sz="1800" dirty="0">
              <a:latin typeface="+mn-lt"/>
            </a:endParaRPr>
          </a:p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800" dirty="0">
              <a:latin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7AFAD5-578C-DC2D-F127-90FF4287354D}"/>
              </a:ext>
            </a:extLst>
          </p:cNvPr>
          <p:cNvSpPr txBox="1"/>
          <p:nvPr/>
        </p:nvSpPr>
        <p:spPr>
          <a:xfrm>
            <a:off x="191911" y="972537"/>
            <a:ext cx="59040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213163"/>
                </a:solidFill>
              </a:rPr>
              <a:t>Dataset Overview </a:t>
            </a:r>
            <a:endParaRPr lang="en-IN" sz="2400" dirty="0">
              <a:solidFill>
                <a:srgbClr val="213163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365C893-2FDF-21FF-3B51-777D91501B7C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6288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91B843F-6928-3290-2287-5FA1F531B685}"/>
              </a:ext>
            </a:extLst>
          </p:cNvPr>
          <p:cNvSpPr txBox="1"/>
          <p:nvPr/>
        </p:nvSpPr>
        <p:spPr>
          <a:xfrm>
            <a:off x="199809" y="1371601"/>
            <a:ext cx="10435915" cy="4349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latin typeface="+mn-lt"/>
              </a:rPr>
              <a:t>Approach:</a:t>
            </a:r>
          </a:p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600" dirty="0"/>
              <a:t>Data Pre-processing – Handled missing values, encoded categorical variables, and standardized numerical features.</a:t>
            </a:r>
          </a:p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600" dirty="0"/>
              <a:t>Exploratory Data Analysis (EDA) – Identified key factors influencing energy consumption through visualizations and correlation analysis.</a:t>
            </a:r>
          </a:p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600" dirty="0"/>
              <a:t>Model Selection &amp; Training – Implemented and compared multiple regression models (Linear Regression, Random Forest).</a:t>
            </a:r>
          </a:p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600" dirty="0"/>
              <a:t>Model Evaluation &amp; Optimization – Assessed performance using MAE, MSE, RMSE, and R² Score; fine-tuned hyperparameters for better accuracy.</a:t>
            </a:r>
            <a:endParaRPr lang="en-US" sz="1800" dirty="0">
              <a:latin typeface="+mn-lt"/>
            </a:endParaRPr>
          </a:p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latin typeface="+mn-lt"/>
              </a:rPr>
              <a:t>Algorithms Used:</a:t>
            </a:r>
          </a:p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Linear Regression – Used as a baseline model to understand the linear relationship between features and energy consumption.</a:t>
            </a:r>
          </a:p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Random Forest Regressor – Chosen for its ability to handle non-linearity and feature importance evaluation.</a:t>
            </a:r>
            <a:br>
              <a:rPr lang="en-US" sz="1800" dirty="0">
                <a:latin typeface="+mn-lt"/>
              </a:rPr>
            </a:br>
            <a:endParaRPr lang="en-US" sz="1800" dirty="0">
              <a:latin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7AFAD5-578C-DC2D-F127-90FF4287354D}"/>
              </a:ext>
            </a:extLst>
          </p:cNvPr>
          <p:cNvSpPr txBox="1"/>
          <p:nvPr/>
        </p:nvSpPr>
        <p:spPr>
          <a:xfrm>
            <a:off x="199809" y="909936"/>
            <a:ext cx="59040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213163"/>
                </a:solidFill>
              </a:rPr>
              <a:t>Methodology</a:t>
            </a:r>
            <a:endParaRPr lang="en-IN" sz="2400" dirty="0">
              <a:solidFill>
                <a:srgbClr val="213163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365C893-2FDF-21FF-3B51-777D91501B7C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5430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C0F50E-3048-BEA6-6962-A48C023C0388}"/>
              </a:ext>
            </a:extLst>
          </p:cNvPr>
          <p:cNvSpPr txBox="1"/>
          <p:nvPr/>
        </p:nvSpPr>
        <p:spPr>
          <a:xfrm>
            <a:off x="222391" y="900822"/>
            <a:ext cx="59040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213163"/>
                </a:solidFill>
              </a:rPr>
              <a:t>Conclusion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8B546F-F91E-160B-DC7F-688AFB5A50EA}"/>
              </a:ext>
            </a:extLst>
          </p:cNvPr>
          <p:cNvSpPr txBox="1"/>
          <p:nvPr/>
        </p:nvSpPr>
        <p:spPr>
          <a:xfrm>
            <a:off x="212231" y="1362487"/>
            <a:ext cx="6412089" cy="4534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latin typeface="+mn-lt"/>
              </a:rPr>
              <a:t>Summary:</a:t>
            </a:r>
          </a:p>
          <a:p>
            <a:pPr marL="228600"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The project successfully predicted energy consumption using machine learning models, with Linear regression model providing the best accuracy.</a:t>
            </a:r>
          </a:p>
          <a:p>
            <a:pPr marL="228600"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Key factors influencing energy usage include temperature, occupancy, and HVAC usage, as identified through EDA and feature importance analysis.</a:t>
            </a:r>
          </a:p>
          <a:p>
            <a:pPr marL="228600"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The model can help in energy management, cost reduction, and sustainability planning for buildings and industries.</a:t>
            </a:r>
            <a:endParaRPr lang="en-US" sz="1800" dirty="0">
              <a:latin typeface="+mn-lt"/>
            </a:endParaRPr>
          </a:p>
          <a:p>
            <a:r>
              <a:rPr lang="en-US" sz="1800" b="1" dirty="0">
                <a:latin typeface="+mn-lt"/>
              </a:rPr>
              <a:t>Future Work: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Real-Time Prediction &amp; Deployment – Implement the model using Flask/</a:t>
            </a:r>
            <a:r>
              <a:rPr lang="en-US" sz="1600" dirty="0" err="1"/>
              <a:t>Streamlit</a:t>
            </a:r>
            <a:r>
              <a:rPr lang="en-US" sz="1600" dirty="0"/>
              <a:t> for real-time energy monitoring.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Deep Learning Models – Experiment with LSTMs or Neural Networks for improved performance on time-series energy consumption data.</a:t>
            </a:r>
          </a:p>
          <a:p>
            <a:pPr marL="228600"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800" dirty="0">
              <a:latin typeface="+mn-lt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247989A-A2B1-6748-7E8A-F0362FB212B6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A light bulb with a black background&#10;&#10;Description automatically generated">
            <a:extLst>
              <a:ext uri="{FF2B5EF4-FFF2-40B4-BE49-F238E27FC236}">
                <a16:creationId xmlns:a16="http://schemas.microsoft.com/office/drawing/2014/main" id="{75F7452F-58BC-17CE-3016-C04F4A0BB5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117" t="5427" r="7295" b="7474"/>
          <a:stretch/>
        </p:blipFill>
        <p:spPr>
          <a:xfrm>
            <a:off x="7112000" y="1112942"/>
            <a:ext cx="4551680" cy="4632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321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>
          <a:extLst>
            <a:ext uri="{FF2B5EF4-FFF2-40B4-BE49-F238E27FC236}">
              <a16:creationId xmlns:a16="http://schemas.microsoft.com/office/drawing/2014/main" id="{BB9BBC51-97FE-195B-71A2-9950C10C5B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604ACCD-9A52-6722-E053-F1A1F578E5A4}"/>
              </a:ext>
            </a:extLst>
          </p:cNvPr>
          <p:cNvSpPr txBox="1"/>
          <p:nvPr/>
        </p:nvSpPr>
        <p:spPr>
          <a:xfrm>
            <a:off x="212231" y="962377"/>
            <a:ext cx="59040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GitHub </a:t>
            </a:r>
            <a:r>
              <a:rPr lang="en-IN" sz="2400" b="1" dirty="0">
                <a:solidFill>
                  <a:srgbClr val="213163"/>
                </a:solidFill>
              </a:rPr>
              <a:t>Repository</a:t>
            </a:r>
            <a:r>
              <a:rPr lang="en-IN" sz="2000" b="1" dirty="0">
                <a:solidFill>
                  <a:srgbClr val="213163"/>
                </a:solidFill>
              </a:rPr>
              <a:t> Link of a project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3DAA1F-7CBE-5DEB-83E0-50E3B49B58C3}"/>
              </a:ext>
            </a:extLst>
          </p:cNvPr>
          <p:cNvSpPr txBox="1"/>
          <p:nvPr/>
        </p:nvSpPr>
        <p:spPr>
          <a:xfrm>
            <a:off x="212231" y="1614298"/>
            <a:ext cx="8281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1" dirty="0" err="1">
                <a:latin typeface="+mn-lt"/>
              </a:rPr>
              <a:t>Github</a:t>
            </a:r>
            <a:r>
              <a:rPr lang="en-US" sz="1800" b="1" dirty="0">
                <a:latin typeface="+mn-lt"/>
              </a:rPr>
              <a:t> link -  https://github.com/WasilK/energy-consumption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04039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C0F50E-3048-BEA6-6962-A48C023C0388}"/>
              </a:ext>
            </a:extLst>
          </p:cNvPr>
          <p:cNvSpPr txBox="1"/>
          <p:nvPr/>
        </p:nvSpPr>
        <p:spPr>
          <a:xfrm>
            <a:off x="212231" y="962377"/>
            <a:ext cx="59040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213163"/>
                </a:solidFill>
              </a:rPr>
              <a:t>References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8B546F-F91E-160B-DC7F-688AFB5A50EA}"/>
              </a:ext>
            </a:extLst>
          </p:cNvPr>
          <p:cNvSpPr txBox="1"/>
          <p:nvPr/>
        </p:nvSpPr>
        <p:spPr>
          <a:xfrm>
            <a:off x="486551" y="1583818"/>
            <a:ext cx="6117449" cy="12824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600" b="1" dirty="0"/>
              <a:t>Dataset Source:</a:t>
            </a:r>
            <a:r>
              <a:rPr lang="en-IN" sz="1600" dirty="0"/>
              <a:t> Kaggle(https://www.kaggle.com/)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600" b="1" dirty="0"/>
              <a:t>Machine Learning Libraries:</a:t>
            </a:r>
            <a:r>
              <a:rPr lang="en-IN" sz="1600" dirty="0"/>
              <a:t> Scikit-learn .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600" b="1" dirty="0"/>
              <a:t>Data Processing &amp; Visualization:</a:t>
            </a:r>
            <a:r>
              <a:rPr lang="en-IN" sz="1600" dirty="0"/>
              <a:t> Pandas, NumPy, Matplotlib, Seaborn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07925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id="{0C30A77F-BE9B-73CB-CC7F-A1F8B5B87AB9}"/>
              </a:ext>
            </a:extLst>
          </p:cNvPr>
          <p:cNvSpPr txBox="1">
            <a:spLocks/>
          </p:cNvSpPr>
          <p:nvPr/>
        </p:nvSpPr>
        <p:spPr>
          <a:xfrm>
            <a:off x="4020566" y="2858962"/>
            <a:ext cx="3561588" cy="987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US" sz="5000" b="1" dirty="0">
                <a:solidFill>
                  <a:srgbClr val="213163"/>
                </a:solidFill>
              </a:rPr>
              <a:t>Thank You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354436512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162bd5b-4ed9-4da3-b376-05204580ba3f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5" ma:contentTypeDescription="Create a new document." ma:contentTypeScope="" ma:versionID="7670618c03e54fbae4a17ecb2d0ed10f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3d63de1c5a217044e31e0c8b260d3d71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6559A34-456E-49A1-8157-9E3D18BFAD36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706AB80-2608-47D7-8AC8-FA6BC8A9B27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D9E5D5E-A365-4A49-8140-C8CC82A61608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3723</TotalTime>
  <Words>461</Words>
  <Application>Microsoft Office PowerPoint</Application>
  <PresentationFormat>Widescreen</PresentationFormat>
  <Paragraphs>48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Times New Roman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lastModifiedBy>MOHD WASIL KHAN</cp:lastModifiedBy>
  <cp:revision>72</cp:revision>
  <dcterms:modified xsi:type="dcterms:W3CDTF">2025-02-21T09:42:37Z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