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1" r:id="rId7"/>
    <p:sldId id="262" r:id="rId8"/>
    <p:sldId id="260" r:id="rId9"/>
    <p:sldId id="264" r:id="rId10"/>
    <p:sldId id="265" r:id="rId11"/>
    <p:sldId id="270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5F654-18AA-4C4F-A954-58CBF0762AB9}" type="datetimeFigureOut">
              <a:rPr lang="fr-FR" smtClean="0"/>
              <a:t>09/12/2014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D49EE-2E31-4884-BF46-C8EA198552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5807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5F654-18AA-4C4F-A954-58CBF0762AB9}" type="datetimeFigureOut">
              <a:rPr lang="fr-FR" smtClean="0"/>
              <a:t>09/12/2014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D49EE-2E31-4884-BF46-C8EA198552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1644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5F654-18AA-4C4F-A954-58CBF0762AB9}" type="datetimeFigureOut">
              <a:rPr lang="fr-FR" smtClean="0"/>
              <a:t>09/12/2014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D49EE-2E31-4884-BF46-C8EA198552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3040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5F654-18AA-4C4F-A954-58CBF0762AB9}" type="datetimeFigureOut">
              <a:rPr lang="fr-FR" smtClean="0"/>
              <a:t>09/12/2014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D49EE-2E31-4884-BF46-C8EA198552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0313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5F654-18AA-4C4F-A954-58CBF0762AB9}" type="datetimeFigureOut">
              <a:rPr lang="fr-FR" smtClean="0"/>
              <a:t>09/12/2014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D49EE-2E31-4884-BF46-C8EA198552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784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5F654-18AA-4C4F-A954-58CBF0762AB9}" type="datetimeFigureOut">
              <a:rPr lang="fr-FR" smtClean="0"/>
              <a:t>09/12/2014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D49EE-2E31-4884-BF46-C8EA198552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5958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5F654-18AA-4C4F-A954-58CBF0762AB9}" type="datetimeFigureOut">
              <a:rPr lang="fr-FR" smtClean="0"/>
              <a:t>09/12/2014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D49EE-2E31-4884-BF46-C8EA198552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5324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5F654-18AA-4C4F-A954-58CBF0762AB9}" type="datetimeFigureOut">
              <a:rPr lang="fr-FR" smtClean="0"/>
              <a:t>09/12/2014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D49EE-2E31-4884-BF46-C8EA198552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81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5F654-18AA-4C4F-A954-58CBF0762AB9}" type="datetimeFigureOut">
              <a:rPr lang="fr-FR" smtClean="0"/>
              <a:t>09/12/2014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D49EE-2E31-4884-BF46-C8EA198552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746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5F654-18AA-4C4F-A954-58CBF0762AB9}" type="datetimeFigureOut">
              <a:rPr lang="fr-FR" smtClean="0"/>
              <a:t>09/12/2014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D49EE-2E31-4884-BF46-C8EA198552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1229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5F654-18AA-4C4F-A954-58CBF0762AB9}" type="datetimeFigureOut">
              <a:rPr lang="fr-FR" smtClean="0"/>
              <a:t>09/12/2014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D49EE-2E31-4884-BF46-C8EA198552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0470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5F654-18AA-4C4F-A954-58CBF0762AB9}" type="datetimeFigureOut">
              <a:rPr lang="fr-FR" smtClean="0"/>
              <a:t>09/12/2014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D49EE-2E31-4884-BF46-C8EA198552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34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31091" y="1227437"/>
            <a:ext cx="9144000" cy="1985319"/>
          </a:xfrm>
        </p:spPr>
        <p:txBody>
          <a:bodyPr>
            <a:normAutofit/>
          </a:bodyPr>
          <a:lstStyle/>
          <a:p>
            <a:r>
              <a:rPr lang="fr-FR" dirty="0" smtClean="0"/>
              <a:t>EPSI – IMMO</a:t>
            </a:r>
            <a:br>
              <a:rPr lang="fr-FR" dirty="0" smtClean="0"/>
            </a:br>
            <a:r>
              <a:rPr lang="fr-FR" sz="3000" b="1" i="1" u="sng" dirty="0" smtClean="0"/>
              <a:t>Une solution sûre</a:t>
            </a:r>
            <a:endParaRPr lang="fr-FR" sz="3000" b="1" i="1" u="sng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5452" y="3849515"/>
            <a:ext cx="1852613" cy="168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00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 txBox="1">
            <a:spLocks/>
          </p:cNvSpPr>
          <p:nvPr/>
        </p:nvSpPr>
        <p:spPr>
          <a:xfrm>
            <a:off x="790073" y="1"/>
            <a:ext cx="10515600" cy="6737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b="1" dirty="0" smtClean="0"/>
              <a:t>Maquettage du projet de construction (3D)</a:t>
            </a:r>
            <a:endParaRPr lang="fr-FR" sz="3200" b="1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10" y="673769"/>
            <a:ext cx="10359669" cy="586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51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 txBox="1">
            <a:spLocks/>
          </p:cNvSpPr>
          <p:nvPr/>
        </p:nvSpPr>
        <p:spPr>
          <a:xfrm>
            <a:off x="790073" y="1"/>
            <a:ext cx="10515600" cy="6737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b="1" dirty="0" smtClean="0"/>
              <a:t>Maquettage du projet de construction (3D)</a:t>
            </a:r>
            <a:endParaRPr lang="fr-FR" sz="3200" b="1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571492">
            <a:off x="3061597" y="439166"/>
            <a:ext cx="5635102" cy="6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434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54242" y="118855"/>
            <a:ext cx="10515600" cy="697556"/>
          </a:xfrm>
        </p:spPr>
        <p:txBody>
          <a:bodyPr/>
          <a:lstStyle/>
          <a:p>
            <a:pPr algn="ctr"/>
            <a:r>
              <a:rPr lang="fr-FR" b="1" dirty="0" smtClean="0"/>
              <a:t>Détails financiers du projet de construction</a:t>
            </a:r>
            <a:endParaRPr lang="fr-FR" b="1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525145"/>
              </p:ext>
            </p:extLst>
          </p:nvPr>
        </p:nvGraphicFramePr>
        <p:xfrm>
          <a:off x="682024" y="1563897"/>
          <a:ext cx="10785046" cy="39554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17232"/>
                <a:gridCol w="721549"/>
                <a:gridCol w="8246265"/>
              </a:tblGrid>
              <a:tr h="346463"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u="none" strike="noStrike">
                          <a:effectLst/>
                        </a:rPr>
                        <a:t>Prix du terrain</a:t>
                      </a:r>
                      <a:endParaRPr lang="fr-FR" sz="1300" b="1" i="0" u="none" strike="noStrike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300" u="none" strike="noStrike">
                          <a:effectLst/>
                        </a:rPr>
                        <a:t>60800</a:t>
                      </a:r>
                      <a:endParaRPr lang="fr-FR" sz="1300" b="1" i="0" u="none" strike="noStrike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u="none" strike="noStrike">
                          <a:effectLst/>
                        </a:rPr>
                        <a:t> </a:t>
                      </a:r>
                      <a:endParaRPr lang="fr-FR" sz="1300" b="1" i="0" u="none" strike="noStrike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0899"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u="none" strike="noStrike">
                          <a:effectLst/>
                        </a:rPr>
                        <a:t>Coût de construction</a:t>
                      </a:r>
                      <a:endParaRPr lang="fr-FR" sz="1300" b="1" i="0" u="none" strike="noStrike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300" u="none" strike="noStrike">
                          <a:effectLst/>
                        </a:rPr>
                        <a:t>42600</a:t>
                      </a:r>
                      <a:endParaRPr lang="fr-FR" sz="1300" b="1" i="0" u="none" strike="noStrike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u="none" strike="noStrike">
                          <a:effectLst/>
                        </a:rPr>
                        <a:t>70 % du prix du terrain</a:t>
                      </a:r>
                      <a:endParaRPr lang="fr-FR" sz="1300" b="1" i="0" u="none" strike="noStrike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0899"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u="none" strike="noStrike">
                          <a:effectLst/>
                        </a:rPr>
                        <a:t>Frais de notaire</a:t>
                      </a:r>
                      <a:endParaRPr lang="fr-FR" sz="1300" b="1" i="0" u="none" strike="noStrike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300" u="none" strike="noStrike">
                          <a:effectLst/>
                        </a:rPr>
                        <a:t>4600</a:t>
                      </a:r>
                      <a:endParaRPr lang="fr-FR" sz="1300" b="1" i="0" u="none" strike="noStrike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u="none" strike="noStrike">
                          <a:effectLst/>
                        </a:rPr>
                        <a:t>7 à 8 % du prix du terrain</a:t>
                      </a:r>
                      <a:endParaRPr lang="fr-FR" sz="1300" b="1" i="0" u="none" strike="noStrike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0899"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u="none" strike="noStrike">
                          <a:effectLst/>
                        </a:rPr>
                        <a:t>Frais d'emprunt</a:t>
                      </a:r>
                      <a:endParaRPr lang="fr-FR" sz="1300" b="1" i="0" u="none" strike="noStrike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300" u="none" strike="noStrike">
                          <a:effectLst/>
                        </a:rPr>
                        <a:t>4000</a:t>
                      </a:r>
                      <a:endParaRPr lang="fr-FR" sz="1300" b="1" i="0" u="none" strike="noStrike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u="none" strike="noStrike">
                          <a:effectLst/>
                        </a:rPr>
                        <a:t>6 à 7 % du prix du terrain</a:t>
                      </a:r>
                      <a:endParaRPr lang="fr-FR" sz="1300" b="1" i="0" u="none" strike="noStrike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0899"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u="none" strike="noStrike">
                          <a:effectLst/>
                        </a:rPr>
                        <a:t>Assurance</a:t>
                      </a:r>
                      <a:endParaRPr lang="fr-FR" sz="1300" b="1" i="0" u="none" strike="noStrike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300" u="none" strike="noStrike">
                          <a:effectLst/>
                        </a:rPr>
                        <a:t>5000</a:t>
                      </a:r>
                      <a:endParaRPr lang="fr-FR" sz="1300" b="1" i="0" u="none" strike="noStrike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u="none" strike="noStrike">
                          <a:effectLst/>
                        </a:rPr>
                        <a:t>Entre 3000 et 6000 en fonctions des conditions de réalisations des travaux (date, délais, retard, …)</a:t>
                      </a:r>
                      <a:endParaRPr lang="fr-FR" sz="1300" b="1" i="0" u="none" strike="noStrike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0899"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u="none" strike="noStrike">
                          <a:effectLst/>
                        </a:rPr>
                        <a:t>Frais d'agence</a:t>
                      </a:r>
                      <a:endParaRPr lang="fr-FR" sz="1300" b="1" i="0" u="none" strike="noStrike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300" u="none" strike="noStrike">
                          <a:effectLst/>
                        </a:rPr>
                        <a:t>4000</a:t>
                      </a:r>
                      <a:endParaRPr lang="fr-FR" sz="1300" b="1" i="0" u="none" strike="noStrike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u="none" strike="noStrike">
                          <a:effectLst/>
                        </a:rPr>
                        <a:t>5 à 8 % du prix du terrain</a:t>
                      </a:r>
                      <a:endParaRPr lang="fr-FR" sz="1300" b="1" i="0" u="none" strike="noStrike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0899"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u="none" strike="noStrike">
                          <a:effectLst/>
                        </a:rPr>
                        <a:t>Frais d'architecte</a:t>
                      </a:r>
                      <a:endParaRPr lang="fr-FR" sz="1300" b="1" i="0" u="none" strike="noStrike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300" u="none" strike="noStrike">
                          <a:effectLst/>
                        </a:rPr>
                        <a:t>6000</a:t>
                      </a:r>
                      <a:endParaRPr lang="fr-FR" sz="1300" b="1" i="0" u="none" strike="noStrike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u="none" strike="noStrike">
                          <a:effectLst/>
                        </a:rPr>
                        <a:t>8 à 12% du prix du terrain (obligatoire &lt; 170 m²)</a:t>
                      </a:r>
                      <a:endParaRPr lang="fr-FR" sz="1300" b="1" i="0" u="none" strike="noStrike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0899"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u="none" strike="noStrike">
                          <a:effectLst/>
                        </a:rPr>
                        <a:t>Frais d'étude du sol</a:t>
                      </a:r>
                      <a:endParaRPr lang="fr-FR" sz="1300" b="1" i="0" u="none" strike="noStrike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300" u="none" strike="noStrike">
                          <a:effectLst/>
                        </a:rPr>
                        <a:t>1000</a:t>
                      </a:r>
                      <a:endParaRPr lang="fr-FR" sz="1300" b="1" i="0" u="none" strike="noStrike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u="none" strike="noStrike">
                          <a:effectLst/>
                        </a:rPr>
                        <a:t> </a:t>
                      </a:r>
                      <a:endParaRPr lang="fr-FR" sz="1300" b="1" i="0" u="none" strike="noStrike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0899"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u="none" strike="noStrike">
                          <a:effectLst/>
                        </a:rPr>
                        <a:t>Frais de géomètre</a:t>
                      </a:r>
                      <a:endParaRPr lang="fr-FR" sz="1300" b="1" i="0" u="none" strike="noStrike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300" u="none" strike="noStrike">
                          <a:effectLst/>
                        </a:rPr>
                        <a:t>500</a:t>
                      </a:r>
                      <a:endParaRPr lang="fr-FR" sz="1300" b="1" i="0" u="none" strike="noStrike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u="none" strike="noStrike">
                          <a:effectLst/>
                        </a:rPr>
                        <a:t>Environ 500 €</a:t>
                      </a:r>
                      <a:endParaRPr lang="fr-FR" sz="1300" b="1" i="0" u="none" strike="noStrike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0899"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u="none" strike="noStrike">
                          <a:effectLst/>
                        </a:rPr>
                        <a:t> </a:t>
                      </a:r>
                      <a:endParaRPr lang="fr-FR" sz="1300" b="1" i="0" u="none" strike="noStrike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u="none" strike="noStrike">
                          <a:effectLst/>
                        </a:rPr>
                        <a:t> </a:t>
                      </a:r>
                      <a:endParaRPr lang="fr-FR" sz="1300" b="1" i="0" u="none" strike="noStrike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u="none" strike="noStrike" dirty="0">
                          <a:effectLst/>
                        </a:rPr>
                        <a:t> </a:t>
                      </a:r>
                      <a:endParaRPr lang="fr-FR" sz="1300" b="1" i="0" u="none" strike="noStrike" dirty="0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0899"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u="none" strike="noStrike">
                          <a:effectLst/>
                        </a:rPr>
                        <a:t>TOTAL</a:t>
                      </a:r>
                      <a:endParaRPr lang="fr-FR" sz="1300" b="1" i="0" u="none" strike="noStrike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300" u="none" strike="noStrike">
                          <a:effectLst/>
                        </a:rPr>
                        <a:t>128500</a:t>
                      </a:r>
                      <a:endParaRPr lang="fr-FR" sz="1300" b="1" i="0" u="none" strike="noStrike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u="none" strike="noStrike" dirty="0">
                          <a:effectLst/>
                        </a:rPr>
                        <a:t> </a:t>
                      </a:r>
                      <a:endParaRPr lang="fr-FR" sz="1300" b="1" i="0" u="none" strike="noStrike" dirty="0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9166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50942"/>
            <a:ext cx="10515600" cy="697556"/>
          </a:xfrm>
        </p:spPr>
        <p:txBody>
          <a:bodyPr/>
          <a:lstStyle/>
          <a:p>
            <a:pPr algn="ctr"/>
            <a:r>
              <a:rPr lang="fr-FR" b="1" dirty="0" smtClean="0"/>
              <a:t>Détails technique du projet de construction</a:t>
            </a:r>
            <a:endParaRPr lang="fr-FR" b="1" dirty="0"/>
          </a:p>
        </p:txBody>
      </p:sp>
      <p:pic>
        <p:nvPicPr>
          <p:cNvPr id="8" name="Imag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881" y="1075166"/>
            <a:ext cx="7286625" cy="551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05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50942"/>
            <a:ext cx="10515600" cy="697556"/>
          </a:xfrm>
        </p:spPr>
        <p:txBody>
          <a:bodyPr>
            <a:normAutofit/>
          </a:bodyPr>
          <a:lstStyle/>
          <a:p>
            <a:pPr algn="ctr"/>
            <a:r>
              <a:rPr lang="fr-FR" sz="3200" b="1" dirty="0" smtClean="0"/>
              <a:t>Droit du client</a:t>
            </a:r>
            <a:endParaRPr lang="fr-FR" sz="32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153297"/>
            <a:ext cx="10515600" cy="5023666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fr-FR" b="1" u="sng" dirty="0" smtClean="0"/>
              <a:t>Droit de rétractation</a:t>
            </a:r>
          </a:p>
          <a:p>
            <a:pPr marL="457200" lvl="1" indent="0">
              <a:buNone/>
            </a:pPr>
            <a:r>
              <a:rPr lang="fr-FR" dirty="0"/>
              <a:t>	</a:t>
            </a:r>
            <a:endParaRPr lang="fr-FR" dirty="0" smtClean="0"/>
          </a:p>
          <a:p>
            <a:pPr marL="457200" lvl="1" indent="0">
              <a:buNone/>
            </a:pPr>
            <a:endParaRPr lang="fr-FR" dirty="0" smtClean="0"/>
          </a:p>
          <a:p>
            <a:pPr marL="457200" lvl="1" indent="0" algn="ctr">
              <a:buNone/>
            </a:pPr>
            <a:r>
              <a:rPr lang="fr-FR" dirty="0" smtClean="0"/>
              <a:t>Le client à un délai de rétractation de 7 jours a partir de la signature du contrat</a:t>
            </a:r>
          </a:p>
          <a:p>
            <a:pPr marL="457200" lvl="1" indent="0" algn="ctr">
              <a:buNone/>
            </a:pPr>
            <a:endParaRPr lang="fr-FR" b="1" dirty="0"/>
          </a:p>
          <a:p>
            <a:pPr marL="457200" lvl="1" indent="0" algn="ctr">
              <a:buNone/>
            </a:pPr>
            <a:r>
              <a:rPr lang="fr-FR" b="1" dirty="0" smtClean="0"/>
              <a:t>Par lettre recommandée avec accusé de réception</a:t>
            </a:r>
          </a:p>
          <a:p>
            <a:pPr marL="457200" lvl="1" indent="0" algn="ctr">
              <a:buNone/>
            </a:pPr>
            <a:endParaRPr lang="fr-FR" b="1" dirty="0"/>
          </a:p>
          <a:p>
            <a:pPr marL="457200" lvl="1" indent="0" algn="ctr">
              <a:buNone/>
            </a:pPr>
            <a:r>
              <a:rPr lang="fr-FR" dirty="0" smtClean="0"/>
              <a:t>Le remboursement se fait dans un délai maximum de 21 jours.</a:t>
            </a:r>
          </a:p>
        </p:txBody>
      </p:sp>
    </p:spTree>
    <p:extLst>
      <p:ext uri="{BB962C8B-B14F-4D97-AF65-F5344CB8AC3E}">
        <p14:creationId xmlns:p14="http://schemas.microsoft.com/office/powerpoint/2010/main" val="2357715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Localisation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Carvin</a:t>
            </a:r>
            <a:endParaRPr lang="fr-FR" dirty="0"/>
          </a:p>
          <a:p>
            <a:pPr lvl="1"/>
            <a:r>
              <a:rPr lang="fr-FR" dirty="0" smtClean="0"/>
              <a:t>Terrain de 511 m² pour 60 800€</a:t>
            </a:r>
            <a:endParaRPr lang="fr-FR" dirty="0"/>
          </a:p>
          <a:p>
            <a:pPr lvl="1"/>
            <a:r>
              <a:rPr lang="fr-FR" dirty="0" smtClean="0"/>
              <a:t>Terrain viabilisé</a:t>
            </a:r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 err="1" smtClean="0"/>
              <a:t>Phalempin</a:t>
            </a:r>
            <a:endParaRPr lang="fr-FR" dirty="0"/>
          </a:p>
          <a:p>
            <a:pPr lvl="1"/>
            <a:r>
              <a:rPr lang="fr-FR" dirty="0" smtClean="0"/>
              <a:t>Terrain 476 m² pour 69 500€</a:t>
            </a:r>
          </a:p>
          <a:p>
            <a:pPr lvl="1"/>
            <a:endParaRPr lang="fr-FR" dirty="0"/>
          </a:p>
          <a:p>
            <a:r>
              <a:rPr lang="fr-FR" dirty="0" smtClean="0"/>
              <a:t>Lille</a:t>
            </a:r>
          </a:p>
          <a:p>
            <a:pPr lvl="1"/>
            <a:r>
              <a:rPr lang="fr-FR" dirty="0" smtClean="0"/>
              <a:t>Terrain de 225 m² pour 120 450€</a:t>
            </a:r>
          </a:p>
        </p:txBody>
      </p:sp>
      <p:pic>
        <p:nvPicPr>
          <p:cNvPr id="2053" name="Picture 5" descr="Images intégrées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4797425"/>
            <a:ext cx="361950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 descr="Images intégrées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3133725"/>
            <a:ext cx="36195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 descr="Images intégrées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479550"/>
            <a:ext cx="361950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927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76300" y="0"/>
            <a:ext cx="10515600" cy="1325563"/>
          </a:xfrm>
        </p:spPr>
        <p:txBody>
          <a:bodyPr/>
          <a:lstStyle/>
          <a:p>
            <a:pPr algn="ctr"/>
            <a:r>
              <a:rPr lang="fr-FR" dirty="0" smtClean="0"/>
              <a:t>Choix techniques pour la maison</a:t>
            </a:r>
            <a:endParaRPr lang="fr-FR" dirty="0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0270579"/>
              </p:ext>
            </p:extLst>
          </p:nvPr>
        </p:nvGraphicFramePr>
        <p:xfrm>
          <a:off x="3256915" y="2100090"/>
          <a:ext cx="5754370" cy="12557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0620"/>
                <a:gridCol w="1150620"/>
                <a:gridCol w="1150620"/>
                <a:gridCol w="1151255"/>
                <a:gridCol w="1151255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Robustesse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Isolation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Respect de l’Environnement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Prix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Bois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*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***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***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*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Pierre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***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**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***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***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Béton cellulaire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***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***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**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**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Brique classique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**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**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**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**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Parpaing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**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**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**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***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89554" y="4130333"/>
            <a:ext cx="8737248" cy="938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Bois : 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capacité naturelle d’isolation(10 fois supérieur au béton), économies d’énergies, charme authentique.</a:t>
            </a:r>
            <a:endParaRPr kumimoji="0" lang="fr-FR" alt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Pierre : 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Plus chère mais dispose d’une meilleure durabilité</a:t>
            </a:r>
            <a:endParaRPr kumimoji="0" lang="fr-FR" alt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Béton cellulaire : 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Présente la robustesse de la pierre ainsi qu'une résistance aux flammes et à l'humidité. Il est aussi un bon isolant.</a:t>
            </a:r>
            <a:endParaRPr kumimoji="0" lang="fr-FR" alt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Brique classique : 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Fort pouvoir isolant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Parpaing :</a:t>
            </a:r>
            <a:r>
              <a:rPr lang="fr-FR" altLang="fr-FR" sz="1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Matériaux de construction efficace </a:t>
            </a:r>
            <a:r>
              <a:rPr lang="fr-FR" altLang="fr-FR" sz="1100" dirty="0" smtClean="0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 Composé de matières naturelles (graviers, sable, argile et eau)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84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866374" y="579098"/>
            <a:ext cx="310656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Palette</a:t>
            </a:r>
            <a:r>
              <a:rPr kumimoji="0" lang="fr-FR" altLang="fr-FR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couleur pour le bois</a:t>
            </a:r>
            <a:endParaRPr kumimoji="0" lang="fr-FR" altLang="fr-F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898" y="1278297"/>
            <a:ext cx="8011674" cy="1915701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866374" y="3554644"/>
            <a:ext cx="297634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Palette</a:t>
            </a:r>
            <a:r>
              <a:rPr kumimoji="0" lang="fr-FR" altLang="fr-FR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couleur pour la pierre</a:t>
            </a:r>
            <a:endParaRPr kumimoji="0" lang="fr-FR" altLang="fr-F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7515" y="4445212"/>
            <a:ext cx="7894057" cy="169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325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1600" y="2752725"/>
            <a:ext cx="3759200" cy="1325563"/>
          </a:xfrm>
        </p:spPr>
        <p:txBody>
          <a:bodyPr/>
          <a:lstStyle/>
          <a:p>
            <a:pPr algn="ctr"/>
            <a:r>
              <a:rPr lang="fr-FR" dirty="0" smtClean="0"/>
              <a:t>Budgétisation</a:t>
            </a:r>
            <a:endParaRPr lang="fr-FR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451154"/>
              </p:ext>
            </p:extLst>
          </p:nvPr>
        </p:nvGraphicFramePr>
        <p:xfrm>
          <a:off x="3981129" y="266700"/>
          <a:ext cx="8058471" cy="6379064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686157"/>
                <a:gridCol w="2686157"/>
                <a:gridCol w="2686157"/>
              </a:tblGrid>
              <a:tr h="34036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Type de dépenses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Détail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Coût</a:t>
                      </a:r>
                      <a:endParaRPr lang="fr-FR" dirty="0"/>
                    </a:p>
                  </a:txBody>
                  <a:tcPr anchor="ctr"/>
                </a:tc>
              </a:tr>
              <a:tr h="33251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Terrain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Prix d’achat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60 800€</a:t>
                      </a:r>
                      <a:endParaRPr lang="fr-FR" b="1" dirty="0"/>
                    </a:p>
                  </a:txBody>
                  <a:tcPr anchor="ctr"/>
                </a:tc>
              </a:tr>
              <a:tr h="573922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Honoraires du géomètre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500€</a:t>
                      </a:r>
                      <a:endParaRPr lang="fr-FR" b="1" dirty="0"/>
                    </a:p>
                  </a:txBody>
                  <a:tcPr anchor="ctr"/>
                </a:tc>
              </a:tr>
              <a:tr h="819889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Honoraires de l’agence immobilière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4 250€</a:t>
                      </a:r>
                      <a:endParaRPr lang="fr-FR" b="1" dirty="0"/>
                    </a:p>
                  </a:txBody>
                  <a:tcPr anchor="ctr"/>
                </a:tc>
              </a:tr>
              <a:tr h="332510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Frais de notaire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smtClean="0"/>
                        <a:t>4 860€</a:t>
                      </a:r>
                    </a:p>
                  </a:txBody>
                  <a:tcPr anchor="ctr"/>
                </a:tc>
              </a:tr>
              <a:tr h="573922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Frais de viabilisation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0€</a:t>
                      </a:r>
                      <a:endParaRPr lang="fr-FR" b="1" dirty="0"/>
                    </a:p>
                  </a:txBody>
                  <a:tcPr anchor="ctr"/>
                </a:tc>
              </a:tr>
              <a:tr h="573922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Construction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Prix estimé du</a:t>
                      </a:r>
                      <a:r>
                        <a:rPr lang="fr-FR" baseline="0" dirty="0" smtClean="0"/>
                        <a:t> constructeur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122 000€</a:t>
                      </a:r>
                      <a:endParaRPr lang="fr-FR" b="1" dirty="0"/>
                    </a:p>
                  </a:txBody>
                  <a:tcPr anchor="ctr"/>
                </a:tc>
              </a:tr>
              <a:tr h="819889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Montant des travaux restants (finitions)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10 000€</a:t>
                      </a:r>
                      <a:endParaRPr lang="fr-FR" b="1" dirty="0"/>
                    </a:p>
                  </a:txBody>
                  <a:tcPr anchor="ctr"/>
                </a:tc>
              </a:tr>
              <a:tr h="573922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Assurance dommages-ouvrage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5 000€</a:t>
                      </a:r>
                      <a:endParaRPr lang="fr-FR" b="1" dirty="0"/>
                    </a:p>
                  </a:txBody>
                  <a:tcPr anchor="ctr"/>
                </a:tc>
              </a:tr>
              <a:tr h="573922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Taxes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Taxe locale d’équipement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130 €</a:t>
                      </a:r>
                      <a:endParaRPr lang="fr-FR" b="1" dirty="0"/>
                    </a:p>
                  </a:txBody>
                  <a:tcPr anchor="ctr"/>
                </a:tc>
              </a:tr>
              <a:tr h="573922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smtClean="0"/>
                        <a:t>Total :</a:t>
                      </a:r>
                      <a:r>
                        <a:rPr lang="fr-FR" b="1" baseline="0" dirty="0" smtClean="0"/>
                        <a:t> 207 540€</a:t>
                      </a:r>
                      <a:endParaRPr lang="fr-FR" b="1" dirty="0" smtClean="0"/>
                    </a:p>
                    <a:p>
                      <a:pPr algn="ctr"/>
                      <a:endParaRPr lang="fr-FR" b="1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59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032342"/>
              </p:ext>
            </p:extLst>
          </p:nvPr>
        </p:nvGraphicFramePr>
        <p:xfrm>
          <a:off x="2355528" y="358458"/>
          <a:ext cx="7715571" cy="6207687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571857"/>
                <a:gridCol w="2571857"/>
                <a:gridCol w="25718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Type de dépenses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Détail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Coût</a:t>
                      </a:r>
                      <a:endParaRPr lang="fr-FR" dirty="0"/>
                    </a:p>
                  </a:txBody>
                  <a:tcPr anchor="ctr"/>
                </a:tc>
              </a:tr>
              <a:tr h="311236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Terrain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Prix d’achat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69 500€</a:t>
                      </a:r>
                      <a:endParaRPr lang="fr-FR" b="1" dirty="0"/>
                    </a:p>
                  </a:txBody>
                  <a:tcPr anchor="ctr"/>
                </a:tc>
              </a:tr>
              <a:tr h="544663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Honoraires du géomètre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500€</a:t>
                      </a:r>
                      <a:endParaRPr lang="fr-FR" b="1" dirty="0"/>
                    </a:p>
                  </a:txBody>
                  <a:tcPr anchor="ctr"/>
                </a:tc>
              </a:tr>
              <a:tr h="778089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Honoraires de l’agence immobilière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4</a:t>
                      </a:r>
                      <a:r>
                        <a:rPr lang="fr-FR" b="1" baseline="0" dirty="0" smtClean="0"/>
                        <a:t> 865</a:t>
                      </a:r>
                      <a:r>
                        <a:rPr lang="fr-FR" b="1" dirty="0" smtClean="0"/>
                        <a:t>€</a:t>
                      </a:r>
                      <a:endParaRPr lang="fr-FR" b="1" dirty="0"/>
                    </a:p>
                  </a:txBody>
                  <a:tcPr anchor="ctr"/>
                </a:tc>
              </a:tr>
              <a:tr h="31123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Frais de notaire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smtClean="0"/>
                        <a:t>5 560€</a:t>
                      </a:r>
                    </a:p>
                  </a:txBody>
                  <a:tcPr anchor="ctr"/>
                </a:tc>
              </a:tr>
              <a:tr h="544663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Frais de viabilisation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0€</a:t>
                      </a:r>
                      <a:endParaRPr lang="fr-FR" b="1" dirty="0"/>
                    </a:p>
                  </a:txBody>
                  <a:tcPr anchor="ctr"/>
                </a:tc>
              </a:tr>
              <a:tr h="544663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Construction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Prix estimé du</a:t>
                      </a:r>
                      <a:r>
                        <a:rPr lang="fr-FR" baseline="0" dirty="0" smtClean="0"/>
                        <a:t> constructeur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140 000€</a:t>
                      </a:r>
                      <a:endParaRPr lang="fr-FR" b="1" dirty="0"/>
                    </a:p>
                  </a:txBody>
                  <a:tcPr anchor="ctr"/>
                </a:tc>
              </a:tr>
              <a:tr h="778089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Montant des travaux restants (finitions)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10 000€</a:t>
                      </a:r>
                      <a:endParaRPr lang="fr-FR" b="1" dirty="0"/>
                    </a:p>
                  </a:txBody>
                  <a:tcPr anchor="ctr"/>
                </a:tc>
              </a:tr>
              <a:tr h="544663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Assurance dommages-ouvrage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5 000€</a:t>
                      </a:r>
                      <a:endParaRPr lang="fr-FR" b="1" dirty="0"/>
                    </a:p>
                  </a:txBody>
                  <a:tcPr anchor="ctr"/>
                </a:tc>
              </a:tr>
              <a:tr h="544663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Taxes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Taxe locale d’équipement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130 €</a:t>
                      </a:r>
                      <a:endParaRPr lang="fr-FR" b="1" dirty="0"/>
                    </a:p>
                  </a:txBody>
                  <a:tcPr anchor="ctr"/>
                </a:tc>
              </a:tr>
              <a:tr h="544663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smtClean="0"/>
                        <a:t>Total :</a:t>
                      </a:r>
                      <a:r>
                        <a:rPr lang="fr-FR" b="1" baseline="0" dirty="0" smtClean="0"/>
                        <a:t> 235 555€</a:t>
                      </a:r>
                      <a:endParaRPr lang="fr-FR" b="1" dirty="0" smtClean="0"/>
                    </a:p>
                    <a:p>
                      <a:pPr algn="ctr"/>
                      <a:endParaRPr lang="fr-FR" b="1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034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961951"/>
              </p:ext>
            </p:extLst>
          </p:nvPr>
        </p:nvGraphicFramePr>
        <p:xfrm>
          <a:off x="2596829" y="351979"/>
          <a:ext cx="7080570" cy="6104523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360190"/>
                <a:gridCol w="2360190"/>
                <a:gridCol w="2360190"/>
              </a:tblGrid>
              <a:tr h="271398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Type de dépenses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Détail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Coût</a:t>
                      </a:r>
                      <a:endParaRPr lang="fr-FR" dirty="0"/>
                    </a:p>
                  </a:txBody>
                  <a:tcPr anchor="ctr"/>
                </a:tc>
              </a:tr>
              <a:tr h="271398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Terrain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Prix d’achat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120 450€</a:t>
                      </a:r>
                      <a:endParaRPr lang="fr-FR" b="1" dirty="0"/>
                    </a:p>
                  </a:txBody>
                  <a:tcPr anchor="ctr"/>
                </a:tc>
              </a:tr>
              <a:tr h="468441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Honoraires du géomètre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500€</a:t>
                      </a:r>
                      <a:endParaRPr lang="fr-FR" b="1" dirty="0"/>
                    </a:p>
                  </a:txBody>
                  <a:tcPr anchor="ctr"/>
                </a:tc>
              </a:tr>
              <a:tr h="669201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Honoraires de l’agence immobilière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8 400€</a:t>
                      </a:r>
                      <a:endParaRPr lang="fr-FR" b="1" dirty="0"/>
                    </a:p>
                  </a:txBody>
                  <a:tcPr anchor="ctr"/>
                </a:tc>
              </a:tr>
              <a:tr h="271398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Frais de notaire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smtClean="0"/>
                        <a:t>9 600€</a:t>
                      </a:r>
                    </a:p>
                  </a:txBody>
                  <a:tcPr anchor="ctr"/>
                </a:tc>
              </a:tr>
              <a:tr h="468441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Frais de viabilisation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0€</a:t>
                      </a:r>
                      <a:endParaRPr lang="fr-FR" b="1" dirty="0"/>
                    </a:p>
                  </a:txBody>
                  <a:tcPr anchor="ctr"/>
                </a:tc>
              </a:tr>
              <a:tr h="468441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Construction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Prix estimé du</a:t>
                      </a:r>
                      <a:r>
                        <a:rPr lang="fr-FR" baseline="0" dirty="0" smtClean="0"/>
                        <a:t> constructeur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240 900€</a:t>
                      </a:r>
                      <a:endParaRPr lang="fr-FR" b="1" dirty="0"/>
                    </a:p>
                  </a:txBody>
                  <a:tcPr anchor="ctr"/>
                </a:tc>
              </a:tr>
              <a:tr h="669201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Montant des travaux restants (finitions)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10 000€</a:t>
                      </a:r>
                      <a:endParaRPr lang="fr-FR" b="1" dirty="0"/>
                    </a:p>
                  </a:txBody>
                  <a:tcPr anchor="ctr"/>
                </a:tc>
              </a:tr>
              <a:tr h="468441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Assurance dommages-ouvrage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5 000€</a:t>
                      </a:r>
                      <a:endParaRPr lang="fr-FR" b="1" dirty="0"/>
                    </a:p>
                  </a:txBody>
                  <a:tcPr anchor="ctr"/>
                </a:tc>
              </a:tr>
              <a:tr h="468441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Taxes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Taxe locale d’équipement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130 €</a:t>
                      </a:r>
                      <a:endParaRPr lang="fr-FR" b="1" dirty="0"/>
                    </a:p>
                  </a:txBody>
                  <a:tcPr anchor="ctr"/>
                </a:tc>
              </a:tr>
              <a:tr h="468441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smtClean="0"/>
                        <a:t>Total :</a:t>
                      </a:r>
                      <a:r>
                        <a:rPr lang="fr-FR" b="1" baseline="0" dirty="0" smtClean="0"/>
                        <a:t> 394 980€</a:t>
                      </a:r>
                      <a:endParaRPr lang="fr-FR" b="1" dirty="0" smtClean="0"/>
                    </a:p>
                    <a:p>
                      <a:pPr algn="ctr"/>
                      <a:endParaRPr lang="fr-FR" b="1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845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Planning de livraison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4068" y="2503488"/>
            <a:ext cx="8243864" cy="1215231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574800" y="4254500"/>
            <a:ext cx="946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On estime la construction d’une maison traditionnelle à 12 mois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036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0073" y="1"/>
            <a:ext cx="10515600" cy="673768"/>
          </a:xfrm>
        </p:spPr>
        <p:txBody>
          <a:bodyPr>
            <a:normAutofit/>
          </a:bodyPr>
          <a:lstStyle/>
          <a:p>
            <a:pPr algn="ctr"/>
            <a:r>
              <a:rPr lang="fr-FR" sz="3200" b="1" dirty="0" smtClean="0"/>
              <a:t>Maquettage du projet de construction (2D)</a:t>
            </a:r>
            <a:endParaRPr lang="fr-FR" sz="3200" b="1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304" y="587695"/>
            <a:ext cx="6285749" cy="627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7466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444</Words>
  <Application>Microsoft Office PowerPoint</Application>
  <PresentationFormat>Grand écran</PresentationFormat>
  <Paragraphs>174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Wingdings</vt:lpstr>
      <vt:lpstr>Thème Office</vt:lpstr>
      <vt:lpstr>EPSI – IMMO Une solution sûre</vt:lpstr>
      <vt:lpstr>Localisation</vt:lpstr>
      <vt:lpstr>Choix techniques pour la maison</vt:lpstr>
      <vt:lpstr>Présentation PowerPoint</vt:lpstr>
      <vt:lpstr>Budgétisation</vt:lpstr>
      <vt:lpstr>Présentation PowerPoint</vt:lpstr>
      <vt:lpstr>Présentation PowerPoint</vt:lpstr>
      <vt:lpstr>Planning de livraison</vt:lpstr>
      <vt:lpstr>Maquettage du projet de construction (2D)</vt:lpstr>
      <vt:lpstr>Présentation PowerPoint</vt:lpstr>
      <vt:lpstr>Présentation PowerPoint</vt:lpstr>
      <vt:lpstr>Détails financiers du projet de construction</vt:lpstr>
      <vt:lpstr>Détails technique du projet de construction</vt:lpstr>
      <vt:lpstr>Droit du client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EPSI – IMMO Une solution sûre</dc:title>
  <dc:creator>Thomas DEBAS</dc:creator>
  <cp:lastModifiedBy>Thomas DEBAS</cp:lastModifiedBy>
  <cp:revision>32</cp:revision>
  <dcterms:created xsi:type="dcterms:W3CDTF">2014-12-09T09:27:56Z</dcterms:created>
  <dcterms:modified xsi:type="dcterms:W3CDTF">2014-12-09T11:16:26Z</dcterms:modified>
</cp:coreProperties>
</file>