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3" r:id="rId7"/>
    <p:sldId id="268" r:id="rId8"/>
    <p:sldId id="264" r:id="rId9"/>
    <p:sldId id="265" r:id="rId10"/>
    <p:sldId id="267" r:id="rId11"/>
    <p:sldId id="266" r:id="rId12"/>
    <p:sldId id="258" r:id="rId13"/>
  </p:sldIdLst>
  <p:sldSz cx="10680700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4200" autoAdjust="0"/>
  </p:normalViewPr>
  <p:slideViewPr>
    <p:cSldViewPr>
      <p:cViewPr varScale="1">
        <p:scale>
          <a:sx n="67" d="100"/>
          <a:sy n="67" d="100"/>
        </p:scale>
        <p:origin x="450" y="78"/>
      </p:cViewPr>
      <p:guideLst>
        <p:guide orient="horz" pos="2380"/>
        <p:guide pos="3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526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19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796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9395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3BF74-4707-4A51-97CD-347AF595524B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09531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A5920-BED3-41B0-B1D3-CBB8E3F69EFA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9329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643813" y="401638"/>
            <a:ext cx="2301875" cy="6403975"/>
          </a:xfrm>
          <a:prstGeom prst="rect">
            <a:avLst/>
          </a:prstGeo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35013" y="401638"/>
            <a:ext cx="6756400" cy="6403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F583A-6089-4261-8EC3-A528B8A73A57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4825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203F9-AD06-42BA-9BC8-FAE5B2359E29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8059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A164E-61C1-482B-8033-EF0D34CFBD37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57394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911C6-3FC0-44A1-9515-7C992BFB7E16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76286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6163E-B035-46B7-B795-F4709FEBFB93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923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3780-5115-4C65-A707-FF9073D9D25D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94240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54F50-4983-48C5-9687-17DCF2B43295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4792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CCCE5-27B1-416C-9CF3-94E522951395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5857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>
              <a:sym typeface="Arial" panose="020B0604020202020204" pitchFamily="34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F7EA6-F9E5-4789-ADBA-C410B82D7219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02267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/>
          </p:cNvSpPr>
          <p:nvPr>
            <p:ph type="sldNum" sz="quarter" idx="2"/>
          </p:nvPr>
        </p:nvSpPr>
        <p:spPr bwMode="auto"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2144" tIns="52144" rIns="52144" bIns="52144" numCol="1" anchor="t" anchorCtr="0" compatLnSpc="1">
            <a:prstTxWarp prst="textNoShape">
              <a:avLst/>
            </a:prstTxWarp>
          </a:bodyPr>
          <a:lstStyle>
            <a:lvl1pPr algn="r" defTabSz="1042988" eaLnBrk="1">
              <a:defRPr sz="1600"/>
            </a:lvl1pPr>
          </a:lstStyle>
          <a:p>
            <a:pPr>
              <a:defRPr/>
            </a:pPr>
            <a:fld id="{4EED5018-F060-4F71-9ED2-6E59252A2ED3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042988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0000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90525" indent="-390525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»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1254125" indent="-733425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–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735138" indent="-69215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382838" indent="-81915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–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3127375" indent="-104140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»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ja.edu.p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2438400" y="1676400"/>
            <a:ext cx="3995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pl-PL" altLang="pl-PL" sz="3200" dirty="0" err="1" smtClean="0">
                <a:latin typeface="Lato" panose="020F0502020204030203" pitchFamily="34" charset="-18"/>
              </a:rPr>
              <a:t>Python</a:t>
            </a:r>
            <a:r>
              <a:rPr lang="pl-PL" altLang="pl-PL" sz="3200" dirty="0" smtClean="0">
                <a:latin typeface="Lato" panose="020F0502020204030203" pitchFamily="34" charset="-18"/>
              </a:rPr>
              <a:t> </a:t>
            </a:r>
            <a:r>
              <a:rPr lang="pl-PL" altLang="pl-PL" sz="3200" dirty="0" err="1" smtClean="0">
                <a:latin typeface="Lato" panose="020F0502020204030203" pitchFamily="34" charset="-18"/>
              </a:rPr>
              <a:t>WebService</a:t>
            </a:r>
            <a:endParaRPr lang="en-US" altLang="pl-PL" sz="3200" dirty="0">
              <a:latin typeface="Lato" panose="020F0502020204030203" pitchFamily="34" charset="-18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6348462" y="4282306"/>
            <a:ext cx="3528392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800" dirty="0" smtClean="0">
                <a:latin typeface="Lato" panose="020F0502020204030203" pitchFamily="34" charset="-18"/>
              </a:rPr>
              <a:t>Osoby realizujące projekt:</a:t>
            </a:r>
          </a:p>
          <a:p>
            <a:pPr>
              <a:lnSpc>
                <a:spcPct val="150000"/>
              </a:lnSpc>
            </a:pPr>
            <a:r>
              <a:rPr lang="pl-PL" sz="1800" dirty="0" smtClean="0">
                <a:latin typeface="Lato" panose="020F0502020204030203" pitchFamily="34" charset="-18"/>
              </a:rPr>
              <a:t>Tomasz Tomala</a:t>
            </a:r>
          </a:p>
          <a:p>
            <a:pPr>
              <a:lnSpc>
                <a:spcPct val="150000"/>
              </a:lnSpc>
            </a:pPr>
            <a:r>
              <a:rPr lang="pl-PL" sz="1800" dirty="0" smtClean="0">
                <a:latin typeface="Lato" panose="020F0502020204030203" pitchFamily="34" charset="-18"/>
              </a:rPr>
              <a:t>Rafał Szyszka</a:t>
            </a:r>
          </a:p>
          <a:p>
            <a:pPr>
              <a:lnSpc>
                <a:spcPct val="150000"/>
              </a:lnSpc>
            </a:pPr>
            <a:r>
              <a:rPr lang="pl-PL" sz="1800" dirty="0" smtClean="0">
                <a:latin typeface="Lato" panose="020F0502020204030203" pitchFamily="34" charset="-18"/>
              </a:rPr>
              <a:t>Kamil Wasilonek</a:t>
            </a:r>
          </a:p>
          <a:p>
            <a:pPr>
              <a:lnSpc>
                <a:spcPct val="150000"/>
              </a:lnSpc>
            </a:pPr>
            <a:r>
              <a:rPr lang="pl-PL" sz="1800" dirty="0" smtClean="0">
                <a:latin typeface="Lato" panose="020F0502020204030203" pitchFamily="34" charset="-18"/>
              </a:rPr>
              <a:t>Konrad </a:t>
            </a:r>
            <a:r>
              <a:rPr lang="pl-PL" sz="1800" dirty="0" err="1" smtClean="0">
                <a:latin typeface="Lato" panose="020F0502020204030203" pitchFamily="34" charset="-18"/>
              </a:rPr>
              <a:t>Tabiś</a:t>
            </a:r>
            <a:endParaRPr lang="pl-PL" sz="1800" dirty="0">
              <a:latin typeface="Lato" panose="020F0502020204030203" pitchFamily="34" charset="-1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 bwMode="auto">
          <a:xfrm>
            <a:off x="0" y="753914"/>
            <a:ext cx="1068070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sz="3600" b="1" dirty="0" smtClean="0">
                <a:latin typeface="Lato" panose="020F0502020204030203" pitchFamily="34" charset="-18"/>
              </a:rPr>
              <a:t>Diagramy UML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0" y="6581279"/>
            <a:ext cx="106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 smtClean="0">
                <a:latin typeface="Lato" panose="020F0502020204030203" pitchFamily="34" charset="-18"/>
              </a:rPr>
              <a:t>Rys. 3 </a:t>
            </a:r>
            <a:r>
              <a:rPr lang="pl-PL" sz="1800" dirty="0">
                <a:latin typeface="Lato" panose="020F0502020204030203" pitchFamily="34" charset="-18"/>
              </a:rPr>
              <a:t>D</a:t>
            </a:r>
            <a:r>
              <a:rPr lang="pl-PL" sz="1800" dirty="0" smtClean="0">
                <a:latin typeface="Lato" panose="020F0502020204030203" pitchFamily="34" charset="-18"/>
              </a:rPr>
              <a:t>iagram klas</a:t>
            </a:r>
            <a:endParaRPr lang="pl-PL" sz="1800" dirty="0">
              <a:latin typeface="Lato" panose="020F0502020204030203" pitchFamily="34" charset="-18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8" y="1802936"/>
            <a:ext cx="9793088" cy="466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 bwMode="auto">
          <a:xfrm>
            <a:off x="0" y="753914"/>
            <a:ext cx="1068070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sz="3600" b="1" dirty="0" smtClean="0">
                <a:latin typeface="Lato" panose="020F0502020204030203" pitchFamily="34" charset="-18"/>
              </a:rPr>
              <a:t>Testy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0" y="6586562"/>
            <a:ext cx="106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 smtClean="0">
                <a:latin typeface="Lato" panose="020F0502020204030203" pitchFamily="34" charset="-18"/>
              </a:rPr>
              <a:t>Rys. 3 </a:t>
            </a:r>
            <a:r>
              <a:rPr lang="pl-PL" sz="1800" dirty="0" smtClean="0">
                <a:latin typeface="Lato" panose="020F0502020204030203" pitchFamily="34" charset="-18"/>
              </a:rPr>
              <a:t>Wynik testów</a:t>
            </a:r>
            <a:endParaRPr lang="pl-PL" sz="1800" dirty="0">
              <a:latin typeface="Lato" panose="020F0502020204030203" pitchFamily="34" charset="-18"/>
            </a:endParaRPr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735014" y="2011363"/>
            <a:ext cx="9210674" cy="10468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pl-PL" sz="2400" dirty="0" smtClean="0">
                <a:latin typeface="Lato" panose="020F0502020204030203" pitchFamily="34" charset="-18"/>
              </a:rPr>
              <a:t>W celu sprawdzenia poprawności działania aplikacji do każdej części stworzono testy jednostkowe.</a:t>
            </a:r>
            <a:endParaRPr lang="pl-PL" sz="2400" dirty="0">
              <a:latin typeface="Lato" panose="020F0502020204030203" pitchFamily="34" charset="-18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0" y="3202186"/>
            <a:ext cx="10024695" cy="30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3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753914"/>
            <a:ext cx="10680700" cy="936104"/>
          </a:xfrm>
        </p:spPr>
        <p:txBody>
          <a:bodyPr/>
          <a:lstStyle/>
          <a:p>
            <a:r>
              <a:rPr lang="pl-PL" sz="4000" dirty="0" smtClean="0">
                <a:latin typeface="Lato" panose="020F0502020204030203" pitchFamily="34" charset="-18"/>
              </a:rPr>
              <a:t>Źródła</a:t>
            </a:r>
            <a:endParaRPr lang="pl-PL" sz="3600" dirty="0">
              <a:latin typeface="Lato" panose="020F0502020204030203" pitchFamily="34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2000" dirty="0" smtClean="0">
                <a:latin typeface="Lato" panose="020F0502020204030203" pitchFamily="34" charset="-18"/>
              </a:rPr>
              <a:t>https://www.python.org/doc/, </a:t>
            </a:r>
            <a:r>
              <a:rPr lang="pl-PL" altLang="pl-PL" sz="2000" b="1" dirty="0" smtClean="0">
                <a:latin typeface="Lato" panose="020F0502020204030203" pitchFamily="34" charset="-18"/>
              </a:rPr>
              <a:t>oficjalna dokumentacja języka </a:t>
            </a:r>
            <a:r>
              <a:rPr lang="pl-PL" altLang="pl-PL" sz="2000" b="1" dirty="0" err="1" smtClean="0">
                <a:latin typeface="Lato" panose="020F0502020204030203" pitchFamily="34" charset="-18"/>
              </a:rPr>
              <a:t>Python</a:t>
            </a:r>
            <a:r>
              <a:rPr lang="pl-PL" altLang="pl-PL" sz="2000" b="1" dirty="0" smtClean="0">
                <a:latin typeface="Lato" panose="020F0502020204030203" pitchFamily="34" charset="-18"/>
              </a:rPr>
              <a:t> </a:t>
            </a:r>
            <a:r>
              <a:rPr lang="pl-PL" altLang="pl-PL" sz="2000" dirty="0" smtClean="0">
                <a:latin typeface="Lato" panose="020F0502020204030203" pitchFamily="34" charset="-18"/>
              </a:rPr>
              <a:t>(dostęp 08.06.2019)</a:t>
            </a:r>
            <a:endParaRPr lang="pl-PL" altLang="pl-PL" sz="2000" b="1" dirty="0" smtClean="0">
              <a:latin typeface="Lato" panose="020F0502020204030203" pitchFamily="34" charset="-1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 smtClean="0">
                <a:latin typeface="Lato" panose="020F0502020204030203" pitchFamily="34" charset="-18"/>
              </a:rPr>
              <a:t>http://www.metal.agh.edu.pl/~banas/SRR/SRR_W10_CORBA_WebServices_Grids.pdf</a:t>
            </a:r>
            <a:r>
              <a:rPr lang="pl-PL" altLang="pl-PL" sz="2000" dirty="0" smtClean="0">
                <a:latin typeface="Lato" panose="020F0502020204030203" pitchFamily="34" charset="-18"/>
              </a:rPr>
              <a:t>,</a:t>
            </a:r>
            <a:r>
              <a:rPr lang="pl-PL" sz="2000" dirty="0" smtClean="0"/>
              <a:t> </a:t>
            </a:r>
            <a:r>
              <a:rPr lang="pl-PL" sz="2000" b="1" dirty="0" smtClean="0"/>
              <a:t>strona z materiałami dydaktycznym,</a:t>
            </a:r>
            <a:r>
              <a:rPr lang="pl-PL" sz="2000" b="1" dirty="0" smtClean="0">
                <a:latin typeface="Lato" panose="020F0502020204030203" pitchFamily="34" charset="-18"/>
              </a:rPr>
              <a:t> </a:t>
            </a:r>
            <a:r>
              <a:rPr lang="pl-PL" sz="2000" b="1" dirty="0">
                <a:latin typeface="Lato" panose="020F0502020204030203" pitchFamily="34" charset="-18"/>
              </a:rPr>
              <a:t>d</a:t>
            </a:r>
            <a:r>
              <a:rPr lang="pl-PL" altLang="pl-PL" sz="2000" b="1" dirty="0" smtClean="0">
                <a:latin typeface="Lato" panose="020F0502020204030203" pitchFamily="34" charset="-18"/>
              </a:rPr>
              <a:t>r hab. inż. Krzysztof Banaś, Akademia Górniczo-Hutnicza w Krakowie </a:t>
            </a:r>
            <a:r>
              <a:rPr lang="pl-PL" altLang="pl-PL" sz="2000" dirty="0" smtClean="0">
                <a:latin typeface="Lato" panose="020F0502020204030203" pitchFamily="34" charset="-18"/>
              </a:rPr>
              <a:t>(dostęp 08.06.2019)</a:t>
            </a:r>
            <a:endParaRPr lang="pl-PL" altLang="pl-PL" sz="2000" b="1" dirty="0" smtClean="0">
              <a:latin typeface="Lato" panose="020F0502020204030203" pitchFamily="34" charset="-1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 smtClean="0">
                <a:latin typeface="Lato" panose="020F0502020204030203" pitchFamily="34" charset="-18"/>
              </a:rPr>
              <a:t>http://edu.pjwstk.edu.pl/wyklady/tin/scb/wyklad13/wyklad.html , </a:t>
            </a:r>
            <a:r>
              <a:rPr lang="pl-PL" sz="2000" b="1" dirty="0">
                <a:latin typeface="Lato" panose="020F0502020204030203" pitchFamily="34" charset="-18"/>
              </a:rPr>
              <a:t>w</a:t>
            </a:r>
            <a:r>
              <a:rPr lang="pl-PL" sz="2000" b="1" dirty="0" smtClean="0">
                <a:latin typeface="Lato" panose="020F0502020204030203" pitchFamily="34" charset="-18"/>
              </a:rPr>
              <a:t>ykład na temat </a:t>
            </a:r>
            <a:r>
              <a:rPr lang="pl-PL" sz="2000" b="1" dirty="0" err="1" smtClean="0">
                <a:latin typeface="Lato" panose="020F0502020204030203" pitchFamily="34" charset="-18"/>
              </a:rPr>
              <a:t>WebService</a:t>
            </a:r>
            <a:r>
              <a:rPr lang="pl-PL" sz="2000" b="1" dirty="0" smtClean="0">
                <a:latin typeface="Lato" panose="020F0502020204030203" pitchFamily="34" charset="-18"/>
              </a:rPr>
              <a:t>, </a:t>
            </a:r>
            <a:r>
              <a:rPr lang="pl-PL" sz="2000" b="1" dirty="0">
                <a:latin typeface="Lato" panose="020F0502020204030203" pitchFamily="34" charset="-18"/>
              </a:rPr>
              <a:t>Polsko-Japońska Akademia Technik </a:t>
            </a:r>
            <a:r>
              <a:rPr lang="pl-PL" sz="2000" b="1" dirty="0" smtClean="0">
                <a:latin typeface="Lato" panose="020F0502020204030203" pitchFamily="34" charset="-18"/>
              </a:rPr>
              <a:t>Komputerowych </a:t>
            </a:r>
            <a:r>
              <a:rPr lang="pl-PL" altLang="pl-PL" sz="2000" dirty="0" smtClean="0">
                <a:latin typeface="Lato" panose="020F0502020204030203" pitchFamily="34" charset="-18"/>
              </a:rPr>
              <a:t>(dostęp 08.06.2019)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 smtClean="0"/>
              <a:t>http://flask.pocoo.org/docs/1.0/testing/, </a:t>
            </a:r>
            <a:r>
              <a:rPr lang="pl-PL" sz="2000" b="1" dirty="0"/>
              <a:t>d</a:t>
            </a:r>
            <a:r>
              <a:rPr lang="pl-PL" sz="2000" b="1" dirty="0" smtClean="0"/>
              <a:t>okumentacja testów jednostkowych </a:t>
            </a:r>
            <a:r>
              <a:rPr lang="pl-PL" altLang="pl-PL" sz="2000" dirty="0" smtClean="0">
                <a:latin typeface="Lato" panose="020F0502020204030203" pitchFamily="34" charset="-18"/>
              </a:rPr>
              <a:t>(dostęp 08.06.2019)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 smtClean="0"/>
              <a:t>https://docs.python.org/3/library/unittest.html, </a:t>
            </a:r>
            <a:r>
              <a:rPr lang="pl-PL" sz="2000" b="1" dirty="0" smtClean="0"/>
              <a:t>dokumentacja testów jednostkowych </a:t>
            </a:r>
            <a:r>
              <a:rPr lang="pl-PL" altLang="pl-PL" sz="2000" dirty="0" smtClean="0">
                <a:latin typeface="Lato" panose="020F0502020204030203" pitchFamily="34" charset="-18"/>
              </a:rPr>
              <a:t>(dostęp 08.06.2019)</a:t>
            </a:r>
            <a:endParaRPr lang="pl-PL" sz="2000" b="1" dirty="0">
              <a:latin typeface="Lato" panose="020F0502020204030203" pitchFamily="34" charset="-18"/>
              <a:hlinkClick r:id="rId2"/>
            </a:endParaRP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87818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</p:cNvPr>
          <p:cNvSpPr>
            <a:spLocks noChangeArrowheads="1"/>
          </p:cNvSpPr>
          <p:nvPr/>
        </p:nvSpPr>
        <p:spPr bwMode="auto">
          <a:xfrm>
            <a:off x="8724900" y="701833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Prostokąt 1"/>
          <p:cNvSpPr/>
          <p:nvPr/>
        </p:nvSpPr>
        <p:spPr>
          <a:xfrm>
            <a:off x="-16998" y="753914"/>
            <a:ext cx="10697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b="1" i="0" dirty="0" smtClean="0">
                <a:solidFill>
                  <a:srgbClr val="2B2B2B"/>
                </a:solidFill>
                <a:effectLst/>
                <a:latin typeface="Lato" panose="020F0502020204030203" pitchFamily="34" charset="-18"/>
              </a:rPr>
              <a:t>Wykorzystany język - </a:t>
            </a:r>
            <a:r>
              <a:rPr lang="pl-PL" sz="3600" b="1" i="0" dirty="0" err="1" smtClean="0">
                <a:solidFill>
                  <a:srgbClr val="2B2B2B"/>
                </a:solidFill>
                <a:effectLst/>
                <a:latin typeface="Lato" panose="020F0502020204030203" pitchFamily="34" charset="-18"/>
              </a:rPr>
              <a:t>Python</a:t>
            </a:r>
            <a:endParaRPr lang="pl-PL" sz="3600" b="1" i="0" dirty="0">
              <a:solidFill>
                <a:srgbClr val="2B2B2B"/>
              </a:solidFill>
              <a:effectLst/>
              <a:latin typeface="Lato" panose="020F0502020204030203" pitchFamily="34" charset="-18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659830" y="2122066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dirty="0" smtClean="0">
                <a:latin typeface="Lato" panose="020F0502020204030203" pitchFamily="34" charset="-18"/>
              </a:rPr>
              <a:t>Bardzo prosta składnia. Brak stosowania klamer. </a:t>
            </a:r>
            <a:r>
              <a:rPr lang="pl-PL" dirty="0">
                <a:latin typeface="Lato" panose="020F0502020204030203" pitchFamily="34" charset="-18"/>
              </a:rPr>
              <a:t>O</a:t>
            </a:r>
            <a:r>
              <a:rPr lang="pl-PL" dirty="0" smtClean="0">
                <a:latin typeface="Lato" panose="020F0502020204030203" pitchFamily="34" charset="-18"/>
              </a:rPr>
              <a:t>ddzielanie kodu za pomocą wcięć.</a:t>
            </a:r>
          </a:p>
          <a:p>
            <a:pPr algn="just"/>
            <a:endParaRPr lang="pl-PL" dirty="0" smtClean="0">
              <a:latin typeface="Lato" panose="020F0502020204030203" pitchFamily="34" charset="-1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dirty="0" err="1">
                <a:latin typeface="Lato" panose="020F0502020204030203" pitchFamily="34" charset="-18"/>
              </a:rPr>
              <a:t>Python</a:t>
            </a:r>
            <a:r>
              <a:rPr lang="pl-PL" dirty="0">
                <a:latin typeface="Lato" panose="020F0502020204030203" pitchFamily="34" charset="-18"/>
              </a:rPr>
              <a:t> językiem dynamicznie </a:t>
            </a:r>
            <a:r>
              <a:rPr lang="pl-PL" dirty="0" smtClean="0">
                <a:latin typeface="Lato" panose="020F0502020204030203" pitchFamily="34" charset="-18"/>
              </a:rPr>
              <a:t>typowanym.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dirty="0">
              <a:latin typeface="Lato" panose="020F0502020204030203" pitchFamily="34" charset="-1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dirty="0" smtClean="0">
                <a:latin typeface="Lato" panose="020F0502020204030203" pitchFamily="34" charset="-18"/>
              </a:rPr>
              <a:t>Język ten </a:t>
            </a:r>
            <a:r>
              <a:rPr lang="pl-PL" dirty="0">
                <a:latin typeface="Lato" panose="020F0502020204030203" pitchFamily="34" charset="-18"/>
              </a:rPr>
              <a:t>pozwala </a:t>
            </a:r>
            <a:r>
              <a:rPr lang="pl-PL" dirty="0" smtClean="0">
                <a:latin typeface="Lato" panose="020F0502020204030203" pitchFamily="34" charset="-18"/>
              </a:rPr>
              <a:t>tworzyć serwisy </a:t>
            </a:r>
            <a:r>
              <a:rPr lang="pl-PL" dirty="0">
                <a:latin typeface="Lato" panose="020F0502020204030203" pitchFamily="34" charset="-18"/>
              </a:rPr>
              <a:t>internetowe, </a:t>
            </a:r>
            <a:r>
              <a:rPr lang="pl-PL" dirty="0" smtClean="0">
                <a:latin typeface="Lato" panose="020F0502020204030203" pitchFamily="34" charset="-18"/>
              </a:rPr>
              <a:t>aplikacje </a:t>
            </a:r>
            <a:r>
              <a:rPr lang="pl-PL" dirty="0">
                <a:latin typeface="Lato" panose="020F0502020204030203" pitchFamily="34" charset="-18"/>
              </a:rPr>
              <a:t>desktopowe, </a:t>
            </a:r>
            <a:r>
              <a:rPr lang="pl-PL" dirty="0" smtClean="0">
                <a:latin typeface="Lato" panose="020F0502020204030203" pitchFamily="34" charset="-18"/>
              </a:rPr>
              <a:t>sieciowe, skrypty</a:t>
            </a:r>
            <a:r>
              <a:rPr lang="pl-PL" dirty="0">
                <a:latin typeface="Lato" panose="020F0502020204030203" pitchFamily="34" charset="-18"/>
              </a:rPr>
              <a:t>, a nawet gry</a:t>
            </a:r>
            <a:r>
              <a:rPr lang="pl-PL" dirty="0" smtClean="0">
                <a:latin typeface="Lato" panose="020F0502020204030203" pitchFamily="34" charset="-18"/>
              </a:rPr>
              <a:t>.</a:t>
            </a:r>
          </a:p>
          <a:p>
            <a:pPr algn="just"/>
            <a:endParaRPr lang="pl-PL" dirty="0">
              <a:latin typeface="Lato" panose="020F0502020204030203" pitchFamily="34" charset="-1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dirty="0" smtClean="0">
                <a:latin typeface="Lato" panose="020F0502020204030203" pitchFamily="34" charset="-18"/>
              </a:rPr>
              <a:t>Ekspresywność (mniej kodu do osiągniecia podobnego efektu w stosunku do innych języków).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dirty="0" smtClean="0">
              <a:latin typeface="Lato" panose="020F0502020204030203" pitchFamily="34" charset="-1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dirty="0" smtClean="0">
                <a:latin typeface="Lato" panose="020F0502020204030203" pitchFamily="34" charset="-18"/>
              </a:rPr>
              <a:t>Bardzo</a:t>
            </a:r>
            <a:r>
              <a:rPr lang="pl-PL" dirty="0">
                <a:latin typeface="Lato" panose="020F0502020204030203" pitchFamily="34" charset="-18"/>
              </a:rPr>
              <a:t> duży zbiór gotowych </a:t>
            </a:r>
            <a:r>
              <a:rPr lang="pl-PL" dirty="0" smtClean="0">
                <a:latin typeface="Lato" panose="020F0502020204030203" pitchFamily="34" charset="-18"/>
              </a:rPr>
              <a:t>bibliotek.</a:t>
            </a:r>
            <a:endParaRPr lang="pl-PL" dirty="0">
              <a:latin typeface="Lato" panose="020F0502020204030203" pitchFamily="34" charset="-18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753914"/>
            <a:ext cx="10680700" cy="936104"/>
          </a:xfrm>
        </p:spPr>
        <p:txBody>
          <a:bodyPr/>
          <a:lstStyle/>
          <a:p>
            <a:r>
              <a:rPr lang="pl-PL" altLang="pl-PL" sz="3600" b="1" dirty="0" smtClean="0">
                <a:latin typeface="Lato" panose="020F0502020204030203" pitchFamily="34" charset="-18"/>
              </a:rPr>
              <a:t>Technologia - </a:t>
            </a:r>
            <a:r>
              <a:rPr lang="pl-PL" altLang="pl-PL" sz="3600" b="1" dirty="0" err="1" smtClean="0">
                <a:latin typeface="Lato" panose="020F0502020204030203" pitchFamily="34" charset="-18"/>
              </a:rPr>
              <a:t>WebService</a:t>
            </a:r>
            <a:endParaRPr lang="pl-PL" sz="3600" b="1" dirty="0">
              <a:latin typeface="Lato" panose="020F0502020204030203" pitchFamily="34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7822" y="2011363"/>
            <a:ext cx="9357866" cy="479425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l-PL" sz="2400" dirty="0"/>
              <a:t>T</a:t>
            </a:r>
            <a:r>
              <a:rPr lang="pl-PL" sz="2400" dirty="0" smtClean="0"/>
              <a:t>echnologia przetwarzania rozproszonego oparta o  technologie WWW.</a:t>
            </a:r>
          </a:p>
          <a:p>
            <a:pPr marL="0" indent="0" algn="just">
              <a:buNone/>
            </a:pPr>
            <a:endParaRPr lang="pl-PL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2400" dirty="0" smtClean="0"/>
              <a:t>Web Services określa się dziś jedną z możliwych realizacji modelu SOA.</a:t>
            </a:r>
          </a:p>
          <a:p>
            <a:pPr marL="0" indent="0" algn="just">
              <a:buNone/>
            </a:pPr>
            <a:endParaRPr lang="pl-PL" sz="2400" dirty="0" smtClean="0">
              <a:latin typeface="Lato" panose="020F0502020204030203" pitchFamily="34" charset="-18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Lato" panose="020F0502020204030203" pitchFamily="34" charset="-18"/>
              </a:rPr>
              <a:t>Organizacjami rozwijającymi standardy Web Services są między innymi: W3C (World </a:t>
            </a:r>
            <a:r>
              <a:rPr lang="pl-PL" sz="2400" dirty="0" err="1" smtClean="0">
                <a:latin typeface="Lato" panose="020F0502020204030203" pitchFamily="34" charset="-18"/>
              </a:rPr>
              <a:t>Wide</a:t>
            </a:r>
            <a:r>
              <a:rPr lang="pl-PL" sz="2400" dirty="0" smtClean="0">
                <a:latin typeface="Lato" panose="020F0502020204030203" pitchFamily="34" charset="-18"/>
              </a:rPr>
              <a:t> Web </a:t>
            </a:r>
            <a:r>
              <a:rPr lang="pl-PL" sz="2400" dirty="0" err="1" smtClean="0">
                <a:latin typeface="Lato" panose="020F0502020204030203" pitchFamily="34" charset="-18"/>
              </a:rPr>
              <a:t>Consortium</a:t>
            </a:r>
            <a:r>
              <a:rPr lang="pl-PL" sz="2400" dirty="0" smtClean="0">
                <a:latin typeface="Lato" panose="020F0502020204030203" pitchFamily="34" charset="-18"/>
              </a:rPr>
              <a:t>), OASIS  (Organization for the </a:t>
            </a:r>
            <a:r>
              <a:rPr lang="pl-PL" sz="2400" dirty="0" err="1" smtClean="0">
                <a:latin typeface="Lato" panose="020F0502020204030203" pitchFamily="34" charset="-18"/>
              </a:rPr>
              <a:t>Advancement</a:t>
            </a:r>
            <a:r>
              <a:rPr lang="pl-PL" sz="2400" dirty="0" smtClean="0">
                <a:latin typeface="Lato" panose="020F0502020204030203" pitchFamily="34" charset="-18"/>
              </a:rPr>
              <a:t> of </a:t>
            </a:r>
            <a:r>
              <a:rPr lang="pl-PL" sz="2400" dirty="0" err="1" smtClean="0">
                <a:latin typeface="Lato" panose="020F0502020204030203" pitchFamily="34" charset="-18"/>
              </a:rPr>
              <a:t>Structured</a:t>
            </a:r>
            <a:r>
              <a:rPr lang="pl-PL" sz="2400" dirty="0" smtClean="0">
                <a:latin typeface="Lato" panose="020F0502020204030203" pitchFamily="34" charset="-18"/>
              </a:rPr>
              <a:t>  Information </a:t>
            </a:r>
            <a:r>
              <a:rPr lang="pl-PL" sz="2400" dirty="0" err="1" smtClean="0">
                <a:latin typeface="Lato" panose="020F0502020204030203" pitchFamily="34" charset="-18"/>
              </a:rPr>
              <a:t>Standards</a:t>
            </a:r>
            <a:r>
              <a:rPr lang="pl-PL" sz="2400" dirty="0" smtClean="0">
                <a:latin typeface="Lato" panose="020F0502020204030203" pitchFamily="34" charset="-18"/>
              </a:rPr>
              <a:t>).</a:t>
            </a:r>
            <a:endParaRPr lang="pl-PL" sz="2400" dirty="0"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54955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0" y="753914"/>
            <a:ext cx="10680700" cy="936104"/>
          </a:xfrm>
        </p:spPr>
        <p:txBody>
          <a:bodyPr/>
          <a:lstStyle/>
          <a:p>
            <a:r>
              <a:rPr lang="pl-PL" altLang="pl-PL" sz="3600" b="1" dirty="0" smtClean="0">
                <a:latin typeface="Lato" panose="020F0502020204030203" pitchFamily="34" charset="-18"/>
              </a:rPr>
              <a:t>Technologia - </a:t>
            </a:r>
            <a:r>
              <a:rPr lang="pl-PL" altLang="pl-PL" sz="3600" b="1" dirty="0" err="1" smtClean="0">
                <a:latin typeface="Lato" panose="020F0502020204030203" pitchFamily="34" charset="-18"/>
              </a:rPr>
              <a:t>WebService</a:t>
            </a:r>
            <a:endParaRPr lang="pl-PL" sz="3600" b="1" dirty="0">
              <a:latin typeface="Lato" panose="020F0502020204030203" pitchFamily="34" charset="-18"/>
            </a:endParaRPr>
          </a:p>
        </p:txBody>
      </p:sp>
      <p:pic>
        <p:nvPicPr>
          <p:cNvPr id="16386" name="Picture 2" descr="Znalezione obrazy dla zapytania web 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4" y="2122066"/>
            <a:ext cx="9734406" cy="43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98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 bwMode="auto">
          <a:xfrm>
            <a:off x="0" y="753914"/>
            <a:ext cx="1068070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sz="3600" b="1" dirty="0" smtClean="0">
                <a:latin typeface="Lato" panose="020F0502020204030203" pitchFamily="34" charset="-18"/>
              </a:rPr>
              <a:t>Implementacja - klient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02" y="1695996"/>
            <a:ext cx="892351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7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 bwMode="auto">
          <a:xfrm>
            <a:off x="0" y="753914"/>
            <a:ext cx="1068070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sz="3600" b="1" dirty="0" smtClean="0">
                <a:latin typeface="Lato" panose="020F0502020204030203" pitchFamily="34" charset="-18"/>
              </a:rPr>
              <a:t>Implementacja - </a:t>
            </a:r>
            <a:r>
              <a:rPr lang="pl-PL" altLang="pl-PL" sz="3600" b="1" dirty="0">
                <a:latin typeface="Lato" panose="020F0502020204030203" pitchFamily="34" charset="-18"/>
              </a:rPr>
              <a:t>s</a:t>
            </a:r>
            <a:r>
              <a:rPr lang="pl-PL" altLang="pl-PL" sz="3600" b="1" dirty="0" smtClean="0">
                <a:latin typeface="Lato" panose="020F0502020204030203" pitchFamily="34" charset="-18"/>
              </a:rPr>
              <a:t>erwer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38" y="1834034"/>
            <a:ext cx="52101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 bwMode="auto">
          <a:xfrm>
            <a:off x="0" y="753914"/>
            <a:ext cx="1068070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sz="3600" b="1" dirty="0" smtClean="0">
                <a:latin typeface="Lato" panose="020F0502020204030203" pitchFamily="34" charset="-18"/>
              </a:rPr>
              <a:t>Implementacja - </a:t>
            </a:r>
            <a:r>
              <a:rPr lang="pl-PL" altLang="pl-PL" sz="3600" b="1" dirty="0">
                <a:latin typeface="Lato" panose="020F0502020204030203" pitchFamily="34" charset="-18"/>
              </a:rPr>
              <a:t>s</a:t>
            </a:r>
            <a:r>
              <a:rPr lang="pl-PL" altLang="pl-PL" sz="3600" b="1" dirty="0" smtClean="0">
                <a:latin typeface="Lato" panose="020F0502020204030203" pitchFamily="34" charset="-18"/>
              </a:rPr>
              <a:t>erwer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46" y="1546002"/>
            <a:ext cx="5278506" cy="55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0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 bwMode="auto">
          <a:xfrm>
            <a:off x="0" y="753914"/>
            <a:ext cx="1068070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sz="3600" b="1" dirty="0" smtClean="0">
                <a:latin typeface="Lato" panose="020F0502020204030203" pitchFamily="34" charset="-18"/>
              </a:rPr>
              <a:t>Diagramy UML</a:t>
            </a:r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735014" y="2011363"/>
            <a:ext cx="9210674" cy="10468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pl-PL" sz="2400" dirty="0" smtClean="0">
                <a:latin typeface="Lato" panose="020F0502020204030203" pitchFamily="34" charset="-18"/>
              </a:rPr>
              <a:t>Aby zobrazować komunikację między klientem a serwerem zostały przygotowane odpowiednie diagramy UML</a:t>
            </a:r>
            <a:endParaRPr lang="pl-PL" sz="2400" dirty="0">
              <a:latin typeface="Lato" panose="020F0502020204030203" pitchFamily="34" charset="-18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2" y="2914154"/>
            <a:ext cx="9086850" cy="366712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0" y="6581279"/>
            <a:ext cx="106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 smtClean="0">
                <a:latin typeface="Lato" panose="020F0502020204030203" pitchFamily="34" charset="-18"/>
              </a:rPr>
              <a:t>Rys. 1 </a:t>
            </a:r>
            <a:r>
              <a:rPr lang="pl-PL" sz="1800" dirty="0">
                <a:latin typeface="Lato" panose="020F0502020204030203" pitchFamily="34" charset="-18"/>
              </a:rPr>
              <a:t>D</a:t>
            </a:r>
            <a:r>
              <a:rPr lang="pl-PL" sz="1800" dirty="0" smtClean="0">
                <a:latin typeface="Lato" panose="020F0502020204030203" pitchFamily="34" charset="-18"/>
              </a:rPr>
              <a:t>iagram sekwencji</a:t>
            </a:r>
            <a:endParaRPr lang="pl-PL" sz="1800" dirty="0"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9094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 bwMode="auto">
          <a:xfrm>
            <a:off x="0" y="753914"/>
            <a:ext cx="1068070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sz="3600" b="1" dirty="0" smtClean="0">
                <a:latin typeface="Lato" panose="020F0502020204030203" pitchFamily="34" charset="-18"/>
              </a:rPr>
              <a:t>Diagramy UML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0" y="6581279"/>
            <a:ext cx="106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 smtClean="0">
                <a:latin typeface="Lato" panose="020F0502020204030203" pitchFamily="34" charset="-18"/>
              </a:rPr>
              <a:t>Rys. 2 </a:t>
            </a:r>
            <a:r>
              <a:rPr lang="pl-PL" sz="1800" dirty="0">
                <a:latin typeface="Lato" panose="020F0502020204030203" pitchFamily="34" charset="-18"/>
              </a:rPr>
              <a:t>D</a:t>
            </a:r>
            <a:r>
              <a:rPr lang="pl-PL" sz="1800" dirty="0" smtClean="0">
                <a:latin typeface="Lato" panose="020F0502020204030203" pitchFamily="34" charset="-18"/>
              </a:rPr>
              <a:t>iagram przepływu danych</a:t>
            </a:r>
            <a:endParaRPr lang="pl-PL" sz="1800" dirty="0">
              <a:latin typeface="Lato" panose="020F0502020204030203" pitchFamily="34" charset="-18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94" y="1768979"/>
            <a:ext cx="8640960" cy="47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8049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 - 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Words>218</Words>
  <Application>Microsoft Office PowerPoint</Application>
  <PresentationFormat>Niestandardowy</PresentationFormat>
  <Paragraphs>42</Paragraphs>
  <Slides>12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Helvetica Neue</vt:lpstr>
      <vt:lpstr>Lato</vt:lpstr>
      <vt:lpstr>Blank Presentation - Default</vt:lpstr>
      <vt:lpstr>Prezentacja programu PowerPoint</vt:lpstr>
      <vt:lpstr>Prezentacja programu PowerPoint</vt:lpstr>
      <vt:lpstr>Technologia - WebService</vt:lpstr>
      <vt:lpstr>Technologia - WebService</vt:lpstr>
      <vt:lpstr>Implementacja - klient</vt:lpstr>
      <vt:lpstr>Implementacja - serwer</vt:lpstr>
      <vt:lpstr>Implementacja - serwer</vt:lpstr>
      <vt:lpstr>Diagramy UML</vt:lpstr>
      <vt:lpstr>Diagramy UML</vt:lpstr>
      <vt:lpstr>Diagramy UML</vt:lpstr>
      <vt:lpstr>Testy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Kamil</cp:lastModifiedBy>
  <cp:revision>26</cp:revision>
  <dcterms:modified xsi:type="dcterms:W3CDTF">2019-06-12T09:02:07Z</dcterms:modified>
</cp:coreProperties>
</file>