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7"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5856E-C8A7-4ED0-A5A7-7ED1A84F10EC}" type="datetimeFigureOut">
              <a:rPr lang="en-IN" smtClean="0"/>
              <a:t>22-09-2024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78DD606-A873-4441-A374-6DAE1A7DCD8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8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856E-C8A7-4ED0-A5A7-7ED1A84F10EC}"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DD606-A873-4441-A374-6DAE1A7DCD8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55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856E-C8A7-4ED0-A5A7-7ED1A84F10EC}"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DD606-A873-4441-A374-6DAE1A7DCD8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78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5856E-C8A7-4ED0-A5A7-7ED1A84F10EC}"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DD606-A873-4441-A374-6DAE1A7DCD8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86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5856E-C8A7-4ED0-A5A7-7ED1A84F10EC}"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8DD606-A873-4441-A374-6DAE1A7DCD8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10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5856E-C8A7-4ED0-A5A7-7ED1A84F10EC}"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DD606-A873-4441-A374-6DAE1A7DCD8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97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5856E-C8A7-4ED0-A5A7-7ED1A84F10EC}"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8DD606-A873-4441-A374-6DAE1A7DCD8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43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5856E-C8A7-4ED0-A5A7-7ED1A84F10EC}"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8DD606-A873-4441-A374-6DAE1A7DCD8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42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5856E-C8A7-4ED0-A5A7-7ED1A84F10EC}"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8DD606-A873-4441-A374-6DAE1A7DCD84}" type="slidenum">
              <a:rPr lang="en-IN" smtClean="0"/>
              <a:t>‹#›</a:t>
            </a:fld>
            <a:endParaRPr lang="en-IN"/>
          </a:p>
        </p:txBody>
      </p:sp>
    </p:spTree>
    <p:extLst>
      <p:ext uri="{BB962C8B-B14F-4D97-AF65-F5344CB8AC3E}">
        <p14:creationId xmlns:p14="http://schemas.microsoft.com/office/powerpoint/2010/main" val="79432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D5856E-C8A7-4ED0-A5A7-7ED1A84F10EC}"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8DD606-A873-4441-A374-6DAE1A7DCD8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23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D5856E-C8A7-4ED0-A5A7-7ED1A84F10EC}" type="datetimeFigureOut">
              <a:rPr lang="en-IN" smtClean="0"/>
              <a:t>22-09-2024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78DD606-A873-4441-A374-6DAE1A7DCD8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31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D5856E-C8A7-4ED0-A5A7-7ED1A84F10EC}" type="datetimeFigureOut">
              <a:rPr lang="en-IN" smtClean="0"/>
              <a:t>22-09-2024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8DD606-A873-4441-A374-6DAE1A7DCD8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38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CE2F-BEC6-9735-FBF2-215AFAA4C24B}"/>
              </a:ext>
            </a:extLst>
          </p:cNvPr>
          <p:cNvSpPr>
            <a:spLocks noGrp="1"/>
          </p:cNvSpPr>
          <p:nvPr>
            <p:ph type="ctrTitle"/>
          </p:nvPr>
        </p:nvSpPr>
        <p:spPr/>
        <p:txBody>
          <a:bodyPr/>
          <a:lstStyle/>
          <a:p>
            <a:r>
              <a:rPr lang="en-IN" dirty="0"/>
              <a:t>SMART Dustbin</a:t>
            </a:r>
          </a:p>
        </p:txBody>
      </p:sp>
      <p:sp>
        <p:nvSpPr>
          <p:cNvPr id="3" name="Subtitle 2">
            <a:extLst>
              <a:ext uri="{FF2B5EF4-FFF2-40B4-BE49-F238E27FC236}">
                <a16:creationId xmlns:a16="http://schemas.microsoft.com/office/drawing/2014/main" id="{B9D04E41-5FFD-3DAC-C387-0DCE65C24AE2}"/>
              </a:ext>
            </a:extLst>
          </p:cNvPr>
          <p:cNvSpPr>
            <a:spLocks noGrp="1"/>
          </p:cNvSpPr>
          <p:nvPr>
            <p:ph type="subTitle" idx="1"/>
          </p:nvPr>
        </p:nvSpPr>
        <p:spPr/>
        <p:txBody>
          <a:bodyPr/>
          <a:lstStyle/>
          <a:p>
            <a:r>
              <a:rPr lang="en-IN" dirty="0"/>
              <a:t>                                                   -  By </a:t>
            </a:r>
            <a:r>
              <a:rPr lang="en-IN" dirty="0" err="1"/>
              <a:t>leevant</a:t>
            </a:r>
            <a:r>
              <a:rPr lang="en-IN" dirty="0"/>
              <a:t> , </a:t>
            </a:r>
            <a:r>
              <a:rPr lang="en-IN" dirty="0" err="1"/>
              <a:t>diptesh</a:t>
            </a:r>
            <a:r>
              <a:rPr lang="en-IN"/>
              <a:t>, Wasim and Umed</a:t>
            </a:r>
            <a:endParaRPr lang="en-IN" dirty="0"/>
          </a:p>
        </p:txBody>
      </p:sp>
    </p:spTree>
    <p:extLst>
      <p:ext uri="{BB962C8B-B14F-4D97-AF65-F5344CB8AC3E}">
        <p14:creationId xmlns:p14="http://schemas.microsoft.com/office/powerpoint/2010/main" val="188711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DA5EB17-08C0-DBCD-3538-BD1AE21FA4DF}"/>
              </a:ext>
            </a:extLst>
          </p:cNvPr>
          <p:cNvSpPr txBox="1">
            <a:spLocks/>
          </p:cNvSpPr>
          <p:nvPr/>
        </p:nvSpPr>
        <p:spPr>
          <a:xfrm>
            <a:off x="1038624" y="786700"/>
            <a:ext cx="9603275" cy="395244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IN" dirty="0"/>
              <a:t> </a:t>
            </a:r>
          </a:p>
        </p:txBody>
      </p:sp>
      <p:sp>
        <p:nvSpPr>
          <p:cNvPr id="3" name="Oval 2">
            <a:extLst>
              <a:ext uri="{FF2B5EF4-FFF2-40B4-BE49-F238E27FC236}">
                <a16:creationId xmlns:a16="http://schemas.microsoft.com/office/drawing/2014/main" id="{D6C7FCD2-8673-DB18-6DEB-4EB063D0F9CA}"/>
              </a:ext>
            </a:extLst>
          </p:cNvPr>
          <p:cNvSpPr/>
          <p:nvPr/>
        </p:nvSpPr>
        <p:spPr>
          <a:xfrm>
            <a:off x="2005781" y="1474838"/>
            <a:ext cx="7187381" cy="29890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86E66EC2-2757-80B6-44C7-3435CDC9EE9C}"/>
              </a:ext>
            </a:extLst>
          </p:cNvPr>
          <p:cNvSpPr txBox="1"/>
          <p:nvPr/>
        </p:nvSpPr>
        <p:spPr>
          <a:xfrm>
            <a:off x="4493733" y="2523578"/>
            <a:ext cx="3333135"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73271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6060-CC50-7A8B-FEE6-3C000BB36DE9}"/>
              </a:ext>
            </a:extLst>
          </p:cNvPr>
          <p:cNvSpPr>
            <a:spLocks noGrp="1"/>
          </p:cNvSpPr>
          <p:nvPr>
            <p:ph type="title"/>
          </p:nvPr>
        </p:nvSpPr>
        <p:spPr>
          <a:xfrm>
            <a:off x="1451579" y="867037"/>
            <a:ext cx="10972800" cy="1049235"/>
          </a:xfrm>
        </p:spPr>
        <p:txBody>
          <a:bodyPr/>
          <a:lstStyle/>
          <a:p>
            <a:r>
              <a:rPr lang="en-IN" dirty="0"/>
              <a:t>Project overview</a:t>
            </a:r>
          </a:p>
        </p:txBody>
      </p:sp>
      <p:sp>
        <p:nvSpPr>
          <p:cNvPr id="3" name="Content Placeholder 2">
            <a:extLst>
              <a:ext uri="{FF2B5EF4-FFF2-40B4-BE49-F238E27FC236}">
                <a16:creationId xmlns:a16="http://schemas.microsoft.com/office/drawing/2014/main" id="{50A7E364-1B3C-C1E9-91DD-E9C0B4E6E074}"/>
              </a:ext>
            </a:extLst>
          </p:cNvPr>
          <p:cNvSpPr>
            <a:spLocks noGrp="1"/>
          </p:cNvSpPr>
          <p:nvPr>
            <p:ph idx="1"/>
          </p:nvPr>
        </p:nvSpPr>
        <p:spPr/>
        <p:txBody>
          <a:bodyPr/>
          <a:lstStyle/>
          <a:p>
            <a:pPr marL="0" indent="0">
              <a:buNone/>
            </a:pPr>
            <a:r>
              <a:rPr lang="en-US" b="0" i="0" dirty="0">
                <a:solidFill>
                  <a:srgbClr val="0D0D0D"/>
                </a:solidFill>
                <a:effectLst/>
                <a:latin typeface="Söhne"/>
              </a:rPr>
              <a:t>The Smart Dustbin Robot project aims to revolutionize waste management by introducing an intelligent robotic system capable of autonomously collecting and segregating garbage. Combining robotics, artificial intelligence, and IoT technologies, this project seeks to address the challenges associated with traditional waste disposal methods, such as inefficiency, environmental impact, and human error.</a:t>
            </a:r>
            <a:endParaRPr lang="en-IN" dirty="0"/>
          </a:p>
        </p:txBody>
      </p:sp>
    </p:spTree>
    <p:extLst>
      <p:ext uri="{BB962C8B-B14F-4D97-AF65-F5344CB8AC3E}">
        <p14:creationId xmlns:p14="http://schemas.microsoft.com/office/powerpoint/2010/main" val="169305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FE4-90BC-74EE-1476-98E40E6FE055}"/>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E54DCE61-841D-81F1-979F-C75187A87570}"/>
              </a:ext>
            </a:extLst>
          </p:cNvPr>
          <p:cNvSpPr>
            <a:spLocks noGrp="1"/>
          </p:cNvSpPr>
          <p:nvPr>
            <p:ph idx="1"/>
          </p:nvPr>
        </p:nvSpPr>
        <p:spPr/>
        <p:txBody>
          <a:bodyPr/>
          <a:lstStyle/>
          <a:p>
            <a:r>
              <a:rPr lang="en-US" b="1" i="0" dirty="0">
                <a:solidFill>
                  <a:srgbClr val="0D0D0D"/>
                </a:solidFill>
                <a:effectLst/>
                <a:latin typeface="Söhne"/>
              </a:rPr>
              <a:t>Sweeping and Vacuuming:</a:t>
            </a:r>
            <a:r>
              <a:rPr lang="en-US" b="0" i="0" dirty="0">
                <a:solidFill>
                  <a:srgbClr val="0D0D0D"/>
                </a:solidFill>
                <a:effectLst/>
                <a:latin typeface="Söhne"/>
              </a:rPr>
              <a:t> The robot can be outfitted with sweeping brushes and vacuuming mechanisms to effectively remove dust, dirt, and debris from various types of flooring surfaces, including tiles, hardwood, and carpet.</a:t>
            </a:r>
          </a:p>
          <a:p>
            <a:endParaRPr lang="en-US" b="0" i="0" dirty="0">
              <a:solidFill>
                <a:srgbClr val="0D0D0D"/>
              </a:solidFill>
              <a:effectLst/>
              <a:latin typeface="Söhne"/>
            </a:endParaRPr>
          </a:p>
          <a:p>
            <a:r>
              <a:rPr lang="en-US" b="1" i="0" dirty="0">
                <a:solidFill>
                  <a:srgbClr val="0D0D0D"/>
                </a:solidFill>
                <a:effectLst/>
                <a:latin typeface="Söhne"/>
              </a:rPr>
              <a:t>Mopping and Sanitizing:</a:t>
            </a:r>
            <a:r>
              <a:rPr lang="en-US" b="0" i="0" dirty="0">
                <a:solidFill>
                  <a:srgbClr val="0D0D0D"/>
                </a:solidFill>
                <a:effectLst/>
                <a:latin typeface="Söhne"/>
              </a:rPr>
              <a:t> In addition to dry cleaning methods, the robot can incorporate mopping pads and sanitizing solutions to sanitize and disinfect floors, promoting cleanliness and hygiene in indoor environments.</a:t>
            </a:r>
          </a:p>
        </p:txBody>
      </p:sp>
    </p:spTree>
    <p:extLst>
      <p:ext uri="{BB962C8B-B14F-4D97-AF65-F5344CB8AC3E}">
        <p14:creationId xmlns:p14="http://schemas.microsoft.com/office/powerpoint/2010/main" val="91212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0F3DD4-9259-38DB-CFE2-2A6CCA84D969}"/>
              </a:ext>
            </a:extLst>
          </p:cNvPr>
          <p:cNvSpPr txBox="1">
            <a:spLocks/>
          </p:cNvSpPr>
          <p:nvPr/>
        </p:nvSpPr>
        <p:spPr>
          <a:xfrm>
            <a:off x="1166443" y="894854"/>
            <a:ext cx="9603275" cy="34506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mj-lt"/>
              <a:buAutoNum type="arabicPeriod"/>
            </a:pPr>
            <a:endParaRPr lang="en-US" dirty="0">
              <a:solidFill>
                <a:srgbClr val="0D0D0D"/>
              </a:solidFill>
              <a:latin typeface="Söhne"/>
            </a:endParaRPr>
          </a:p>
        </p:txBody>
      </p:sp>
      <p:sp>
        <p:nvSpPr>
          <p:cNvPr id="5" name="Content Placeholder 2">
            <a:extLst>
              <a:ext uri="{FF2B5EF4-FFF2-40B4-BE49-F238E27FC236}">
                <a16:creationId xmlns:a16="http://schemas.microsoft.com/office/drawing/2014/main" id="{1DB428FF-66C4-7D50-CCAA-E820D79A8F80}"/>
              </a:ext>
            </a:extLst>
          </p:cNvPr>
          <p:cNvSpPr txBox="1">
            <a:spLocks/>
          </p:cNvSpPr>
          <p:nvPr/>
        </p:nvSpPr>
        <p:spPr>
          <a:xfrm>
            <a:off x="1166443" y="894853"/>
            <a:ext cx="9603275" cy="34506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i="0" dirty="0">
                <a:solidFill>
                  <a:srgbClr val="0D0D0D"/>
                </a:solidFill>
                <a:effectLst/>
                <a:latin typeface="Söhne"/>
              </a:rPr>
              <a:t>Obstacle Avoidance:</a:t>
            </a:r>
            <a:r>
              <a:rPr lang="en-US" b="0" i="0" dirty="0">
                <a:solidFill>
                  <a:srgbClr val="0D0D0D"/>
                </a:solidFill>
                <a:effectLst/>
                <a:latin typeface="Söhne"/>
              </a:rPr>
              <a:t> The robot will be programmed with obstacle detection and avoidance capabilities to navigate around furniture, obstacles, and other impediments encountered during the cleaning process, minimizing the risk of collisions and damage.</a:t>
            </a:r>
          </a:p>
          <a:p>
            <a:endParaRPr lang="en-US" dirty="0">
              <a:solidFill>
                <a:srgbClr val="0D0D0D"/>
              </a:solidFill>
              <a:latin typeface="Söhne"/>
            </a:endParaRPr>
          </a:p>
          <a:p>
            <a:r>
              <a:rPr lang="en-US" b="1" i="0" dirty="0">
                <a:solidFill>
                  <a:srgbClr val="0D0D0D"/>
                </a:solidFill>
                <a:effectLst/>
                <a:latin typeface="Söhne"/>
              </a:rPr>
              <a:t>Load Sensing Mechanism:</a:t>
            </a:r>
            <a:r>
              <a:rPr lang="en-US" b="0" i="0" dirty="0">
                <a:solidFill>
                  <a:srgbClr val="0D0D0D"/>
                </a:solidFill>
                <a:effectLst/>
                <a:latin typeface="Söhne"/>
              </a:rPr>
              <a:t> The robot will be equipped with sensors to detect when its internal waste compartment reaches capacity, triggering the automatic dumping process.</a:t>
            </a:r>
          </a:p>
          <a:p>
            <a:endParaRPr lang="en-US" b="0" i="0" dirty="0">
              <a:solidFill>
                <a:srgbClr val="0D0D0D"/>
              </a:solidFill>
              <a:effectLst/>
              <a:latin typeface="Söhne"/>
            </a:endParaRPr>
          </a:p>
          <a:p>
            <a:r>
              <a:rPr lang="en-US" b="1" i="0" dirty="0">
                <a:solidFill>
                  <a:srgbClr val="0D0D0D"/>
                </a:solidFill>
                <a:effectLst/>
                <a:latin typeface="Söhne"/>
              </a:rPr>
              <a:t>Remote Control:</a:t>
            </a:r>
            <a:r>
              <a:rPr lang="en-US" b="0" i="0" dirty="0">
                <a:solidFill>
                  <a:srgbClr val="0D0D0D"/>
                </a:solidFill>
                <a:effectLst/>
                <a:latin typeface="Söhne"/>
              </a:rPr>
              <a:t> Users will be able to remotely control the Smart Dustbin using their smartphones, enabling them to initiate cleaning or collection tasks, adjust settings, and monitor its operation from anywhere with internet connectivity.</a:t>
            </a:r>
            <a:endParaRPr lang="en-US" dirty="0">
              <a:solidFill>
                <a:srgbClr val="0D0D0D"/>
              </a:solidFill>
              <a:latin typeface="Söhne"/>
            </a:endParaRPr>
          </a:p>
        </p:txBody>
      </p:sp>
    </p:spTree>
    <p:extLst>
      <p:ext uri="{BB962C8B-B14F-4D97-AF65-F5344CB8AC3E}">
        <p14:creationId xmlns:p14="http://schemas.microsoft.com/office/powerpoint/2010/main" val="218374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5720546-8791-64CF-F7C8-B003BB4936E3}"/>
              </a:ext>
            </a:extLst>
          </p:cNvPr>
          <p:cNvSpPr txBox="1">
            <a:spLocks/>
          </p:cNvSpPr>
          <p:nvPr/>
        </p:nvSpPr>
        <p:spPr>
          <a:xfrm>
            <a:off x="1166443" y="894853"/>
            <a:ext cx="9603275" cy="34506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i="0" dirty="0">
                <a:solidFill>
                  <a:srgbClr val="0D0D0D"/>
                </a:solidFill>
                <a:effectLst/>
                <a:latin typeface="Söhne"/>
              </a:rPr>
              <a:t>Sustainable Power Source:</a:t>
            </a:r>
            <a:r>
              <a:rPr lang="en-US" b="0" i="0" dirty="0">
                <a:solidFill>
                  <a:srgbClr val="0D0D0D"/>
                </a:solidFill>
                <a:effectLst/>
                <a:latin typeface="Söhne"/>
              </a:rPr>
              <a:t> By utilizing solar energy, the Smart Dustbin reduces its dependency on traditional grid electricity, making it a sustainable and eco-friendly solution for waste management.</a:t>
            </a:r>
          </a:p>
          <a:p>
            <a:endParaRPr lang="en-US" dirty="0">
              <a:solidFill>
                <a:srgbClr val="0D0D0D"/>
              </a:solidFill>
              <a:latin typeface="Söhne"/>
            </a:endParaRPr>
          </a:p>
          <a:p>
            <a:r>
              <a:rPr lang="en-US" b="1" i="0" dirty="0">
                <a:solidFill>
                  <a:srgbClr val="0D0D0D"/>
                </a:solidFill>
                <a:effectLst/>
                <a:latin typeface="Söhne"/>
              </a:rPr>
              <a:t>Environmental Impact:</a:t>
            </a:r>
            <a:r>
              <a:rPr lang="en-US" b="0" i="0" dirty="0">
                <a:solidFill>
                  <a:srgbClr val="0D0D0D"/>
                </a:solidFill>
                <a:effectLst/>
                <a:latin typeface="Söhne"/>
              </a:rPr>
              <a:t> Solar energy is a clean and renewable energy source, contributing to the reduction of greenhouse gas emissions and environmental degradation associated with conventional energy generation methods, aligning with sustainability goals and environmental stewardship.</a:t>
            </a:r>
          </a:p>
          <a:p>
            <a:endParaRPr lang="en-US" dirty="0">
              <a:solidFill>
                <a:srgbClr val="0D0D0D"/>
              </a:solidFill>
              <a:latin typeface="Söhne"/>
            </a:endParaRPr>
          </a:p>
          <a:p>
            <a:r>
              <a:rPr lang="en-US" b="1" i="0" dirty="0">
                <a:solidFill>
                  <a:srgbClr val="0D0D0D"/>
                </a:solidFill>
                <a:effectLst/>
                <a:latin typeface="Söhne"/>
              </a:rPr>
              <a:t>Predefined Routes:</a:t>
            </a:r>
            <a:r>
              <a:rPr lang="en-US" b="0" i="0" dirty="0">
                <a:solidFill>
                  <a:srgbClr val="0D0D0D"/>
                </a:solidFill>
                <a:effectLst/>
                <a:latin typeface="Söhne"/>
              </a:rPr>
              <a:t> The robot will follow predefined routes or maps created during setup, ensuring efficient coverage of the area and avoiding obstacles along the way.</a:t>
            </a:r>
          </a:p>
          <a:p>
            <a:endParaRPr lang="en-US" b="0" i="0" dirty="0">
              <a:solidFill>
                <a:srgbClr val="0D0D0D"/>
              </a:solidFill>
              <a:effectLst/>
              <a:latin typeface="Söhne"/>
            </a:endParaRPr>
          </a:p>
        </p:txBody>
      </p:sp>
    </p:spTree>
    <p:extLst>
      <p:ext uri="{BB962C8B-B14F-4D97-AF65-F5344CB8AC3E}">
        <p14:creationId xmlns:p14="http://schemas.microsoft.com/office/powerpoint/2010/main" val="204624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B7DF-99B4-233D-72A6-DC5E64E3AEF5}"/>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0E700CBC-8F1B-71F7-3694-5F539D29FA59}"/>
              </a:ext>
            </a:extLst>
          </p:cNvPr>
          <p:cNvSpPr>
            <a:spLocks noGrp="1"/>
          </p:cNvSpPr>
          <p:nvPr>
            <p:ph idx="1"/>
          </p:nvPr>
        </p:nvSpPr>
        <p:spPr/>
        <p:txBody>
          <a:bodyPr/>
          <a:lstStyle/>
          <a:p>
            <a:r>
              <a:rPr lang="en-IN" dirty="0"/>
              <a:t>Raspberry pi as microcontroller </a:t>
            </a:r>
          </a:p>
          <a:p>
            <a:r>
              <a:rPr lang="en-IN" dirty="0"/>
              <a:t>Ultrasonic sensor for wastes to be dumped</a:t>
            </a:r>
          </a:p>
          <a:p>
            <a:r>
              <a:rPr lang="en-IN" dirty="0"/>
              <a:t>Motor driver</a:t>
            </a:r>
          </a:p>
          <a:p>
            <a:r>
              <a:rPr lang="en-IN" dirty="0"/>
              <a:t>Camera</a:t>
            </a:r>
          </a:p>
          <a:p>
            <a:r>
              <a:rPr lang="en-IN" dirty="0"/>
              <a:t>Microphone</a:t>
            </a:r>
          </a:p>
          <a:p>
            <a:r>
              <a:rPr lang="en-IN" dirty="0"/>
              <a:t>Servo Motors</a:t>
            </a:r>
          </a:p>
          <a:p>
            <a:r>
              <a:rPr lang="en-IN" dirty="0"/>
              <a:t>Other basic components</a:t>
            </a:r>
          </a:p>
          <a:p>
            <a:endParaRPr lang="en-IN" dirty="0"/>
          </a:p>
        </p:txBody>
      </p:sp>
    </p:spTree>
    <p:extLst>
      <p:ext uri="{BB962C8B-B14F-4D97-AF65-F5344CB8AC3E}">
        <p14:creationId xmlns:p14="http://schemas.microsoft.com/office/powerpoint/2010/main" val="352603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07C8-FB3C-6A44-C763-A9CFE74D106E}"/>
              </a:ext>
            </a:extLst>
          </p:cNvPr>
          <p:cNvSpPr>
            <a:spLocks noGrp="1"/>
          </p:cNvSpPr>
          <p:nvPr>
            <p:ph type="title"/>
          </p:nvPr>
        </p:nvSpPr>
        <p:spPr>
          <a:xfrm>
            <a:off x="1451579" y="804519"/>
            <a:ext cx="10524111" cy="1049235"/>
          </a:xfrm>
        </p:spPr>
        <p:txBody>
          <a:bodyPr/>
          <a:lstStyle/>
          <a:p>
            <a:r>
              <a:rPr lang="en-IN" dirty="0"/>
              <a:t>How will it benefit pregnant lady</a:t>
            </a:r>
          </a:p>
        </p:txBody>
      </p:sp>
      <p:sp>
        <p:nvSpPr>
          <p:cNvPr id="3" name="Content Placeholder 2">
            <a:extLst>
              <a:ext uri="{FF2B5EF4-FFF2-40B4-BE49-F238E27FC236}">
                <a16:creationId xmlns:a16="http://schemas.microsoft.com/office/drawing/2014/main" id="{3DE8EFE2-8C1C-903A-7326-52A3202305E7}"/>
              </a:ext>
            </a:extLst>
          </p:cNvPr>
          <p:cNvSpPr>
            <a:spLocks noGrp="1"/>
          </p:cNvSpPr>
          <p:nvPr>
            <p:ph idx="1"/>
          </p:nvPr>
        </p:nvSpPr>
        <p:spPr/>
        <p:txBody>
          <a:bodyPr>
            <a:normAutofit/>
          </a:bodyPr>
          <a:lstStyle/>
          <a:p>
            <a:r>
              <a:rPr lang="en-US" b="1" i="0" dirty="0">
                <a:solidFill>
                  <a:srgbClr val="0D0D0D"/>
                </a:solidFill>
                <a:effectLst/>
                <a:latin typeface="Söhne"/>
              </a:rPr>
              <a:t>Reduced Physical Strain:</a:t>
            </a:r>
            <a:r>
              <a:rPr lang="en-US" b="0" i="0" dirty="0">
                <a:solidFill>
                  <a:srgbClr val="0D0D0D"/>
                </a:solidFill>
                <a:effectLst/>
                <a:latin typeface="Söhne"/>
              </a:rPr>
              <a:t> Automatic operation eliminates the need for pregnant women to manually handle heavy waste bins or engage in strenuous cleaning tasks, reducing physical strain and minimizing the risk of injury.</a:t>
            </a:r>
          </a:p>
          <a:p>
            <a:endParaRPr lang="en-US" b="0" i="0" dirty="0">
              <a:solidFill>
                <a:srgbClr val="0D0D0D"/>
              </a:solidFill>
              <a:effectLst/>
              <a:latin typeface="Söhne"/>
            </a:endParaRPr>
          </a:p>
          <a:p>
            <a:r>
              <a:rPr lang="en-US" b="1" i="0" dirty="0">
                <a:solidFill>
                  <a:srgbClr val="0D0D0D"/>
                </a:solidFill>
                <a:effectLst/>
                <a:latin typeface="Söhne"/>
              </a:rPr>
              <a:t>Convenience:</a:t>
            </a:r>
            <a:r>
              <a:rPr lang="en-US" b="0" i="0" dirty="0">
                <a:solidFill>
                  <a:srgbClr val="0D0D0D"/>
                </a:solidFill>
                <a:effectLst/>
                <a:latin typeface="Söhne"/>
              </a:rPr>
              <a:t> Remote control functionality allows pregnant women to manage waste disposal tasks without exerting themselves, providing greater convenience and flexibility during pregnancy.</a:t>
            </a: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13440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E0CA5D-4A59-4FEB-9A9F-7499B01A402A}"/>
              </a:ext>
            </a:extLst>
          </p:cNvPr>
          <p:cNvSpPr txBox="1">
            <a:spLocks/>
          </p:cNvSpPr>
          <p:nvPr/>
        </p:nvSpPr>
        <p:spPr>
          <a:xfrm>
            <a:off x="1058289" y="678545"/>
            <a:ext cx="10553608" cy="480785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i="0" dirty="0">
                <a:solidFill>
                  <a:srgbClr val="0D0D0D"/>
                </a:solidFill>
                <a:effectLst/>
                <a:latin typeface="Söhne"/>
              </a:rPr>
              <a:t>Safety:</a:t>
            </a:r>
            <a:r>
              <a:rPr lang="en-US" b="0" i="0" dirty="0">
                <a:solidFill>
                  <a:srgbClr val="0D0D0D"/>
                </a:solidFill>
                <a:effectLst/>
                <a:latin typeface="Söhne"/>
              </a:rPr>
              <a:t> The Smart Dustbin's autonomous navigation and obstacle detection features ensure safe operation, reducing the risk of accidents or falls for pregnant women, particularly those experiencing mobility limitations.</a:t>
            </a:r>
          </a:p>
          <a:p>
            <a:endParaRPr lang="en-US" b="0" i="0" dirty="0">
              <a:solidFill>
                <a:srgbClr val="0D0D0D"/>
              </a:solidFill>
              <a:effectLst/>
              <a:latin typeface="Söhne"/>
            </a:endParaRPr>
          </a:p>
          <a:p>
            <a:r>
              <a:rPr lang="en-US" b="1" i="0" dirty="0">
                <a:solidFill>
                  <a:srgbClr val="0D0D0D"/>
                </a:solidFill>
                <a:effectLst/>
                <a:latin typeface="Söhne"/>
              </a:rPr>
              <a:t>Cleanliness:</a:t>
            </a:r>
            <a:r>
              <a:rPr lang="en-US" b="0" i="0" dirty="0">
                <a:solidFill>
                  <a:srgbClr val="0D0D0D"/>
                </a:solidFill>
                <a:effectLst/>
                <a:latin typeface="Söhne"/>
              </a:rPr>
              <a:t> By automatically collecting and segregating waste, the Smart Dustbin promotes cleanliness and hygiene, creating a healthier environment for pregnant women and reducing their exposure to harmful pathogens.</a:t>
            </a:r>
          </a:p>
          <a:p>
            <a:endParaRPr lang="en-US" b="0" i="0" dirty="0">
              <a:solidFill>
                <a:srgbClr val="0D0D0D"/>
              </a:solidFill>
              <a:effectLst/>
              <a:latin typeface="Söhne"/>
            </a:endParaRPr>
          </a:p>
          <a:p>
            <a:r>
              <a:rPr lang="en-US" b="1" i="0" dirty="0">
                <a:solidFill>
                  <a:srgbClr val="0D0D0D"/>
                </a:solidFill>
                <a:effectLst/>
                <a:latin typeface="Söhne"/>
              </a:rPr>
              <a:t>Peace of Mind:</a:t>
            </a:r>
            <a:r>
              <a:rPr lang="en-US" b="0" i="0" dirty="0">
                <a:solidFill>
                  <a:srgbClr val="0D0D0D"/>
                </a:solidFill>
                <a:effectLst/>
                <a:latin typeface="Söhne"/>
              </a:rPr>
              <a:t> Real-time monitoring capabilities enable pregnant women to oversee waste management tasks from a distance, alleviating concerns about sanitation and cleanliness during a sensitive time in their lives.</a:t>
            </a:r>
          </a:p>
          <a:p>
            <a:endParaRPr lang="en-US" dirty="0">
              <a:solidFill>
                <a:srgbClr val="0D0D0D"/>
              </a:solidFill>
              <a:latin typeface="Söhne"/>
            </a:endParaRPr>
          </a:p>
          <a:p>
            <a:endParaRPr lang="en-IN" dirty="0"/>
          </a:p>
        </p:txBody>
      </p:sp>
    </p:spTree>
    <p:extLst>
      <p:ext uri="{BB962C8B-B14F-4D97-AF65-F5344CB8AC3E}">
        <p14:creationId xmlns:p14="http://schemas.microsoft.com/office/powerpoint/2010/main" val="59989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A4F4-C3E8-7A0F-D14D-DA975B94FB82}"/>
              </a:ext>
            </a:extLst>
          </p:cNvPr>
          <p:cNvSpPr>
            <a:spLocks noGrp="1"/>
          </p:cNvSpPr>
          <p:nvPr>
            <p:ph type="title"/>
          </p:nvPr>
        </p:nvSpPr>
        <p:spPr/>
        <p:txBody>
          <a:bodyPr/>
          <a:lstStyle/>
          <a:p>
            <a:r>
              <a:rPr lang="en-IN" dirty="0"/>
              <a:t>For </a:t>
            </a:r>
            <a:r>
              <a:rPr lang="en-IN" dirty="0" err="1"/>
              <a:t>oldage</a:t>
            </a:r>
            <a:r>
              <a:rPr lang="en-IN" dirty="0"/>
              <a:t> people</a:t>
            </a:r>
          </a:p>
        </p:txBody>
      </p:sp>
      <p:sp>
        <p:nvSpPr>
          <p:cNvPr id="3" name="Content Placeholder 2">
            <a:extLst>
              <a:ext uri="{FF2B5EF4-FFF2-40B4-BE49-F238E27FC236}">
                <a16:creationId xmlns:a16="http://schemas.microsoft.com/office/drawing/2014/main" id="{C5068057-35AC-2B6E-AF50-5C80C87478B9}"/>
              </a:ext>
            </a:extLst>
          </p:cNvPr>
          <p:cNvSpPr>
            <a:spLocks noGrp="1"/>
          </p:cNvSpPr>
          <p:nvPr>
            <p:ph idx="1"/>
          </p:nvPr>
        </p:nvSpPr>
        <p:spPr>
          <a:xfrm>
            <a:off x="1451579" y="2015732"/>
            <a:ext cx="9603275" cy="3952449"/>
          </a:xfrm>
        </p:spPr>
        <p:txBody>
          <a:bodyPr>
            <a:normAutofit/>
          </a:bodyPr>
          <a:lstStyle/>
          <a:p>
            <a:pPr marL="0" indent="0">
              <a:buNone/>
            </a:pPr>
            <a:r>
              <a:rPr lang="en-IN" b="1" i="1" dirty="0"/>
              <a:t>Apart from all the above points, following are also the key points which will be instrumental for </a:t>
            </a:r>
            <a:r>
              <a:rPr lang="en-IN" b="1" i="1" dirty="0" err="1"/>
              <a:t>oldage</a:t>
            </a:r>
            <a:r>
              <a:rPr lang="en-IN" b="1" i="1" dirty="0"/>
              <a:t> people :-</a:t>
            </a:r>
          </a:p>
          <a:p>
            <a:r>
              <a:rPr lang="en-US" b="1" i="0" dirty="0">
                <a:solidFill>
                  <a:srgbClr val="0D0D0D"/>
                </a:solidFill>
                <a:effectLst/>
                <a:latin typeface="Söhne"/>
              </a:rPr>
              <a:t>Monitoring and Assistance:</a:t>
            </a:r>
            <a:r>
              <a:rPr lang="en-US" b="0" i="0" dirty="0">
                <a:solidFill>
                  <a:srgbClr val="0D0D0D"/>
                </a:solidFill>
                <a:effectLst/>
                <a:latin typeface="Söhne"/>
              </a:rPr>
              <a:t> Real-time monitoring capabilities enable caregivers or family members to remotely track the Smart Dustbin's operation and intervene if assistance is needed, providing peace of mind for elderly individuals living alone.</a:t>
            </a:r>
          </a:p>
          <a:p>
            <a:endParaRPr lang="en-US" dirty="0">
              <a:solidFill>
                <a:srgbClr val="0D0D0D"/>
              </a:solidFill>
              <a:latin typeface="Söhne"/>
            </a:endParaRPr>
          </a:p>
          <a:p>
            <a:r>
              <a:rPr lang="en-US" b="1" i="0" dirty="0">
                <a:solidFill>
                  <a:srgbClr val="0D0D0D"/>
                </a:solidFill>
                <a:effectLst/>
                <a:latin typeface="Söhne"/>
              </a:rPr>
              <a:t>Voice Command Integration:</a:t>
            </a:r>
            <a:r>
              <a:rPr lang="en-US" b="0" i="0" dirty="0">
                <a:solidFill>
                  <a:srgbClr val="0D0D0D"/>
                </a:solidFill>
                <a:effectLst/>
                <a:latin typeface="Söhne"/>
              </a:rPr>
              <a:t> Incorporating voice command capabilities into the phone application allows elderly users to control the Smart Dustbin using voice prompts, making it even more accessible for those with limited mobility or dexterity.</a:t>
            </a:r>
            <a:endParaRPr lang="en-IN" dirty="0"/>
          </a:p>
        </p:txBody>
      </p:sp>
    </p:spTree>
    <p:extLst>
      <p:ext uri="{BB962C8B-B14F-4D97-AF65-F5344CB8AC3E}">
        <p14:creationId xmlns:p14="http://schemas.microsoft.com/office/powerpoint/2010/main" val="30868921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634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Söhne</vt:lpstr>
      <vt:lpstr>Gallery</vt:lpstr>
      <vt:lpstr>SMART Dustbin</vt:lpstr>
      <vt:lpstr>Project overview</vt:lpstr>
      <vt:lpstr>KEY FEATURES</vt:lpstr>
      <vt:lpstr>PowerPoint Presentation</vt:lpstr>
      <vt:lpstr>PowerPoint Presentation</vt:lpstr>
      <vt:lpstr>Implementation </vt:lpstr>
      <vt:lpstr>How will it benefit pregnant lady</vt:lpstr>
      <vt:lpstr>PowerPoint Presentation</vt:lpstr>
      <vt:lpstr>For oldage people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dc:title>
  <dc:creator>Md Wasim</dc:creator>
  <cp:lastModifiedBy>Md Wasim</cp:lastModifiedBy>
  <cp:revision>2</cp:revision>
  <dcterms:created xsi:type="dcterms:W3CDTF">2024-03-16T04:52:45Z</dcterms:created>
  <dcterms:modified xsi:type="dcterms:W3CDTF">2024-09-22T16:44:39Z</dcterms:modified>
</cp:coreProperties>
</file>