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70" r:id="rId6"/>
    <p:sldId id="266" r:id="rId7"/>
    <p:sldId id="261" r:id="rId8"/>
    <p:sldId id="264" r:id="rId9"/>
    <p:sldId id="262" r:id="rId10"/>
    <p:sldId id="265" r:id="rId11"/>
    <p:sldId id="263"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3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698E87-0885-43F0-B751-6535CEA32E79}"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3D54-D150-4A21-917B-2D8B3E4B800B}" type="slidenum">
              <a:rPr lang="en-IN" smtClean="0"/>
              <a:t>‹#›</a:t>
            </a:fld>
            <a:endParaRPr lang="en-IN"/>
          </a:p>
        </p:txBody>
      </p:sp>
    </p:spTree>
    <p:extLst>
      <p:ext uri="{BB962C8B-B14F-4D97-AF65-F5344CB8AC3E}">
        <p14:creationId xmlns:p14="http://schemas.microsoft.com/office/powerpoint/2010/main" val="2502921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698E87-0885-43F0-B751-6535CEA32E79}"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3D54-D150-4A21-917B-2D8B3E4B800B}" type="slidenum">
              <a:rPr lang="en-IN" smtClean="0"/>
              <a:t>‹#›</a:t>
            </a:fld>
            <a:endParaRPr lang="en-IN"/>
          </a:p>
        </p:txBody>
      </p:sp>
    </p:spTree>
    <p:extLst>
      <p:ext uri="{BB962C8B-B14F-4D97-AF65-F5344CB8AC3E}">
        <p14:creationId xmlns:p14="http://schemas.microsoft.com/office/powerpoint/2010/main" val="185034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698E87-0885-43F0-B751-6535CEA32E79}"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3D54-D150-4A21-917B-2D8B3E4B800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6156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698E87-0885-43F0-B751-6535CEA32E79}"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3D54-D150-4A21-917B-2D8B3E4B800B}" type="slidenum">
              <a:rPr lang="en-IN" smtClean="0"/>
              <a:t>‹#›</a:t>
            </a:fld>
            <a:endParaRPr lang="en-IN"/>
          </a:p>
        </p:txBody>
      </p:sp>
    </p:spTree>
    <p:extLst>
      <p:ext uri="{BB962C8B-B14F-4D97-AF65-F5344CB8AC3E}">
        <p14:creationId xmlns:p14="http://schemas.microsoft.com/office/powerpoint/2010/main" val="3157776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698E87-0885-43F0-B751-6535CEA32E79}"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3D54-D150-4A21-917B-2D8B3E4B800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2798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698E87-0885-43F0-B751-6535CEA32E79}"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3D54-D150-4A21-917B-2D8B3E4B800B}" type="slidenum">
              <a:rPr lang="en-IN" smtClean="0"/>
              <a:t>‹#›</a:t>
            </a:fld>
            <a:endParaRPr lang="en-IN"/>
          </a:p>
        </p:txBody>
      </p:sp>
    </p:spTree>
    <p:extLst>
      <p:ext uri="{BB962C8B-B14F-4D97-AF65-F5344CB8AC3E}">
        <p14:creationId xmlns:p14="http://schemas.microsoft.com/office/powerpoint/2010/main" val="3290877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698E87-0885-43F0-B751-6535CEA32E79}"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3D54-D150-4A21-917B-2D8B3E4B800B}" type="slidenum">
              <a:rPr lang="en-IN" smtClean="0"/>
              <a:t>‹#›</a:t>
            </a:fld>
            <a:endParaRPr lang="en-IN"/>
          </a:p>
        </p:txBody>
      </p:sp>
    </p:spTree>
    <p:extLst>
      <p:ext uri="{BB962C8B-B14F-4D97-AF65-F5344CB8AC3E}">
        <p14:creationId xmlns:p14="http://schemas.microsoft.com/office/powerpoint/2010/main" val="3579769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698E87-0885-43F0-B751-6535CEA32E79}"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3D54-D150-4A21-917B-2D8B3E4B800B}" type="slidenum">
              <a:rPr lang="en-IN" smtClean="0"/>
              <a:t>‹#›</a:t>
            </a:fld>
            <a:endParaRPr lang="en-IN"/>
          </a:p>
        </p:txBody>
      </p:sp>
    </p:spTree>
    <p:extLst>
      <p:ext uri="{BB962C8B-B14F-4D97-AF65-F5344CB8AC3E}">
        <p14:creationId xmlns:p14="http://schemas.microsoft.com/office/powerpoint/2010/main" val="199006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698E87-0885-43F0-B751-6535CEA32E79}"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3D54-D150-4A21-917B-2D8B3E4B800B}" type="slidenum">
              <a:rPr lang="en-IN" smtClean="0"/>
              <a:t>‹#›</a:t>
            </a:fld>
            <a:endParaRPr lang="en-IN"/>
          </a:p>
        </p:txBody>
      </p:sp>
    </p:spTree>
    <p:extLst>
      <p:ext uri="{BB962C8B-B14F-4D97-AF65-F5344CB8AC3E}">
        <p14:creationId xmlns:p14="http://schemas.microsoft.com/office/powerpoint/2010/main" val="443062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698E87-0885-43F0-B751-6535CEA32E79}"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3D54-D150-4A21-917B-2D8B3E4B800B}" type="slidenum">
              <a:rPr lang="en-IN" smtClean="0"/>
              <a:t>‹#›</a:t>
            </a:fld>
            <a:endParaRPr lang="en-IN"/>
          </a:p>
        </p:txBody>
      </p:sp>
    </p:spTree>
    <p:extLst>
      <p:ext uri="{BB962C8B-B14F-4D97-AF65-F5344CB8AC3E}">
        <p14:creationId xmlns:p14="http://schemas.microsoft.com/office/powerpoint/2010/main" val="151104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698E87-0885-43F0-B751-6535CEA32E79}"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3D54-D150-4A21-917B-2D8B3E4B800B}" type="slidenum">
              <a:rPr lang="en-IN" smtClean="0"/>
              <a:t>‹#›</a:t>
            </a:fld>
            <a:endParaRPr lang="en-IN"/>
          </a:p>
        </p:txBody>
      </p:sp>
    </p:spTree>
    <p:extLst>
      <p:ext uri="{BB962C8B-B14F-4D97-AF65-F5344CB8AC3E}">
        <p14:creationId xmlns:p14="http://schemas.microsoft.com/office/powerpoint/2010/main" val="118624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698E87-0885-43F0-B751-6535CEA32E79}" type="datetimeFigureOut">
              <a:rPr lang="en-IN" smtClean="0"/>
              <a:t>21-08-2023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3D3D54-D150-4A21-917B-2D8B3E4B800B}" type="slidenum">
              <a:rPr lang="en-IN" smtClean="0"/>
              <a:t>‹#›</a:t>
            </a:fld>
            <a:endParaRPr lang="en-IN"/>
          </a:p>
        </p:txBody>
      </p:sp>
    </p:spTree>
    <p:extLst>
      <p:ext uri="{BB962C8B-B14F-4D97-AF65-F5344CB8AC3E}">
        <p14:creationId xmlns:p14="http://schemas.microsoft.com/office/powerpoint/2010/main" val="58586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698E87-0885-43F0-B751-6535CEA32E79}" type="datetimeFigureOut">
              <a:rPr lang="en-IN" smtClean="0"/>
              <a:t>21-08-2023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3D3D54-D150-4A21-917B-2D8B3E4B800B}" type="slidenum">
              <a:rPr lang="en-IN" smtClean="0"/>
              <a:t>‹#›</a:t>
            </a:fld>
            <a:endParaRPr lang="en-IN"/>
          </a:p>
        </p:txBody>
      </p:sp>
    </p:spTree>
    <p:extLst>
      <p:ext uri="{BB962C8B-B14F-4D97-AF65-F5344CB8AC3E}">
        <p14:creationId xmlns:p14="http://schemas.microsoft.com/office/powerpoint/2010/main" val="244752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98E87-0885-43F0-B751-6535CEA32E79}" type="datetimeFigureOut">
              <a:rPr lang="en-IN" smtClean="0"/>
              <a:t>21-08-2023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3D3D54-D150-4A21-917B-2D8B3E4B800B}" type="slidenum">
              <a:rPr lang="en-IN" smtClean="0"/>
              <a:t>‹#›</a:t>
            </a:fld>
            <a:endParaRPr lang="en-IN"/>
          </a:p>
        </p:txBody>
      </p:sp>
    </p:spTree>
    <p:extLst>
      <p:ext uri="{BB962C8B-B14F-4D97-AF65-F5344CB8AC3E}">
        <p14:creationId xmlns:p14="http://schemas.microsoft.com/office/powerpoint/2010/main" val="205606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698E87-0885-43F0-B751-6535CEA32E79}"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3D54-D150-4A21-917B-2D8B3E4B800B}" type="slidenum">
              <a:rPr lang="en-IN" smtClean="0"/>
              <a:t>‹#›</a:t>
            </a:fld>
            <a:endParaRPr lang="en-IN"/>
          </a:p>
        </p:txBody>
      </p:sp>
    </p:spTree>
    <p:extLst>
      <p:ext uri="{BB962C8B-B14F-4D97-AF65-F5344CB8AC3E}">
        <p14:creationId xmlns:p14="http://schemas.microsoft.com/office/powerpoint/2010/main" val="52239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698E87-0885-43F0-B751-6535CEA32E79}"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3D54-D150-4A21-917B-2D8B3E4B800B}" type="slidenum">
              <a:rPr lang="en-IN" smtClean="0"/>
              <a:t>‹#›</a:t>
            </a:fld>
            <a:endParaRPr lang="en-IN"/>
          </a:p>
        </p:txBody>
      </p:sp>
    </p:spTree>
    <p:extLst>
      <p:ext uri="{BB962C8B-B14F-4D97-AF65-F5344CB8AC3E}">
        <p14:creationId xmlns:p14="http://schemas.microsoft.com/office/powerpoint/2010/main" val="93763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698E87-0885-43F0-B751-6535CEA32E79}" type="datetimeFigureOut">
              <a:rPr lang="en-IN" smtClean="0"/>
              <a:t>21-08-2023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03D3D54-D150-4A21-917B-2D8B3E4B800B}" type="slidenum">
              <a:rPr lang="en-IN" smtClean="0"/>
              <a:t>‹#›</a:t>
            </a:fld>
            <a:endParaRPr lang="en-IN"/>
          </a:p>
        </p:txBody>
      </p:sp>
    </p:spTree>
    <p:extLst>
      <p:ext uri="{BB962C8B-B14F-4D97-AF65-F5344CB8AC3E}">
        <p14:creationId xmlns:p14="http://schemas.microsoft.com/office/powerpoint/2010/main" val="229069076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electronics-lab.com/project/using-16x2-i2c-lcd-display-esp32/" TargetMode="External"/><Relationship Id="rId5" Type="http://schemas.openxmlformats.org/officeDocument/2006/relationships/image" Target="../media/image3.jpg"/><Relationship Id="rId4" Type="http://schemas.openxmlformats.org/officeDocument/2006/relationships/hyperlink" Target="http://arduino.stackexchange.com/questions/12627/how-to-use-ultrasonic-sensors-trig-pin-and-why-it-is-neede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electronics-lab.com/project/using-16x2-i2c-lcd-display-esp3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0997-C19A-E524-272D-C57A2208F79E}"/>
              </a:ext>
            </a:extLst>
          </p:cNvPr>
          <p:cNvSpPr>
            <a:spLocks noGrp="1"/>
          </p:cNvSpPr>
          <p:nvPr>
            <p:ph type="ctrTitle"/>
          </p:nvPr>
        </p:nvSpPr>
        <p:spPr>
          <a:xfrm>
            <a:off x="1406769" y="1266092"/>
            <a:ext cx="9261231" cy="5697415"/>
          </a:xfrm>
        </p:spPr>
        <p:txBody>
          <a:bodyPr>
            <a:noAutofit/>
          </a:bodyPr>
          <a:lstStyle/>
          <a:p>
            <a:endParaRPr lang="en-IN" sz="10000" dirty="0"/>
          </a:p>
        </p:txBody>
      </p:sp>
      <p:sp>
        <p:nvSpPr>
          <p:cNvPr id="3" name="Subtitle 2">
            <a:extLst>
              <a:ext uri="{FF2B5EF4-FFF2-40B4-BE49-F238E27FC236}">
                <a16:creationId xmlns:a16="http://schemas.microsoft.com/office/drawing/2014/main" id="{640F2A5E-8871-5FA5-0B5A-B8FA3765CDE8}"/>
              </a:ext>
            </a:extLst>
          </p:cNvPr>
          <p:cNvSpPr>
            <a:spLocks noGrp="1"/>
          </p:cNvSpPr>
          <p:nvPr>
            <p:ph type="subTitle" idx="1"/>
          </p:nvPr>
        </p:nvSpPr>
        <p:spPr>
          <a:xfrm>
            <a:off x="486137" y="416689"/>
            <a:ext cx="11389488" cy="6273478"/>
          </a:xfrm>
        </p:spPr>
        <p:txBody>
          <a:bodyPr>
            <a:normAutofit fontScale="77500" lnSpcReduction="20000"/>
          </a:bodyPr>
          <a:lstStyle/>
          <a:p>
            <a:pPr algn="ctr"/>
            <a:r>
              <a:rPr lang="en-US" sz="12000" dirty="0"/>
              <a:t>TEAM</a:t>
            </a:r>
          </a:p>
          <a:p>
            <a:pPr algn="ctr"/>
            <a:r>
              <a:rPr lang="en-US" sz="15000" dirty="0"/>
              <a:t>TECH –TRIO</a:t>
            </a:r>
            <a:endParaRPr lang="en-US" sz="4800" dirty="0"/>
          </a:p>
          <a:p>
            <a:endParaRPr lang="en-US" sz="15000" b="1" dirty="0"/>
          </a:p>
          <a:p>
            <a:pPr algn="l"/>
            <a:r>
              <a:rPr lang="en-US" sz="4800" dirty="0"/>
              <a:t>				-</a:t>
            </a:r>
            <a:r>
              <a:rPr lang="en-US" sz="3600" dirty="0"/>
              <a:t>LEEVANT RATHOR</a:t>
            </a:r>
          </a:p>
          <a:p>
            <a:pPr algn="l"/>
            <a:r>
              <a:rPr lang="en-US" sz="3600" dirty="0"/>
              <a:t>				-UMED KUMAR</a:t>
            </a:r>
          </a:p>
          <a:p>
            <a:pPr algn="l"/>
            <a:r>
              <a:rPr lang="en-US" sz="3600" dirty="0"/>
              <a:t>				-MD WASIM</a:t>
            </a:r>
          </a:p>
          <a:p>
            <a:endParaRPr lang="en-IN" sz="15000" dirty="0"/>
          </a:p>
        </p:txBody>
      </p:sp>
      <p:sp>
        <p:nvSpPr>
          <p:cNvPr id="4" name="TextBox 3">
            <a:extLst>
              <a:ext uri="{FF2B5EF4-FFF2-40B4-BE49-F238E27FC236}">
                <a16:creationId xmlns:a16="http://schemas.microsoft.com/office/drawing/2014/main" id="{88003DA9-6A95-4005-2A49-9CFB8C5949B8}"/>
              </a:ext>
            </a:extLst>
          </p:cNvPr>
          <p:cNvSpPr txBox="1"/>
          <p:nvPr/>
        </p:nvSpPr>
        <p:spPr>
          <a:xfrm>
            <a:off x="1832390" y="4314408"/>
            <a:ext cx="3784639" cy="646331"/>
          </a:xfrm>
          <a:prstGeom prst="rect">
            <a:avLst/>
          </a:prstGeom>
          <a:noFill/>
        </p:spPr>
        <p:txBody>
          <a:bodyPr wrap="square" rtlCol="0">
            <a:spAutoFit/>
          </a:bodyPr>
          <a:lstStyle/>
          <a:p>
            <a:r>
              <a:rPr lang="en-IN" sz="3600" b="1" dirty="0">
                <a:solidFill>
                  <a:schemeClr val="bg2">
                    <a:lumMod val="50000"/>
                  </a:schemeClr>
                </a:solidFill>
              </a:rPr>
              <a:t>Team Members:</a:t>
            </a:r>
          </a:p>
        </p:txBody>
      </p:sp>
    </p:spTree>
    <p:extLst>
      <p:ext uri="{BB962C8B-B14F-4D97-AF65-F5344CB8AC3E}">
        <p14:creationId xmlns:p14="http://schemas.microsoft.com/office/powerpoint/2010/main" val="3177892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D916-A16C-42AC-A5AE-3EA9F4041DB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4273403-D929-51E2-E800-B0F2DE6A76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2597"/>
            <a:ext cx="9196704" cy="4816710"/>
          </a:xfrm>
        </p:spPr>
      </p:pic>
    </p:spTree>
    <p:extLst>
      <p:ext uri="{BB962C8B-B14F-4D97-AF65-F5344CB8AC3E}">
        <p14:creationId xmlns:p14="http://schemas.microsoft.com/office/powerpoint/2010/main" val="163124508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3D76-16C9-5663-1F1C-84C3F6718633}"/>
              </a:ext>
            </a:extLst>
          </p:cNvPr>
          <p:cNvSpPr>
            <a:spLocks noGrp="1"/>
          </p:cNvSpPr>
          <p:nvPr>
            <p:ph type="title"/>
          </p:nvPr>
        </p:nvSpPr>
        <p:spPr/>
        <p:txBody>
          <a:bodyPr/>
          <a:lstStyle/>
          <a:p>
            <a:r>
              <a:rPr lang="en-US" dirty="0" err="1"/>
              <a:t>saf</a:t>
            </a:r>
            <a:endParaRPr lang="en-IN" dirty="0"/>
          </a:p>
        </p:txBody>
      </p:sp>
      <p:pic>
        <p:nvPicPr>
          <p:cNvPr id="5" name="Content Placeholder 4">
            <a:extLst>
              <a:ext uri="{FF2B5EF4-FFF2-40B4-BE49-F238E27FC236}">
                <a16:creationId xmlns:a16="http://schemas.microsoft.com/office/drawing/2014/main" id="{552CAC47-1735-46AA-35C8-C0355E2316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892" y="-648528"/>
            <a:ext cx="7785359" cy="5220528"/>
          </a:xfrm>
        </p:spPr>
      </p:pic>
      <p:sp>
        <p:nvSpPr>
          <p:cNvPr id="6" name="TextBox 5">
            <a:extLst>
              <a:ext uri="{FF2B5EF4-FFF2-40B4-BE49-F238E27FC236}">
                <a16:creationId xmlns:a16="http://schemas.microsoft.com/office/drawing/2014/main" id="{0BAC3F27-6DE3-22C8-D036-727DCB3D4DDC}"/>
              </a:ext>
            </a:extLst>
          </p:cNvPr>
          <p:cNvSpPr txBox="1"/>
          <p:nvPr/>
        </p:nvSpPr>
        <p:spPr>
          <a:xfrm>
            <a:off x="1169043" y="5197033"/>
            <a:ext cx="7662441" cy="830997"/>
          </a:xfrm>
          <a:prstGeom prst="rect">
            <a:avLst/>
          </a:prstGeom>
          <a:noFill/>
        </p:spPr>
        <p:txBody>
          <a:bodyPr wrap="square" rtlCol="0">
            <a:spAutoFit/>
          </a:bodyPr>
          <a:lstStyle/>
          <a:p>
            <a:r>
              <a:rPr lang="en-US" sz="4800" dirty="0"/>
              <a:t>SAFETY…..</a:t>
            </a:r>
            <a:endParaRPr lang="en-IN" sz="4800" dirty="0"/>
          </a:p>
        </p:txBody>
      </p:sp>
      <p:sp>
        <p:nvSpPr>
          <p:cNvPr id="7" name="TextBox 6">
            <a:extLst>
              <a:ext uri="{FF2B5EF4-FFF2-40B4-BE49-F238E27FC236}">
                <a16:creationId xmlns:a16="http://schemas.microsoft.com/office/drawing/2014/main" id="{3A7E2340-8CA5-A81A-BFAA-2A11825CD49C}"/>
              </a:ext>
            </a:extLst>
          </p:cNvPr>
          <p:cNvSpPr txBox="1"/>
          <p:nvPr/>
        </p:nvSpPr>
        <p:spPr>
          <a:xfrm>
            <a:off x="8264324" y="821803"/>
            <a:ext cx="3622876" cy="1200329"/>
          </a:xfrm>
          <a:prstGeom prst="rect">
            <a:avLst/>
          </a:prstGeom>
          <a:noFill/>
        </p:spPr>
        <p:txBody>
          <a:bodyPr wrap="square" rtlCol="0">
            <a:spAutoFit/>
          </a:bodyPr>
          <a:lstStyle/>
          <a:p>
            <a:r>
              <a:rPr lang="en-US" dirty="0"/>
              <a:t>WHEN WATER GET &lt;15% IN SUPPLY TANK </a:t>
            </a:r>
          </a:p>
          <a:p>
            <a:r>
              <a:rPr lang="en-US" dirty="0"/>
              <a:t>MOTOR WILL BE TURNED OFF AUTOMATICALLY</a:t>
            </a:r>
            <a:endParaRPr lang="en-IN" dirty="0"/>
          </a:p>
        </p:txBody>
      </p:sp>
    </p:spTree>
    <p:extLst>
      <p:ext uri="{BB962C8B-B14F-4D97-AF65-F5344CB8AC3E}">
        <p14:creationId xmlns:p14="http://schemas.microsoft.com/office/powerpoint/2010/main" val="380946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61BF5-87E3-DE56-F309-CFFE5D56F8C7}"/>
              </a:ext>
            </a:extLst>
          </p:cNvPr>
          <p:cNvSpPr txBox="1"/>
          <p:nvPr/>
        </p:nvSpPr>
        <p:spPr>
          <a:xfrm>
            <a:off x="424405" y="625033"/>
            <a:ext cx="11343190" cy="5324535"/>
          </a:xfrm>
          <a:prstGeom prst="rect">
            <a:avLst/>
          </a:prstGeom>
          <a:noFill/>
        </p:spPr>
        <p:txBody>
          <a:bodyPr wrap="square" rtlCol="0">
            <a:spAutoFit/>
          </a:bodyPr>
          <a:lstStyle/>
          <a:p>
            <a:r>
              <a:rPr lang="en-US" sz="4400" dirty="0"/>
              <a:t>BENEFITS OF THESE PROJECT:-</a:t>
            </a:r>
          </a:p>
          <a:p>
            <a:endParaRPr lang="en-US" dirty="0"/>
          </a:p>
          <a:p>
            <a:pPr marL="342900" indent="-342900">
              <a:buAutoNum type="arabicPeriod"/>
            </a:pPr>
            <a:r>
              <a:rPr lang="en-US" sz="3200" dirty="0"/>
              <a:t>This makes increase in productivity.</a:t>
            </a:r>
          </a:p>
          <a:p>
            <a:pPr marL="342900" indent="-342900">
              <a:buAutoNum type="arabicPeriod"/>
            </a:pPr>
            <a:r>
              <a:rPr lang="en-US" sz="3200" dirty="0"/>
              <a:t>A lot of time can be saved.</a:t>
            </a:r>
          </a:p>
          <a:p>
            <a:pPr marL="342900" indent="-342900">
              <a:buAutoNum type="arabicPeriod"/>
            </a:pPr>
            <a:r>
              <a:rPr lang="en-US" sz="3200" dirty="0"/>
              <a:t>Reduce manpower.</a:t>
            </a:r>
          </a:p>
          <a:p>
            <a:pPr marL="342900" indent="-342900">
              <a:buAutoNum type="arabicPeriod"/>
            </a:pPr>
            <a:r>
              <a:rPr lang="en-US" sz="3200" dirty="0"/>
              <a:t>Proper use of waste water.</a:t>
            </a:r>
          </a:p>
          <a:p>
            <a:pPr marL="342900" indent="-342900">
              <a:buAutoNum type="arabicPeriod"/>
            </a:pPr>
            <a:r>
              <a:rPr lang="en-US" sz="3200" dirty="0"/>
              <a:t>Water saving model because it reduces water consumption.</a:t>
            </a:r>
          </a:p>
          <a:p>
            <a:pPr marL="342900" indent="-342900">
              <a:buAutoNum type="arabicPeriod"/>
            </a:pPr>
            <a:r>
              <a:rPr lang="en-US" sz="3200" dirty="0"/>
              <a:t>Work on the principle of once installed and forget for long.</a:t>
            </a:r>
          </a:p>
          <a:p>
            <a:pPr marL="342900" indent="-342900">
              <a:buAutoNum type="arabicPeriod"/>
            </a:pPr>
            <a:r>
              <a:rPr lang="en-US" sz="3200" dirty="0"/>
              <a:t>Can irrigate a large amount of land in a single time.</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303915471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E774DFD-8938-993D-0008-158CA2C3C8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8718" y="331149"/>
            <a:ext cx="5309119" cy="2663978"/>
          </a:xfrm>
        </p:spPr>
      </p:pic>
      <p:sp>
        <p:nvSpPr>
          <p:cNvPr id="5" name="Rectangle 4">
            <a:extLst>
              <a:ext uri="{FF2B5EF4-FFF2-40B4-BE49-F238E27FC236}">
                <a16:creationId xmlns:a16="http://schemas.microsoft.com/office/drawing/2014/main" id="{47913F3C-CAD7-8924-CCC1-CBA537FD04AE}"/>
              </a:ext>
            </a:extLst>
          </p:cNvPr>
          <p:cNvSpPr/>
          <p:nvPr/>
        </p:nvSpPr>
        <p:spPr>
          <a:xfrm>
            <a:off x="1766596" y="3536501"/>
            <a:ext cx="5520613" cy="1754326"/>
          </a:xfrm>
          <a:prstGeom prst="rect">
            <a:avLst/>
          </a:prstGeom>
          <a:noFill/>
        </p:spPr>
        <p:txBody>
          <a:bodyPr wrap="squar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rPr>
              <a:t>Approx Cost: </a:t>
            </a:r>
          </a:p>
          <a:p>
            <a:pPr algn="ctr"/>
            <a:r>
              <a:rPr lang="en-IN" sz="5400" b="1" cap="none" spc="0" dirty="0">
                <a:ln w="22225">
                  <a:solidFill>
                    <a:schemeClr val="accent2"/>
                  </a:solidFill>
                  <a:prstDash val="solid"/>
                </a:ln>
                <a:solidFill>
                  <a:schemeClr val="accent2">
                    <a:lumMod val="40000"/>
                    <a:lumOff val="60000"/>
                  </a:schemeClr>
                </a:solidFill>
                <a:effectLst/>
              </a:rPr>
              <a:t>₹ 1190 </a:t>
            </a:r>
          </a:p>
        </p:txBody>
      </p:sp>
    </p:spTree>
    <p:extLst>
      <p:ext uri="{BB962C8B-B14F-4D97-AF65-F5344CB8AC3E}">
        <p14:creationId xmlns:p14="http://schemas.microsoft.com/office/powerpoint/2010/main" val="337131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E0D86-8E15-5393-2DAE-6DCB41930BA9}"/>
              </a:ext>
            </a:extLst>
          </p:cNvPr>
          <p:cNvSpPr txBox="1"/>
          <p:nvPr/>
        </p:nvSpPr>
        <p:spPr>
          <a:xfrm>
            <a:off x="1250066" y="1859340"/>
            <a:ext cx="10579261" cy="2246769"/>
          </a:xfrm>
          <a:prstGeom prst="rect">
            <a:avLst/>
          </a:prstGeom>
          <a:noFill/>
        </p:spPr>
        <p:txBody>
          <a:bodyPr wrap="square" rtlCol="0">
            <a:spAutoFit/>
          </a:bodyPr>
          <a:lstStyle/>
          <a:p>
            <a:r>
              <a:rPr lang="en-US" sz="14000" dirty="0"/>
              <a:t>THANK YOU</a:t>
            </a:r>
            <a:endParaRPr lang="en-IN" sz="14000" dirty="0"/>
          </a:p>
        </p:txBody>
      </p:sp>
    </p:spTree>
    <p:extLst>
      <p:ext uri="{BB962C8B-B14F-4D97-AF65-F5344CB8AC3E}">
        <p14:creationId xmlns:p14="http://schemas.microsoft.com/office/powerpoint/2010/main" val="1479382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A6B1-CF1F-4800-5271-45A1F0B99151}"/>
              </a:ext>
            </a:extLst>
          </p:cNvPr>
          <p:cNvSpPr>
            <a:spLocks noGrp="1"/>
          </p:cNvSpPr>
          <p:nvPr>
            <p:ph type="title"/>
          </p:nvPr>
        </p:nvSpPr>
        <p:spPr>
          <a:xfrm>
            <a:off x="838200" y="365125"/>
            <a:ext cx="10515600" cy="5028678"/>
          </a:xfrm>
        </p:spPr>
        <p:txBody>
          <a:bodyPr>
            <a:normAutofit fontScale="90000"/>
          </a:bodyPr>
          <a:lstStyle/>
          <a:p>
            <a:r>
              <a:rPr lang="en-US" sz="8800" dirty="0"/>
              <a:t>Automatic plant irrigation system using waste water for farms.</a:t>
            </a:r>
            <a:endParaRPr lang="en-IN" sz="8800" dirty="0"/>
          </a:p>
        </p:txBody>
      </p:sp>
      <p:sp>
        <p:nvSpPr>
          <p:cNvPr id="3" name="Content Placeholder 2">
            <a:extLst>
              <a:ext uri="{FF2B5EF4-FFF2-40B4-BE49-F238E27FC236}">
                <a16:creationId xmlns:a16="http://schemas.microsoft.com/office/drawing/2014/main" id="{3C3CE0A8-A0E6-2520-2791-FE2E5F048DAA}"/>
              </a:ext>
            </a:extLst>
          </p:cNvPr>
          <p:cNvSpPr>
            <a:spLocks noGrp="1"/>
          </p:cNvSpPr>
          <p:nvPr>
            <p:ph idx="1"/>
          </p:nvPr>
        </p:nvSpPr>
        <p:spPr>
          <a:xfrm>
            <a:off x="8798766" y="5775649"/>
            <a:ext cx="1053733" cy="717226"/>
          </a:xfrm>
        </p:spPr>
        <p:txBody>
          <a:bodyPr/>
          <a:lstStyle/>
          <a:p>
            <a:endParaRPr lang="en-IN" dirty="0"/>
          </a:p>
        </p:txBody>
      </p:sp>
    </p:spTree>
    <p:extLst>
      <p:ext uri="{BB962C8B-B14F-4D97-AF65-F5344CB8AC3E}">
        <p14:creationId xmlns:p14="http://schemas.microsoft.com/office/powerpoint/2010/main" val="347456958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9812-D235-9A81-A98C-E08A12A892F3}"/>
              </a:ext>
            </a:extLst>
          </p:cNvPr>
          <p:cNvSpPr>
            <a:spLocks noGrp="1"/>
          </p:cNvSpPr>
          <p:nvPr>
            <p:ph type="title"/>
          </p:nvPr>
        </p:nvSpPr>
        <p:spPr>
          <a:xfrm>
            <a:off x="838200" y="365125"/>
            <a:ext cx="10515600" cy="5811838"/>
          </a:xfrm>
        </p:spPr>
        <p:txBody>
          <a:bodyPr>
            <a:normAutofit fontScale="90000"/>
          </a:bodyPr>
          <a:lstStyle/>
          <a:p>
            <a:r>
              <a:rPr lang="en-US" dirty="0"/>
              <a:t>There is a huge amount of waste water generated in village areas from a wide variety of</a:t>
            </a:r>
            <a:br>
              <a:rPr lang="en-US" dirty="0"/>
            </a:br>
            <a:r>
              <a:rPr lang="en-US" dirty="0"/>
              <a:t>activities. This waste water can be utilized for crop irrigation purposes. The project involves</a:t>
            </a:r>
            <a:br>
              <a:rPr lang="en-US" dirty="0"/>
            </a:br>
            <a:r>
              <a:rPr lang="en-US" dirty="0"/>
              <a:t>creation of a system that is automatically able to filter the waste water, making it suitable for</a:t>
            </a:r>
            <a:br>
              <a:rPr lang="en-US" dirty="0"/>
            </a:br>
            <a:r>
              <a:rPr lang="en-US" dirty="0"/>
              <a:t>irrigating a wide variety of different crops. If required the water can be imbued with certain</a:t>
            </a:r>
            <a:br>
              <a:rPr lang="en-US" dirty="0"/>
            </a:br>
            <a:r>
              <a:rPr lang="en-US" dirty="0"/>
              <a:t>minerals which would improve the growth of the crops. And then using the filtered water for</a:t>
            </a:r>
            <a:br>
              <a:rPr lang="en-US" dirty="0"/>
            </a:br>
            <a:r>
              <a:rPr lang="en-US" dirty="0"/>
              <a:t>automatic plant irrigation.</a:t>
            </a:r>
            <a:endParaRPr lang="en-IN" dirty="0"/>
          </a:p>
        </p:txBody>
      </p:sp>
      <p:sp>
        <p:nvSpPr>
          <p:cNvPr id="3" name="Content Placeholder 2">
            <a:extLst>
              <a:ext uri="{FF2B5EF4-FFF2-40B4-BE49-F238E27FC236}">
                <a16:creationId xmlns:a16="http://schemas.microsoft.com/office/drawing/2014/main" id="{0BA3E45F-F08D-FF90-3507-668278E98076}"/>
              </a:ext>
            </a:extLst>
          </p:cNvPr>
          <p:cNvSpPr>
            <a:spLocks noGrp="1"/>
          </p:cNvSpPr>
          <p:nvPr>
            <p:ph idx="1"/>
          </p:nvPr>
        </p:nvSpPr>
        <p:spPr>
          <a:xfrm>
            <a:off x="8461937" y="6074228"/>
            <a:ext cx="2891863" cy="704252"/>
          </a:xfrm>
        </p:spPr>
        <p:txBody>
          <a:bodyPr/>
          <a:lstStyle/>
          <a:p>
            <a:pPr lvl="2"/>
            <a:endParaRPr lang="en-IN" dirty="0"/>
          </a:p>
        </p:txBody>
      </p:sp>
    </p:spTree>
    <p:extLst>
      <p:ext uri="{BB962C8B-B14F-4D97-AF65-F5344CB8AC3E}">
        <p14:creationId xmlns:p14="http://schemas.microsoft.com/office/powerpoint/2010/main" val="28592383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AEA4-5145-C378-1520-E4EDDF9B8091}"/>
              </a:ext>
            </a:extLst>
          </p:cNvPr>
          <p:cNvSpPr>
            <a:spLocks noGrp="1"/>
          </p:cNvSpPr>
          <p:nvPr>
            <p:ph type="title"/>
          </p:nvPr>
        </p:nvSpPr>
        <p:spPr/>
        <p:txBody>
          <a:bodyPr/>
          <a:lstStyle/>
          <a:p>
            <a:r>
              <a:rPr lang="en-US" dirty="0"/>
              <a:t>WHY WE NEED THESE-</a:t>
            </a:r>
            <a:endParaRPr lang="en-IN" dirty="0"/>
          </a:p>
        </p:txBody>
      </p:sp>
      <p:sp>
        <p:nvSpPr>
          <p:cNvPr id="3" name="Content Placeholder 2">
            <a:extLst>
              <a:ext uri="{FF2B5EF4-FFF2-40B4-BE49-F238E27FC236}">
                <a16:creationId xmlns:a16="http://schemas.microsoft.com/office/drawing/2014/main" id="{643FCDA4-82C8-108C-E39D-F2E2FB582D57}"/>
              </a:ext>
            </a:extLst>
          </p:cNvPr>
          <p:cNvSpPr>
            <a:spLocks noGrp="1"/>
          </p:cNvSpPr>
          <p:nvPr>
            <p:ph idx="1"/>
          </p:nvPr>
        </p:nvSpPr>
        <p:spPr/>
        <p:txBody>
          <a:bodyPr/>
          <a:lstStyle/>
          <a:p>
            <a:r>
              <a:rPr lang="en-US" dirty="0"/>
              <a:t>For facing many problems like :-</a:t>
            </a:r>
          </a:p>
          <a:p>
            <a:r>
              <a:rPr lang="en-US" dirty="0"/>
              <a:t>Overirrigation</a:t>
            </a:r>
          </a:p>
          <a:p>
            <a:r>
              <a:rPr lang="en-US" dirty="0"/>
              <a:t>Underirrigation</a:t>
            </a:r>
          </a:p>
          <a:p>
            <a:r>
              <a:rPr lang="en-US" dirty="0"/>
              <a:t>Farms lands &amp; fields situated miles away from </a:t>
            </a:r>
            <a:r>
              <a:rPr lang="en-US" dirty="0" err="1"/>
              <a:t>yur</a:t>
            </a:r>
            <a:r>
              <a:rPr lang="en-US" dirty="0"/>
              <a:t> home. Extensive travel required , sometimes several times in a day to start or stop the irrigation water pumps.</a:t>
            </a:r>
          </a:p>
          <a:p>
            <a:r>
              <a:rPr lang="en-US" dirty="0"/>
              <a:t>Land is more , so we need more manpower.</a:t>
            </a:r>
          </a:p>
          <a:p>
            <a:r>
              <a:rPr lang="en-IN" dirty="0"/>
              <a:t>Proper utilization of waste water.</a:t>
            </a:r>
          </a:p>
        </p:txBody>
      </p:sp>
    </p:spTree>
    <p:extLst>
      <p:ext uri="{BB962C8B-B14F-4D97-AF65-F5344CB8AC3E}">
        <p14:creationId xmlns:p14="http://schemas.microsoft.com/office/powerpoint/2010/main" val="156388039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F42C0-A90C-6132-C3B7-A75D9943108A}"/>
              </a:ext>
            </a:extLst>
          </p:cNvPr>
          <p:cNvSpPr>
            <a:spLocks noGrp="1"/>
          </p:cNvSpPr>
          <p:nvPr>
            <p:ph type="ctrTitle"/>
          </p:nvPr>
        </p:nvSpPr>
        <p:spPr>
          <a:xfrm>
            <a:off x="1347047" y="1257681"/>
            <a:ext cx="7766936" cy="896156"/>
          </a:xfrm>
        </p:spPr>
        <p:txBody>
          <a:bodyPr/>
          <a:lstStyle/>
          <a:p>
            <a:pPr marL="685800" indent="-685800" algn="l">
              <a:buFont typeface="Wingdings" panose="05000000000000000000" pitchFamily="2" charset="2"/>
              <a:buChar char="v"/>
            </a:pPr>
            <a:r>
              <a:rPr lang="en-IN" sz="4000" dirty="0"/>
              <a:t>Components</a:t>
            </a:r>
            <a:r>
              <a:rPr lang="en-IN" dirty="0"/>
              <a:t>: </a:t>
            </a:r>
          </a:p>
        </p:txBody>
      </p:sp>
      <p:sp>
        <p:nvSpPr>
          <p:cNvPr id="3" name="Subtitle 2">
            <a:extLst>
              <a:ext uri="{FF2B5EF4-FFF2-40B4-BE49-F238E27FC236}">
                <a16:creationId xmlns:a16="http://schemas.microsoft.com/office/drawing/2014/main" id="{0F7429A1-B528-08CD-1D9B-98072C72A7E8}"/>
              </a:ext>
            </a:extLst>
          </p:cNvPr>
          <p:cNvSpPr>
            <a:spLocks noGrp="1"/>
          </p:cNvSpPr>
          <p:nvPr>
            <p:ph type="subTitle" idx="1"/>
          </p:nvPr>
        </p:nvSpPr>
        <p:spPr>
          <a:xfrm>
            <a:off x="2360507" y="2246396"/>
            <a:ext cx="7766936" cy="3553927"/>
          </a:xfrm>
        </p:spPr>
        <p:txBody>
          <a:bodyPr>
            <a:normAutofit/>
          </a:bodyPr>
          <a:lstStyle/>
          <a:p>
            <a:pPr marL="742950" lvl="1" indent="-285750" algn="l">
              <a:buFont typeface="Wingdings" panose="05000000000000000000" pitchFamily="2" charset="2"/>
              <a:buChar char="q"/>
            </a:pPr>
            <a:r>
              <a:rPr lang="en-IN" sz="1800" dirty="0">
                <a:solidFill>
                  <a:schemeClr val="accent1">
                    <a:lumMod val="75000"/>
                  </a:schemeClr>
                </a:solidFill>
              </a:rPr>
              <a:t>Arduino uno R3</a:t>
            </a:r>
          </a:p>
          <a:p>
            <a:pPr marL="742950" lvl="1" indent="-285750" algn="l">
              <a:buFont typeface="Wingdings" panose="05000000000000000000" pitchFamily="2" charset="2"/>
              <a:buChar char="q"/>
            </a:pPr>
            <a:r>
              <a:rPr lang="en-IN" sz="1800" dirty="0">
                <a:solidFill>
                  <a:schemeClr val="accent1">
                    <a:lumMod val="75000"/>
                  </a:schemeClr>
                </a:solidFill>
              </a:rPr>
              <a:t>Ultrasonic Sensor</a:t>
            </a:r>
          </a:p>
          <a:p>
            <a:pPr marL="742950" lvl="1" indent="-285750" algn="l">
              <a:buFont typeface="Wingdings" panose="05000000000000000000" pitchFamily="2" charset="2"/>
              <a:buChar char="q"/>
            </a:pPr>
            <a:r>
              <a:rPr lang="en-IN" sz="1800" dirty="0">
                <a:solidFill>
                  <a:schemeClr val="accent1">
                    <a:lumMod val="75000"/>
                  </a:schemeClr>
                </a:solidFill>
              </a:rPr>
              <a:t>Submersible water pump</a:t>
            </a:r>
          </a:p>
          <a:p>
            <a:pPr marL="742950" lvl="1" indent="-285750" algn="l">
              <a:buFont typeface="Wingdings" panose="05000000000000000000" pitchFamily="2" charset="2"/>
              <a:buChar char="q"/>
            </a:pPr>
            <a:r>
              <a:rPr lang="en-IN" sz="1800" dirty="0">
                <a:solidFill>
                  <a:schemeClr val="accent1">
                    <a:lumMod val="75000"/>
                  </a:schemeClr>
                </a:solidFill>
              </a:rPr>
              <a:t>Capacitive soil moisture sensor</a:t>
            </a:r>
          </a:p>
          <a:p>
            <a:pPr marL="742950" lvl="1" indent="-285750" algn="l">
              <a:buFont typeface="Wingdings" panose="05000000000000000000" pitchFamily="2" charset="2"/>
              <a:buChar char="q"/>
            </a:pPr>
            <a:r>
              <a:rPr lang="en-IN" sz="1800" dirty="0">
                <a:solidFill>
                  <a:schemeClr val="accent1">
                    <a:lumMod val="75000"/>
                  </a:schemeClr>
                </a:solidFill>
              </a:rPr>
              <a:t>Relay module(5 volt)</a:t>
            </a:r>
          </a:p>
          <a:p>
            <a:pPr marL="742950" lvl="1" indent="-285750" algn="l">
              <a:buFont typeface="Wingdings" panose="05000000000000000000" pitchFamily="2" charset="2"/>
              <a:buChar char="q"/>
            </a:pPr>
            <a:r>
              <a:rPr lang="en-IN" sz="1800" dirty="0">
                <a:solidFill>
                  <a:schemeClr val="accent1">
                    <a:lumMod val="75000"/>
                  </a:schemeClr>
                </a:solidFill>
              </a:rPr>
              <a:t>Boxes and some jumper wires</a:t>
            </a:r>
          </a:p>
          <a:p>
            <a:pPr marL="742950" lvl="1" indent="-285750" algn="l">
              <a:buFont typeface="Wingdings" panose="05000000000000000000" pitchFamily="2" charset="2"/>
              <a:buChar char="q"/>
            </a:pPr>
            <a:endParaRPr lang="en-IN" sz="1800" dirty="0">
              <a:solidFill>
                <a:schemeClr val="accent1">
                  <a:lumMod val="75000"/>
                </a:schemeClr>
              </a:solidFill>
            </a:endParaRPr>
          </a:p>
          <a:p>
            <a:pPr marL="742950" lvl="1" indent="-285750" algn="l">
              <a:buFont typeface="Wingdings" panose="05000000000000000000" pitchFamily="2" charset="2"/>
              <a:buChar char="q"/>
            </a:pPr>
            <a:endParaRPr lang="en-IN" dirty="0"/>
          </a:p>
        </p:txBody>
      </p:sp>
    </p:spTree>
    <p:extLst>
      <p:ext uri="{BB962C8B-B14F-4D97-AF65-F5344CB8AC3E}">
        <p14:creationId xmlns:p14="http://schemas.microsoft.com/office/powerpoint/2010/main" val="379848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B344-E3DC-127B-F86E-1936D141CF5A}"/>
              </a:ext>
            </a:extLst>
          </p:cNvPr>
          <p:cNvSpPr>
            <a:spLocks noGrp="1"/>
          </p:cNvSpPr>
          <p:nvPr>
            <p:ph type="title"/>
          </p:nvPr>
        </p:nvSpPr>
        <p:spPr>
          <a:xfrm>
            <a:off x="710877" y="330400"/>
            <a:ext cx="11396241" cy="5846563"/>
          </a:xfrm>
        </p:spPr>
        <p:txBody>
          <a:bodyPr>
            <a:noAutofit/>
          </a:bodyPr>
          <a:lstStyle/>
          <a:p>
            <a:r>
              <a:rPr lang="en-US" sz="14000" dirty="0"/>
              <a:t>BLOCK </a:t>
            </a:r>
            <a:br>
              <a:rPr lang="en-US" sz="14000" dirty="0"/>
            </a:br>
            <a:r>
              <a:rPr lang="en-US" sz="14000" dirty="0"/>
              <a:t>DIAGRAMS</a:t>
            </a:r>
            <a:br>
              <a:rPr lang="en-IN" sz="14000" dirty="0"/>
            </a:br>
            <a:endParaRPr lang="en-IN" sz="14000" dirty="0"/>
          </a:p>
        </p:txBody>
      </p:sp>
      <p:sp>
        <p:nvSpPr>
          <p:cNvPr id="3" name="Content Placeholder 2">
            <a:extLst>
              <a:ext uri="{FF2B5EF4-FFF2-40B4-BE49-F238E27FC236}">
                <a16:creationId xmlns:a16="http://schemas.microsoft.com/office/drawing/2014/main" id="{4BF5FA7E-1FC8-2E72-146D-A1BA30C78B89}"/>
              </a:ext>
            </a:extLst>
          </p:cNvPr>
          <p:cNvSpPr>
            <a:spLocks noGrp="1"/>
          </p:cNvSpPr>
          <p:nvPr>
            <p:ph idx="1"/>
          </p:nvPr>
        </p:nvSpPr>
        <p:spPr>
          <a:xfrm>
            <a:off x="8873411" y="6004803"/>
            <a:ext cx="2061439" cy="629264"/>
          </a:xfrm>
        </p:spPr>
        <p:txBody>
          <a:bodyPr>
            <a:normAutofit fontScale="32500" lnSpcReduction="20000"/>
          </a:bodyPr>
          <a:lstStyle/>
          <a:p>
            <a:pPr marL="0" indent="0">
              <a:buNone/>
            </a:pPr>
            <a:endParaRPr lang="en-IN" sz="11400" dirty="0"/>
          </a:p>
        </p:txBody>
      </p:sp>
    </p:spTree>
    <p:extLst>
      <p:ext uri="{BB962C8B-B14F-4D97-AF65-F5344CB8AC3E}">
        <p14:creationId xmlns:p14="http://schemas.microsoft.com/office/powerpoint/2010/main" val="395803961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B816-EE38-A1C6-3E13-72D0C3A86AF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9247142-5D05-E8D0-BA61-C912D2FDEE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512" y="113253"/>
            <a:ext cx="8613328" cy="6744747"/>
          </a:xfrm>
        </p:spPr>
      </p:pic>
      <p:sp>
        <p:nvSpPr>
          <p:cNvPr id="6" name="Rectangle: Rounded Corners 5">
            <a:extLst>
              <a:ext uri="{FF2B5EF4-FFF2-40B4-BE49-F238E27FC236}">
                <a16:creationId xmlns:a16="http://schemas.microsoft.com/office/drawing/2014/main" id="{C7885441-9A4D-A936-9291-055D9A5A6FD3}"/>
              </a:ext>
            </a:extLst>
          </p:cNvPr>
          <p:cNvSpPr/>
          <p:nvPr/>
        </p:nvSpPr>
        <p:spPr>
          <a:xfrm>
            <a:off x="5590572" y="3047035"/>
            <a:ext cx="138896" cy="381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8F65BABC-1438-9026-B0B1-C535FA9C90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81080" y="3159889"/>
            <a:ext cx="913509" cy="494818"/>
          </a:xfrm>
          <a:prstGeom prst="rect">
            <a:avLst/>
          </a:prstGeom>
        </p:spPr>
      </p:pic>
      <p:pic>
        <p:nvPicPr>
          <p:cNvPr id="11" name="Picture 10">
            <a:extLst>
              <a:ext uri="{FF2B5EF4-FFF2-40B4-BE49-F238E27FC236}">
                <a16:creationId xmlns:a16="http://schemas.microsoft.com/office/drawing/2014/main" id="{47E74F12-D892-B70C-E91F-E673C021EA54}"/>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634152" y="97549"/>
            <a:ext cx="3474400" cy="3996431"/>
          </a:xfrm>
          <a:prstGeom prst="rect">
            <a:avLst/>
          </a:prstGeom>
        </p:spPr>
      </p:pic>
    </p:spTree>
    <p:extLst>
      <p:ext uri="{BB962C8B-B14F-4D97-AF65-F5344CB8AC3E}">
        <p14:creationId xmlns:p14="http://schemas.microsoft.com/office/powerpoint/2010/main" val="40565898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89B316-2DCF-4667-CAEC-85DAEC729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216" y="1797251"/>
            <a:ext cx="3792930" cy="4086577"/>
          </a:xfrm>
          <a:prstGeom prst="rect">
            <a:avLst/>
          </a:prstGeom>
        </p:spPr>
      </p:pic>
      <p:sp>
        <p:nvSpPr>
          <p:cNvPr id="4" name="Rectangle 3">
            <a:extLst>
              <a:ext uri="{FF2B5EF4-FFF2-40B4-BE49-F238E27FC236}">
                <a16:creationId xmlns:a16="http://schemas.microsoft.com/office/drawing/2014/main" id="{0A139FCB-EC78-3588-F6EE-F28E45BB43E3}"/>
              </a:ext>
            </a:extLst>
          </p:cNvPr>
          <p:cNvSpPr/>
          <p:nvPr/>
        </p:nvSpPr>
        <p:spPr>
          <a:xfrm>
            <a:off x="646400" y="204455"/>
            <a:ext cx="5046562" cy="1539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Down 4">
            <a:extLst>
              <a:ext uri="{FF2B5EF4-FFF2-40B4-BE49-F238E27FC236}">
                <a16:creationId xmlns:a16="http://schemas.microsoft.com/office/drawing/2014/main" id="{81704995-C5C3-57B5-8EE5-BC2468642BC5}"/>
              </a:ext>
            </a:extLst>
          </p:cNvPr>
          <p:cNvSpPr/>
          <p:nvPr/>
        </p:nvSpPr>
        <p:spPr>
          <a:xfrm>
            <a:off x="2754774" y="1504709"/>
            <a:ext cx="1145893" cy="1736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2FEAB28-C4D7-4199-1DC3-F1091716F6A6}"/>
              </a:ext>
            </a:extLst>
          </p:cNvPr>
          <p:cNvSpPr txBox="1"/>
          <p:nvPr/>
        </p:nvSpPr>
        <p:spPr>
          <a:xfrm>
            <a:off x="706057" y="204455"/>
            <a:ext cx="5046562" cy="1384995"/>
          </a:xfrm>
          <a:prstGeom prst="rect">
            <a:avLst/>
          </a:prstGeom>
          <a:noFill/>
        </p:spPr>
        <p:txBody>
          <a:bodyPr wrap="square" rtlCol="0">
            <a:spAutoFit/>
          </a:bodyPr>
          <a:lstStyle/>
          <a:p>
            <a:r>
              <a:rPr lang="en-US" sz="2800" dirty="0"/>
              <a:t>MINERALS AND NUTRIENTS SUITABLE FOR PLANTS AS WELL AS SOIL</a:t>
            </a:r>
            <a:endParaRPr lang="en-IN" sz="2800" dirty="0"/>
          </a:p>
        </p:txBody>
      </p:sp>
    </p:spTree>
    <p:extLst>
      <p:ext uri="{BB962C8B-B14F-4D97-AF65-F5344CB8AC3E}">
        <p14:creationId xmlns:p14="http://schemas.microsoft.com/office/powerpoint/2010/main" val="409876869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2ACF4-C827-B942-264B-C10B0EF6E4C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240F58B-33D4-26E9-0466-8622B8445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73" y="215047"/>
            <a:ext cx="5103894" cy="4704192"/>
          </a:xfrm>
        </p:spPr>
      </p:pic>
      <p:pic>
        <p:nvPicPr>
          <p:cNvPr id="6" name="Picture 5">
            <a:extLst>
              <a:ext uri="{FF2B5EF4-FFF2-40B4-BE49-F238E27FC236}">
                <a16:creationId xmlns:a16="http://schemas.microsoft.com/office/drawing/2014/main" id="{82D907E1-7300-26BD-48FC-26096A4CF3B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150930" y="169140"/>
            <a:ext cx="3611105" cy="4525701"/>
          </a:xfrm>
          <a:prstGeom prst="rect">
            <a:avLst/>
          </a:prstGeom>
        </p:spPr>
      </p:pic>
      <p:pic>
        <p:nvPicPr>
          <p:cNvPr id="7" name="Picture 6">
            <a:extLst>
              <a:ext uri="{FF2B5EF4-FFF2-40B4-BE49-F238E27FC236}">
                <a16:creationId xmlns:a16="http://schemas.microsoft.com/office/drawing/2014/main" id="{E0126DC6-C0C0-1186-0111-1EB78DE9A20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490235" y="169140"/>
            <a:ext cx="3864096" cy="4444679"/>
          </a:xfrm>
          <a:prstGeom prst="rect">
            <a:avLst/>
          </a:prstGeom>
        </p:spPr>
      </p:pic>
      <p:sp>
        <p:nvSpPr>
          <p:cNvPr id="8" name="TextBox 7">
            <a:extLst>
              <a:ext uri="{FF2B5EF4-FFF2-40B4-BE49-F238E27FC236}">
                <a16:creationId xmlns:a16="http://schemas.microsoft.com/office/drawing/2014/main" id="{05C6AFD4-0392-0023-107E-9D244AA905E0}"/>
              </a:ext>
            </a:extLst>
          </p:cNvPr>
          <p:cNvSpPr txBox="1"/>
          <p:nvPr/>
        </p:nvSpPr>
        <p:spPr>
          <a:xfrm>
            <a:off x="5741140" y="1027906"/>
            <a:ext cx="2430684" cy="646331"/>
          </a:xfrm>
          <a:prstGeom prst="rect">
            <a:avLst/>
          </a:prstGeom>
          <a:noFill/>
        </p:spPr>
        <p:txBody>
          <a:bodyPr wrap="square" rtlCol="0">
            <a:spAutoFit/>
          </a:bodyPr>
          <a:lstStyle/>
          <a:p>
            <a:r>
              <a:rPr lang="en-US" dirty="0">
                <a:solidFill>
                  <a:srgbClr val="FF0000"/>
                </a:solidFill>
              </a:rPr>
              <a:t>Soil </a:t>
            </a:r>
            <a:r>
              <a:rPr lang="en-IN" dirty="0">
                <a:solidFill>
                  <a:srgbClr val="FFFF00"/>
                </a:solidFill>
              </a:rPr>
              <a:t>:  wet    tan&lt;90%</a:t>
            </a:r>
          </a:p>
          <a:p>
            <a:r>
              <a:rPr lang="en-IN" dirty="0">
                <a:solidFill>
                  <a:srgbClr val="FFFF00"/>
                </a:solidFill>
              </a:rPr>
              <a:t>Pump: off      open </a:t>
            </a:r>
            <a:endParaRPr lang="en-US" dirty="0">
              <a:solidFill>
                <a:srgbClr val="FF0000"/>
              </a:solidFill>
            </a:endParaRPr>
          </a:p>
        </p:txBody>
      </p:sp>
      <p:sp>
        <p:nvSpPr>
          <p:cNvPr id="9" name="TextBox 8">
            <a:extLst>
              <a:ext uri="{FF2B5EF4-FFF2-40B4-BE49-F238E27FC236}">
                <a16:creationId xmlns:a16="http://schemas.microsoft.com/office/drawing/2014/main" id="{2A174C23-B644-98D0-4DBF-53248E25A642}"/>
              </a:ext>
            </a:extLst>
          </p:cNvPr>
          <p:cNvSpPr txBox="1"/>
          <p:nvPr/>
        </p:nvSpPr>
        <p:spPr>
          <a:xfrm>
            <a:off x="9074551" y="963734"/>
            <a:ext cx="2695463" cy="923330"/>
          </a:xfrm>
          <a:prstGeom prst="rect">
            <a:avLst/>
          </a:prstGeom>
          <a:noFill/>
        </p:spPr>
        <p:txBody>
          <a:bodyPr wrap="square" rtlCol="0">
            <a:spAutoFit/>
          </a:bodyPr>
          <a:lstStyle/>
          <a:p>
            <a:r>
              <a:rPr lang="en-US" dirty="0">
                <a:solidFill>
                  <a:srgbClr val="FF0000"/>
                </a:solidFill>
              </a:rPr>
              <a:t>Soil </a:t>
            </a:r>
            <a:r>
              <a:rPr lang="en-IN" dirty="0">
                <a:solidFill>
                  <a:srgbClr val="FFFF00"/>
                </a:solidFill>
              </a:rPr>
              <a:t>:  dry    tank    &gt;90%</a:t>
            </a:r>
          </a:p>
          <a:p>
            <a:r>
              <a:rPr lang="en-IN" dirty="0">
                <a:solidFill>
                  <a:srgbClr val="FFFF00"/>
                </a:solidFill>
              </a:rPr>
              <a:t>Pump: off      close</a:t>
            </a:r>
            <a:endParaRPr lang="en-US" dirty="0">
              <a:solidFill>
                <a:srgbClr val="FF0000"/>
              </a:solidFill>
            </a:endParaRPr>
          </a:p>
          <a:p>
            <a:endParaRPr lang="en-IN" dirty="0"/>
          </a:p>
        </p:txBody>
      </p:sp>
    </p:spTree>
    <p:extLst>
      <p:ext uri="{BB962C8B-B14F-4D97-AF65-F5344CB8AC3E}">
        <p14:creationId xmlns:p14="http://schemas.microsoft.com/office/powerpoint/2010/main" val="1956386488"/>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90</TotalTime>
  <Words>337</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Facet</vt:lpstr>
      <vt:lpstr>PowerPoint Presentation</vt:lpstr>
      <vt:lpstr>Automatic plant irrigation system using waste water for farms.</vt:lpstr>
      <vt:lpstr>There is a huge amount of waste water generated in village areas from a wide variety of activities. This waste water can be utilized for crop irrigation purposes. The project involves creation of a system that is automatically able to filter the waste water, making it suitable for irrigating a wide variety of different crops. If required the water can be imbued with certain minerals which would improve the growth of the crops. And then using the filtered water for automatic plant irrigation.</vt:lpstr>
      <vt:lpstr>WHY WE NEED THESE-</vt:lpstr>
      <vt:lpstr>Components: </vt:lpstr>
      <vt:lpstr>BLOCK  DIAGRAMS </vt:lpstr>
      <vt:lpstr>PowerPoint Presentation</vt:lpstr>
      <vt:lpstr>PowerPoint Presentation</vt:lpstr>
      <vt:lpstr>PowerPoint Presentation</vt:lpstr>
      <vt:lpstr>PowerPoint Presentation</vt:lpstr>
      <vt:lpstr>saf</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LEEVANT RATHOR</dc:creator>
  <cp:lastModifiedBy>Md Wasim</cp:lastModifiedBy>
  <cp:revision>4</cp:revision>
  <dcterms:created xsi:type="dcterms:W3CDTF">2023-01-31T05:52:11Z</dcterms:created>
  <dcterms:modified xsi:type="dcterms:W3CDTF">2023-08-20T23:11:45Z</dcterms:modified>
</cp:coreProperties>
</file>