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3" r:id="rId3"/>
    <p:sldId id="264" r:id="rId4"/>
    <p:sldId id="265" r:id="rId5"/>
    <p:sldId id="266" r:id="rId6"/>
    <p:sldId id="257" r:id="rId7"/>
    <p:sldId id="258" r:id="rId8"/>
    <p:sldId id="259" r:id="rId9"/>
    <p:sldId id="260" r:id="rId10"/>
    <p:sldId id="261" r:id="rId11"/>
    <p:sldId id="262" r:id="rId12"/>
    <p:sldId id="272" r:id="rId13"/>
    <p:sldId id="273" r:id="rId14"/>
    <p:sldId id="274" r:id="rId15"/>
    <p:sldId id="275" r:id="rId16"/>
    <p:sldId id="271" r:id="rId17"/>
    <p:sldId id="267" r:id="rId18"/>
    <p:sldId id="268" r:id="rId19"/>
    <p:sldId id="269" r:id="rId20"/>
    <p:sldId id="270" r:id="rId21"/>
    <p:sldId id="276" r:id="rId22"/>
    <p:sldId id="278" r:id="rId23"/>
    <p:sldId id="279" r:id="rId24"/>
    <p:sldId id="280" r:id="rId25"/>
    <p:sldId id="294" r:id="rId26"/>
    <p:sldId id="295" r:id="rId27"/>
    <p:sldId id="296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3" r:id="rId39"/>
    <p:sldId id="291" r:id="rId40"/>
    <p:sldId id="292" r:id="rId41"/>
    <p:sldId id="297" r:id="rId42"/>
    <p:sldId id="298" r:id="rId43"/>
    <p:sldId id="277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54" autoAdjust="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35D21-D8B7-46AC-B67C-689CAEF01A0C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Cloudlytics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F9A2D-3E3B-4690-8533-D813A4B3E3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790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63D9A-592B-42F9-AEBD-895BFFDBB7B8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Cloudlytics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3E531-45B9-4CBA-B072-11B907EC5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6640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3E531-45B9-4CBA-B072-11B907EC57A6}" type="slidenum">
              <a:rPr lang="en-GB" smtClean="0"/>
              <a:t>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Cloudlytics</a:t>
            </a:r>
          </a:p>
        </p:txBody>
      </p:sp>
    </p:spTree>
    <p:extLst>
      <p:ext uri="{BB962C8B-B14F-4D97-AF65-F5344CB8AC3E}">
        <p14:creationId xmlns:p14="http://schemas.microsoft.com/office/powerpoint/2010/main" val="240298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AA76-2239-4D79-A692-503C768FA6A2}" type="datetime1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375-6D48-472E-B699-7F3736EBB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42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3D86-0844-4595-96E5-DD3AF990042C}" type="datetime1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375-6D48-472E-B699-7F3736EBB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9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9F0A-DD7E-42D2-96E6-639E4550372F}" type="datetime1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375-6D48-472E-B699-7F3736EBBC6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3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4556-CFAB-4A1E-8041-1B8177BCA4A0}" type="datetime1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375-6D48-472E-B699-7F3736EBB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794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8900-35C8-441D-AF31-1884B85D6124}" type="datetime1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375-6D48-472E-B699-7F3736EBBC6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698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BD1C-CEFC-43BC-A6EF-76A20C4619A5}" type="datetime1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375-6D48-472E-B699-7F3736EBB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23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70EF-5910-477B-8930-2E5C2FB0EE06}" type="datetime1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375-6D48-472E-B699-7F3736EBB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921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FC9-E73D-4DAD-8092-1C856EAAEE8D}" type="datetime1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375-6D48-472E-B699-7F3736EBB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03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0459-FD09-46B9-B335-502BF7D56FF0}" type="datetime1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375-6D48-472E-B699-7F3736EBB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1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D16C-013E-43F1-94F2-C8784306989A}" type="datetime1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375-6D48-472E-B699-7F3736EBB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09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63F7-B833-42EC-85BC-C097911EDEC4}" type="datetime1">
              <a:rPr lang="en-GB" smtClean="0"/>
              <a:t>19/11/2016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375-6D48-472E-B699-7F3736EBB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80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009C-03F2-4A2C-8B07-F1764330A857}" type="datetime1">
              <a:rPr lang="en-GB" smtClean="0"/>
              <a:t>19/11/2016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375-6D48-472E-B699-7F3736EBB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47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7C5-0F42-4EA2-B650-E20F319463C2}" type="datetime1">
              <a:rPr lang="en-GB" smtClean="0"/>
              <a:t>19/11/2016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375-6D48-472E-B699-7F3736EBB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34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79DC-C3DC-48FF-A720-8200C3F5617B}" type="datetime1">
              <a:rPr lang="en-GB" smtClean="0"/>
              <a:t>19/11/2016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375-6D48-472E-B699-7F3736EBB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80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7031-FF67-49F7-892B-0F4E348C24A2}" type="datetime1">
              <a:rPr lang="en-GB" smtClean="0"/>
              <a:t>19/11/2016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375-6D48-472E-B699-7F3736EBB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6375-6D48-472E-B699-7F3736EBBC6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4B82-BDF4-42FF-A9E5-48DEA3AF35FC}" type="datetime1">
              <a:rPr lang="en-GB" smtClean="0"/>
              <a:t>19/11/2016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7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FE4C6-021E-4564-ACF0-3D84B0A7719B}" type="datetime1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Cloudlytics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356375-6D48-472E-B699-7F3736EBB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61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2666" y="1615440"/>
            <a:ext cx="7766936" cy="3154020"/>
          </a:xfrm>
        </p:spPr>
        <p:txBody>
          <a:bodyPr/>
          <a:lstStyle/>
          <a:p>
            <a:pPr algn="ctr"/>
            <a:br>
              <a:rPr lang="en-GB" sz="60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GB" sz="60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GB" sz="6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13800" dirty="0">
                <a:solidFill>
                  <a:schemeClr val="accent1">
                    <a:lumMod val="50000"/>
                  </a:schemeClr>
                </a:solidFill>
              </a:rPr>
              <a:t>Linux 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5" y="5349241"/>
            <a:ext cx="1832651" cy="125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92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sbin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init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 and Services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51623"/>
            <a:ext cx="3641448" cy="4357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782" y="2020844"/>
            <a:ext cx="3108960" cy="448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3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3840"/>
            <a:ext cx="8596668" cy="698695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X-Window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187" y="1068314"/>
            <a:ext cx="6676962" cy="2687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06" y="3881853"/>
            <a:ext cx="6985924" cy="274648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6098" y="4037428"/>
            <a:ext cx="9073662" cy="4220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71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94" y="411480"/>
            <a:ext cx="8596668" cy="79248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Linux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174" y="1718629"/>
            <a:ext cx="8596668" cy="4651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Understanding Root 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/  :  root as hierarchy</a:t>
            </a:r>
          </a:p>
          <a:p>
            <a:endParaRPr lang="en-GB" sz="2400" dirty="0"/>
          </a:p>
          <a:p>
            <a:r>
              <a:rPr lang="en-GB" sz="2400" dirty="0"/>
              <a:t>root  :  root as user</a:t>
            </a:r>
          </a:p>
          <a:p>
            <a:endParaRPr lang="en-GB" sz="2400" dirty="0"/>
          </a:p>
          <a:p>
            <a:r>
              <a:rPr lang="en-GB" sz="2400" dirty="0"/>
              <a:t>/root  :  root directory 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5615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37djvu3ytnwxt.cloudfront.net/assets/courseware/v1/cfe1173f34f6dfd285082a41cecfb54d/asset-v1:LinuxFoundationX+LFS101x+1T2016+type@asset+block/chapter03_flowchart_scr0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77" y="320040"/>
            <a:ext cx="8485657" cy="585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53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54" y="1063309"/>
            <a:ext cx="8436186" cy="5444171"/>
          </a:xfrm>
        </p:spPr>
        <p:txBody>
          <a:bodyPr/>
          <a:lstStyle/>
          <a:p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/bin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 directory contains executable binaries</a:t>
            </a:r>
          </a:p>
          <a:p>
            <a:r>
              <a:rPr lang="en-GB" dirty="0">
                <a:solidFill>
                  <a:srgbClr val="3C3C3C"/>
                </a:solidFill>
                <a:latin typeface="Open Sans"/>
              </a:rPr>
              <a:t>The 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/dev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 directory contains </a:t>
            </a:r>
            <a:r>
              <a:rPr lang="en-GB" b="1" dirty="0">
                <a:solidFill>
                  <a:srgbClr val="3C3C3C"/>
                </a:solidFill>
                <a:latin typeface="Open Sans"/>
              </a:rPr>
              <a:t>device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 </a:t>
            </a:r>
            <a:r>
              <a:rPr lang="en-GB" b="1" dirty="0">
                <a:solidFill>
                  <a:srgbClr val="3C3C3C"/>
                </a:solidFill>
                <a:latin typeface="Open Sans"/>
              </a:rPr>
              <a:t>nodes</a:t>
            </a:r>
          </a:p>
          <a:p>
            <a:r>
              <a:rPr lang="en-GB" dirty="0">
                <a:solidFill>
                  <a:srgbClr val="3C3C3C"/>
                </a:solidFill>
                <a:latin typeface="Open Sans"/>
              </a:rPr>
              <a:t>The 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/</a:t>
            </a:r>
            <a:r>
              <a:rPr lang="en-GB" dirty="0" err="1">
                <a:solidFill>
                  <a:srgbClr val="3366FF"/>
                </a:solidFill>
                <a:latin typeface="Courier New" panose="02070309020205020404" pitchFamily="49" charset="0"/>
              </a:rPr>
              <a:t>var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 directory contains files that are expected to change in size and content as the system is running (</a:t>
            </a:r>
            <a:r>
              <a:rPr lang="en-GB" b="1" dirty="0" err="1">
                <a:solidFill>
                  <a:srgbClr val="3C3C3C"/>
                </a:solidFill>
                <a:latin typeface="Open Sans"/>
              </a:rPr>
              <a:t>var</a:t>
            </a:r>
            <a:r>
              <a:rPr lang="en-GB" dirty="0" err="1">
                <a:solidFill>
                  <a:srgbClr val="3C3C3C"/>
                </a:solidFill>
                <a:latin typeface="Open Sans"/>
              </a:rPr>
              <a:t>stands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 for </a:t>
            </a:r>
            <a:r>
              <a:rPr lang="en-GB" b="1" dirty="0">
                <a:solidFill>
                  <a:srgbClr val="3C3C3C"/>
                </a:solidFill>
                <a:latin typeface="Open Sans"/>
              </a:rPr>
              <a:t>variable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) such as the entries in the following directories: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3C3C"/>
                </a:solidFill>
                <a:latin typeface="Open Sans"/>
              </a:rPr>
              <a:t>System log files: 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/</a:t>
            </a:r>
            <a:r>
              <a:rPr lang="en-GB" dirty="0" err="1">
                <a:solidFill>
                  <a:srgbClr val="3366FF"/>
                </a:solidFill>
                <a:latin typeface="Courier New" panose="02070309020205020404" pitchFamily="49" charset="0"/>
              </a:rPr>
              <a:t>var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/log</a:t>
            </a:r>
            <a:endParaRPr lang="en-GB" dirty="0">
              <a:solidFill>
                <a:srgbClr val="3C3C3C"/>
              </a:solidFill>
              <a:latin typeface="Open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3C3C"/>
                </a:solidFill>
                <a:latin typeface="Open Sans"/>
              </a:rPr>
              <a:t>Packages and database files: 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/</a:t>
            </a:r>
            <a:r>
              <a:rPr lang="en-GB" dirty="0" err="1">
                <a:solidFill>
                  <a:srgbClr val="3366FF"/>
                </a:solidFill>
                <a:latin typeface="Courier New" panose="02070309020205020404" pitchFamily="49" charset="0"/>
              </a:rPr>
              <a:t>var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/lib</a:t>
            </a:r>
            <a:endParaRPr lang="en-GB" dirty="0">
              <a:solidFill>
                <a:srgbClr val="3C3C3C"/>
              </a:solidFill>
              <a:latin typeface="Open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3C3C"/>
                </a:solidFill>
                <a:latin typeface="Open Sans"/>
              </a:rPr>
              <a:t>Print queues: 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/</a:t>
            </a:r>
            <a:r>
              <a:rPr lang="en-GB" dirty="0" err="1">
                <a:solidFill>
                  <a:srgbClr val="3366FF"/>
                </a:solidFill>
                <a:latin typeface="Courier New" panose="02070309020205020404" pitchFamily="49" charset="0"/>
              </a:rPr>
              <a:t>var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/spool</a:t>
            </a:r>
            <a:endParaRPr lang="en-GB" dirty="0">
              <a:solidFill>
                <a:srgbClr val="3C3C3C"/>
              </a:solidFill>
              <a:latin typeface="Open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3C3C"/>
                </a:solidFill>
                <a:latin typeface="Open Sans"/>
              </a:rPr>
              <a:t>Temp files: 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/</a:t>
            </a:r>
            <a:r>
              <a:rPr lang="en-GB" dirty="0" err="1">
                <a:solidFill>
                  <a:srgbClr val="3366FF"/>
                </a:solidFill>
                <a:latin typeface="Courier New" panose="02070309020205020404" pitchFamily="49" charset="0"/>
              </a:rPr>
              <a:t>var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/</a:t>
            </a:r>
            <a:r>
              <a:rPr lang="en-GB" dirty="0" err="1">
                <a:solidFill>
                  <a:srgbClr val="3366FF"/>
                </a:solidFill>
                <a:latin typeface="Courier New" panose="02070309020205020404" pitchFamily="49" charset="0"/>
              </a:rPr>
              <a:t>tmp</a:t>
            </a:r>
            <a:endParaRPr lang="en-GB" dirty="0">
              <a:solidFill>
                <a:srgbClr val="3366FF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3C3C3C"/>
                </a:solidFill>
                <a:latin typeface="Open Sans"/>
              </a:rPr>
              <a:t>The 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/</a:t>
            </a:r>
            <a:r>
              <a:rPr lang="en-GB" dirty="0" err="1">
                <a:solidFill>
                  <a:srgbClr val="3366FF"/>
                </a:solidFill>
                <a:latin typeface="Courier New" panose="02070309020205020404" pitchFamily="49" charset="0"/>
              </a:rPr>
              <a:t>etc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 directory is the home for system configuration files.</a:t>
            </a:r>
          </a:p>
          <a:p>
            <a:r>
              <a:rPr lang="en-GB" dirty="0">
                <a:solidFill>
                  <a:srgbClr val="3C3C3C"/>
                </a:solidFill>
                <a:latin typeface="Open Sans"/>
              </a:rPr>
              <a:t>The 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/boot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 directory contains the few essential files needed to boot the system.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462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50" y="807720"/>
            <a:ext cx="9108692" cy="46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1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94" y="335280"/>
            <a:ext cx="8596668" cy="7620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Package Management Systems on Linux</a:t>
            </a:r>
            <a:br>
              <a:rPr lang="en-GB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94" y="1325880"/>
            <a:ext cx="7469528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7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Command Line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3C3C3C"/>
                </a:solidFill>
                <a:latin typeface="Open Sans"/>
              </a:rPr>
              <a:t>Most input lines entered at the shell prompt have three basic elements: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3C3C"/>
                </a:solidFill>
                <a:latin typeface="Open Sans"/>
              </a:rPr>
              <a:t>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3C3C"/>
                </a:solidFill>
                <a:latin typeface="Open Sans"/>
              </a:rPr>
              <a:t>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3C3C"/>
                </a:solidFill>
                <a:latin typeface="Open Sans"/>
              </a:rPr>
              <a:t>Arguments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3C3C3C"/>
                </a:solidFill>
                <a:latin typeface="Open Sans"/>
              </a:rPr>
              <a:t>The </a:t>
            </a:r>
            <a:r>
              <a:rPr lang="en-GB" b="1" dirty="0">
                <a:solidFill>
                  <a:srgbClr val="3C3C3C"/>
                </a:solidFill>
                <a:latin typeface="Open Sans"/>
              </a:rPr>
              <a:t>command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 is the name of the program you are executing. It may be followed by one or more </a:t>
            </a:r>
            <a:r>
              <a:rPr lang="en-GB" b="1" dirty="0">
                <a:solidFill>
                  <a:srgbClr val="3C3C3C"/>
                </a:solidFill>
                <a:latin typeface="Open Sans"/>
              </a:rPr>
              <a:t>options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 that modify what the command may do. </a:t>
            </a:r>
            <a:r>
              <a:rPr lang="en-GB" b="1" dirty="0">
                <a:solidFill>
                  <a:srgbClr val="3C3C3C"/>
                </a:solidFill>
                <a:latin typeface="Open Sans"/>
              </a:rPr>
              <a:t>Arguments 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 specify on what the command will operate 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74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Locating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2909"/>
            <a:ext cx="7476066" cy="3874451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dirty="0"/>
              <a:t>$which </a:t>
            </a:r>
          </a:p>
          <a:p>
            <a:pPr marL="0" indent="0">
              <a:buNone/>
            </a:pPr>
            <a:r>
              <a:rPr lang="en-GB" sz="2200" dirty="0"/>
              <a:t>	Eg : $which diff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/>
              <a:t>$whereis</a:t>
            </a:r>
          </a:p>
          <a:p>
            <a:pPr marL="0" indent="0">
              <a:buNone/>
            </a:pPr>
            <a:r>
              <a:rPr lang="en-GB" sz="2200" dirty="0"/>
              <a:t>	Eg : $whereis diff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/>
              <a:t>$locate</a:t>
            </a:r>
          </a:p>
          <a:p>
            <a:pPr marL="0" indent="0">
              <a:buNone/>
            </a:pPr>
            <a:r>
              <a:rPr lang="en-GB" sz="2200" dirty="0"/>
              <a:t>	Eg : $locate diff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4796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Viewing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r>
              <a:rPr lang="en-GB" dirty="0"/>
              <a:t>$cat – view a file or concatenate</a:t>
            </a:r>
          </a:p>
          <a:p>
            <a:endParaRPr lang="en-GB" dirty="0"/>
          </a:p>
          <a:p>
            <a:r>
              <a:rPr lang="en-GB" dirty="0"/>
              <a:t>$tac – view file from backwards</a:t>
            </a:r>
          </a:p>
          <a:p>
            <a:endParaRPr lang="en-GB" dirty="0"/>
          </a:p>
          <a:p>
            <a:r>
              <a:rPr lang="en-GB" dirty="0"/>
              <a:t>$tail – print last 10 lines</a:t>
            </a:r>
          </a:p>
          <a:p>
            <a:endParaRPr lang="en-GB" dirty="0"/>
          </a:p>
          <a:p>
            <a:r>
              <a:rPr lang="en-GB" dirty="0"/>
              <a:t>$head – print first 10 lines</a:t>
            </a:r>
          </a:p>
          <a:p>
            <a:endParaRPr lang="en-GB" dirty="0"/>
          </a:p>
          <a:p>
            <a:r>
              <a:rPr lang="en-GB" dirty="0"/>
              <a:t>$touch – create an empty file</a:t>
            </a:r>
          </a:p>
          <a:p>
            <a:endParaRPr lang="en-GB" dirty="0"/>
          </a:p>
          <a:p>
            <a:r>
              <a:rPr lang="en-GB" dirty="0"/>
              <a:t>$file &lt;name&gt; - will give type of file </a:t>
            </a:r>
          </a:p>
        </p:txBody>
      </p:sp>
    </p:spTree>
    <p:extLst>
      <p:ext uri="{BB962C8B-B14F-4D97-AF65-F5344CB8AC3E}">
        <p14:creationId xmlns:p14="http://schemas.microsoft.com/office/powerpoint/2010/main" val="113908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5FCBEF">
                    <a:lumMod val="50000"/>
                  </a:srgbClr>
                </a:solidFill>
              </a:rPr>
              <a:t>Linux Facts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About </a:t>
            </a:r>
            <a:r>
              <a:rPr lang="en-GB" sz="2400" b="1" dirty="0"/>
              <a:t>8,50,000 </a:t>
            </a:r>
            <a:r>
              <a:rPr lang="en-GB" sz="2400" dirty="0"/>
              <a:t>Linux running Android phones are activated every single day</a:t>
            </a:r>
          </a:p>
          <a:p>
            <a:endParaRPr lang="en-GB" sz="2400" dirty="0"/>
          </a:p>
          <a:p>
            <a:r>
              <a:rPr lang="en-GB" sz="2400" dirty="0"/>
              <a:t>Nearly </a:t>
            </a:r>
            <a:r>
              <a:rPr lang="en-GB" sz="2400" b="1" dirty="0"/>
              <a:t>7,00,000 </a:t>
            </a:r>
            <a:r>
              <a:rPr lang="en-GB" sz="2400" dirty="0"/>
              <a:t>TV’s are sold every day which runs on Linux</a:t>
            </a:r>
          </a:p>
        </p:txBody>
      </p:sp>
    </p:spTree>
    <p:extLst>
      <p:ext uri="{BB962C8B-B14F-4D97-AF65-F5344CB8AC3E}">
        <p14:creationId xmlns:p14="http://schemas.microsoft.com/office/powerpoint/2010/main" val="2858260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094" y="762000"/>
            <a:ext cx="8596668" cy="5135880"/>
          </a:xfrm>
        </p:spPr>
        <p:txBody>
          <a:bodyPr>
            <a:noAutofit/>
          </a:bodyPr>
          <a:lstStyle/>
          <a:p>
            <a:r>
              <a:rPr lang="en-GB" sz="2200" dirty="0"/>
              <a:t>$</a:t>
            </a:r>
            <a:r>
              <a:rPr lang="en-GB" sz="2200" dirty="0" err="1"/>
              <a:t>mkdir</a:t>
            </a:r>
            <a:r>
              <a:rPr lang="en-GB" sz="2200" dirty="0"/>
              <a:t> – create a directory</a:t>
            </a:r>
          </a:p>
          <a:p>
            <a:endParaRPr lang="en-GB" sz="2200" dirty="0"/>
          </a:p>
          <a:p>
            <a:r>
              <a:rPr lang="en-GB" sz="2200" dirty="0"/>
              <a:t>$</a:t>
            </a:r>
            <a:r>
              <a:rPr lang="en-GB" sz="2200" dirty="0" err="1"/>
              <a:t>rmdir</a:t>
            </a:r>
            <a:r>
              <a:rPr lang="en-GB" sz="2200" dirty="0"/>
              <a:t> – remove directory*</a:t>
            </a:r>
          </a:p>
          <a:p>
            <a:r>
              <a:rPr lang="en-GB" sz="2200" dirty="0"/>
              <a:t>$mv – rename a file</a:t>
            </a:r>
          </a:p>
          <a:p>
            <a:endParaRPr lang="en-GB" sz="2200" dirty="0"/>
          </a:p>
          <a:p>
            <a:r>
              <a:rPr lang="en-GB" sz="2200" dirty="0"/>
              <a:t>$</a:t>
            </a:r>
            <a:r>
              <a:rPr lang="en-GB" sz="2200" dirty="0" err="1"/>
              <a:t>rm</a:t>
            </a:r>
            <a:r>
              <a:rPr lang="en-GB" sz="2200" dirty="0"/>
              <a:t> – remove a file</a:t>
            </a:r>
          </a:p>
          <a:p>
            <a:r>
              <a:rPr lang="en-GB" sz="2200" dirty="0"/>
              <a:t>$</a:t>
            </a:r>
            <a:r>
              <a:rPr lang="en-GB" sz="2200" dirty="0" err="1"/>
              <a:t>rm</a:t>
            </a:r>
            <a:r>
              <a:rPr lang="en-GB" sz="2200" dirty="0"/>
              <a:t> –f : forcefully remove</a:t>
            </a:r>
          </a:p>
          <a:p>
            <a:r>
              <a:rPr lang="en-GB" sz="2200" dirty="0"/>
              <a:t>$</a:t>
            </a:r>
            <a:r>
              <a:rPr lang="en-GB" sz="2200" dirty="0" err="1"/>
              <a:t>rm</a:t>
            </a:r>
            <a:r>
              <a:rPr lang="en-GB" sz="2200" dirty="0"/>
              <a:t> –</a:t>
            </a:r>
            <a:r>
              <a:rPr lang="en-GB" sz="2200" dirty="0" err="1"/>
              <a:t>i</a:t>
            </a:r>
            <a:r>
              <a:rPr lang="en-GB" sz="2200" dirty="0"/>
              <a:t> : interactively remove a file</a:t>
            </a:r>
          </a:p>
          <a:p>
            <a:r>
              <a:rPr lang="en-GB" sz="2200" dirty="0"/>
              <a:t>$</a:t>
            </a:r>
            <a:r>
              <a:rPr lang="en-GB" sz="2200" dirty="0" err="1"/>
              <a:t>rm</a:t>
            </a:r>
            <a:r>
              <a:rPr lang="en-GB" sz="2200" dirty="0"/>
              <a:t> –</a:t>
            </a:r>
            <a:r>
              <a:rPr lang="en-GB" sz="2200" dirty="0" err="1"/>
              <a:t>rf</a:t>
            </a:r>
            <a:r>
              <a:rPr lang="en-GB" sz="2200" dirty="0"/>
              <a:t> : recursively remove entire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32503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1920"/>
            <a:ext cx="8596668" cy="76200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User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77240"/>
            <a:ext cx="8596668" cy="6080760"/>
          </a:xfrm>
        </p:spPr>
        <p:txBody>
          <a:bodyPr/>
          <a:lstStyle/>
          <a:p>
            <a:r>
              <a:rPr lang="en-GB" dirty="0"/>
              <a:t>$who : list of users currently logged in</a:t>
            </a:r>
          </a:p>
          <a:p>
            <a:pPr marL="0" indent="0">
              <a:buNone/>
            </a:pPr>
            <a:r>
              <a:rPr lang="en-GB" dirty="0"/>
              <a:t>     $who –a : detailed info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$</a:t>
            </a:r>
            <a:r>
              <a:rPr lang="en-GB" dirty="0" err="1"/>
              <a:t>whoami</a:t>
            </a:r>
            <a:r>
              <a:rPr lang="en-GB" dirty="0"/>
              <a:t> :  current user</a:t>
            </a:r>
          </a:p>
          <a:p>
            <a:endParaRPr lang="en-GB" dirty="0"/>
          </a:p>
          <a:p>
            <a:r>
              <a:rPr lang="en-GB" dirty="0"/>
              <a:t>$</a:t>
            </a:r>
            <a:r>
              <a:rPr lang="en-GB" dirty="0" err="1"/>
              <a:t>adduser</a:t>
            </a:r>
            <a:r>
              <a:rPr lang="en-GB" dirty="0"/>
              <a:t> : adding a user </a:t>
            </a:r>
          </a:p>
          <a:p>
            <a:r>
              <a:rPr lang="en-GB" dirty="0"/>
              <a:t>$</a:t>
            </a:r>
            <a:r>
              <a:rPr lang="en-GB" dirty="0" err="1"/>
              <a:t>deluser</a:t>
            </a:r>
            <a:r>
              <a:rPr lang="en-GB" dirty="0"/>
              <a:t> : deleting a user</a:t>
            </a:r>
          </a:p>
          <a:p>
            <a:r>
              <a:rPr lang="en-GB" dirty="0"/>
              <a:t>$</a:t>
            </a:r>
            <a:r>
              <a:rPr lang="en-GB" dirty="0" err="1"/>
              <a:t>usermod</a:t>
            </a:r>
            <a:r>
              <a:rPr lang="en-GB" dirty="0"/>
              <a:t> : modify user account </a:t>
            </a:r>
          </a:p>
          <a:p>
            <a:r>
              <a:rPr lang="en-GB" dirty="0"/>
              <a:t>$</a:t>
            </a:r>
            <a:r>
              <a:rPr lang="en-GB" dirty="0" err="1"/>
              <a:t>addgroup</a:t>
            </a:r>
            <a:r>
              <a:rPr lang="en-GB" dirty="0"/>
              <a:t> : add a group  (Ex - $</a:t>
            </a:r>
            <a:r>
              <a:rPr lang="en-GB" dirty="0" err="1"/>
              <a:t>addgroup</a:t>
            </a:r>
            <a:r>
              <a:rPr lang="en-GB" dirty="0"/>
              <a:t> &lt;</a:t>
            </a:r>
            <a:r>
              <a:rPr lang="en-GB" dirty="0" err="1"/>
              <a:t>groupname</a:t>
            </a:r>
            <a:r>
              <a:rPr lang="en-GB" dirty="0"/>
              <a:t>&gt;)</a:t>
            </a:r>
          </a:p>
          <a:p>
            <a:r>
              <a:rPr lang="en-GB" dirty="0"/>
              <a:t>$id &lt;username&gt; : gives details about user</a:t>
            </a:r>
          </a:p>
          <a:p>
            <a:endParaRPr lang="en-GB" dirty="0"/>
          </a:p>
          <a:p>
            <a:r>
              <a:rPr lang="en-GB" dirty="0"/>
              <a:t>$</a:t>
            </a:r>
            <a:r>
              <a:rPr lang="en-GB" dirty="0" err="1"/>
              <a:t>adduser</a:t>
            </a:r>
            <a:r>
              <a:rPr lang="en-GB" dirty="0"/>
              <a:t> &lt;un&gt; --ingroup &lt;</a:t>
            </a:r>
            <a:r>
              <a:rPr lang="en-GB" dirty="0" err="1"/>
              <a:t>gn</a:t>
            </a:r>
            <a:r>
              <a:rPr lang="en-GB" dirty="0"/>
              <a:t>&gt; : adding user to an existing group</a:t>
            </a:r>
          </a:p>
          <a:p>
            <a:r>
              <a:rPr lang="en-GB" dirty="0"/>
              <a:t>$</a:t>
            </a:r>
            <a:r>
              <a:rPr lang="en-GB" dirty="0" err="1"/>
              <a:t>addgroup</a:t>
            </a:r>
            <a:r>
              <a:rPr lang="en-GB" dirty="0"/>
              <a:t> &lt;un&gt; &lt;</a:t>
            </a:r>
            <a:r>
              <a:rPr lang="en-GB" dirty="0" err="1"/>
              <a:t>gn</a:t>
            </a:r>
            <a:r>
              <a:rPr lang="en-GB" dirty="0"/>
              <a:t>&gt; : adding existing user to a group</a:t>
            </a:r>
          </a:p>
          <a:p>
            <a:r>
              <a:rPr lang="en-GB" dirty="0"/>
              <a:t>$</a:t>
            </a:r>
            <a:r>
              <a:rPr lang="en-GB" dirty="0" err="1"/>
              <a:t>usermod</a:t>
            </a:r>
            <a:r>
              <a:rPr lang="en-GB" dirty="0"/>
              <a:t> &lt;un&gt; -g &lt;</a:t>
            </a:r>
            <a:r>
              <a:rPr lang="en-GB" dirty="0" err="1"/>
              <a:t>gn</a:t>
            </a:r>
            <a:r>
              <a:rPr lang="en-GB" dirty="0"/>
              <a:t>&gt; : </a:t>
            </a:r>
            <a:r>
              <a:rPr lang="en-GB" dirty="0" err="1"/>
              <a:t>modiy</a:t>
            </a:r>
            <a:r>
              <a:rPr lang="en-GB" dirty="0"/>
              <a:t> group of user</a:t>
            </a:r>
          </a:p>
          <a:p>
            <a:r>
              <a:rPr lang="en-GB" dirty="0"/>
              <a:t>$</a:t>
            </a:r>
            <a:r>
              <a:rPr lang="en-GB" dirty="0" err="1"/>
              <a:t>usermod</a:t>
            </a:r>
            <a:r>
              <a:rPr lang="en-GB" dirty="0"/>
              <a:t> &lt;un&gt; --</a:t>
            </a:r>
            <a:r>
              <a:rPr lang="en-GB" dirty="0" err="1"/>
              <a:t>gid</a:t>
            </a:r>
            <a:r>
              <a:rPr lang="en-GB" dirty="0"/>
              <a:t> &lt;</a:t>
            </a:r>
            <a:r>
              <a:rPr lang="en-GB" dirty="0" err="1"/>
              <a:t>gid</a:t>
            </a:r>
            <a:r>
              <a:rPr lang="en-GB" dirty="0"/>
              <a:t>&gt; : modify </a:t>
            </a:r>
            <a:r>
              <a:rPr lang="en-GB" dirty="0" err="1"/>
              <a:t>gid</a:t>
            </a:r>
            <a:r>
              <a:rPr lang="en-GB" dirty="0"/>
              <a:t> of user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554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868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File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189"/>
            <a:ext cx="8596668" cy="3880773"/>
          </a:xfrm>
        </p:spPr>
        <p:txBody>
          <a:bodyPr/>
          <a:lstStyle/>
          <a:p>
            <a:r>
              <a:rPr lang="en-GB" sz="2000" b="1" dirty="0" err="1"/>
              <a:t>Chown</a:t>
            </a:r>
            <a:r>
              <a:rPr lang="en-GB" sz="2000" b="1" dirty="0"/>
              <a:t> </a:t>
            </a:r>
            <a:r>
              <a:rPr lang="en-GB" sz="2000" dirty="0"/>
              <a:t>: Used to change user ownership of a file or directory</a:t>
            </a:r>
          </a:p>
          <a:p>
            <a:pPr marL="0" indent="0">
              <a:buNone/>
            </a:pPr>
            <a:r>
              <a:rPr lang="en-GB" sz="2000" dirty="0"/>
              <a:t>     Eg : $</a:t>
            </a:r>
            <a:r>
              <a:rPr lang="en-GB" sz="2000" dirty="0" err="1"/>
              <a:t>chown</a:t>
            </a:r>
            <a:r>
              <a:rPr lang="en-GB" sz="2000" dirty="0"/>
              <a:t> &lt;username&gt; &lt;filename&gt;</a:t>
            </a:r>
          </a:p>
          <a:p>
            <a:pPr marL="0" indent="0">
              <a:buNone/>
            </a:pPr>
            <a:r>
              <a:rPr lang="en-GB" sz="2000" dirty="0"/>
              <a:t>            $</a:t>
            </a:r>
            <a:r>
              <a:rPr lang="en-GB" sz="2000" dirty="0" err="1"/>
              <a:t>chown</a:t>
            </a:r>
            <a:r>
              <a:rPr lang="en-GB" sz="2000" dirty="0"/>
              <a:t> &lt;username&gt;:&lt;</a:t>
            </a:r>
            <a:r>
              <a:rPr lang="en-GB" sz="2000" dirty="0" err="1"/>
              <a:t>groupname</a:t>
            </a:r>
            <a:r>
              <a:rPr lang="en-GB" sz="2000" dirty="0"/>
              <a:t>&gt; &lt;filename&gt;</a:t>
            </a:r>
          </a:p>
          <a:p>
            <a:endParaRPr lang="en-GB" sz="2000" dirty="0"/>
          </a:p>
          <a:p>
            <a:r>
              <a:rPr lang="en-GB" sz="2000" b="1" dirty="0" err="1"/>
              <a:t>Chgrp</a:t>
            </a:r>
            <a:r>
              <a:rPr lang="en-GB" sz="2000" b="1" dirty="0"/>
              <a:t> </a:t>
            </a:r>
            <a:r>
              <a:rPr lang="en-GB" sz="2000" dirty="0"/>
              <a:t>: Used to change group ownership</a:t>
            </a:r>
          </a:p>
          <a:p>
            <a:pPr marL="0" indent="0">
              <a:buNone/>
            </a:pPr>
            <a:r>
              <a:rPr lang="en-GB" sz="2000" b="1" dirty="0"/>
              <a:t>     </a:t>
            </a:r>
            <a:r>
              <a:rPr lang="en-GB" sz="2000" dirty="0"/>
              <a:t>Eg : $</a:t>
            </a:r>
            <a:r>
              <a:rPr lang="en-GB" sz="2000" dirty="0" err="1"/>
              <a:t>chgrp</a:t>
            </a:r>
            <a:r>
              <a:rPr lang="en-GB" sz="2000" dirty="0"/>
              <a:t> &lt;username/</a:t>
            </a:r>
            <a:r>
              <a:rPr lang="en-GB" sz="2000" dirty="0" err="1"/>
              <a:t>groupname</a:t>
            </a:r>
            <a:r>
              <a:rPr lang="en-GB" sz="2000" dirty="0"/>
              <a:t>&gt; &lt;filename&gt;</a:t>
            </a:r>
            <a:endParaRPr lang="en-GB" sz="2000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07797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720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File Permission Modes and 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chmod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9719"/>
            <a:ext cx="8596668" cy="4471643"/>
          </a:xfrm>
        </p:spPr>
        <p:txBody>
          <a:bodyPr/>
          <a:lstStyle/>
          <a:p>
            <a:r>
              <a:rPr lang="en-GB" sz="2000" dirty="0"/>
              <a:t>Files have three kinds of permissions: read (r), write (w), execute (x). </a:t>
            </a:r>
            <a:r>
              <a:rPr lang="en-GB" sz="2400" dirty="0" err="1">
                <a:solidFill>
                  <a:srgbClr val="3366FF"/>
                </a:solidFill>
                <a:latin typeface="Courier New" panose="02070309020205020404" pitchFamily="49" charset="0"/>
              </a:rPr>
              <a:t>Rwx</a:t>
            </a:r>
            <a:r>
              <a:rPr lang="en-GB" sz="2400" dirty="0">
                <a:solidFill>
                  <a:srgbClr val="3366FF"/>
                </a:solidFill>
                <a:latin typeface="Courier New" panose="02070309020205020404" pitchFamily="49" charset="0"/>
              </a:rPr>
              <a:t>. </a:t>
            </a:r>
            <a:r>
              <a:rPr lang="en-GB" sz="2000" dirty="0"/>
              <a:t>These permissions affect three groups of owners: user/owner (u), group (g), and others (o).</a:t>
            </a:r>
            <a:endParaRPr lang="en-GB" sz="2400" dirty="0">
              <a:solidFill>
                <a:srgbClr val="3366FF"/>
              </a:solidFill>
              <a:latin typeface="Courier New" panose="02070309020205020404" pitchFamily="49" charset="0"/>
            </a:endParaRPr>
          </a:p>
          <a:p>
            <a:r>
              <a:rPr lang="pl-PL" sz="2000" dirty="0">
                <a:solidFill>
                  <a:srgbClr val="3366FF"/>
                </a:solidFill>
                <a:latin typeface="Courier New" panose="02070309020205020404" pitchFamily="49" charset="0"/>
              </a:rPr>
              <a:t>rwx: rwx: rwx</a:t>
            </a:r>
            <a:br>
              <a:rPr lang="pl-PL" sz="2000" dirty="0"/>
            </a:br>
            <a:r>
              <a:rPr lang="pl-PL" sz="2000" dirty="0">
                <a:solidFill>
                  <a:srgbClr val="3366FF"/>
                </a:solidFill>
                <a:latin typeface="Courier New" panose="02070309020205020404" pitchFamily="49" charset="0"/>
              </a:rPr>
              <a:t> u:   g:   o</a:t>
            </a:r>
            <a:endParaRPr lang="en-GB" sz="2000" dirty="0">
              <a:solidFill>
                <a:srgbClr val="3366FF"/>
              </a:solidFill>
              <a:latin typeface="Courier New" panose="02070309020205020404" pitchFamily="49" charset="0"/>
            </a:endParaRPr>
          </a:p>
          <a:p>
            <a:endParaRPr lang="en-GB" sz="2000" dirty="0"/>
          </a:p>
          <a:p>
            <a:r>
              <a:rPr lang="en-GB" sz="2000" dirty="0"/>
              <a:t>Numbers for permissions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3C3C3C"/>
                </a:solidFill>
                <a:latin typeface="+mj-lt"/>
              </a:rPr>
              <a:t>4 if read permission is desired.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3C3C3C"/>
                </a:solidFill>
                <a:latin typeface="+mj-lt"/>
              </a:rPr>
              <a:t>2 if write permission is desired.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3C3C3C"/>
                </a:solidFill>
                <a:latin typeface="+mj-lt"/>
              </a:rPr>
              <a:t>1 if execute permission is desired.</a:t>
            </a:r>
          </a:p>
          <a:p>
            <a:pPr marL="457200" lvl="1" indent="0">
              <a:buNone/>
            </a:pPr>
            <a:endParaRPr lang="en-GB" dirty="0">
              <a:solidFill>
                <a:srgbClr val="3C3C3C"/>
              </a:solidFill>
              <a:latin typeface="Open Sans"/>
            </a:endParaRPr>
          </a:p>
          <a:p>
            <a:pPr marL="457200" lvl="1" indent="0">
              <a:buNone/>
            </a:pPr>
            <a:endParaRPr lang="en-GB" dirty="0">
              <a:solidFill>
                <a:srgbClr val="3C3C3C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78038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134" y="228600"/>
            <a:ext cx="8596668" cy="82296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How passwords are stored</a:t>
            </a:r>
          </a:p>
        </p:txBody>
      </p:sp>
      <p:pic>
        <p:nvPicPr>
          <p:cNvPr id="1026" name="Picture 2" descr="https://d37djvu3ytnwxt.cloudfront.net/assets/courseware/v1/d8b630982847322e8a30865f4af85767/asset-v1:LinuxFoundationX+LFS101x+1T2016+type@asset+block/LFS01_ch18_screen21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1270000"/>
            <a:ext cx="5958840" cy="58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4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96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2561"/>
            <a:ext cx="8596668" cy="4608802"/>
          </a:xfrm>
        </p:spPr>
        <p:txBody>
          <a:bodyPr/>
          <a:lstStyle/>
          <a:p>
            <a:r>
              <a:rPr lang="en-GB" b="1" dirty="0"/>
              <a:t>A process</a:t>
            </a:r>
            <a:r>
              <a:rPr lang="en-GB" dirty="0"/>
              <a:t> is simply an instance of one or more related </a:t>
            </a:r>
            <a:r>
              <a:rPr lang="en-GB" b="1" dirty="0"/>
              <a:t>tasks (threads) </a:t>
            </a:r>
            <a:r>
              <a:rPr lang="en-GB" dirty="0"/>
              <a:t>executing on your computer.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34" y="2134208"/>
            <a:ext cx="5694045" cy="45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19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868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1">
                    <a:lumMod val="50000"/>
                  </a:schemeClr>
                </a:solidFill>
              </a:rPr>
              <a:t>Commands related to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799"/>
            <a:ext cx="8596668" cy="4212563"/>
          </a:xfrm>
        </p:spPr>
        <p:txBody>
          <a:bodyPr>
            <a:normAutofit lnSpcReduction="10000"/>
          </a:bodyPr>
          <a:lstStyle/>
          <a:p>
            <a:r>
              <a:rPr lang="en-GB" sz="2400" dirty="0" err="1"/>
              <a:t>ps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Ps –u &lt;username&gt;</a:t>
            </a:r>
          </a:p>
          <a:p>
            <a:endParaRPr lang="en-GB" sz="2400" dirty="0"/>
          </a:p>
          <a:p>
            <a:r>
              <a:rPr lang="en-GB" sz="2400" dirty="0"/>
              <a:t>Ps –</a:t>
            </a:r>
            <a:r>
              <a:rPr lang="en-GB" sz="2400" dirty="0" err="1"/>
              <a:t>ef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Ps –</a:t>
            </a:r>
            <a:r>
              <a:rPr lang="en-GB" sz="2400" dirty="0" err="1"/>
              <a:t>eLf</a:t>
            </a:r>
            <a:endParaRPr lang="en-GB" sz="2400" dirty="0"/>
          </a:p>
          <a:p>
            <a:endParaRPr lang="en-GB" dirty="0"/>
          </a:p>
          <a:p>
            <a:r>
              <a:rPr lang="en-GB" sz="2400" dirty="0" err="1"/>
              <a:t>Pstree</a:t>
            </a:r>
            <a:endParaRPr lang="en-GB" sz="2400" dirty="0"/>
          </a:p>
          <a:p>
            <a:endParaRPr lang="en-GB" sz="24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577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8441"/>
            <a:ext cx="8596668" cy="820146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Monitoring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8587"/>
            <a:ext cx="8596668" cy="4502122"/>
          </a:xfrm>
        </p:spPr>
        <p:txBody>
          <a:bodyPr>
            <a:normAutofit/>
          </a:bodyPr>
          <a:lstStyle/>
          <a:p>
            <a:r>
              <a:rPr lang="en-GB" sz="2400" dirty="0"/>
              <a:t>top</a:t>
            </a:r>
          </a:p>
          <a:p>
            <a:r>
              <a:rPr lang="en-GB" sz="2400" dirty="0" err="1"/>
              <a:t>Htop</a:t>
            </a:r>
            <a:endParaRPr lang="en-GB" sz="2400" dirty="0"/>
          </a:p>
          <a:p>
            <a:r>
              <a:rPr lang="en-GB" sz="2400" dirty="0"/>
              <a:t>Commands to alter top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47" y="2665095"/>
            <a:ext cx="6493193" cy="396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7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1480"/>
            <a:ext cx="8596668" cy="1844040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chemeClr val="accent1">
                    <a:lumMod val="50000"/>
                  </a:schemeClr>
                </a:solidFill>
              </a:rPr>
              <a:t>Bash shell scripting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Shell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It is a command line interpreter that interprets the commands &amp; instructs OS to perform necessary tasks ($cat /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/shells : for checking shells)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d37djvu3ytnwxt.cloudfront.net/assets/courseware/v1/86597edd8ece86b852333387ed386d8b/asset-v1:LinuxFoundationX+LFS101x+1T2016+type@asset+block/LFS01_ch14_screen0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4" y="2133600"/>
            <a:ext cx="846021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218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728029"/>
            <a:ext cx="8596668" cy="4453571"/>
          </a:xfrm>
        </p:spPr>
        <p:txBody>
          <a:bodyPr/>
          <a:lstStyle/>
          <a:p>
            <a:r>
              <a:rPr lang="en-GB" sz="2400" dirty="0"/>
              <a:t>Simple bash script</a:t>
            </a:r>
          </a:p>
          <a:p>
            <a:pPr marL="400050" lvl="1" indent="0">
              <a:buNone/>
            </a:pPr>
            <a:r>
              <a:rPr lang="en-GB" sz="2000" dirty="0"/>
              <a:t>$ cat &gt; exscript.sh</a:t>
            </a:r>
            <a:br>
              <a:rPr lang="en-GB" sz="2000" dirty="0"/>
            </a:br>
            <a:r>
              <a:rPr lang="en-GB" sz="2000" dirty="0"/>
              <a:t>  #!/bin/bash</a:t>
            </a:r>
            <a:br>
              <a:rPr lang="en-GB" sz="2000" dirty="0"/>
            </a:br>
            <a:r>
              <a:rPr lang="en-GB" sz="2000" dirty="0"/>
              <a:t>  echo "HELLO"</a:t>
            </a:r>
            <a:br>
              <a:rPr lang="en-GB" sz="2000" dirty="0"/>
            </a:br>
            <a:r>
              <a:rPr lang="en-GB" sz="2000" dirty="0"/>
              <a:t>  echo "WORLD“</a:t>
            </a:r>
          </a:p>
          <a:p>
            <a:r>
              <a:rPr lang="en-GB" sz="2400" dirty="0"/>
              <a:t>Run it as : $ bash exscript.sh</a:t>
            </a:r>
          </a:p>
          <a:p>
            <a:endParaRPr lang="en-GB" sz="2400" dirty="0"/>
          </a:p>
          <a:p>
            <a:r>
              <a:rPr lang="en-GB" sz="2400" dirty="0"/>
              <a:t>To make script executable change its permissions : </a:t>
            </a:r>
            <a:r>
              <a:rPr lang="en-GB" sz="2400" dirty="0" err="1"/>
              <a:t>chmod</a:t>
            </a:r>
            <a:r>
              <a:rPr lang="en-GB" sz="2400" dirty="0"/>
              <a:t> +x abc.sh</a:t>
            </a:r>
          </a:p>
          <a:p>
            <a:pPr marL="0" indent="0">
              <a:buNone/>
            </a:pPr>
            <a:r>
              <a:rPr lang="en-GB" sz="2400" dirty="0"/>
              <a:t>	Now run it as : $./abc.sh</a:t>
            </a:r>
          </a:p>
          <a:p>
            <a:endParaRPr lang="en-GB" sz="2000" dirty="0"/>
          </a:p>
          <a:p>
            <a:endParaRPr lang="en-GB" sz="2000" dirty="0"/>
          </a:p>
          <a:p>
            <a:pPr marL="4000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57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5FCBEF">
                    <a:lumMod val="50000"/>
                  </a:srgbClr>
                </a:solidFill>
              </a:rPr>
              <a:t>Linux terminology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b="1" dirty="0"/>
              <a:t>Kernel</a:t>
            </a:r>
          </a:p>
          <a:p>
            <a:pPr marL="0" indent="0">
              <a:buNone/>
            </a:pPr>
            <a:endParaRPr lang="en-GB" sz="2400" b="1" dirty="0"/>
          </a:p>
          <a:p>
            <a:pPr marL="400050" lvl="1" indent="0">
              <a:buNone/>
            </a:pPr>
            <a:r>
              <a:rPr lang="en-GB" sz="2200" b="1" dirty="0"/>
              <a:t>It is the brain of OS</a:t>
            </a:r>
          </a:p>
          <a:p>
            <a:pPr marL="400050" lvl="1" indent="0">
              <a:buNone/>
            </a:pPr>
            <a:r>
              <a:rPr lang="en-GB" sz="2200" b="1" dirty="0"/>
              <a:t>It controls the hardware and makes hardware interact with the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59692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accent1">
                    <a:lumMod val="50000"/>
                  </a:schemeClr>
                </a:solidFill>
              </a:rPr>
              <a:t>Interactive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#!/bin/bash</a:t>
            </a:r>
            <a:br>
              <a:rPr lang="en-GB" sz="2200" dirty="0"/>
            </a:br>
            <a:r>
              <a:rPr lang="en-GB" sz="2200" dirty="0"/>
              <a:t>   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# Interactive reading of variables</a:t>
            </a:r>
            <a:br>
              <a:rPr lang="en-GB" sz="2200" dirty="0"/>
            </a:br>
            <a:r>
              <a:rPr lang="en-GB" sz="2200" dirty="0"/>
              <a:t>   echo "ENTER YOUR NAME"</a:t>
            </a:r>
            <a:br>
              <a:rPr lang="en-GB" sz="2200" dirty="0"/>
            </a:br>
            <a:r>
              <a:rPr lang="en-GB" sz="2200" dirty="0"/>
              <a:t>   read </a:t>
            </a:r>
            <a:r>
              <a:rPr lang="en-GB" sz="2200" dirty="0" err="1"/>
              <a:t>sname</a:t>
            </a:r>
            <a:br>
              <a:rPr lang="en-GB" sz="2200" dirty="0"/>
            </a:br>
            <a:r>
              <a:rPr lang="en-GB" sz="2200" dirty="0"/>
              <a:t>   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# Display of variable values</a:t>
            </a:r>
            <a:br>
              <a:rPr lang="en-GB" sz="2200" dirty="0"/>
            </a:br>
            <a:r>
              <a:rPr lang="en-GB" sz="2200" dirty="0"/>
              <a:t>   echo $</a:t>
            </a:r>
            <a:r>
              <a:rPr lang="en-GB" sz="2200" dirty="0" err="1"/>
              <a:t>sname</a:t>
            </a:r>
            <a:endParaRPr lang="en-GB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803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04" y="640080"/>
            <a:ext cx="8596668" cy="762000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Basic Syntax and Special Characters</a:t>
            </a:r>
            <a:br>
              <a:rPr lang="en-GB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04" y="2082800"/>
            <a:ext cx="9131127" cy="359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08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7680"/>
            <a:ext cx="8596668" cy="6248399"/>
          </a:xfrm>
        </p:spPr>
        <p:txBody>
          <a:bodyPr>
            <a:normAutofit/>
          </a:bodyPr>
          <a:lstStyle/>
          <a:p>
            <a:r>
              <a:rPr lang="en-GB" sz="2000" b="1" dirty="0"/>
              <a:t>Functions</a:t>
            </a:r>
          </a:p>
          <a:p>
            <a:pPr marL="0" indent="0">
              <a:buNone/>
            </a:pPr>
            <a:r>
              <a:rPr lang="en-GB" dirty="0"/>
              <a:t>	Eg :   display () {</a:t>
            </a:r>
            <a:br>
              <a:rPr lang="en-GB" dirty="0"/>
            </a:br>
            <a:r>
              <a:rPr lang="en-GB" dirty="0"/>
              <a:t>       echo "This is a sample function"</a:t>
            </a:r>
            <a:br>
              <a:rPr lang="en-GB" dirty="0"/>
            </a:br>
            <a:r>
              <a:rPr lang="en-GB" dirty="0"/>
              <a:t>   	 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000" b="1" dirty="0"/>
              <a:t>Script parameters</a:t>
            </a:r>
          </a:p>
          <a:p>
            <a:endParaRPr lang="en-GB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00" y="2776842"/>
            <a:ext cx="6483860" cy="382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07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1508760"/>
            <a:ext cx="8115762" cy="4373880"/>
          </a:xfrm>
        </p:spPr>
        <p:txBody>
          <a:bodyPr>
            <a:normAutofit/>
          </a:bodyPr>
          <a:lstStyle/>
          <a:p>
            <a:r>
              <a:rPr lang="en-GB" sz="2400" dirty="0"/>
              <a:t>Eg:</a:t>
            </a:r>
          </a:p>
          <a:p>
            <a:pPr marL="0" indent="0">
              <a:buNone/>
            </a:pPr>
            <a:r>
              <a:rPr lang="en-GB" sz="2400" dirty="0"/>
              <a:t>	#!/bin/bash</a:t>
            </a:r>
          </a:p>
          <a:p>
            <a:pPr marL="0" indent="0">
              <a:buNone/>
            </a:pPr>
            <a:r>
              <a:rPr lang="en-GB" sz="2400" dirty="0"/>
              <a:t>	echo “the name of script is $0”</a:t>
            </a:r>
          </a:p>
          <a:p>
            <a:pPr marL="0" indent="0">
              <a:buNone/>
            </a:pPr>
            <a:r>
              <a:rPr lang="en-GB" sz="2400" dirty="0"/>
              <a:t>	echo “first parameter is $1”</a:t>
            </a:r>
          </a:p>
          <a:p>
            <a:pPr marL="0" indent="0">
              <a:buNone/>
            </a:pPr>
            <a:r>
              <a:rPr lang="en-GB" sz="2400" dirty="0"/>
              <a:t>	echo “second parameter is $2”</a:t>
            </a:r>
          </a:p>
        </p:txBody>
      </p:sp>
    </p:spTree>
    <p:extLst>
      <p:ext uri="{BB962C8B-B14F-4D97-AF65-F5344CB8AC3E}">
        <p14:creationId xmlns:p14="http://schemas.microsoft.com/office/powerpoint/2010/main" val="1233743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3840"/>
            <a:ext cx="8596668" cy="86868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069"/>
            <a:ext cx="8596668" cy="5307011"/>
          </a:xfrm>
        </p:spPr>
        <p:txBody>
          <a:bodyPr>
            <a:normAutofit lnSpcReduction="10000"/>
          </a:bodyPr>
          <a:lstStyle/>
          <a:p>
            <a:r>
              <a:rPr lang="en-GB" sz="1900" dirty="0"/>
              <a:t>if condition</a:t>
            </a:r>
            <a:br>
              <a:rPr lang="en-GB" sz="1900" dirty="0"/>
            </a:br>
            <a:r>
              <a:rPr lang="en-GB" sz="1900" dirty="0"/>
              <a:t>then</a:t>
            </a:r>
            <a:br>
              <a:rPr lang="en-GB" sz="1900" dirty="0"/>
            </a:br>
            <a:r>
              <a:rPr lang="en-GB" sz="1900" dirty="0"/>
              <a:t>       statements</a:t>
            </a:r>
            <a:br>
              <a:rPr lang="en-GB" sz="1900" dirty="0"/>
            </a:br>
            <a:r>
              <a:rPr lang="en-GB" sz="1900" dirty="0"/>
              <a:t>else</a:t>
            </a:r>
            <a:br>
              <a:rPr lang="en-GB" sz="1900" dirty="0"/>
            </a:br>
            <a:r>
              <a:rPr lang="en-GB" sz="1900" dirty="0"/>
              <a:t>       statements</a:t>
            </a:r>
            <a:br>
              <a:rPr lang="en-GB" sz="1900" dirty="0"/>
            </a:br>
            <a:r>
              <a:rPr lang="en-GB" sz="1900" dirty="0"/>
              <a:t>fi</a:t>
            </a:r>
          </a:p>
          <a:p>
            <a:endParaRPr lang="en-GB" sz="1900" dirty="0"/>
          </a:p>
          <a:p>
            <a:r>
              <a:rPr lang="en-GB" sz="1900" dirty="0"/>
              <a:t>Eg:</a:t>
            </a:r>
          </a:p>
          <a:p>
            <a:pPr marL="0" indent="0">
              <a:buNone/>
            </a:pPr>
            <a:r>
              <a:rPr lang="en-GB" sz="1900" dirty="0"/>
              <a:t>	</a:t>
            </a:r>
            <a:r>
              <a:rPr lang="en-GB" sz="1900" dirty="0">
                <a:solidFill>
                  <a:schemeClr val="accent1">
                    <a:lumMod val="75000"/>
                  </a:schemeClr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GB" sz="1900" dirty="0">
                <a:solidFill>
                  <a:schemeClr val="accent1">
                    <a:lumMod val="75000"/>
                  </a:schemeClr>
                </a:solidFill>
              </a:rPr>
              <a:t>	file=“$1”</a:t>
            </a:r>
          </a:p>
          <a:p>
            <a:pPr marL="0" indent="0">
              <a:buNone/>
            </a:pPr>
            <a:r>
              <a:rPr lang="en-GB" sz="1900" dirty="0">
                <a:solidFill>
                  <a:schemeClr val="accent1">
                    <a:lumMod val="75000"/>
                  </a:schemeClr>
                </a:solidFill>
              </a:rPr>
              <a:t>	if [ -f $file ]; then</a:t>
            </a:r>
          </a:p>
          <a:p>
            <a:pPr marL="0" indent="0">
              <a:buNone/>
            </a:pPr>
            <a:r>
              <a:rPr lang="en-GB" sz="1900" dirty="0">
                <a:solidFill>
                  <a:schemeClr val="accent1">
                    <a:lumMod val="75000"/>
                  </a:schemeClr>
                </a:solidFill>
              </a:rPr>
              <a:t>		echo “$file exists”</a:t>
            </a:r>
          </a:p>
          <a:p>
            <a:pPr marL="0" indent="0">
              <a:buNone/>
            </a:pPr>
            <a:r>
              <a:rPr lang="en-GB" sz="1900" dirty="0">
                <a:solidFill>
                  <a:schemeClr val="accent1">
                    <a:lumMod val="75000"/>
                  </a:schemeClr>
                </a:solidFill>
              </a:rPr>
              <a:t>	else</a:t>
            </a:r>
          </a:p>
          <a:p>
            <a:pPr marL="0" indent="0">
              <a:buNone/>
            </a:pPr>
            <a:r>
              <a:rPr lang="en-GB" sz="1900" dirty="0">
                <a:solidFill>
                  <a:schemeClr val="accent1">
                    <a:lumMod val="75000"/>
                  </a:schemeClr>
                </a:solidFill>
              </a:rPr>
              <a:t>		echo “$file does not exist”</a:t>
            </a:r>
          </a:p>
          <a:p>
            <a:pPr marL="0" indent="0">
              <a:buNone/>
            </a:pPr>
            <a:r>
              <a:rPr lang="en-GB" sz="1900" dirty="0">
                <a:solidFill>
                  <a:schemeClr val="accent1">
                    <a:lumMod val="75000"/>
                  </a:schemeClr>
                </a:solidFill>
              </a:rPr>
              <a:t>	fi</a:t>
            </a:r>
            <a:endParaRPr lang="en-GB" sz="19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592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elif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6229"/>
            <a:ext cx="8596668" cy="5047931"/>
          </a:xfrm>
        </p:spPr>
        <p:txBody>
          <a:bodyPr>
            <a:normAutofit/>
          </a:bodyPr>
          <a:lstStyle/>
          <a:p>
            <a:r>
              <a:rPr lang="en-GB" dirty="0" err="1"/>
              <a:t>elif</a:t>
            </a:r>
            <a:r>
              <a:rPr lang="en-GB" dirty="0"/>
              <a:t> is same as else-if</a:t>
            </a:r>
          </a:p>
          <a:p>
            <a:pPr marL="0" indent="0">
              <a:buNone/>
            </a:pPr>
            <a:r>
              <a:rPr lang="en-GB" dirty="0"/>
              <a:t>	Eg: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accent1"/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echo “Enter a number”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read no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if [ $no –</a:t>
            </a:r>
            <a:r>
              <a:rPr lang="en-GB" dirty="0" err="1">
                <a:solidFill>
                  <a:schemeClr val="accent1"/>
                </a:solidFill>
              </a:rPr>
              <a:t>eq</a:t>
            </a:r>
            <a:r>
              <a:rPr lang="en-GB" dirty="0">
                <a:solidFill>
                  <a:schemeClr val="accent1"/>
                </a:solidFill>
              </a:rPr>
              <a:t> 100 ]; then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echo “Count is equal to 100”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err="1">
                <a:solidFill>
                  <a:schemeClr val="accent1"/>
                </a:solidFill>
              </a:rPr>
              <a:t>elif</a:t>
            </a:r>
            <a:r>
              <a:rPr lang="en-GB" dirty="0">
                <a:solidFill>
                  <a:schemeClr val="accent1"/>
                </a:solidFill>
              </a:rPr>
              <a:t> [ $no –</a:t>
            </a:r>
            <a:r>
              <a:rPr lang="en-GB" dirty="0" err="1">
                <a:solidFill>
                  <a:schemeClr val="accent1"/>
                </a:solidFill>
              </a:rPr>
              <a:t>gt</a:t>
            </a:r>
            <a:r>
              <a:rPr lang="en-GB" dirty="0">
                <a:solidFill>
                  <a:schemeClr val="accent1"/>
                </a:solidFill>
              </a:rPr>
              <a:t> 100 ]; then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echo “Count is greater than 100”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else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accent1"/>
                </a:solidFill>
              </a:rPr>
              <a:t>echo “Count is less than 100”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fi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182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410" y="350520"/>
            <a:ext cx="7721761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97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956" y="502921"/>
            <a:ext cx="5535644" cy="58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58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136" y="534194"/>
            <a:ext cx="8293056" cy="2910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36" y="4110990"/>
            <a:ext cx="8282382" cy="17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1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34" y="453709"/>
            <a:ext cx="8596668" cy="6160451"/>
          </a:xfrm>
        </p:spPr>
        <p:txBody>
          <a:bodyPr>
            <a:normAutofit/>
          </a:bodyPr>
          <a:lstStyle/>
          <a:p>
            <a:r>
              <a:rPr lang="en-GB" sz="2000" dirty="0"/>
              <a:t>String example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chemeClr val="accent1"/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	echo “Enter the </a:t>
            </a:r>
            <a:r>
              <a:rPr lang="en-GB" sz="2000" dirty="0" err="1">
                <a:solidFill>
                  <a:schemeClr val="accent1"/>
                </a:solidFill>
              </a:rPr>
              <a:t>ipaddress</a:t>
            </a:r>
            <a:r>
              <a:rPr lang="en-GB" sz="2000" dirty="0">
                <a:solidFill>
                  <a:schemeClr val="accent1"/>
                </a:solidFill>
              </a:rPr>
              <a:t>”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	read </a:t>
            </a:r>
            <a:r>
              <a:rPr lang="en-GB" sz="2000" dirty="0" err="1">
                <a:solidFill>
                  <a:schemeClr val="accent1"/>
                </a:solidFill>
              </a:rPr>
              <a:t>ip</a:t>
            </a:r>
            <a:endParaRPr lang="en-GB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	if [ -n $</a:t>
            </a:r>
            <a:r>
              <a:rPr lang="en-GB" sz="2000" dirty="0" err="1">
                <a:solidFill>
                  <a:schemeClr val="accent1"/>
                </a:solidFill>
              </a:rPr>
              <a:t>ip</a:t>
            </a:r>
            <a:r>
              <a:rPr lang="en-GB" sz="2000" dirty="0">
                <a:solidFill>
                  <a:schemeClr val="accent1"/>
                </a:solidFill>
              </a:rPr>
              <a:t> ]; then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		ping –c 1 $</a:t>
            </a:r>
            <a:r>
              <a:rPr lang="en-GB" sz="2000" dirty="0" err="1">
                <a:solidFill>
                  <a:schemeClr val="accent1"/>
                </a:solidFill>
              </a:rPr>
              <a:t>ip</a:t>
            </a:r>
            <a:endParaRPr lang="en-GB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		if [ $? –</a:t>
            </a:r>
            <a:r>
              <a:rPr lang="en-GB" sz="2000" dirty="0" err="1">
                <a:solidFill>
                  <a:schemeClr val="accent1"/>
                </a:solidFill>
              </a:rPr>
              <a:t>eq</a:t>
            </a:r>
            <a:r>
              <a:rPr lang="en-GB" sz="2000" dirty="0">
                <a:solidFill>
                  <a:schemeClr val="accent1"/>
                </a:solidFill>
              </a:rPr>
              <a:t> 0 ]; then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			echo “Machine is giving a ping response”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		else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			echo “Machine is not giving a ping response”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		fi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	else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	echo “</a:t>
            </a:r>
            <a:r>
              <a:rPr lang="en-GB" sz="2000" dirty="0" err="1">
                <a:solidFill>
                  <a:schemeClr val="accent1"/>
                </a:solidFill>
              </a:rPr>
              <a:t>ip</a:t>
            </a:r>
            <a:r>
              <a:rPr lang="en-GB" sz="2000" dirty="0">
                <a:solidFill>
                  <a:schemeClr val="accent1"/>
                </a:solidFill>
              </a:rPr>
              <a:t> is empty”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	fi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28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5FCBEF">
                    <a:lumMod val="50000"/>
                  </a:srgbClr>
                </a:solidFill>
              </a:rPr>
              <a:t>Linux terminology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860561" cy="4212076"/>
          </a:xfrm>
        </p:spPr>
        <p:txBody>
          <a:bodyPr>
            <a:normAutofit/>
          </a:bodyPr>
          <a:lstStyle/>
          <a:p>
            <a:r>
              <a:rPr lang="en-GB" sz="2800" b="1" dirty="0"/>
              <a:t>Filesystem</a:t>
            </a:r>
          </a:p>
          <a:p>
            <a:pPr marL="400050" lvl="1" indent="0">
              <a:buNone/>
            </a:pPr>
            <a:r>
              <a:rPr lang="en-GB" sz="2200" dirty="0"/>
              <a:t>It is a method of storing and organising files</a:t>
            </a:r>
          </a:p>
          <a:p>
            <a:pPr marL="400050" lvl="1" indent="0">
              <a:buNone/>
            </a:pPr>
            <a:endParaRPr lang="en-GB" sz="2200" dirty="0"/>
          </a:p>
          <a:p>
            <a:r>
              <a:rPr lang="en-GB" b="1" dirty="0">
                <a:solidFill>
                  <a:srgbClr val="3C3C3C"/>
                </a:solidFill>
                <a:latin typeface="Open Sans"/>
              </a:rPr>
              <a:t>Different Types of Filesystems Supported by Linux:</a:t>
            </a:r>
            <a:endParaRPr lang="en-GB" dirty="0">
              <a:solidFill>
                <a:srgbClr val="3C3C3C"/>
              </a:solidFill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3C3C"/>
                </a:solidFill>
                <a:latin typeface="Open Sans"/>
              </a:rPr>
              <a:t>Conventional disk filesystems: 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ext2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, 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ext3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, 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ext4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, 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XFS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, </a:t>
            </a:r>
            <a:r>
              <a:rPr lang="en-GB" dirty="0" err="1">
                <a:solidFill>
                  <a:srgbClr val="3366FF"/>
                </a:solidFill>
                <a:latin typeface="Courier New" panose="02070309020205020404" pitchFamily="49" charset="0"/>
              </a:rPr>
              <a:t>Btrfs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, 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JFS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, 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NTFS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3C3C"/>
                </a:solidFill>
                <a:latin typeface="Open Sans"/>
              </a:rPr>
              <a:t>Flash storage filesystems: </a:t>
            </a:r>
            <a:r>
              <a:rPr lang="en-GB" dirty="0" err="1">
                <a:solidFill>
                  <a:srgbClr val="3366FF"/>
                </a:solidFill>
                <a:latin typeface="Courier New" panose="02070309020205020404" pitchFamily="49" charset="0"/>
              </a:rPr>
              <a:t>ubifs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, 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JFFS2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, </a:t>
            </a:r>
            <a:r>
              <a:rPr lang="en-GB" dirty="0">
                <a:solidFill>
                  <a:srgbClr val="3366FF"/>
                </a:solidFill>
                <a:latin typeface="Courier New" panose="02070309020205020404" pitchFamily="49" charset="0"/>
              </a:rPr>
              <a:t>YAFFS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3C3C"/>
                </a:solidFill>
                <a:latin typeface="Open Sans"/>
              </a:rPr>
              <a:t>Database filesystems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C3C3C"/>
                </a:solidFill>
                <a:latin typeface="Open Sans"/>
              </a:rPr>
              <a:t>Special purpose filesystems: </a:t>
            </a:r>
            <a:r>
              <a:rPr lang="en-GB" dirty="0" err="1">
                <a:solidFill>
                  <a:srgbClr val="3366FF"/>
                </a:solidFill>
                <a:latin typeface="Courier New" panose="02070309020205020404" pitchFamily="49" charset="0"/>
              </a:rPr>
              <a:t>procfs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, </a:t>
            </a:r>
            <a:r>
              <a:rPr lang="en-GB" dirty="0" err="1">
                <a:solidFill>
                  <a:srgbClr val="3366FF"/>
                </a:solidFill>
                <a:latin typeface="Courier New" panose="02070309020205020404" pitchFamily="49" charset="0"/>
              </a:rPr>
              <a:t>sysfs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, </a:t>
            </a:r>
            <a:r>
              <a:rPr lang="en-GB" dirty="0" err="1">
                <a:solidFill>
                  <a:srgbClr val="3366FF"/>
                </a:solidFill>
                <a:latin typeface="Courier New" panose="02070309020205020404" pitchFamily="49" charset="0"/>
              </a:rPr>
              <a:t>tmpfs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, </a:t>
            </a:r>
            <a:r>
              <a:rPr lang="en-GB" dirty="0" err="1">
                <a:solidFill>
                  <a:srgbClr val="3366FF"/>
                </a:solidFill>
                <a:latin typeface="Courier New" panose="02070309020205020404" pitchFamily="49" charset="0"/>
              </a:rPr>
              <a:t>debugfs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, etc.</a:t>
            </a:r>
          </a:p>
          <a:p>
            <a:pPr marL="400050" lvl="1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956178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Script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Debuging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Debugging</a:t>
            </a:r>
            <a:r>
              <a:rPr lang="en-GB" sz="2000" dirty="0"/>
              <a:t> helps you troubleshoot and resolve such errors, and is one of the most important tasks a system administrator performs.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accent1"/>
                </a:solidFill>
              </a:rPr>
              <a:t>bash –x ./</a:t>
            </a:r>
            <a:r>
              <a:rPr lang="en-GB" sz="2000" dirty="0" err="1">
                <a:solidFill>
                  <a:schemeClr val="accent1"/>
                </a:solidFill>
              </a:rPr>
              <a:t>script_file</a:t>
            </a: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/>
              <a:t>It can debug only selected parts of a script (if desired) with:</a:t>
            </a:r>
            <a:br>
              <a:rPr lang="en-GB" sz="2000" dirty="0"/>
            </a:br>
            <a:r>
              <a:rPr lang="en-GB" sz="2000" dirty="0">
                <a:solidFill>
                  <a:schemeClr val="accent1"/>
                </a:solidFill>
              </a:rPr>
              <a:t>set -x  </a:t>
            </a:r>
            <a:r>
              <a:rPr lang="en-GB" sz="2000" dirty="0"/>
              <a:t>  # turns on debugging</a:t>
            </a:r>
            <a:br>
              <a:rPr lang="en-GB" sz="2000" dirty="0"/>
            </a:br>
            <a:r>
              <a:rPr lang="en-GB" sz="2000" dirty="0"/>
              <a:t>...</a:t>
            </a:r>
            <a:br>
              <a:rPr lang="en-GB" sz="2000" dirty="0"/>
            </a:br>
            <a:r>
              <a:rPr lang="en-GB" sz="2000" dirty="0">
                <a:solidFill>
                  <a:schemeClr val="accent1"/>
                </a:solidFill>
              </a:rPr>
              <a:t>set +x  </a:t>
            </a:r>
            <a:r>
              <a:rPr lang="en-GB" sz="2000" dirty="0"/>
              <a:t>  # turns off debugging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375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720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chemeClr val="accent1">
                    <a:lumMod val="50000"/>
                  </a:schemeClr>
                </a:solidFill>
              </a:rPr>
              <a:t>Cron</a:t>
            </a:r>
            <a:endParaRPr lang="en-GB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60247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000" dirty="0" err="1"/>
              <a:t>Cron</a:t>
            </a:r>
            <a:r>
              <a:rPr lang="en-GB" sz="2000" dirty="0"/>
              <a:t> is a system daemon used to execute desired tasks (in the background) at designated times. 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A crontab file is a simple text file containing a list of commands meant to be run at specified times.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To edit the crontab file enter :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$crontab –e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Each line has five time-and-date fields as : </a:t>
            </a:r>
            <a:r>
              <a:rPr lang="en-GB" sz="2000" b="1" dirty="0"/>
              <a:t>minute (0-59), hour (0-23, 0 = midnight), day (1-31), month (1-12), weekday (0-6, 0 = Sunday)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tx1"/>
                </a:solidFill>
              </a:rPr>
              <a:t>Eg :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04 04 1 1 1 /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somedir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somecommand</a:t>
            </a: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3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9640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chemeClr val="accent1">
                    <a:lumMod val="50000"/>
                  </a:schemeClr>
                </a:solidFill>
              </a:rPr>
              <a:t>Cron</a:t>
            </a:r>
            <a:r>
              <a:rPr lang="en-GB" sz="4000" dirty="0">
                <a:solidFill>
                  <a:schemeClr val="accent1">
                    <a:lumMod val="50000"/>
                  </a:schemeClr>
                </a:solidFill>
              </a:rPr>
              <a:t>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96441"/>
            <a:ext cx="9838266" cy="439544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	echo “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Cron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ran successfully at : $(date)” &gt;&gt; /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/mybackup.log</a:t>
            </a:r>
          </a:p>
          <a:p>
            <a:pPr marL="0" indent="0">
              <a:buNone/>
            </a:pP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	tar –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czf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/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/backup/mybup.tar.gz /home/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quazi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/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	echo “Backup performed successfully at : $(date)” &gt;&gt; /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/bup.log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66459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201" y="213360"/>
            <a:ext cx="7663891" cy="61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13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022" y="5149129"/>
            <a:ext cx="1828959" cy="12558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17320" y="1722120"/>
            <a:ext cx="7856682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693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/>
          <a:lstStyle/>
          <a:p>
            <a:r>
              <a:rPr lang="en-GB" b="1" dirty="0">
                <a:solidFill>
                  <a:srgbClr val="5FCBEF">
                    <a:lumMod val="50000"/>
                  </a:srgbClr>
                </a:solidFill>
              </a:rPr>
              <a:t>Linux terminology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2702"/>
            <a:ext cx="8762088" cy="4839286"/>
          </a:xfrm>
        </p:spPr>
        <p:txBody>
          <a:bodyPr/>
          <a:lstStyle/>
          <a:p>
            <a:r>
              <a:rPr lang="en-GB" b="1" dirty="0">
                <a:solidFill>
                  <a:srgbClr val="3C3C3C"/>
                </a:solidFill>
                <a:latin typeface="Open Sans"/>
              </a:rPr>
              <a:t>Partitions and Filesystems</a:t>
            </a:r>
            <a:endParaRPr lang="en-GB" dirty="0">
              <a:solidFill>
                <a:srgbClr val="3C3C3C"/>
              </a:solidFill>
              <a:latin typeface="Open Sans"/>
            </a:endParaRPr>
          </a:p>
          <a:p>
            <a:endParaRPr lang="en-GB" dirty="0">
              <a:solidFill>
                <a:srgbClr val="3C3C3C"/>
              </a:solidFill>
              <a:latin typeface="Open Sans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3C3C3C"/>
                </a:solidFill>
                <a:latin typeface="Open Sans"/>
              </a:rPr>
              <a:t>A </a:t>
            </a:r>
            <a:r>
              <a:rPr lang="en-GB" b="1" dirty="0">
                <a:solidFill>
                  <a:srgbClr val="3C3C3C"/>
                </a:solidFill>
                <a:latin typeface="Open Sans"/>
              </a:rPr>
              <a:t>partition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 is a logical part of the disk, whereas a </a:t>
            </a:r>
            <a:r>
              <a:rPr lang="en-GB" b="1" dirty="0">
                <a:solidFill>
                  <a:srgbClr val="3C3C3C"/>
                </a:solidFill>
                <a:latin typeface="Open Sans"/>
              </a:rPr>
              <a:t>filesystem</a:t>
            </a:r>
            <a:r>
              <a:rPr lang="en-GB" dirty="0">
                <a:solidFill>
                  <a:srgbClr val="3C3C3C"/>
                </a:solidFill>
                <a:latin typeface="Open Sans"/>
              </a:rPr>
              <a:t> is a method of storing/finding files on a hard disk (usually in a partition).</a:t>
            </a:r>
          </a:p>
          <a:p>
            <a:pPr marL="0" indent="0">
              <a:buNone/>
            </a:pPr>
            <a:r>
              <a:rPr lang="en-GB" dirty="0"/>
              <a:t>	A comparison between filesystems in Windows and Linux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81" y="3581546"/>
            <a:ext cx="7037174" cy="25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4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332" y="609600"/>
            <a:ext cx="4375053" cy="1320800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The Boot Process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preview.edge.edx.org/c4x/Linux/LFS101/asset/chapter03_flowchart_scr15_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-211015"/>
            <a:ext cx="3896751" cy="706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0333" y="2461846"/>
            <a:ext cx="4768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The Linux</a:t>
            </a:r>
            <a:r>
              <a:rPr lang="en-GB" b="1" dirty="0"/>
              <a:t> boot process</a:t>
            </a:r>
            <a:r>
              <a:rPr lang="en-GB" dirty="0"/>
              <a:t> is the procedure for initializing the system. It consists of everything that happens from when the computer power is first switched on until the user interface is fully operational. </a:t>
            </a:r>
          </a:p>
        </p:txBody>
      </p:sp>
    </p:spTree>
    <p:extLst>
      <p:ext uri="{BB962C8B-B14F-4D97-AF65-F5344CB8AC3E}">
        <p14:creationId xmlns:p14="http://schemas.microsoft.com/office/powerpoint/2010/main" val="254077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7846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BIOS – The first step</a:t>
            </a:r>
          </a:p>
        </p:txBody>
      </p:sp>
      <p:pic>
        <p:nvPicPr>
          <p:cNvPr id="2050" name="Picture 2" descr="https://d37djvu3ytnwxt.cloudfront.net/assets/courseware/v1/f02a193180acffca543bf8f69870cc79/asset-v1:LinuxFoundationX+LFS101x+1T2016+type@asset+block/LFS01_ch03_screen1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009" y="1817858"/>
            <a:ext cx="3367147" cy="413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0332" y="2293033"/>
            <a:ext cx="4192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Starting a Linux system involves a number of steps.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When the computer is powered on, the </a:t>
            </a:r>
            <a:r>
              <a:rPr lang="en-GB" b="1" dirty="0"/>
              <a:t>Basic Input/output System</a:t>
            </a:r>
            <a:r>
              <a:rPr lang="en-GB" dirty="0"/>
              <a:t> (</a:t>
            </a:r>
            <a:r>
              <a:rPr lang="en-GB" b="1" dirty="0"/>
              <a:t>BIOS) </a:t>
            </a:r>
            <a:r>
              <a:rPr lang="en-GB" dirty="0"/>
              <a:t>initializes the hardware, including the screen and keyboard, and tests the main memory.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This process is also called </a:t>
            </a:r>
            <a:r>
              <a:rPr lang="en-GB" b="1" dirty="0"/>
              <a:t>POST</a:t>
            </a:r>
            <a:r>
              <a:rPr lang="en-GB" dirty="0"/>
              <a:t> (</a:t>
            </a:r>
            <a:r>
              <a:rPr lang="en-GB" b="1" dirty="0"/>
              <a:t>Power On Self Test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8857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2" y="398585"/>
            <a:ext cx="9312812" cy="867507"/>
          </a:xfrm>
        </p:spPr>
        <p:txBody>
          <a:bodyPr>
            <a:normAutofit/>
          </a:bodyPr>
          <a:lstStyle/>
          <a:p>
            <a:r>
              <a:rPr lang="en-GB" sz="3400" b="1" dirty="0">
                <a:solidFill>
                  <a:schemeClr val="accent1">
                    <a:lumMod val="50000"/>
                  </a:schemeClr>
                </a:solidFill>
              </a:rPr>
              <a:t>Master Boot Records (MBR) and Boot  Loader</a:t>
            </a:r>
            <a:endParaRPr lang="en-GB" sz="3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7107"/>
            <a:ext cx="5271782" cy="3699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212" y="1477107"/>
            <a:ext cx="2804675" cy="369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4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966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The Initial RAM Disk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35" y="1491174"/>
            <a:ext cx="8115543" cy="45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603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1643</TotalTime>
  <Words>574</Words>
  <Application>Microsoft Office PowerPoint</Application>
  <PresentationFormat>Widescreen</PresentationFormat>
  <Paragraphs>225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Courier New</vt:lpstr>
      <vt:lpstr>Open Sans</vt:lpstr>
      <vt:lpstr>Trebuchet MS</vt:lpstr>
      <vt:lpstr>Wingdings</vt:lpstr>
      <vt:lpstr>Wingdings 3</vt:lpstr>
      <vt:lpstr>Facet</vt:lpstr>
      <vt:lpstr>   Linux  </vt:lpstr>
      <vt:lpstr>Linux Facts</vt:lpstr>
      <vt:lpstr>Linux terminology</vt:lpstr>
      <vt:lpstr>Linux terminology</vt:lpstr>
      <vt:lpstr>Linux terminology</vt:lpstr>
      <vt:lpstr>The Boot Process</vt:lpstr>
      <vt:lpstr>BIOS – The first step</vt:lpstr>
      <vt:lpstr>Master Boot Records (MBR) and Boot  Loader</vt:lpstr>
      <vt:lpstr>The Initial RAM Disk</vt:lpstr>
      <vt:lpstr>/sbin/init and Services</vt:lpstr>
      <vt:lpstr>X-Window System</vt:lpstr>
      <vt:lpstr>Linux file systems</vt:lpstr>
      <vt:lpstr>PowerPoint Presentation</vt:lpstr>
      <vt:lpstr>PowerPoint Presentation</vt:lpstr>
      <vt:lpstr>PowerPoint Presentation</vt:lpstr>
      <vt:lpstr>Package Management Systems on Linux </vt:lpstr>
      <vt:lpstr>Command Line Operations</vt:lpstr>
      <vt:lpstr>Locating applications</vt:lpstr>
      <vt:lpstr>Viewing files</vt:lpstr>
      <vt:lpstr>PowerPoint Presentation</vt:lpstr>
      <vt:lpstr>User operations</vt:lpstr>
      <vt:lpstr>File ownership</vt:lpstr>
      <vt:lpstr>File Permission Modes and chmod</vt:lpstr>
      <vt:lpstr>How passwords are stored</vt:lpstr>
      <vt:lpstr>Process</vt:lpstr>
      <vt:lpstr>Commands related to process</vt:lpstr>
      <vt:lpstr>Monitoring process</vt:lpstr>
      <vt:lpstr>Bash shell scripting  Shell – It is a command line interpreter that interprets the commands &amp; instructs OS to perform necessary tasks ($cat /etc/shells : for checking shells) </vt:lpstr>
      <vt:lpstr>PowerPoint Presentation</vt:lpstr>
      <vt:lpstr>Interactive example</vt:lpstr>
      <vt:lpstr>Basic Syntax and Special Characters </vt:lpstr>
      <vt:lpstr>PowerPoint Presentation</vt:lpstr>
      <vt:lpstr>PowerPoint Presentation</vt:lpstr>
      <vt:lpstr>If statement</vt:lpstr>
      <vt:lpstr>elif statement</vt:lpstr>
      <vt:lpstr>PowerPoint Presentation</vt:lpstr>
      <vt:lpstr>PowerPoint Presentation</vt:lpstr>
      <vt:lpstr>PowerPoint Presentation</vt:lpstr>
      <vt:lpstr>PowerPoint Presentation</vt:lpstr>
      <vt:lpstr>Script Debuging</vt:lpstr>
      <vt:lpstr>Cron</vt:lpstr>
      <vt:lpstr>Cron scripts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Linux Boot Process </dc:title>
  <dc:creator>Quazi</dc:creator>
  <cp:lastModifiedBy>Quazi</cp:lastModifiedBy>
  <cp:revision>46</cp:revision>
  <dcterms:created xsi:type="dcterms:W3CDTF">2016-10-11T09:00:48Z</dcterms:created>
  <dcterms:modified xsi:type="dcterms:W3CDTF">2016-11-19T18:18:56Z</dcterms:modified>
</cp:coreProperties>
</file>