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7" r:id="rId10"/>
    <p:sldId id="266" r:id="rId11"/>
    <p:sldId id="26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BD830F"/>
    <a:srgbClr val="321700"/>
    <a:srgbClr val="602B00"/>
    <a:srgbClr val="FF6969"/>
    <a:srgbClr val="FE8602"/>
    <a:srgbClr val="9A4D00"/>
    <a:srgbClr val="C46700"/>
    <a:srgbClr val="D68B1C"/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6F7F9-DCEE-49F5-9F1D-04C20D671A92}" type="datetimeFigureOut">
              <a:rPr lang="en-US" smtClean="0"/>
              <a:t>11/25/2016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438E1-4053-49DC-A31B-E77C4479E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438E1-4053-49DC-A31B-E77C4479EB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694610"/>
            <a:ext cx="8246070" cy="137434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2166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138425"/>
            <a:ext cx="8093364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689" y="374900"/>
            <a:ext cx="641361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689" y="1291129"/>
            <a:ext cx="6413610" cy="4733855"/>
          </a:xfrm>
        </p:spPr>
        <p:txBody>
          <a:bodyPr/>
          <a:lstStyle>
            <a:lvl1pPr>
              <a:defRPr sz="2800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986" y="1768286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986" y="2379106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0022" y="1768287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0021" y="2379107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734410"/>
            <a:ext cx="8093366" cy="1679755"/>
          </a:xfrm>
        </p:spPr>
        <p:txBody>
          <a:bodyPr>
            <a:noAutofit/>
          </a:bodyPr>
          <a:lstStyle/>
          <a:p>
            <a:r>
              <a:rPr lang="en-US" sz="5400" dirty="0"/>
              <a:t>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5719575"/>
            <a:ext cx="1374346" cy="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Mesh Topology – A dedicated link is provided between each 		          node</a:t>
            </a:r>
          </a:p>
          <a:p>
            <a:pPr lvl="5">
              <a:buFontTx/>
              <a:buChar char="-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High transfer rate</a:t>
            </a:r>
          </a:p>
          <a:p>
            <a:pPr lvl="5">
              <a:buFontTx/>
              <a:buChar char="-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Require large cabling; very expensive</a:t>
            </a:r>
          </a:p>
          <a:p>
            <a:pPr lvl="5">
              <a:buFontTx/>
              <a:buChar char="-"/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More no of ports</a:t>
            </a:r>
          </a:p>
          <a:p>
            <a:pPr lvl="5">
              <a:buFontTx/>
              <a:buChar char="-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12" y="4117088"/>
            <a:ext cx="2985138" cy="274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3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Hybrid Topology – Any combination of previous</a:t>
            </a:r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57" y="3092624"/>
            <a:ext cx="5476190" cy="3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Categories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LAN – privately owned </a:t>
            </a:r>
            <a:r>
              <a:rPr lang="en-GB" dirty="0" err="1"/>
              <a:t>nw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  - limited distance of connectivity</a:t>
            </a:r>
          </a:p>
          <a:p>
            <a:pPr marL="914400" lvl="2" indent="0">
              <a:buNone/>
            </a:pPr>
            <a:r>
              <a:rPr lang="en-GB" dirty="0"/>
              <a:t>  - used to share resources (both </a:t>
            </a:r>
            <a:r>
              <a:rPr lang="en-GB" dirty="0" err="1"/>
              <a:t>hw</a:t>
            </a:r>
            <a:r>
              <a:rPr lang="en-GB" dirty="0"/>
              <a:t> and </a:t>
            </a:r>
            <a:r>
              <a:rPr lang="en-GB" dirty="0" err="1"/>
              <a:t>sw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101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985720"/>
            <a:ext cx="8093364" cy="610820"/>
          </a:xfrm>
        </p:spPr>
        <p:txBody>
          <a:bodyPr>
            <a:normAutofit fontScale="90000"/>
          </a:bodyPr>
          <a:lstStyle/>
          <a:p>
            <a:r>
              <a:rPr lang="en-GB" dirty="0"/>
              <a:t>Categories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WAN – Wide area network</a:t>
            </a:r>
          </a:p>
          <a:p>
            <a:pPr marL="914400" lvl="2" indent="0">
              <a:buNone/>
            </a:pPr>
            <a:r>
              <a:rPr lang="en-GB" dirty="0"/>
              <a:t>  -  spans large geographical area</a:t>
            </a:r>
          </a:p>
          <a:p>
            <a:pPr marL="914400" lvl="2" indent="0">
              <a:buNone/>
            </a:pPr>
            <a:r>
              <a:rPr lang="en-GB" dirty="0"/>
              <a:t>  -  consists of machines (hosts) connected by    communication subnet or just </a:t>
            </a:r>
            <a:r>
              <a:rPr lang="en-GB" b="1" dirty="0"/>
              <a:t>subnet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  -  hosts are owned by users; subnet by ISP</a:t>
            </a:r>
          </a:p>
          <a:p>
            <a:pPr marL="914400" lvl="2" indent="0">
              <a:buNone/>
            </a:pPr>
            <a:r>
              <a:rPr lang="en-GB" dirty="0"/>
              <a:t>  -  work of subnet – carry message from host to host</a:t>
            </a:r>
          </a:p>
          <a:p>
            <a:pPr marL="114300" indent="0">
              <a:buNone/>
            </a:pPr>
            <a:r>
              <a:rPr lang="en-GB" sz="2400" dirty="0"/>
              <a:t>Subnet </a:t>
            </a:r>
          </a:p>
          <a:p>
            <a:pPr marL="571500" indent="-457200">
              <a:buFont typeface="+mj-lt"/>
              <a:buAutoNum type="arabicPeriod"/>
            </a:pPr>
            <a:r>
              <a:rPr lang="en-GB" sz="2200" dirty="0"/>
              <a:t>Transmission lines – moves bits ; made of optical fibre, copper wire, radio waves</a:t>
            </a:r>
          </a:p>
          <a:p>
            <a:pPr marL="571500" indent="-457200">
              <a:buFont typeface="+mj-lt"/>
              <a:buAutoNum type="arabicPeriod"/>
            </a:pPr>
            <a:r>
              <a:rPr lang="en-GB" sz="2200" dirty="0"/>
              <a:t>Switching elements – specialised computers that connect 3 or more transmission lines. Named as - Router</a:t>
            </a:r>
          </a:p>
        </p:txBody>
      </p:sp>
    </p:spTree>
    <p:extLst>
      <p:ext uri="{BB962C8B-B14F-4D97-AF65-F5344CB8AC3E}">
        <p14:creationId xmlns:p14="http://schemas.microsoft.com/office/powerpoint/2010/main" val="301551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47" y="2360065"/>
            <a:ext cx="8266706" cy="4012180"/>
          </a:xfrm>
        </p:spPr>
      </p:pic>
    </p:spTree>
    <p:extLst>
      <p:ext uri="{BB962C8B-B14F-4D97-AF65-F5344CB8AC3E}">
        <p14:creationId xmlns:p14="http://schemas.microsoft.com/office/powerpoint/2010/main" val="289745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Categories of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MAN – Metropolitan Area Network</a:t>
            </a:r>
          </a:p>
          <a:p>
            <a:pPr marL="914400" lvl="2" indent="0">
              <a:buNone/>
            </a:pPr>
            <a:r>
              <a:rPr lang="en-GB" dirty="0"/>
              <a:t>    </a:t>
            </a:r>
            <a:r>
              <a:rPr lang="en-GB" sz="2800" dirty="0"/>
              <a:t>-  covers an entire city</a:t>
            </a:r>
          </a:p>
          <a:p>
            <a:pPr marL="914400" lvl="2" indent="0">
              <a:buNone/>
            </a:pPr>
            <a:r>
              <a:rPr lang="en-GB" sz="2800" dirty="0"/>
              <a:t>    -  </a:t>
            </a:r>
            <a:r>
              <a:rPr lang="en-GB" sz="2800" dirty="0" err="1"/>
              <a:t>Eg</a:t>
            </a:r>
            <a:r>
              <a:rPr lang="en-GB" sz="2800" dirty="0"/>
              <a:t> : cable </a:t>
            </a:r>
            <a:r>
              <a:rPr lang="en-GB" sz="2800" dirty="0" err="1"/>
              <a:t>Tv</a:t>
            </a:r>
            <a:r>
              <a:rPr lang="en-GB" sz="2800" dirty="0"/>
              <a:t> network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31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901950"/>
            <a:ext cx="7329840" cy="442844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Hub</a:t>
            </a:r>
          </a:p>
          <a:p>
            <a:r>
              <a:rPr lang="en-GB" dirty="0"/>
              <a:t>Bridge</a:t>
            </a:r>
          </a:p>
          <a:p>
            <a:r>
              <a:rPr lang="en-GB" dirty="0"/>
              <a:t>Switch</a:t>
            </a:r>
          </a:p>
          <a:p>
            <a:r>
              <a:rPr lang="en-GB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92466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 Address </a:t>
            </a:r>
          </a:p>
        </p:txBody>
      </p:sp>
      <p:pic>
        <p:nvPicPr>
          <p:cNvPr id="2052" name="Picture 4" descr="https://d37djvu3ytnwxt.cloudfront.net/assets/courseware/v1/fa98328f7ff2e180a79cead9ee3e433f/asset-v1:LinuxFoundationX+LFS101x+1T2016+type@asset+block/LFS01_ch11_screen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1" y="3276295"/>
            <a:ext cx="7179020" cy="25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98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IPv4 Address</a:t>
            </a:r>
          </a:p>
        </p:txBody>
      </p:sp>
      <p:pic>
        <p:nvPicPr>
          <p:cNvPr id="3076" name="Picture 4" descr="https://d37djvu3ytnwxt.cloudfront.net/assets/courseware/v1/610943ad6bb219df591ec8659288e630/asset-v1:LinuxFoundationX+LFS101x+1T2016+type@asset+block/LFS01_ch11_screen0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3" y="2512770"/>
            <a:ext cx="67437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8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Domain Name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sz="2600" dirty="0"/>
          </a:p>
          <a:p>
            <a:r>
              <a:rPr lang="en-GB" sz="2600" dirty="0"/>
              <a:t>Name resolution : </a:t>
            </a:r>
            <a:r>
              <a:rPr lang="en-GB" sz="2400" b="1" dirty="0"/>
              <a:t>Name Resolution</a:t>
            </a:r>
            <a:r>
              <a:rPr lang="en-GB" sz="2400" dirty="0"/>
              <a:t> is used to convert numerical IP address values into a human-readable format known as the </a:t>
            </a:r>
            <a:r>
              <a:rPr lang="en-GB" sz="2400" b="1" dirty="0"/>
              <a:t>hostname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DNS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08956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243" y="985720"/>
            <a:ext cx="7787955" cy="1173151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Introduction to </a:t>
            </a:r>
            <a:br>
              <a:rPr lang="en-GB" b="1" dirty="0"/>
            </a:br>
            <a:r>
              <a:rPr lang="en-GB" b="1" dirty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58871"/>
            <a:ext cx="4464530" cy="44284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GB" sz="2400" dirty="0"/>
          </a:p>
          <a:p>
            <a:r>
              <a:rPr lang="en-GB" sz="2200" dirty="0"/>
              <a:t>A network is a group of computers and computing devices connected together through communication channels.</a:t>
            </a:r>
          </a:p>
          <a:p>
            <a:endParaRPr lang="en-GB" sz="2200" dirty="0"/>
          </a:p>
          <a:p>
            <a:r>
              <a:rPr lang="en-GB" sz="2200" dirty="0"/>
              <a:t>The computers connected over a network may be located in the same geographical area or spread across the world.</a:t>
            </a:r>
            <a:endParaRPr lang="en-US" sz="2200" dirty="0"/>
          </a:p>
          <a:p>
            <a:endParaRPr lang="en-US" sz="2400" dirty="0"/>
          </a:p>
        </p:txBody>
      </p:sp>
      <p:pic>
        <p:nvPicPr>
          <p:cNvPr id="1026" name="Picture 2" descr="https://d37djvu3ytnwxt.cloudfront.net/assets/courseware/v1/11505fb59c6ba03d861023ab12c3c0a8/asset-v1:LinuxFoundationX+LFS101x+1T2016+type@asset+block/LFS01_ch11_screen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196" y="3276295"/>
            <a:ext cx="3461313" cy="25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578"/>
            <a:ext cx="8093365" cy="4733855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$cat /</a:t>
            </a:r>
            <a:r>
              <a:rPr lang="en-GB" sz="2400" dirty="0" err="1"/>
              <a:t>etc</a:t>
            </a:r>
            <a:r>
              <a:rPr lang="en-GB" sz="2400" dirty="0"/>
              <a:t>/hosts</a:t>
            </a:r>
          </a:p>
          <a:p>
            <a:endParaRPr lang="en-GB" sz="2400" dirty="0"/>
          </a:p>
          <a:p>
            <a:r>
              <a:rPr lang="en-GB" sz="2400" dirty="0"/>
              <a:t>$host google.com  -  lookup host using DNS</a:t>
            </a:r>
          </a:p>
          <a:p>
            <a:endParaRPr lang="en-GB" sz="2400" dirty="0"/>
          </a:p>
          <a:p>
            <a:r>
              <a:rPr lang="en-GB" sz="2400" dirty="0"/>
              <a:t> $</a:t>
            </a:r>
            <a:r>
              <a:rPr lang="en-GB" sz="2400" dirty="0" err="1"/>
              <a:t>nslookup</a:t>
            </a:r>
            <a:r>
              <a:rPr lang="en-GB" sz="2400" dirty="0"/>
              <a:t> google.com  -  lookup nameserver interactively</a:t>
            </a:r>
          </a:p>
          <a:p>
            <a:endParaRPr lang="en-GB" sz="2400" dirty="0"/>
          </a:p>
          <a:p>
            <a:r>
              <a:rPr lang="en-GB" sz="2400" dirty="0"/>
              <a:t>$dig google.com  -  lookup domain name information from </a:t>
            </a:r>
          </a:p>
          <a:p>
            <a:pPr marL="0" indent="0">
              <a:buNone/>
            </a:pPr>
            <a:r>
              <a:rPr lang="en-GB" sz="2400" dirty="0"/>
              <a:t>		            nameserver</a:t>
            </a:r>
          </a:p>
          <a:p>
            <a:endParaRPr lang="en-GB" sz="2400" dirty="0"/>
          </a:p>
          <a:p>
            <a:r>
              <a:rPr lang="en-GB" sz="2400" dirty="0"/>
              <a:t>$ping &lt;</a:t>
            </a:r>
            <a:r>
              <a:rPr lang="en-GB" sz="2400" i="1" dirty="0"/>
              <a:t>hostname</a:t>
            </a:r>
            <a:r>
              <a:rPr lang="en-GB" sz="2400" dirty="0"/>
              <a:t>&gt;  -  ping is used to check whether or not a machine attached to the network can receive and send data; i.e., it confirms that the remote host is online and is responding.</a:t>
            </a:r>
          </a:p>
        </p:txBody>
      </p:sp>
    </p:spTree>
    <p:extLst>
      <p:ext uri="{BB962C8B-B14F-4D97-AF65-F5344CB8AC3E}">
        <p14:creationId xmlns:p14="http://schemas.microsoft.com/office/powerpoint/2010/main" val="224202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901949"/>
            <a:ext cx="8093365" cy="4428445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$route  -  give routing information</a:t>
            </a:r>
          </a:p>
          <a:p>
            <a:endParaRPr lang="en-GB" sz="2400" dirty="0"/>
          </a:p>
          <a:p>
            <a:r>
              <a:rPr lang="en-GB" sz="2400" dirty="0"/>
              <a:t>$traceroute </a:t>
            </a:r>
            <a:r>
              <a:rPr lang="en-GB" sz="2400" i="1" dirty="0"/>
              <a:t>&lt;hostname&gt;  </a:t>
            </a:r>
          </a:p>
          <a:p>
            <a:endParaRPr lang="en-GB" sz="2400" i="1" dirty="0"/>
          </a:p>
          <a:p>
            <a:r>
              <a:rPr lang="en-GB" sz="2400" dirty="0"/>
              <a:t>$</a:t>
            </a:r>
            <a:r>
              <a:rPr lang="en-GB" sz="2400" dirty="0" err="1"/>
              <a:t>ethtool</a:t>
            </a:r>
            <a:r>
              <a:rPr lang="en-GB" sz="2400" dirty="0"/>
              <a:t> eth0  </a:t>
            </a:r>
          </a:p>
          <a:p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err="1"/>
              <a:t>nmap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  $</a:t>
            </a:r>
            <a:r>
              <a:rPr lang="en-GB" sz="2400" dirty="0" err="1"/>
              <a:t>sudo</a:t>
            </a:r>
            <a:r>
              <a:rPr lang="en-GB" sz="2400" dirty="0"/>
              <a:t> </a:t>
            </a:r>
            <a:r>
              <a:rPr lang="en-GB" sz="2400" dirty="0" err="1"/>
              <a:t>nmap</a:t>
            </a:r>
            <a:r>
              <a:rPr lang="en-GB" sz="2400" dirty="0"/>
              <a:t>  –A  –T4 google.com	  </a:t>
            </a:r>
          </a:p>
          <a:p>
            <a:pPr marL="0" indent="0">
              <a:buNone/>
            </a:pPr>
            <a:r>
              <a:rPr lang="en-GB" sz="2400" dirty="0"/>
              <a:t>      $</a:t>
            </a:r>
            <a:r>
              <a:rPr lang="en-GB" sz="2400" dirty="0" err="1"/>
              <a:t>sudo</a:t>
            </a:r>
            <a:r>
              <a:rPr lang="en-GB" sz="2400" dirty="0"/>
              <a:t> </a:t>
            </a:r>
            <a:r>
              <a:rPr lang="en-GB" sz="2400" dirty="0" err="1"/>
              <a:t>namp</a:t>
            </a:r>
            <a:r>
              <a:rPr lang="en-GB" sz="2400" dirty="0"/>
              <a:t>  -</a:t>
            </a:r>
            <a:r>
              <a:rPr lang="en-GB" sz="2400" dirty="0" err="1"/>
              <a:t>sP</a:t>
            </a:r>
            <a:r>
              <a:rPr lang="en-GB" sz="2400" dirty="0"/>
              <a:t> 192.168.0.1/24</a:t>
            </a:r>
          </a:p>
          <a:p>
            <a:endParaRPr lang="en-GB" sz="2400" dirty="0"/>
          </a:p>
          <a:p>
            <a:r>
              <a:rPr lang="en-GB" sz="2400" dirty="0"/>
              <a:t>$</a:t>
            </a:r>
            <a:r>
              <a:rPr lang="en-GB" sz="2400" dirty="0" err="1"/>
              <a:t>tcpdump</a:t>
            </a:r>
            <a:r>
              <a:rPr lang="en-GB" sz="2400" dirty="0"/>
              <a:t> –</a:t>
            </a:r>
            <a:r>
              <a:rPr lang="en-GB" sz="2400" dirty="0" err="1"/>
              <a:t>i</a:t>
            </a:r>
            <a:r>
              <a:rPr lang="en-GB" sz="2400" dirty="0"/>
              <a:t> eth0</a:t>
            </a:r>
          </a:p>
          <a:p>
            <a:endParaRPr lang="en-GB" sz="2400" dirty="0"/>
          </a:p>
          <a:p>
            <a:r>
              <a:rPr lang="en-GB" sz="2400" dirty="0"/>
              <a:t>$</a:t>
            </a:r>
            <a:r>
              <a:rPr lang="en-GB" sz="2400" dirty="0" err="1"/>
              <a:t>iptraf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05" y="2811246"/>
            <a:ext cx="39338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2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1596540"/>
            <a:ext cx="8093364" cy="6108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665475"/>
            <a:ext cx="8093365" cy="3664920"/>
          </a:xfrm>
        </p:spPr>
        <p:txBody>
          <a:bodyPr/>
          <a:lstStyle/>
          <a:p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Public </a:t>
            </a:r>
            <a:r>
              <a:rPr lang="en-GB" dirty="0" err="1">
                <a:solidFill>
                  <a:srgbClr val="0070C0"/>
                </a:solidFill>
              </a:rPr>
              <a:t>Ip</a:t>
            </a:r>
            <a:r>
              <a:rPr lang="en-GB" dirty="0">
                <a:solidFill>
                  <a:srgbClr val="0070C0"/>
                </a:solidFill>
              </a:rPr>
              <a:t> vs Private </a:t>
            </a:r>
            <a:r>
              <a:rPr lang="en-GB" dirty="0" err="1">
                <a:solidFill>
                  <a:srgbClr val="0070C0"/>
                </a:solidFill>
              </a:rPr>
              <a:t>Ip</a:t>
            </a:r>
            <a:endParaRPr lang="en-GB" dirty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Public DNS vs Private DNS</a:t>
            </a:r>
          </a:p>
        </p:txBody>
      </p:sp>
    </p:spTree>
    <p:extLst>
      <p:ext uri="{BB962C8B-B14F-4D97-AF65-F5344CB8AC3E}">
        <p14:creationId xmlns:p14="http://schemas.microsoft.com/office/powerpoint/2010/main" val="94783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790" y="2665475"/>
            <a:ext cx="6413610" cy="7635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9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5719575"/>
            <a:ext cx="1374346" cy="9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network is used to:</a:t>
            </a:r>
          </a:p>
          <a:p>
            <a:endParaRPr lang="en-GB" dirty="0"/>
          </a:p>
          <a:p>
            <a:r>
              <a:rPr lang="en-GB" dirty="0"/>
              <a:t>Allow the connected devices to communicate with each other.</a:t>
            </a:r>
          </a:p>
          <a:p>
            <a:r>
              <a:rPr lang="en-GB" dirty="0"/>
              <a:t>Enable multiple users to share devices over the network, such as printers and scanners.</a:t>
            </a:r>
          </a:p>
          <a:p>
            <a:r>
              <a:rPr lang="en-GB" dirty="0"/>
              <a:t>Share and manage information across computers easily.</a:t>
            </a:r>
          </a:p>
        </p:txBody>
      </p:sp>
    </p:spTree>
    <p:extLst>
      <p:ext uri="{BB962C8B-B14F-4D97-AF65-F5344CB8AC3E}">
        <p14:creationId xmlns:p14="http://schemas.microsoft.com/office/powerpoint/2010/main" val="114621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01950"/>
            <a:ext cx="8246070" cy="442844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/>
              <a:t>Protocol</a:t>
            </a:r>
            <a:r>
              <a:rPr lang="en-GB" sz="2200" dirty="0"/>
              <a:t> – set of rules that govern data communication.</a:t>
            </a:r>
          </a:p>
          <a:p>
            <a:pPr marL="0" indent="0">
              <a:buNone/>
            </a:pPr>
            <a:r>
              <a:rPr lang="en-GB" sz="2200" dirty="0"/>
              <a:t>Without protocol they might be connected but not communicating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059784" y="2360065"/>
            <a:ext cx="1221641" cy="91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Protocol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167985" y="2360065"/>
            <a:ext cx="1221640" cy="9162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Protocol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9784" y="3429000"/>
            <a:ext cx="1221641" cy="45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167985" y="3429000"/>
            <a:ext cx="1221640" cy="458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Reciever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37696" y="3581705"/>
            <a:ext cx="47338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3961180" y="3276295"/>
            <a:ext cx="1527050" cy="3054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62034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90000">
            <a:normAutofit/>
          </a:bodyPr>
          <a:lstStyle/>
          <a:p>
            <a:r>
              <a:rPr lang="en-GB" sz="2400" dirty="0"/>
              <a:t>Simplex – one way</a:t>
            </a:r>
          </a:p>
          <a:p>
            <a:pPr lvl="3"/>
            <a:r>
              <a:rPr lang="en-GB" sz="2400" dirty="0" err="1"/>
              <a:t>Eg</a:t>
            </a:r>
            <a:r>
              <a:rPr lang="en-GB" sz="2400" dirty="0"/>
              <a:t> : keyboard</a:t>
            </a:r>
          </a:p>
          <a:p>
            <a:pPr lvl="3"/>
            <a:r>
              <a:rPr lang="en-GB" sz="2400" dirty="0"/>
              <a:t>Utilizes full strength of channel</a:t>
            </a:r>
          </a:p>
          <a:p>
            <a:endParaRPr lang="en-GB" sz="2400" dirty="0"/>
          </a:p>
          <a:p>
            <a:r>
              <a:rPr lang="en-GB" sz="2400" dirty="0"/>
              <a:t>Half duplex – Can receive and send; but not at same time</a:t>
            </a:r>
          </a:p>
          <a:p>
            <a:pPr lvl="4">
              <a:buFontTx/>
              <a:buChar char="-"/>
            </a:pPr>
            <a:r>
              <a:rPr lang="en-GB" sz="2400" dirty="0" err="1"/>
              <a:t>Eg</a:t>
            </a:r>
            <a:r>
              <a:rPr lang="en-GB" sz="2400" dirty="0"/>
              <a:t> : walkie talkie</a:t>
            </a:r>
          </a:p>
          <a:p>
            <a:pPr lvl="4">
              <a:buFontTx/>
              <a:buChar char="-"/>
            </a:pPr>
            <a:r>
              <a:rPr lang="en-GB" sz="2400" dirty="0"/>
              <a:t>Full capacity – the one transmitting data</a:t>
            </a:r>
          </a:p>
          <a:p>
            <a:endParaRPr lang="en-GB" sz="2400" dirty="0"/>
          </a:p>
          <a:p>
            <a:r>
              <a:rPr lang="en-GB" sz="2400" dirty="0"/>
              <a:t>Full duplex – can receive and send at same time</a:t>
            </a:r>
          </a:p>
          <a:p>
            <a:pPr marL="1828800" lvl="4" indent="0">
              <a:buNone/>
            </a:pPr>
            <a:r>
              <a:rPr lang="en-GB" sz="2400" dirty="0"/>
              <a:t>- </a:t>
            </a:r>
            <a:r>
              <a:rPr lang="en-GB" sz="2400" dirty="0" err="1"/>
              <a:t>Eg</a:t>
            </a:r>
            <a:r>
              <a:rPr lang="en-GB" sz="2400" dirty="0"/>
              <a:t> : telephone</a:t>
            </a:r>
          </a:p>
          <a:p>
            <a:pPr marL="457200"/>
            <a:endParaRPr lang="en-GB" sz="2400" dirty="0"/>
          </a:p>
          <a:p>
            <a:pPr marL="1371600" lvl="3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312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Network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r>
              <a:rPr lang="en-GB" sz="2400" dirty="0"/>
              <a:t>Performance – based on transmit time and receive time</a:t>
            </a:r>
          </a:p>
          <a:p>
            <a:endParaRPr lang="en-GB" sz="2400" dirty="0"/>
          </a:p>
          <a:p>
            <a:r>
              <a:rPr lang="en-GB" sz="2400" dirty="0"/>
              <a:t>Reliability – no of failures ; ability to recover from failure ; time required to recover from failure</a:t>
            </a:r>
          </a:p>
          <a:p>
            <a:endParaRPr lang="en-GB" sz="2400" dirty="0"/>
          </a:p>
          <a:p>
            <a:r>
              <a:rPr lang="en-GB" sz="2400" dirty="0"/>
              <a:t>Security – protecting from unauthorised access of data; damage to data</a:t>
            </a:r>
          </a:p>
        </p:txBody>
      </p:sp>
    </p:spTree>
    <p:extLst>
      <p:ext uri="{BB962C8B-B14F-4D97-AF65-F5344CB8AC3E}">
        <p14:creationId xmlns:p14="http://schemas.microsoft.com/office/powerpoint/2010/main" val="278049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Bus Topology – easy installation</a:t>
            </a:r>
          </a:p>
          <a:p>
            <a:pPr marL="1828800" lvl="4" indent="0">
              <a:buNone/>
            </a:pPr>
            <a:r>
              <a:rPr lang="en-GB" sz="2400" dirty="0"/>
              <a:t>   - best for small </a:t>
            </a:r>
            <a:r>
              <a:rPr lang="en-GB" sz="2400" dirty="0" err="1"/>
              <a:t>nw</a:t>
            </a:r>
            <a:endParaRPr lang="en-GB" sz="2400" dirty="0"/>
          </a:p>
          <a:p>
            <a:pPr marL="1828800" lvl="4" indent="0">
              <a:buNone/>
            </a:pPr>
            <a:r>
              <a:rPr lang="en-GB" sz="2400" dirty="0"/>
              <a:t>   - due to short cable length, no of nodes limited</a:t>
            </a:r>
          </a:p>
          <a:p>
            <a:pPr marL="1828800" lvl="4" indent="0">
              <a:buNone/>
            </a:pPr>
            <a:r>
              <a:rPr lang="en-GB" sz="2400" dirty="0"/>
              <a:t>   - bus fails, entire </a:t>
            </a:r>
            <a:r>
              <a:rPr lang="en-GB" sz="2400" dirty="0" err="1"/>
              <a:t>nw</a:t>
            </a:r>
            <a:r>
              <a:rPr lang="en-GB" sz="2400" dirty="0"/>
              <a:t> fails</a:t>
            </a:r>
          </a:p>
          <a:p>
            <a:pPr marL="1828800" lvl="4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3901520"/>
            <a:ext cx="2509838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Star Topology – simple</a:t>
            </a:r>
          </a:p>
          <a:p>
            <a:pPr marL="1828800" lvl="4" indent="0">
              <a:buNone/>
            </a:pPr>
            <a:r>
              <a:rPr lang="en-GB" sz="1600" dirty="0"/>
              <a:t>      </a:t>
            </a:r>
            <a:r>
              <a:rPr lang="en-GB" sz="2400" dirty="0"/>
              <a:t>- failure of one device doesn’t affect the </a:t>
            </a:r>
            <a:r>
              <a:rPr lang="en-GB" sz="2400" dirty="0" err="1"/>
              <a:t>nw</a:t>
            </a:r>
            <a:endParaRPr lang="en-GB" sz="2400" dirty="0"/>
          </a:p>
          <a:p>
            <a:pPr marL="1828800" lvl="4" indent="0">
              <a:buNone/>
            </a:pPr>
            <a:r>
              <a:rPr lang="en-GB" sz="2400" dirty="0"/>
              <a:t>    - depends on hub</a:t>
            </a:r>
          </a:p>
          <a:p>
            <a:pPr marL="1828800" lvl="4" indent="0">
              <a:buNone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46" y="3182514"/>
            <a:ext cx="3252810" cy="3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Ring Topology – no need of hub</a:t>
            </a:r>
          </a:p>
          <a:p>
            <a:pPr marL="0" indent="0">
              <a:buNone/>
            </a:pPr>
            <a:r>
              <a:rPr lang="en-GB" sz="2400" dirty="0"/>
              <a:t>		     - communications takes place through nodes</a:t>
            </a:r>
          </a:p>
          <a:p>
            <a:pPr marL="0" indent="0">
              <a:buNone/>
            </a:pPr>
            <a:r>
              <a:rPr lang="en-GB" sz="2400" dirty="0"/>
              <a:t>		     - single node fails entire </a:t>
            </a:r>
            <a:r>
              <a:rPr lang="en-GB" sz="2400" dirty="0" err="1"/>
              <a:t>nw</a:t>
            </a:r>
            <a:r>
              <a:rPr lang="en-GB" sz="2400" dirty="0"/>
              <a:t> fails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023" y="3416497"/>
            <a:ext cx="3011027" cy="29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On-screen Show (4:3)</PresentationFormat>
  <Paragraphs>131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Networks</vt:lpstr>
      <vt:lpstr>Introduction to  Networking</vt:lpstr>
      <vt:lpstr>PowerPoint Presentation</vt:lpstr>
      <vt:lpstr>Data communication</vt:lpstr>
      <vt:lpstr>Data flow</vt:lpstr>
      <vt:lpstr>Network criteria</vt:lpstr>
      <vt:lpstr>Topologies</vt:lpstr>
      <vt:lpstr>Topologies</vt:lpstr>
      <vt:lpstr>Topologies</vt:lpstr>
      <vt:lpstr>Topologies</vt:lpstr>
      <vt:lpstr>Topologies</vt:lpstr>
      <vt:lpstr>Categories of network</vt:lpstr>
      <vt:lpstr>Categories of network</vt:lpstr>
      <vt:lpstr>PowerPoint Presentation</vt:lpstr>
      <vt:lpstr>Categories of network</vt:lpstr>
      <vt:lpstr>Devices</vt:lpstr>
      <vt:lpstr>IP Address </vt:lpstr>
      <vt:lpstr>IPv4 Address</vt:lpstr>
      <vt:lpstr>Domain Name System</vt:lpstr>
      <vt:lpstr>Commands</vt:lpstr>
      <vt:lpstr>PowerPoint Presentation</vt:lpstr>
      <vt:lpstr>Points to remember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2014-11-13T16:19:43Z</dcterms:created>
  <dcterms:modified xsi:type="dcterms:W3CDTF">2016-11-25T18:19:44Z</dcterms:modified>
</cp:coreProperties>
</file>