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72" r:id="rId8"/>
    <p:sldId id="257" r:id="rId9"/>
    <p:sldId id="266" r:id="rId10"/>
    <p:sldId id="267" r:id="rId11"/>
    <p:sldId id="268" r:id="rId12"/>
    <p:sldId id="273" r:id="rId13"/>
    <p:sldId id="269" r:id="rId14"/>
    <p:sldId id="275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63" autoAdjust="0"/>
    <p:restoredTop sz="94660"/>
  </p:normalViewPr>
  <p:slideViewPr>
    <p:cSldViewPr snapToGrid="0">
      <p:cViewPr varScale="1">
        <p:scale>
          <a:sx n="51" d="100"/>
          <a:sy n="51" d="100"/>
        </p:scale>
        <p:origin x="38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8761-52B2-174B-1013-08730DD7E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3B509-F6A2-5A28-8F6C-18B6B6E64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76C00-0420-A871-6277-F04B7877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84B044-CCF4-481D-84B6-55CDE93A96BE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07-02-2024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7D1A1-6B1C-C46E-8023-A8786A31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EFDD2-6130-0012-C87B-9A37B498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CA01AE-A275-45C1-A519-EBFB7DCC851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74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9A3B-3168-40C8-AA00-096E2CCCDBA8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A7E9-175F-46E8-953C-0CB8614E9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38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9A3B-3168-40C8-AA00-096E2CCCDBA8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A7E9-175F-46E8-953C-0CB8614E9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78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84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665BFD-95C8-957D-8FB6-C852C7359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BF259-9EB7-DD0E-3253-0FED3477E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48A47-DEF1-3B93-7F17-A3F4328F4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4B044-CCF4-481D-84B6-55CDE93A96BE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CE8F8-B1DC-CC54-A1DF-21186FFF3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1B227-386B-DBDD-0584-A30FAF8D6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A01AE-A275-45C1-A519-EBFB7DCC8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48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8D85-A376-7B75-352D-44FFB6BA5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6687"/>
            <a:ext cx="9144000" cy="1158240"/>
          </a:xfrm>
        </p:spPr>
        <p:txBody>
          <a:bodyPr>
            <a:normAutofit/>
          </a:bodyPr>
          <a:lstStyle/>
          <a:p>
            <a:pPr algn="ctr"/>
            <a:r>
              <a:rPr lang="en-US" sz="5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ANALYSIS</a:t>
            </a:r>
            <a:endParaRPr lang="en-IN" sz="5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7F262-943F-FC9B-236F-80A115BD7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16183"/>
            <a:ext cx="9144000" cy="3222171"/>
          </a:xfrm>
        </p:spPr>
        <p:txBody>
          <a:bodyPr>
            <a:normAutofit/>
          </a:bodyPr>
          <a:lstStyle/>
          <a:p>
            <a:pPr algn="l"/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5: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Ashish Sawant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Sanika Patil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Mohammad Wasim Shaikh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Sourav Mondal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Sujal Utekar</a:t>
            </a:r>
          </a:p>
        </p:txBody>
      </p:sp>
      <p:pic>
        <p:nvPicPr>
          <p:cNvPr id="5" name="Graphic 4" descr="Users with solid fill">
            <a:extLst>
              <a:ext uri="{FF2B5EF4-FFF2-40B4-BE49-F238E27FC236}">
                <a16:creationId xmlns:a16="http://schemas.microsoft.com/office/drawing/2014/main" id="{E9B7C5B2-FB79-8794-D2AD-DF7803FB7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374" y="-523875"/>
            <a:ext cx="30765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63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2E5F-AD65-599A-8BE8-8F1114DA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365125"/>
            <a:ext cx="10515600" cy="949869"/>
          </a:xfrm>
        </p:spPr>
        <p:txBody>
          <a:bodyPr/>
          <a:lstStyle/>
          <a:p>
            <a:pPr algn="ctr"/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9CBBF0-BFD0-24A0-457F-3CD525CE6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0491"/>
            <a:ext cx="10805159" cy="5486401"/>
          </a:xfrm>
        </p:spPr>
      </p:pic>
    </p:spTree>
    <p:extLst>
      <p:ext uri="{BB962C8B-B14F-4D97-AF65-F5344CB8AC3E}">
        <p14:creationId xmlns:p14="http://schemas.microsoft.com/office/powerpoint/2010/main" val="1083237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F302-E11F-98DE-90DD-E5DC95B72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199" y="365125"/>
            <a:ext cx="10592925" cy="915035"/>
          </a:xfrm>
        </p:spPr>
        <p:txBody>
          <a:bodyPr/>
          <a:lstStyle/>
          <a:p>
            <a:pPr algn="ctr"/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Dashboard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D72768-F720-8E82-0BA2-AC3133A5B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99" y="1149351"/>
            <a:ext cx="10883043" cy="5537200"/>
          </a:xfrm>
        </p:spPr>
      </p:pic>
    </p:spTree>
    <p:extLst>
      <p:ext uri="{BB962C8B-B14F-4D97-AF65-F5344CB8AC3E}">
        <p14:creationId xmlns:p14="http://schemas.microsoft.com/office/powerpoint/2010/main" val="2553064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F302-E11F-98DE-90DD-E5DC95B72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00" y="147955"/>
            <a:ext cx="10592925" cy="915035"/>
          </a:xfrm>
        </p:spPr>
        <p:txBody>
          <a:bodyPr/>
          <a:lstStyle/>
          <a:p>
            <a:pPr algn="ctr"/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Dashboard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19C22C-BEB7-F7F8-BB27-54466133A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63" y="954000"/>
            <a:ext cx="9860999" cy="5542920"/>
          </a:xfrm>
        </p:spPr>
      </p:pic>
    </p:spTree>
    <p:extLst>
      <p:ext uri="{BB962C8B-B14F-4D97-AF65-F5344CB8AC3E}">
        <p14:creationId xmlns:p14="http://schemas.microsoft.com/office/powerpoint/2010/main" val="2990268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837F-CEE2-2821-16BE-AA7EEB22E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0926"/>
            <a:ext cx="9144000" cy="905691"/>
          </a:xfrm>
        </p:spPr>
        <p:txBody>
          <a:bodyPr>
            <a:normAutofit/>
          </a:bodyPr>
          <a:lstStyle/>
          <a:p>
            <a:pPr algn="ctr"/>
            <a:r>
              <a:rPr lang="en-IN" sz="4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0F37A-AF7C-E83F-E77C-586CB240B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857" y="1332411"/>
            <a:ext cx="10485120" cy="5385629"/>
          </a:xfrm>
        </p:spPr>
        <p:txBody>
          <a:bodyPr>
            <a:normAutofit lnSpcReduction="10000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Complexity: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excessively long names required aliasing for clarity.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Adjustment in Excel: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bins for Work-Life Balance and Year Since Last Promotion for better categorization.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Connectivity Issues: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Overcame initial challenges connecting MySQL to Tableau and Power BI.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Functions in Power BI</a:t>
            </a:r>
            <a:r>
              <a:rPr lang="en-IN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 DAX functions for complex calculations in Power BI.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Used DAX function to create custom label in order to get rid of axis labels.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Tableau's Calculated Fields: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Addressed challenges using calculated fields and parameters for dynamic calculations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Collaboration: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Emphasized teamwork in overcoming challenges and achieving project success.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Mix it up! Different peeps, different skills, equals fresh ideas.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tools are the game-changer. Work together, anytime, anywhere.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52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0E03-45D2-E1CA-FE37-3F5BEED97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46505"/>
          </a:xfrm>
        </p:spPr>
        <p:txBody>
          <a:bodyPr>
            <a:normAutofit/>
          </a:bodyPr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25577-CB31-E514-4A0D-988FA58B7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 and Cleaning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Development: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Categorization: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Data Analysis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Aliasing: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Optimization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2074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3CAC-68F9-1C65-E16F-95C0D28B1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321" y="1239901"/>
            <a:ext cx="4336868" cy="2830286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DFEE36-9A95-42D2-38BD-A74A01FC5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044" y="3875305"/>
            <a:ext cx="3154529" cy="283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90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EAC2-BAD6-9317-45A3-1208D2A42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1224"/>
            <a:ext cx="9144000" cy="940526"/>
          </a:xfrm>
        </p:spPr>
        <p:txBody>
          <a:bodyPr>
            <a:normAutofit/>
          </a:bodyPr>
          <a:lstStyle/>
          <a:p>
            <a:pPr algn="ctr"/>
            <a:r>
              <a:rPr lang="en-IN" sz="5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54FBF-46D2-F23B-EC4F-D482D897E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1234" y="1752328"/>
            <a:ext cx="9144000" cy="4858021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 1 :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Attrition rate for all Departments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 2 :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working years for each Department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 3 :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 rate Vs Monthly income stats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 4 :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 rate Vs Year since last promotion relation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: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Hourly rate of Male Research Scientist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 6 :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Role Vs Work life balance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Dashboard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 Dashboard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 Dashboard 1&amp;2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pic>
        <p:nvPicPr>
          <p:cNvPr id="5" name="Graphic 4" descr="Open book with solid fill">
            <a:extLst>
              <a:ext uri="{FF2B5EF4-FFF2-40B4-BE49-F238E27FC236}">
                <a16:creationId xmlns:a16="http://schemas.microsoft.com/office/drawing/2014/main" id="{832E4F84-92C7-19FA-C2B1-B72C43EB8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963" y="-153350"/>
            <a:ext cx="2182176" cy="218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7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718F-8B3F-4DAE-C735-79965046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25550"/>
          </a:xfrm>
        </p:spPr>
        <p:txBody>
          <a:bodyPr>
            <a:normAutofit/>
          </a:bodyPr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1: </a:t>
            </a:r>
            <a:r>
              <a:rPr lang="en-IN" sz="32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 Attrition Rate for All Departments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BCF8C-EFEA-044D-1F5C-8E5BC3A8DA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Varied Attrition Rates Across Departments: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Min: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 department: 8.08% attrition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Max: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R&amp;D department: 8.52% attrition.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Job Role Impact on Attrition: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Managers show higher attrition than executives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hardware and R&amp;D.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 departmental and role-specific attrition.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Prioritize managerial roles in hardware and R&amp;D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DC21FE1-53BB-974C-D88E-1BDB1070C6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1690688"/>
            <a:ext cx="5447211" cy="3420000"/>
          </a:xfrm>
        </p:spPr>
      </p:pic>
    </p:spTree>
    <p:extLst>
      <p:ext uri="{BB962C8B-B14F-4D97-AF65-F5344CB8AC3E}">
        <p14:creationId xmlns:p14="http://schemas.microsoft.com/office/powerpoint/2010/main" val="424259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1CB9-E143-6AA9-CE99-6CD51422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2:</a:t>
            </a:r>
            <a:r>
              <a:rPr lang="en-IN" sz="32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 Working Years for Each Department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A7FA9-4003-8280-EA53-2A048C73AD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Working Years Disparity Across Departments:</a:t>
            </a:r>
            <a:endParaRPr lang="en-US" sz="1800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Sales: Avg. 21 years, 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R&amp;D: Avg. 19 years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Avg and Experience Dynamics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Sales: High average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R&amp;D: Lower average </a:t>
            </a:r>
          </a:p>
          <a:p>
            <a:pPr marL="0" indent="0">
              <a:buNone/>
            </a:pP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Acknowledge diverse tenure for tailored HR strategies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retention initiatives for experienced sales staff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63C10BF-CBDD-682D-580A-CE9DE29BDB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1825625"/>
            <a:ext cx="5654038" cy="3169624"/>
          </a:xfrm>
        </p:spPr>
      </p:pic>
    </p:spTree>
    <p:extLst>
      <p:ext uri="{BB962C8B-B14F-4D97-AF65-F5344CB8AC3E}">
        <p14:creationId xmlns:p14="http://schemas.microsoft.com/office/powerpoint/2010/main" val="160910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389D-91EA-37C0-272C-77BD87486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3:</a:t>
            </a:r>
            <a:r>
              <a:rPr lang="en-IN" sz="32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Attrition Rate vs Monthly Income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41F87-31FC-FFE8-5E29-497FC3B274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Consistent Attrition Rates Despite Income Variation: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Attrition remains 8-8.5% despite income differences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(25k-26k).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Income Not Sole Determinant of Attrition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Consistent attrition across incomes implies non-monetary factors play a crucial role.</a:t>
            </a:r>
            <a:endParaRPr lang="en-IN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Beyond competitive compensation, other factors impact retention.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holistic strategies addressing diverse employee needs.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41EFF9F-BBA6-1C13-084D-02AE33750F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5964715" cy="3364684"/>
          </a:xfrm>
        </p:spPr>
      </p:pic>
    </p:spTree>
    <p:extLst>
      <p:ext uri="{BB962C8B-B14F-4D97-AF65-F5344CB8AC3E}">
        <p14:creationId xmlns:p14="http://schemas.microsoft.com/office/powerpoint/2010/main" val="47818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44F24-1C57-E40D-FADE-1D60AFED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4:</a:t>
            </a:r>
            <a:r>
              <a:rPr lang="en-IN" sz="32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Attrition Rate vs Year Since Last Promotion Relation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1F78F-DD27-315E-B0CB-AE134E8102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Inverse Relationship Between Promotion and Attrition: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Attrition decreases with years since the last promotion</a:t>
            </a:r>
            <a:endParaRPr lang="en-IN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Highest at 40% (1-10 years post-promotion), dropping to 0.23% at 30+ years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Clear link between promotion timelines and attrition rates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Emphasize timely recognition and career progression.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7B0C24-AAA0-F28A-13B8-E8662CE961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1825625"/>
            <a:ext cx="5695321" cy="3390809"/>
          </a:xfrm>
        </p:spPr>
      </p:pic>
    </p:spTree>
    <p:extLst>
      <p:ext uri="{BB962C8B-B14F-4D97-AF65-F5344CB8AC3E}">
        <p14:creationId xmlns:p14="http://schemas.microsoft.com/office/powerpoint/2010/main" val="273609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7BE5BB1-C073-0F73-0E11-AEFDC424C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5" r="23222" b="6781"/>
          <a:stretch>
            <a:fillRect/>
          </a:stretch>
        </p:blipFill>
        <p:spPr>
          <a:xfrm>
            <a:off x="0" y="0"/>
            <a:ext cx="2155371" cy="6829247"/>
          </a:xfrm>
          <a:custGeom>
            <a:avLst/>
            <a:gdLst>
              <a:gd name="connsiteX0" fmla="*/ 0 w 2250233"/>
              <a:gd name="connsiteY0" fmla="*/ 0 h 6596743"/>
              <a:gd name="connsiteX1" fmla="*/ 1789913 w 2250233"/>
              <a:gd name="connsiteY1" fmla="*/ 0 h 6596743"/>
              <a:gd name="connsiteX2" fmla="*/ 2250233 w 2250233"/>
              <a:gd name="connsiteY2" fmla="*/ 460320 h 6596743"/>
              <a:gd name="connsiteX3" fmla="*/ 2250233 w 2250233"/>
              <a:gd name="connsiteY3" fmla="*/ 6136423 h 6596743"/>
              <a:gd name="connsiteX4" fmla="*/ 1789913 w 2250233"/>
              <a:gd name="connsiteY4" fmla="*/ 6596743 h 6596743"/>
              <a:gd name="connsiteX5" fmla="*/ 0 w 2250233"/>
              <a:gd name="connsiteY5" fmla="*/ 6596743 h 6596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0233" h="6596743">
                <a:moveTo>
                  <a:pt x="0" y="0"/>
                </a:moveTo>
                <a:lnTo>
                  <a:pt x="1789913" y="0"/>
                </a:lnTo>
                <a:cubicBezTo>
                  <a:pt x="2044141" y="0"/>
                  <a:pt x="2250233" y="206092"/>
                  <a:pt x="2250233" y="460320"/>
                </a:cubicBezTo>
                <a:lnTo>
                  <a:pt x="2250233" y="6136423"/>
                </a:lnTo>
                <a:cubicBezTo>
                  <a:pt x="2250233" y="6390651"/>
                  <a:pt x="2044141" y="6596743"/>
                  <a:pt x="1789913" y="6596743"/>
                </a:cubicBezTo>
                <a:lnTo>
                  <a:pt x="0" y="6596743"/>
                </a:lnTo>
                <a:close/>
              </a:path>
            </a:pathLst>
          </a:cu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C08D60-A88E-4A36-6C2B-212C81ECB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86" y="748112"/>
            <a:ext cx="3193057" cy="13860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5CF1FCA-89AD-ADB1-A794-5B06666F49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24" y="2250886"/>
            <a:ext cx="3193058" cy="247297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FBEF957-F878-0810-7497-43B802EF6405}"/>
              </a:ext>
            </a:extLst>
          </p:cNvPr>
          <p:cNvSpPr txBox="1"/>
          <p:nvPr/>
        </p:nvSpPr>
        <p:spPr>
          <a:xfrm>
            <a:off x="5805630" y="869628"/>
            <a:ext cx="5885628" cy="220060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🤔Observation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Female research scientists outearn their male counterparts in average hourly pay.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On further analysis found that the survey of job satisfaction which stated that males have given rating of 2 out of 5 where as females are 4 out of 5.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OT hourly pay of males is less than that of females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distance travelled by males is more as compared to females..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097960-86F7-8730-7FF0-AE794D932FB1}"/>
              </a:ext>
            </a:extLst>
          </p:cNvPr>
          <p:cNvSpPr txBox="1"/>
          <p:nvPr/>
        </p:nvSpPr>
        <p:spPr>
          <a:xfrm>
            <a:off x="6096000" y="3487371"/>
            <a:ext cx="5885628" cy="27546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🙂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Job Vibes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Let’s have regular heart-to-hearts to vibe check job satisfaction.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Commute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How about flexi-work or ride assists to chill the commute stress.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OT Pay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Equal pay for overtime, cause fair’s fair.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Pay Transparency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Let’s keep it 100 about pay scales.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People Analytics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Let’s deep dive into data to spot and fix pay gaps.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5FC4C1-1BB8-3D2E-6F60-5FF09E72D843}"/>
              </a:ext>
            </a:extLst>
          </p:cNvPr>
          <p:cNvSpPr txBox="1"/>
          <p:nvPr/>
        </p:nvSpPr>
        <p:spPr>
          <a:xfrm>
            <a:off x="2468941" y="5582909"/>
            <a:ext cx="3023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These measures aim to create a more equitable, satisfying, and efficient workplace. 😊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5ADAFD-B486-2D84-A3E0-D791648292E0}"/>
              </a:ext>
            </a:extLst>
          </p:cNvPr>
          <p:cNvSpPr txBox="1">
            <a:spLocks/>
          </p:cNvSpPr>
          <p:nvPr/>
        </p:nvSpPr>
        <p:spPr>
          <a:xfrm>
            <a:off x="1333500" y="0"/>
            <a:ext cx="10515600" cy="6742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5 :</a:t>
            </a:r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Hourly rate of Male Research Scientist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593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6FBEF957-F878-0810-7497-43B802EF6405}"/>
              </a:ext>
            </a:extLst>
          </p:cNvPr>
          <p:cNvSpPr txBox="1"/>
          <p:nvPr/>
        </p:nvSpPr>
        <p:spPr>
          <a:xfrm>
            <a:off x="5894316" y="869627"/>
            <a:ext cx="6015134" cy="232371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🤔Observation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Toxic Environment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1.54K retained employees rate the job environment as highly toxic.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Job Dissatisfaction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23.99% of males and 24.97% of females are dissatisfied with their jobs.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Burnout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Over 49% of employees in Sales Exec, Sales, and HR departments feel burnt out.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Attrition Rate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Sales department leads with a 5.09% attrition rate.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097960-86F7-8730-7FF0-AE794D932FB1}"/>
              </a:ext>
            </a:extLst>
          </p:cNvPr>
          <p:cNvSpPr txBox="1"/>
          <p:nvPr/>
        </p:nvSpPr>
        <p:spPr>
          <a:xfrm>
            <a:off x="5894315" y="3284377"/>
            <a:ext cx="6015134" cy="31854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🙂Conclusion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Improve Work Environment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Implement policies to address toxicity in the </a:t>
            </a:r>
            <a:r>
              <a:rPr lang="en-US" sz="1400" dirty="0">
                <a:solidFill>
                  <a:srgbClr val="111111"/>
                </a:solidFill>
                <a:latin typeface="Calibri" panose="020F0502020204030204"/>
              </a:rPr>
              <a:t>working teams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premises.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 Environment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Let’s vibe check the workplace. Conflict resolution training, anonymous feedback, and team-building activities are the way to go.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Job Satisfaction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Regular surveys to catch the feels, career growth opportunities, and shout-outs for achievements to keep the morale high.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Burnout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Flexi-hours, regular chill breaks, and mental health resources for that work-life balance.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Keep the compensation packages on point and create a company culture that’s all about feeling valued and engaged.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5FC4C1-1BB8-3D2E-6F60-5FF09E72D843}"/>
              </a:ext>
            </a:extLst>
          </p:cNvPr>
          <p:cNvSpPr txBox="1"/>
          <p:nvPr/>
        </p:nvSpPr>
        <p:spPr>
          <a:xfrm>
            <a:off x="2457045" y="5719921"/>
            <a:ext cx="3023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Let’s make the workplace a better space! 😊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5CFE05-DF50-9E6C-2868-6829FA596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78" b="2936"/>
          <a:stretch>
            <a:fillRect/>
          </a:stretch>
        </p:blipFill>
        <p:spPr>
          <a:xfrm>
            <a:off x="0" y="0"/>
            <a:ext cx="2131580" cy="6858000"/>
          </a:xfrm>
          <a:custGeom>
            <a:avLst/>
            <a:gdLst>
              <a:gd name="connsiteX0" fmla="*/ 0 w 2131580"/>
              <a:gd name="connsiteY0" fmla="*/ 0 h 6421191"/>
              <a:gd name="connsiteX1" fmla="*/ 1658820 w 2131580"/>
              <a:gd name="connsiteY1" fmla="*/ 0 h 6421191"/>
              <a:gd name="connsiteX2" fmla="*/ 2131580 w 2131580"/>
              <a:gd name="connsiteY2" fmla="*/ 472760 h 6421191"/>
              <a:gd name="connsiteX3" fmla="*/ 2131580 w 2131580"/>
              <a:gd name="connsiteY3" fmla="*/ 5948431 h 6421191"/>
              <a:gd name="connsiteX4" fmla="*/ 1658820 w 2131580"/>
              <a:gd name="connsiteY4" fmla="*/ 6421191 h 6421191"/>
              <a:gd name="connsiteX5" fmla="*/ 0 w 2131580"/>
              <a:gd name="connsiteY5" fmla="*/ 6421191 h 642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1580" h="6421191">
                <a:moveTo>
                  <a:pt x="0" y="0"/>
                </a:moveTo>
                <a:lnTo>
                  <a:pt x="1658820" y="0"/>
                </a:lnTo>
                <a:cubicBezTo>
                  <a:pt x="1919918" y="0"/>
                  <a:pt x="2131580" y="211662"/>
                  <a:pt x="2131580" y="472760"/>
                </a:cubicBezTo>
                <a:lnTo>
                  <a:pt x="2131580" y="5948431"/>
                </a:lnTo>
                <a:cubicBezTo>
                  <a:pt x="2131580" y="6209529"/>
                  <a:pt x="1919918" y="6421191"/>
                  <a:pt x="1658820" y="6421191"/>
                </a:cubicBezTo>
                <a:lnTo>
                  <a:pt x="0" y="6421191"/>
                </a:lnTo>
                <a:close/>
              </a:path>
            </a:pathLst>
          </a:cu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1DF8CE-B379-F14B-A07B-48FE89BFF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971" y="869627"/>
            <a:ext cx="3362750" cy="22006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F62642-6C68-F887-E571-03EB7F291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971" y="3160322"/>
            <a:ext cx="3375953" cy="20834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DECECA-B1AE-2D23-2FBB-CC703AC02C0D}"/>
              </a:ext>
            </a:extLst>
          </p:cNvPr>
          <p:cNvSpPr txBox="1">
            <a:spLocks/>
          </p:cNvSpPr>
          <p:nvPr/>
        </p:nvSpPr>
        <p:spPr>
          <a:xfrm>
            <a:off x="1333500" y="0"/>
            <a:ext cx="10515600" cy="6742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6: </a:t>
            </a:r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Role Vs Work life balance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42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E893-07DA-F3C3-3770-BEE23492D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324" y="365125"/>
            <a:ext cx="10515600" cy="827949"/>
          </a:xfrm>
        </p:spPr>
        <p:txBody>
          <a:bodyPr>
            <a:noAutofit/>
          </a:bodyPr>
          <a:lstStyle/>
          <a:p>
            <a:pPr algn="ctr"/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127C67-B53F-0432-E849-7BC004773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" y="1155302"/>
            <a:ext cx="11135140" cy="5337573"/>
          </a:xfrm>
        </p:spPr>
      </p:pic>
    </p:spTree>
    <p:extLst>
      <p:ext uri="{BB962C8B-B14F-4D97-AF65-F5344CB8AC3E}">
        <p14:creationId xmlns:p14="http://schemas.microsoft.com/office/powerpoint/2010/main" val="1803254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Words>882</Words>
  <Application>Microsoft Office PowerPoint</Application>
  <PresentationFormat>Widescreen</PresentationFormat>
  <Paragraphs>126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Times New Roman</vt:lpstr>
      <vt:lpstr>Wingdings</vt:lpstr>
      <vt:lpstr>Office Theme</vt:lpstr>
      <vt:lpstr>HR ANALYSIS</vt:lpstr>
      <vt:lpstr>INDEX</vt:lpstr>
      <vt:lpstr>KPI 1: Average Attrition Rate for All Departments</vt:lpstr>
      <vt:lpstr>KPI 2:Average Working Years for Each Department</vt:lpstr>
      <vt:lpstr>KPI 3:Attrition Rate vs Monthly Income</vt:lpstr>
      <vt:lpstr>KPI 4:Attrition Rate vs Year Since Last Promotion Relation</vt:lpstr>
      <vt:lpstr>PowerPoint Presentation</vt:lpstr>
      <vt:lpstr>PowerPoint Presentation</vt:lpstr>
      <vt:lpstr>Excel Dashboard</vt:lpstr>
      <vt:lpstr>Tableau Dashboard</vt:lpstr>
      <vt:lpstr>Power BI Dashboard</vt:lpstr>
      <vt:lpstr>Power BI Dashboard</vt:lpstr>
      <vt:lpstr>Challenges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ANALYSIS</dc:title>
  <dc:creator>Sanika Patil</dc:creator>
  <cp:lastModifiedBy>Mohammad Wasim Shaikh</cp:lastModifiedBy>
  <cp:revision>16</cp:revision>
  <dcterms:created xsi:type="dcterms:W3CDTF">2023-12-17T07:35:32Z</dcterms:created>
  <dcterms:modified xsi:type="dcterms:W3CDTF">2024-02-07T09:52:31Z</dcterms:modified>
</cp:coreProperties>
</file>