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0" r:id="rId3"/>
    <p:sldId id="261" r:id="rId4"/>
    <p:sldId id="262" r:id="rId5"/>
    <p:sldId id="301" r:id="rId6"/>
    <p:sldId id="257" r:id="rId7"/>
    <p:sldId id="303" r:id="rId8"/>
    <p:sldId id="264" r:id="rId9"/>
    <p:sldId id="265" r:id="rId10"/>
    <p:sldId id="306" r:id="rId11"/>
    <p:sldId id="297"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73C07-A04E-4B58-BD25-84ABF871BCDE}" type="datetimeFigureOut">
              <a:rPr lang="en-IN" smtClean="0"/>
              <a:t>05-11-2023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A35DC-B4C8-46CA-8F71-290A70A58FA3}" type="slidenum">
              <a:rPr lang="en-IN" smtClean="0"/>
              <a:t>‹#›</a:t>
            </a:fld>
            <a:endParaRPr lang="en-IN"/>
          </a:p>
        </p:txBody>
      </p:sp>
    </p:spTree>
    <p:extLst>
      <p:ext uri="{BB962C8B-B14F-4D97-AF65-F5344CB8AC3E}">
        <p14:creationId xmlns:p14="http://schemas.microsoft.com/office/powerpoint/2010/main" val="194818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9064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4089-4A38-8D78-FA09-75A1DCBF4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3A5C63-1EF1-2E5B-F263-A5B762148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B1FB36-4B98-655A-CA20-05EA9F0E6C1F}"/>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9A14C056-28BB-E0E1-C7A6-F01F416FD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A5824-C268-7FBB-0346-B0966D9224BD}"/>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490252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2BA2-D3FE-6234-AA75-C05362448A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C6EB96-0F7D-0AED-7FFF-ABB080D53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7D192-D0B8-2418-E8B3-ABD1D4AA1844}"/>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184BF706-F748-E121-4AEE-C67E79B0B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19EA9-2B65-7945-EA7F-70AB96FCAA67}"/>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389971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D876D-C6C4-3C08-A571-C65442903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B8BCA-B687-A971-C688-A1B4556ED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DBACE-0D48-19F9-1D5C-6FDBFAC22914}"/>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0700110C-4ED7-26B8-DAAB-9A1AED2E1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29BA2-FD0F-4B0B-4741-21F6E028D897}"/>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062251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dirty="0"/>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8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104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8EB1-5445-9B08-0C0F-DFD54964B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FC318A-2362-9CCF-922A-28B149124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BFE4C-0177-9259-017B-620C1432030D}"/>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E9A7136E-8CEE-F4D3-96A9-96D7FE914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C2623-297F-7504-9417-7BCEE3339F2C}"/>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3662789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D8A5-C32A-ECEE-60A7-A092422D5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C8F9D4-7705-51BD-018C-B038734827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D2367-0291-8AC9-EC4A-5B388BE78572}"/>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826387F5-BCBF-690D-F4BA-079B502CB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F6CB9-D168-6DDC-9B28-12465274DDCB}"/>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1360343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55AF-330C-7630-EB7E-68B3D5FAF4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95199-CDB9-52AB-93D6-74D81F798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5657E7-0D4E-B7BB-986C-05E2269D0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9EBE88-10CB-EC86-C130-6DC1C3822392}"/>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6" name="Footer Placeholder 5">
            <a:extLst>
              <a:ext uri="{FF2B5EF4-FFF2-40B4-BE49-F238E27FC236}">
                <a16:creationId xmlns:a16="http://schemas.microsoft.com/office/drawing/2014/main" id="{C12571B2-231D-E380-77CD-F528736D5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633CA-F050-66CC-BE31-7C829783384E}"/>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1919612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5488-56B8-C70D-A7BD-4E543018D2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610D97-1844-E061-1D93-66AEE18CF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9EAB5-79B4-8583-4E41-1BBFE2DC8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31B260-3EF9-B147-6A84-F29D1142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3D984-746D-D724-96BA-FD7FD7A76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1A1B9C-E2AF-E64C-8DE3-44A92FEF9C16}"/>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8" name="Footer Placeholder 7">
            <a:extLst>
              <a:ext uri="{FF2B5EF4-FFF2-40B4-BE49-F238E27FC236}">
                <a16:creationId xmlns:a16="http://schemas.microsoft.com/office/drawing/2014/main" id="{216B9F89-02D9-21E6-A343-87E1CE450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130B1F-615D-9182-62AC-B682740F74D7}"/>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1869865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7CF4-D05C-B171-1339-B582746BD7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06C75-EB54-B5A9-8A69-8660399D87C2}"/>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4" name="Footer Placeholder 3">
            <a:extLst>
              <a:ext uri="{FF2B5EF4-FFF2-40B4-BE49-F238E27FC236}">
                <a16:creationId xmlns:a16="http://schemas.microsoft.com/office/drawing/2014/main" id="{560C6165-574F-B4A2-AF70-5A59788172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2AB247-E9EF-9260-ABE3-DEC8DC836526}"/>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999260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E4F8C9-C32D-17C4-668F-1E3E87E0E339}"/>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3" name="Footer Placeholder 2">
            <a:extLst>
              <a:ext uri="{FF2B5EF4-FFF2-40B4-BE49-F238E27FC236}">
                <a16:creationId xmlns:a16="http://schemas.microsoft.com/office/drawing/2014/main" id="{A8DC269B-23F4-76E2-9245-453A3156FC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6EBFB8-EA61-6ECD-B716-D558B2C6CFC7}"/>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038414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F6BD-5E8E-F718-6832-B0AD21FB5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01CA0-21D7-9750-8593-74C38F5D2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05F8AF-0714-747B-5534-C771DEAEF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65686-D061-DBAD-D80C-4A533C4F400B}"/>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6" name="Footer Placeholder 5">
            <a:extLst>
              <a:ext uri="{FF2B5EF4-FFF2-40B4-BE49-F238E27FC236}">
                <a16:creationId xmlns:a16="http://schemas.microsoft.com/office/drawing/2014/main" id="{19BDB022-8BC4-79EF-DC46-DB4761D3A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9C18C-E3BD-23BD-EC66-1191511E54FD}"/>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8729592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8BA0-7E12-33A5-9271-290A379CD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6AE4D6-D888-C3B7-DF2B-A4B158245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75E544-AA93-7821-76B8-3393D9B55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2CA2-47AE-E7C8-3EB8-5E8126E50C78}"/>
              </a:ext>
            </a:extLst>
          </p:cNvPr>
          <p:cNvSpPr>
            <a:spLocks noGrp="1"/>
          </p:cNvSpPr>
          <p:nvPr>
            <p:ph type="dt" sz="half" idx="10"/>
          </p:nvPr>
        </p:nvSpPr>
        <p:spPr/>
        <p:txBody>
          <a:bodyPr/>
          <a:lstStyle/>
          <a:p>
            <a:fld id="{C252DC3B-99EA-46FF-9CEA-E77346DD9EBB}" type="datetimeFigureOut">
              <a:rPr lang="en-IN" smtClean="0"/>
              <a:t>04-11-2023</a:t>
            </a:fld>
            <a:endParaRPr lang="en-IN"/>
          </a:p>
        </p:txBody>
      </p:sp>
      <p:sp>
        <p:nvSpPr>
          <p:cNvPr id="6" name="Footer Placeholder 5">
            <a:extLst>
              <a:ext uri="{FF2B5EF4-FFF2-40B4-BE49-F238E27FC236}">
                <a16:creationId xmlns:a16="http://schemas.microsoft.com/office/drawing/2014/main" id="{E212CFBC-15AF-818B-4BBA-258B5C5186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CF2D4-B5AA-7503-65AF-8707B46853DF}"/>
              </a:ext>
            </a:extLst>
          </p:cNvPr>
          <p:cNvSpPr>
            <a:spLocks noGrp="1"/>
          </p:cNvSpPr>
          <p:nvPr>
            <p:ph type="sldNum" sz="quarter" idx="12"/>
          </p:nvPr>
        </p:nvSpPr>
        <p:spPr/>
        <p:txBody>
          <a:bodyPr/>
          <a:lstStyle/>
          <a:p>
            <a:fld id="{577A84AB-7064-4BF9-9B0F-81A00CC89AB7}" type="slidenum">
              <a:rPr lang="en-IN" smtClean="0"/>
              <a:t>‹#›</a:t>
            </a:fld>
            <a:endParaRPr lang="en-IN"/>
          </a:p>
        </p:txBody>
      </p:sp>
    </p:spTree>
    <p:extLst>
      <p:ext uri="{BB962C8B-B14F-4D97-AF65-F5344CB8AC3E}">
        <p14:creationId xmlns:p14="http://schemas.microsoft.com/office/powerpoint/2010/main" val="2724116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8000" b="-3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C3E4A-9ADF-B743-CEF1-0E3B16262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B54841-EEAB-705C-5D54-80840BD6E4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56914-70FB-D86A-A9D3-B6FBAC0E8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2DC3B-99EA-46FF-9CEA-E77346DD9EBB}" type="datetimeFigureOut">
              <a:rPr lang="en-IN" smtClean="0"/>
              <a:t>04-11-2023</a:t>
            </a:fld>
            <a:endParaRPr lang="en-IN"/>
          </a:p>
        </p:txBody>
      </p:sp>
      <p:sp>
        <p:nvSpPr>
          <p:cNvPr id="5" name="Footer Placeholder 4">
            <a:extLst>
              <a:ext uri="{FF2B5EF4-FFF2-40B4-BE49-F238E27FC236}">
                <a16:creationId xmlns:a16="http://schemas.microsoft.com/office/drawing/2014/main" id="{F2FECF48-8712-4A71-6467-98FE507B4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D693EA-6581-8715-C057-09FFAF6F8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A84AB-7064-4BF9-9B0F-81A00CC89AB7}" type="slidenum">
              <a:rPr lang="en-IN" smtClean="0"/>
              <a:t>‹#›</a:t>
            </a:fld>
            <a:endParaRPr lang="en-IN"/>
          </a:p>
        </p:txBody>
      </p:sp>
    </p:spTree>
    <p:extLst>
      <p:ext uri="{BB962C8B-B14F-4D97-AF65-F5344CB8AC3E}">
        <p14:creationId xmlns:p14="http://schemas.microsoft.com/office/powerpoint/2010/main" val="3048316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4.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28A1BA-6F52-66AE-2878-3887059C2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F78D65-563A-375C-1123-4FE94FA8FF60}"/>
              </a:ext>
            </a:extLst>
          </p:cNvPr>
          <p:cNvSpPr>
            <a:spLocks noGrp="1"/>
          </p:cNvSpPr>
          <p:nvPr>
            <p:ph type="ctrTitle"/>
          </p:nvPr>
        </p:nvSpPr>
        <p:spPr>
          <a:xfrm>
            <a:off x="79513" y="4065104"/>
            <a:ext cx="8010939" cy="2375453"/>
          </a:xfrm>
        </p:spPr>
        <p:txBody>
          <a:bodyPr>
            <a:normAutofit/>
          </a:bodyPr>
          <a:lstStyle/>
          <a:p>
            <a:r>
              <a:rPr lang="en-IN" sz="5400" dirty="0">
                <a:latin typeface="Arial Rounded MT Bold" panose="020F0704030504030204" pitchFamily="34" charset="0"/>
              </a:rPr>
              <a:t>Annual Performance Review Meeting (APRM)</a:t>
            </a:r>
          </a:p>
        </p:txBody>
      </p:sp>
    </p:spTree>
    <p:extLst>
      <p:ext uri="{BB962C8B-B14F-4D97-AF65-F5344CB8AC3E}">
        <p14:creationId xmlns:p14="http://schemas.microsoft.com/office/powerpoint/2010/main" val="2583761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AC1729-56C8-B125-F5BF-356C8C2D5A5B}"/>
              </a:ext>
            </a:extLst>
          </p:cNvPr>
          <p:cNvSpPr/>
          <p:nvPr/>
        </p:nvSpPr>
        <p:spPr>
          <a:xfrm>
            <a:off x="171450" y="2038350"/>
            <a:ext cx="11934825" cy="4819650"/>
          </a:xfrm>
          <a:prstGeom prst="roundRect">
            <a:avLst>
              <a:gd name="adj" fmla="val 9364"/>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61D59A6-5CB5-051A-2BDE-33C55CA217DB}"/>
              </a:ext>
            </a:extLst>
          </p:cNvPr>
          <p:cNvSpPr txBox="1"/>
          <p:nvPr/>
        </p:nvSpPr>
        <p:spPr>
          <a:xfrm>
            <a:off x="352425" y="0"/>
            <a:ext cx="11296650" cy="1754326"/>
          </a:xfrm>
          <a:prstGeom prst="rect">
            <a:avLst/>
          </a:prstGeom>
          <a:noFill/>
        </p:spPr>
        <p:txBody>
          <a:bodyPr wrap="square" rtlCol="0">
            <a:spAutoFit/>
          </a:bodyPr>
          <a:lstStyle/>
          <a:p>
            <a:pPr algn="ctr"/>
            <a:r>
              <a:rPr lang="en-IN" sz="2800" b="1" dirty="0">
                <a:solidFill>
                  <a:schemeClr val="bg1">
                    <a:lumMod val="95000"/>
                  </a:schemeClr>
                </a:solidFill>
                <a:latin typeface="Verdana" panose="020B0604030504040204" pitchFamily="34" charset="0"/>
                <a:ea typeface="Verdana" panose="020B0604030504040204" pitchFamily="34" charset="0"/>
              </a:rPr>
              <a:t>I</a:t>
            </a:r>
            <a:r>
              <a:rPr lang="en-US" sz="2800" b="1" dirty="0">
                <a:solidFill>
                  <a:schemeClr val="bg1">
                    <a:lumMod val="95000"/>
                  </a:schemeClr>
                </a:solidFill>
                <a:latin typeface="Verdana" panose="020B0604030504040204" pitchFamily="34" charset="0"/>
                <a:ea typeface="Verdana" panose="020B0604030504040204" pitchFamily="34" charset="0"/>
              </a:rPr>
              <a:t>n 2018</a:t>
            </a:r>
            <a:endParaRPr lang="en-US" sz="2000" b="1" dirty="0">
              <a:solidFill>
                <a:schemeClr val="bg1">
                  <a:lumMod val="9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000" dirty="0">
                <a:solidFill>
                  <a:schemeClr val="bg1">
                    <a:lumMod val="95000"/>
                  </a:schemeClr>
                </a:solidFill>
                <a:latin typeface="Verdana" panose="020B0604030504040204" pitchFamily="34" charset="0"/>
                <a:ea typeface="Verdana" panose="020B0604030504040204" pitchFamily="34" charset="0"/>
              </a:rPr>
              <a:t> </a:t>
            </a:r>
            <a:r>
              <a:rPr lang="en-US" sz="2000" b="1" dirty="0">
                <a:solidFill>
                  <a:schemeClr val="bg1">
                    <a:lumMod val="95000"/>
                  </a:schemeClr>
                </a:solidFill>
                <a:latin typeface="Verdana" panose="020B0604030504040204" pitchFamily="34" charset="0"/>
                <a:ea typeface="Verdana" panose="020B0604030504040204" pitchFamily="34" charset="0"/>
              </a:rPr>
              <a:t>Q1</a:t>
            </a:r>
            <a:r>
              <a:rPr lang="en-US" sz="2000" dirty="0">
                <a:solidFill>
                  <a:schemeClr val="bg1">
                    <a:lumMod val="95000"/>
                  </a:schemeClr>
                </a:solidFill>
                <a:latin typeface="Verdana" panose="020B0604030504040204" pitchFamily="34" charset="0"/>
                <a:ea typeface="Verdana" panose="020B0604030504040204" pitchFamily="34" charset="0"/>
              </a:rPr>
              <a:t>order growth was by </a:t>
            </a:r>
            <a:r>
              <a:rPr lang="en-US" sz="2000" b="1" dirty="0">
                <a:solidFill>
                  <a:schemeClr val="accent6">
                    <a:lumMod val="60000"/>
                    <a:lumOff val="40000"/>
                  </a:schemeClr>
                </a:solidFill>
                <a:latin typeface="Verdana" panose="020B0604030504040204" pitchFamily="34" charset="0"/>
                <a:ea typeface="Verdana" panose="020B0604030504040204" pitchFamily="34" charset="0"/>
              </a:rPr>
              <a:t>3.12% </a:t>
            </a:r>
            <a:r>
              <a:rPr lang="en-US" sz="2000" dirty="0">
                <a:solidFill>
                  <a:schemeClr val="bg1">
                    <a:lumMod val="95000"/>
                  </a:schemeClr>
                </a:solidFill>
                <a:latin typeface="Verdana" panose="020B0604030504040204" pitchFamily="34" charset="0"/>
                <a:ea typeface="Verdana" panose="020B0604030504040204" pitchFamily="34" charset="0"/>
              </a:rPr>
              <a:t>which gave revenue growth by </a:t>
            </a:r>
            <a:r>
              <a:rPr lang="en-US" sz="2000" b="1" dirty="0">
                <a:solidFill>
                  <a:schemeClr val="accent6">
                    <a:lumMod val="60000"/>
                    <a:lumOff val="40000"/>
                  </a:schemeClr>
                </a:solidFill>
                <a:latin typeface="Verdana" panose="020B0604030504040204" pitchFamily="34" charset="0"/>
                <a:ea typeface="Verdana" panose="020B0604030504040204" pitchFamily="34" charset="0"/>
              </a:rPr>
              <a:t>2.71% </a:t>
            </a:r>
          </a:p>
          <a:p>
            <a:pPr marL="285750" indent="-285750">
              <a:buFont typeface="Arial" panose="020B0604020202020204" pitchFamily="34" charset="0"/>
              <a:buChar char="•"/>
            </a:pPr>
            <a:r>
              <a:rPr lang="en-US" sz="2000" b="1" dirty="0">
                <a:solidFill>
                  <a:schemeClr val="accent6">
                    <a:lumMod val="60000"/>
                    <a:lumOff val="40000"/>
                  </a:schemeClr>
                </a:solidFill>
                <a:latin typeface="Verdana" panose="020B0604030504040204" pitchFamily="34" charset="0"/>
                <a:ea typeface="Verdana" panose="020B0604030504040204" pitchFamily="34" charset="0"/>
              </a:rPr>
              <a:t> </a:t>
            </a:r>
            <a:r>
              <a:rPr lang="en-US" sz="2000" b="1" dirty="0">
                <a:solidFill>
                  <a:schemeClr val="bg1">
                    <a:lumMod val="95000"/>
                  </a:schemeClr>
                </a:solidFill>
                <a:latin typeface="Verdana" panose="020B0604030504040204" pitchFamily="34" charset="0"/>
                <a:ea typeface="Verdana" panose="020B0604030504040204" pitchFamily="34" charset="0"/>
              </a:rPr>
              <a:t>Q2 </a:t>
            </a:r>
            <a:r>
              <a:rPr lang="en-US" sz="2000" dirty="0">
                <a:solidFill>
                  <a:schemeClr val="bg1">
                    <a:lumMod val="95000"/>
                  </a:schemeClr>
                </a:solidFill>
                <a:latin typeface="Verdana" panose="020B0604030504040204" pitchFamily="34" charset="0"/>
                <a:ea typeface="Verdana" panose="020B0604030504040204" pitchFamily="34" charset="0"/>
              </a:rPr>
              <a:t>order slightly declined by </a:t>
            </a:r>
            <a:r>
              <a:rPr lang="en-US" sz="2000" b="1" dirty="0">
                <a:solidFill>
                  <a:srgbClr val="FF0000"/>
                </a:solidFill>
                <a:latin typeface="Verdana" panose="020B0604030504040204" pitchFamily="34" charset="0"/>
                <a:ea typeface="Verdana" panose="020B0604030504040204" pitchFamily="34" charset="0"/>
              </a:rPr>
              <a:t>2.04% </a:t>
            </a:r>
            <a:r>
              <a:rPr lang="en-US" sz="2000" dirty="0">
                <a:solidFill>
                  <a:schemeClr val="bg1">
                    <a:lumMod val="95000"/>
                  </a:schemeClr>
                </a:solidFill>
                <a:latin typeface="Verdana" panose="020B0604030504040204" pitchFamily="34" charset="0"/>
                <a:ea typeface="Verdana" panose="020B0604030504040204" pitchFamily="34" charset="0"/>
              </a:rPr>
              <a:t>which effected revenue  by </a:t>
            </a:r>
            <a:r>
              <a:rPr lang="en-US" sz="2000" b="1" dirty="0">
                <a:solidFill>
                  <a:srgbClr val="C00000"/>
                </a:solidFill>
                <a:latin typeface="Verdana" panose="020B0604030504040204" pitchFamily="34" charset="0"/>
                <a:ea typeface="Verdana" panose="020B0604030504040204" pitchFamily="34" charset="0"/>
              </a:rPr>
              <a:t>1.25% </a:t>
            </a:r>
          </a:p>
          <a:p>
            <a:pPr marL="285750" indent="-285750">
              <a:buFont typeface="Arial" panose="020B0604020202020204" pitchFamily="34" charset="0"/>
              <a:buChar char="•"/>
            </a:pPr>
            <a:r>
              <a:rPr lang="en-US" sz="2000" b="1" dirty="0">
                <a:solidFill>
                  <a:srgbClr val="C00000"/>
                </a:solidFill>
                <a:latin typeface="Verdana" panose="020B0604030504040204" pitchFamily="34" charset="0"/>
                <a:ea typeface="Verdana" panose="020B0604030504040204" pitchFamily="34" charset="0"/>
              </a:rPr>
              <a:t> </a:t>
            </a:r>
            <a:r>
              <a:rPr lang="en-US" sz="2000" b="1" dirty="0">
                <a:solidFill>
                  <a:schemeClr val="bg1">
                    <a:lumMod val="95000"/>
                  </a:schemeClr>
                </a:solidFill>
                <a:latin typeface="Verdana" panose="020B0604030504040204" pitchFamily="34" charset="0"/>
                <a:ea typeface="Verdana" panose="020B0604030504040204" pitchFamily="34" charset="0"/>
              </a:rPr>
              <a:t>Q3</a:t>
            </a:r>
            <a:r>
              <a:rPr lang="en-US" sz="2000" dirty="0">
                <a:solidFill>
                  <a:schemeClr val="bg1">
                    <a:lumMod val="95000"/>
                  </a:schemeClr>
                </a:solidFill>
                <a:latin typeface="Verdana" panose="020B0604030504040204" pitchFamily="34" charset="0"/>
                <a:ea typeface="Verdana" panose="020B0604030504040204" pitchFamily="34" charset="0"/>
              </a:rPr>
              <a:t> AMJ order slightly declined by </a:t>
            </a:r>
            <a:r>
              <a:rPr lang="en-US" sz="2000" b="1" dirty="0">
                <a:solidFill>
                  <a:srgbClr val="FF0000"/>
                </a:solidFill>
                <a:latin typeface="Verdana" panose="020B0604030504040204" pitchFamily="34" charset="0"/>
                <a:ea typeface="Verdana" panose="020B0604030504040204" pitchFamily="34" charset="0"/>
              </a:rPr>
              <a:t>2.04% </a:t>
            </a:r>
            <a:r>
              <a:rPr lang="en-US" sz="2000" dirty="0">
                <a:solidFill>
                  <a:schemeClr val="bg1">
                    <a:lumMod val="95000"/>
                  </a:schemeClr>
                </a:solidFill>
                <a:latin typeface="Verdana" panose="020B0604030504040204" pitchFamily="34" charset="0"/>
                <a:ea typeface="Verdana" panose="020B0604030504040204" pitchFamily="34" charset="0"/>
              </a:rPr>
              <a:t>which effected revenue  by </a:t>
            </a:r>
            <a:r>
              <a:rPr lang="en-US" sz="2000" b="1" dirty="0">
                <a:solidFill>
                  <a:srgbClr val="C00000"/>
                </a:solidFill>
                <a:latin typeface="Verdana" panose="020B0604030504040204" pitchFamily="34" charset="0"/>
                <a:ea typeface="Verdana" panose="020B0604030504040204" pitchFamily="34" charset="0"/>
              </a:rPr>
              <a:t>1.25% </a:t>
            </a:r>
          </a:p>
          <a:p>
            <a:pPr marL="285750" indent="-285750">
              <a:buFont typeface="Arial" panose="020B0604020202020204" pitchFamily="34" charset="0"/>
              <a:buChar char="•"/>
            </a:pPr>
            <a:r>
              <a:rPr lang="en-US" sz="2000" b="1" dirty="0">
                <a:solidFill>
                  <a:schemeClr val="bg1">
                    <a:lumMod val="95000"/>
                  </a:schemeClr>
                </a:solidFill>
                <a:latin typeface="Verdana" panose="020B0604030504040204" pitchFamily="34" charset="0"/>
                <a:ea typeface="Verdana" panose="020B0604030504040204" pitchFamily="34" charset="0"/>
              </a:rPr>
              <a:t> Q4</a:t>
            </a:r>
            <a:r>
              <a:rPr lang="en-US" sz="2000" dirty="0">
                <a:solidFill>
                  <a:schemeClr val="bg1">
                    <a:lumMod val="95000"/>
                  </a:schemeClr>
                </a:solidFill>
                <a:latin typeface="Verdana" panose="020B0604030504040204" pitchFamily="34" charset="0"/>
                <a:ea typeface="Verdana" panose="020B0604030504040204" pitchFamily="34" charset="0"/>
              </a:rPr>
              <a:t> order slightly declined by </a:t>
            </a:r>
            <a:r>
              <a:rPr lang="en-US" sz="2000" b="1" dirty="0">
                <a:solidFill>
                  <a:srgbClr val="FF0000"/>
                </a:solidFill>
                <a:latin typeface="Verdana" panose="020B0604030504040204" pitchFamily="34" charset="0"/>
                <a:ea typeface="Verdana" panose="020B0604030504040204" pitchFamily="34" charset="0"/>
              </a:rPr>
              <a:t>1.21% </a:t>
            </a:r>
            <a:r>
              <a:rPr lang="en-US" sz="2000" dirty="0">
                <a:solidFill>
                  <a:schemeClr val="bg1">
                    <a:lumMod val="95000"/>
                  </a:schemeClr>
                </a:solidFill>
                <a:latin typeface="Verdana" panose="020B0604030504040204" pitchFamily="34" charset="0"/>
                <a:ea typeface="Verdana" panose="020B0604030504040204" pitchFamily="34" charset="0"/>
              </a:rPr>
              <a:t>which effected revenue  by </a:t>
            </a:r>
            <a:r>
              <a:rPr lang="en-US" sz="2000" b="1" dirty="0">
                <a:solidFill>
                  <a:srgbClr val="C00000"/>
                </a:solidFill>
                <a:latin typeface="Verdana" panose="020B0604030504040204" pitchFamily="34" charset="0"/>
                <a:ea typeface="Verdana" panose="020B0604030504040204" pitchFamily="34" charset="0"/>
              </a:rPr>
              <a:t>0.05%.</a:t>
            </a:r>
            <a:endParaRPr lang="en-IN" sz="2000" b="1"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3101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reeform 179"/>
          <p:cNvSpPr>
            <a:spLocks noChangeArrowheads="1"/>
          </p:cNvSpPr>
          <p:nvPr/>
        </p:nvSpPr>
        <p:spPr bwMode="auto">
          <a:xfrm>
            <a:off x="1085309" y="3319510"/>
            <a:ext cx="3610477" cy="1161654"/>
          </a:xfrm>
          <a:custGeom>
            <a:avLst/>
            <a:gdLst>
              <a:gd name="T0" fmla="*/ 627 w 5963"/>
              <a:gd name="T1" fmla="*/ 1917 h 1918"/>
              <a:gd name="T2" fmla="*/ 627 w 5963"/>
              <a:gd name="T3" fmla="*/ 1917 h 1918"/>
              <a:gd name="T4" fmla="*/ 5334 w 5963"/>
              <a:gd name="T5" fmla="*/ 1917 h 1918"/>
              <a:gd name="T6" fmla="*/ 5334 w 5963"/>
              <a:gd name="T7" fmla="*/ 1917 h 1918"/>
              <a:gd name="T8" fmla="*/ 5962 w 5963"/>
              <a:gd name="T9" fmla="*/ 313 h 1918"/>
              <a:gd name="T10" fmla="*/ 5962 w 5963"/>
              <a:gd name="T11" fmla="*/ 313 h 1918"/>
              <a:gd name="T12" fmla="*/ 0 w 5963"/>
              <a:gd name="T13" fmla="*/ 313 h 1918"/>
              <a:gd name="T14" fmla="*/ 0 w 5963"/>
              <a:gd name="T15" fmla="*/ 313 h 1918"/>
              <a:gd name="T16" fmla="*/ 627 w 5963"/>
              <a:gd name="T17" fmla="*/ 1917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3" h="1918">
                <a:moveTo>
                  <a:pt x="627" y="1917"/>
                </a:moveTo>
                <a:lnTo>
                  <a:pt x="627" y="1917"/>
                </a:lnTo>
                <a:cubicBezTo>
                  <a:pt x="2189" y="1704"/>
                  <a:pt x="3772" y="1704"/>
                  <a:pt x="5334" y="1917"/>
                </a:cubicBezTo>
                <a:lnTo>
                  <a:pt x="5334" y="1917"/>
                </a:lnTo>
                <a:cubicBezTo>
                  <a:pt x="5532" y="1379"/>
                  <a:pt x="5741" y="845"/>
                  <a:pt x="5962" y="313"/>
                </a:cubicBezTo>
                <a:lnTo>
                  <a:pt x="5962" y="313"/>
                </a:lnTo>
                <a:cubicBezTo>
                  <a:pt x="3987" y="0"/>
                  <a:pt x="1974" y="0"/>
                  <a:pt x="0" y="313"/>
                </a:cubicBezTo>
                <a:lnTo>
                  <a:pt x="0" y="313"/>
                </a:lnTo>
                <a:cubicBezTo>
                  <a:pt x="221" y="845"/>
                  <a:pt x="430" y="1379"/>
                  <a:pt x="627" y="1917"/>
                </a:cubicBezTo>
              </a:path>
            </a:pathLst>
          </a:custGeom>
          <a:solidFill>
            <a:schemeClr val="accent4"/>
          </a:solidFill>
          <a:ln>
            <a:noFill/>
          </a:ln>
          <a:effectLst/>
        </p:spPr>
        <p:txBody>
          <a:bodyPr wrap="none" anchor="ctr"/>
          <a:lstStyle/>
          <a:p>
            <a:endParaRPr lang="en-US" sz="900"/>
          </a:p>
        </p:txBody>
      </p:sp>
      <p:sp>
        <p:nvSpPr>
          <p:cNvPr id="208" name="Freeform 177"/>
          <p:cNvSpPr>
            <a:spLocks noChangeArrowheads="1"/>
          </p:cNvSpPr>
          <p:nvPr/>
        </p:nvSpPr>
        <p:spPr bwMode="auto">
          <a:xfrm>
            <a:off x="863659" y="2280696"/>
            <a:ext cx="4056446" cy="1185689"/>
          </a:xfrm>
          <a:custGeom>
            <a:avLst/>
            <a:gdLst>
              <a:gd name="T0" fmla="*/ 627 w 6697"/>
              <a:gd name="T1" fmla="*/ 1957 h 1958"/>
              <a:gd name="T2" fmla="*/ 627 w 6697"/>
              <a:gd name="T3" fmla="*/ 1957 h 1958"/>
              <a:gd name="T4" fmla="*/ 6068 w 6697"/>
              <a:gd name="T5" fmla="*/ 1957 h 1958"/>
              <a:gd name="T6" fmla="*/ 6068 w 6697"/>
              <a:gd name="T7" fmla="*/ 1957 h 1958"/>
              <a:gd name="T8" fmla="*/ 6696 w 6697"/>
              <a:gd name="T9" fmla="*/ 352 h 1958"/>
              <a:gd name="T10" fmla="*/ 6696 w 6697"/>
              <a:gd name="T11" fmla="*/ 352 h 1958"/>
              <a:gd name="T12" fmla="*/ 0 w 6697"/>
              <a:gd name="T13" fmla="*/ 352 h 1958"/>
              <a:gd name="T14" fmla="*/ 0 w 6697"/>
              <a:gd name="T15" fmla="*/ 352 h 1958"/>
              <a:gd name="T16" fmla="*/ 627 w 6697"/>
              <a:gd name="T17" fmla="*/ 1957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7" h="1958">
                <a:moveTo>
                  <a:pt x="627" y="1957"/>
                </a:moveTo>
                <a:lnTo>
                  <a:pt x="627" y="1957"/>
                </a:lnTo>
                <a:cubicBezTo>
                  <a:pt x="2432" y="1705"/>
                  <a:pt x="4263" y="1705"/>
                  <a:pt x="6068" y="1957"/>
                </a:cubicBezTo>
                <a:lnTo>
                  <a:pt x="6068" y="1957"/>
                </a:lnTo>
                <a:cubicBezTo>
                  <a:pt x="6267" y="1419"/>
                  <a:pt x="6476" y="884"/>
                  <a:pt x="6696" y="352"/>
                </a:cubicBezTo>
                <a:lnTo>
                  <a:pt x="6696" y="352"/>
                </a:lnTo>
                <a:cubicBezTo>
                  <a:pt x="4478" y="0"/>
                  <a:pt x="2218" y="0"/>
                  <a:pt x="0" y="352"/>
                </a:cubicBezTo>
                <a:lnTo>
                  <a:pt x="0" y="352"/>
                </a:lnTo>
                <a:cubicBezTo>
                  <a:pt x="219" y="884"/>
                  <a:pt x="429" y="1419"/>
                  <a:pt x="627" y="1957"/>
                </a:cubicBezTo>
              </a:path>
            </a:pathLst>
          </a:custGeom>
          <a:solidFill>
            <a:schemeClr val="accent1"/>
          </a:solidFill>
          <a:ln>
            <a:noFill/>
          </a:ln>
          <a:effectLst/>
        </p:spPr>
        <p:txBody>
          <a:bodyPr wrap="none" anchor="ctr"/>
          <a:lstStyle/>
          <a:p>
            <a:endParaRPr lang="en-US" sz="900"/>
          </a:p>
        </p:txBody>
      </p:sp>
      <p:sp>
        <p:nvSpPr>
          <p:cNvPr id="206" name="Freeform 175"/>
          <p:cNvSpPr>
            <a:spLocks noChangeArrowheads="1"/>
          </p:cNvSpPr>
          <p:nvPr/>
        </p:nvSpPr>
        <p:spPr bwMode="auto">
          <a:xfrm>
            <a:off x="639339" y="1239212"/>
            <a:ext cx="4499745" cy="1207053"/>
          </a:xfrm>
          <a:custGeom>
            <a:avLst/>
            <a:gdLst>
              <a:gd name="T0" fmla="*/ 6802 w 7431"/>
              <a:gd name="T1" fmla="*/ 1994 h 1995"/>
              <a:gd name="T2" fmla="*/ 6802 w 7431"/>
              <a:gd name="T3" fmla="*/ 1994 h 1995"/>
              <a:gd name="T4" fmla="*/ 7430 w 7431"/>
              <a:gd name="T5" fmla="*/ 389 h 1995"/>
              <a:gd name="T6" fmla="*/ 7430 w 7431"/>
              <a:gd name="T7" fmla="*/ 389 h 1995"/>
              <a:gd name="T8" fmla="*/ 0 w 7431"/>
              <a:gd name="T9" fmla="*/ 389 h 1995"/>
              <a:gd name="T10" fmla="*/ 0 w 7431"/>
              <a:gd name="T11" fmla="*/ 389 h 1995"/>
              <a:gd name="T12" fmla="*/ 627 w 7431"/>
              <a:gd name="T13" fmla="*/ 1994 h 1995"/>
              <a:gd name="T14" fmla="*/ 627 w 7431"/>
              <a:gd name="T15" fmla="*/ 1994 h 1995"/>
              <a:gd name="T16" fmla="*/ 6802 w 7431"/>
              <a:gd name="T17" fmla="*/ 1994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31" h="1995">
                <a:moveTo>
                  <a:pt x="6802" y="1994"/>
                </a:moveTo>
                <a:lnTo>
                  <a:pt x="6802" y="1994"/>
                </a:lnTo>
                <a:cubicBezTo>
                  <a:pt x="7002" y="1457"/>
                  <a:pt x="7212" y="922"/>
                  <a:pt x="7430" y="389"/>
                </a:cubicBezTo>
                <a:lnTo>
                  <a:pt x="7430" y="389"/>
                </a:lnTo>
                <a:cubicBezTo>
                  <a:pt x="4968" y="0"/>
                  <a:pt x="2461" y="0"/>
                  <a:pt x="0" y="389"/>
                </a:cubicBezTo>
                <a:lnTo>
                  <a:pt x="0" y="389"/>
                </a:lnTo>
                <a:cubicBezTo>
                  <a:pt x="218" y="922"/>
                  <a:pt x="428" y="1457"/>
                  <a:pt x="627" y="1994"/>
                </a:cubicBezTo>
                <a:lnTo>
                  <a:pt x="627" y="1994"/>
                </a:lnTo>
                <a:cubicBezTo>
                  <a:pt x="2675" y="1705"/>
                  <a:pt x="4754" y="1705"/>
                  <a:pt x="6802" y="1994"/>
                </a:cubicBezTo>
              </a:path>
            </a:pathLst>
          </a:custGeom>
          <a:solidFill>
            <a:schemeClr val="accent3"/>
          </a:solidFill>
          <a:ln>
            <a:noFill/>
          </a:ln>
          <a:effectLst/>
        </p:spPr>
        <p:txBody>
          <a:bodyPr wrap="none" anchor="ctr"/>
          <a:lstStyle/>
          <a:p>
            <a:endParaRPr lang="en-US" sz="900"/>
          </a:p>
        </p:txBody>
      </p:sp>
      <p:sp>
        <p:nvSpPr>
          <p:cNvPr id="24" name="Freeform 1"/>
          <p:cNvSpPr>
            <a:spLocks noChangeArrowheads="1"/>
          </p:cNvSpPr>
          <p:nvPr/>
        </p:nvSpPr>
        <p:spPr bwMode="auto">
          <a:xfrm>
            <a:off x="177348" y="1581033"/>
            <a:ext cx="742391" cy="1479441"/>
          </a:xfrm>
          <a:custGeom>
            <a:avLst/>
            <a:gdLst>
              <a:gd name="T0" fmla="*/ 1079 w 1224"/>
              <a:gd name="T1" fmla="*/ 2441 h 2442"/>
              <a:gd name="T2" fmla="*/ 1079 w 1224"/>
              <a:gd name="T3" fmla="*/ 2441 h 2442"/>
              <a:gd name="T4" fmla="*/ 0 w 1224"/>
              <a:gd name="T5" fmla="*/ 1224 h 2442"/>
              <a:gd name="T6" fmla="*/ 0 w 1224"/>
              <a:gd name="T7" fmla="*/ 1224 h 2442"/>
              <a:gd name="T8" fmla="*/ 1223 w 1224"/>
              <a:gd name="T9" fmla="*/ 0 h 2442"/>
            </a:gdLst>
            <a:ahLst/>
            <a:cxnLst>
              <a:cxn ang="0">
                <a:pos x="T0" y="T1"/>
              </a:cxn>
              <a:cxn ang="0">
                <a:pos x="T2" y="T3"/>
              </a:cxn>
              <a:cxn ang="0">
                <a:pos x="T4" y="T5"/>
              </a:cxn>
              <a:cxn ang="0">
                <a:pos x="T6" y="T7"/>
              </a:cxn>
              <a:cxn ang="0">
                <a:pos x="T8" y="T9"/>
              </a:cxn>
            </a:cxnLst>
            <a:rect l="0" t="0" r="r" b="b"/>
            <a:pathLst>
              <a:path w="1224" h="2442">
                <a:moveTo>
                  <a:pt x="1079" y="2441"/>
                </a:moveTo>
                <a:lnTo>
                  <a:pt x="1079" y="2441"/>
                </a:lnTo>
                <a:cubicBezTo>
                  <a:pt x="472" y="2369"/>
                  <a:pt x="0" y="1852"/>
                  <a:pt x="0" y="1224"/>
                </a:cubicBezTo>
                <a:lnTo>
                  <a:pt x="0" y="1224"/>
                </a:lnTo>
                <a:cubicBezTo>
                  <a:pt x="0" y="548"/>
                  <a:pt x="548" y="0"/>
                  <a:pt x="1223" y="0"/>
                </a:cubicBezTo>
              </a:path>
            </a:pathLst>
          </a:custGeom>
          <a:noFill/>
          <a:ln w="1836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25" name="Freeform 2"/>
          <p:cNvSpPr>
            <a:spLocks noChangeArrowheads="1"/>
          </p:cNvSpPr>
          <p:nvPr/>
        </p:nvSpPr>
        <p:spPr bwMode="auto">
          <a:xfrm>
            <a:off x="631328" y="2926950"/>
            <a:ext cx="288411" cy="194945"/>
          </a:xfrm>
          <a:custGeom>
            <a:avLst/>
            <a:gdLst>
              <a:gd name="T0" fmla="*/ 58 w 475"/>
              <a:gd name="T1" fmla="*/ 0 h 322"/>
              <a:gd name="T2" fmla="*/ 34 w 475"/>
              <a:gd name="T3" fmla="*/ 45 h 322"/>
              <a:gd name="T4" fmla="*/ 327 w 475"/>
              <a:gd name="T5" fmla="*/ 205 h 322"/>
              <a:gd name="T6" fmla="*/ 0 w 475"/>
              <a:gd name="T7" fmla="*/ 271 h 322"/>
              <a:gd name="T8" fmla="*/ 10 w 475"/>
              <a:gd name="T9" fmla="*/ 321 h 322"/>
              <a:gd name="T10" fmla="*/ 474 w 475"/>
              <a:gd name="T11" fmla="*/ 227 h 322"/>
              <a:gd name="T12" fmla="*/ 58 w 475"/>
              <a:gd name="T13" fmla="*/ 0 h 322"/>
            </a:gdLst>
            <a:ahLst/>
            <a:cxnLst>
              <a:cxn ang="0">
                <a:pos x="T0" y="T1"/>
              </a:cxn>
              <a:cxn ang="0">
                <a:pos x="T2" y="T3"/>
              </a:cxn>
              <a:cxn ang="0">
                <a:pos x="T4" y="T5"/>
              </a:cxn>
              <a:cxn ang="0">
                <a:pos x="T6" y="T7"/>
              </a:cxn>
              <a:cxn ang="0">
                <a:pos x="T8" y="T9"/>
              </a:cxn>
              <a:cxn ang="0">
                <a:pos x="T10" y="T11"/>
              </a:cxn>
              <a:cxn ang="0">
                <a:pos x="T12" y="T13"/>
              </a:cxn>
            </a:cxnLst>
            <a:rect l="0" t="0" r="r" b="b"/>
            <a:pathLst>
              <a:path w="475" h="322">
                <a:moveTo>
                  <a:pt x="58" y="0"/>
                </a:moveTo>
                <a:lnTo>
                  <a:pt x="34" y="45"/>
                </a:lnTo>
                <a:lnTo>
                  <a:pt x="327" y="205"/>
                </a:lnTo>
                <a:lnTo>
                  <a:pt x="0" y="271"/>
                </a:lnTo>
                <a:lnTo>
                  <a:pt x="10" y="321"/>
                </a:lnTo>
                <a:lnTo>
                  <a:pt x="474" y="227"/>
                </a:lnTo>
                <a:lnTo>
                  <a:pt x="58" y="0"/>
                </a:lnTo>
              </a:path>
            </a:pathLst>
          </a:custGeom>
          <a:solidFill>
            <a:schemeClr val="tx1"/>
          </a:solidFill>
          <a:ln>
            <a:noFill/>
          </a:ln>
          <a:effectLst/>
        </p:spPr>
        <p:txBody>
          <a:bodyPr wrap="none" anchor="ctr"/>
          <a:lstStyle/>
          <a:p>
            <a:endParaRPr lang="en-US" sz="900"/>
          </a:p>
        </p:txBody>
      </p:sp>
      <p:sp>
        <p:nvSpPr>
          <p:cNvPr id="26" name="Freeform 3"/>
          <p:cNvSpPr>
            <a:spLocks noChangeArrowheads="1"/>
          </p:cNvSpPr>
          <p:nvPr/>
        </p:nvSpPr>
        <p:spPr bwMode="auto">
          <a:xfrm>
            <a:off x="4546239" y="2689279"/>
            <a:ext cx="742391" cy="1479441"/>
          </a:xfrm>
          <a:custGeom>
            <a:avLst/>
            <a:gdLst>
              <a:gd name="T0" fmla="*/ 143 w 1225"/>
              <a:gd name="T1" fmla="*/ 2440 h 2441"/>
              <a:gd name="T2" fmla="*/ 143 w 1225"/>
              <a:gd name="T3" fmla="*/ 2440 h 2441"/>
              <a:gd name="T4" fmla="*/ 1224 w 1225"/>
              <a:gd name="T5" fmla="*/ 1224 h 2441"/>
              <a:gd name="T6" fmla="*/ 1224 w 1225"/>
              <a:gd name="T7" fmla="*/ 1224 h 2441"/>
              <a:gd name="T8" fmla="*/ 0 w 1225"/>
              <a:gd name="T9" fmla="*/ 0 h 2441"/>
            </a:gdLst>
            <a:ahLst/>
            <a:cxnLst>
              <a:cxn ang="0">
                <a:pos x="T0" y="T1"/>
              </a:cxn>
              <a:cxn ang="0">
                <a:pos x="T2" y="T3"/>
              </a:cxn>
              <a:cxn ang="0">
                <a:pos x="T4" y="T5"/>
              </a:cxn>
              <a:cxn ang="0">
                <a:pos x="T6" y="T7"/>
              </a:cxn>
              <a:cxn ang="0">
                <a:pos x="T8" y="T9"/>
              </a:cxn>
            </a:cxnLst>
            <a:rect l="0" t="0" r="r" b="b"/>
            <a:pathLst>
              <a:path w="1225" h="2441">
                <a:moveTo>
                  <a:pt x="143" y="2440"/>
                </a:moveTo>
                <a:lnTo>
                  <a:pt x="143" y="2440"/>
                </a:lnTo>
                <a:cubicBezTo>
                  <a:pt x="752" y="2368"/>
                  <a:pt x="1224" y="1852"/>
                  <a:pt x="1224" y="1224"/>
                </a:cubicBezTo>
                <a:lnTo>
                  <a:pt x="1224" y="1224"/>
                </a:lnTo>
                <a:cubicBezTo>
                  <a:pt x="1224" y="549"/>
                  <a:pt x="676" y="0"/>
                  <a:pt x="0" y="0"/>
                </a:cubicBezTo>
              </a:path>
            </a:pathLst>
          </a:custGeom>
          <a:noFill/>
          <a:ln w="1836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27" name="Freeform 4"/>
          <p:cNvSpPr>
            <a:spLocks noChangeArrowheads="1"/>
          </p:cNvSpPr>
          <p:nvPr/>
        </p:nvSpPr>
        <p:spPr bwMode="auto">
          <a:xfrm>
            <a:off x="4546239" y="4035196"/>
            <a:ext cx="288411" cy="194944"/>
          </a:xfrm>
          <a:custGeom>
            <a:avLst/>
            <a:gdLst>
              <a:gd name="T0" fmla="*/ 465 w 475"/>
              <a:gd name="T1" fmla="*/ 321 h 322"/>
              <a:gd name="T2" fmla="*/ 474 w 475"/>
              <a:gd name="T3" fmla="*/ 271 h 322"/>
              <a:gd name="T4" fmla="*/ 147 w 475"/>
              <a:gd name="T5" fmla="*/ 205 h 322"/>
              <a:gd name="T6" fmla="*/ 441 w 475"/>
              <a:gd name="T7" fmla="*/ 45 h 322"/>
              <a:gd name="T8" fmla="*/ 416 w 475"/>
              <a:gd name="T9" fmla="*/ 0 h 322"/>
              <a:gd name="T10" fmla="*/ 0 w 475"/>
              <a:gd name="T11" fmla="*/ 227 h 322"/>
              <a:gd name="T12" fmla="*/ 465 w 475"/>
              <a:gd name="T13" fmla="*/ 321 h 322"/>
            </a:gdLst>
            <a:ahLst/>
            <a:cxnLst>
              <a:cxn ang="0">
                <a:pos x="T0" y="T1"/>
              </a:cxn>
              <a:cxn ang="0">
                <a:pos x="T2" y="T3"/>
              </a:cxn>
              <a:cxn ang="0">
                <a:pos x="T4" y="T5"/>
              </a:cxn>
              <a:cxn ang="0">
                <a:pos x="T6" y="T7"/>
              </a:cxn>
              <a:cxn ang="0">
                <a:pos x="T8" y="T9"/>
              </a:cxn>
              <a:cxn ang="0">
                <a:pos x="T10" y="T11"/>
              </a:cxn>
              <a:cxn ang="0">
                <a:pos x="T12" y="T13"/>
              </a:cxn>
            </a:cxnLst>
            <a:rect l="0" t="0" r="r" b="b"/>
            <a:pathLst>
              <a:path w="475" h="322">
                <a:moveTo>
                  <a:pt x="465" y="321"/>
                </a:moveTo>
                <a:lnTo>
                  <a:pt x="474" y="271"/>
                </a:lnTo>
                <a:lnTo>
                  <a:pt x="147" y="205"/>
                </a:lnTo>
                <a:lnTo>
                  <a:pt x="441" y="45"/>
                </a:lnTo>
                <a:lnTo>
                  <a:pt x="416" y="0"/>
                </a:lnTo>
                <a:lnTo>
                  <a:pt x="0" y="227"/>
                </a:lnTo>
                <a:lnTo>
                  <a:pt x="465" y="321"/>
                </a:lnTo>
              </a:path>
            </a:pathLst>
          </a:custGeom>
          <a:solidFill>
            <a:schemeClr val="tx1"/>
          </a:solidFill>
          <a:ln>
            <a:noFill/>
          </a:ln>
          <a:effectLst/>
        </p:spPr>
        <p:txBody>
          <a:bodyPr wrap="none" anchor="ctr"/>
          <a:lstStyle/>
          <a:p>
            <a:endParaRPr lang="en-US" sz="900"/>
          </a:p>
        </p:txBody>
      </p:sp>
      <p:sp>
        <p:nvSpPr>
          <p:cNvPr id="28" name="Freeform 5"/>
          <p:cNvSpPr>
            <a:spLocks noChangeArrowheads="1"/>
          </p:cNvSpPr>
          <p:nvPr/>
        </p:nvSpPr>
        <p:spPr bwMode="auto">
          <a:xfrm>
            <a:off x="671385" y="3680023"/>
            <a:ext cx="742391" cy="1476772"/>
          </a:xfrm>
          <a:custGeom>
            <a:avLst/>
            <a:gdLst>
              <a:gd name="T0" fmla="*/ 1081 w 1226"/>
              <a:gd name="T1" fmla="*/ 2439 h 2440"/>
              <a:gd name="T2" fmla="*/ 1081 w 1226"/>
              <a:gd name="T3" fmla="*/ 2439 h 2440"/>
              <a:gd name="T4" fmla="*/ 0 w 1226"/>
              <a:gd name="T5" fmla="*/ 1223 h 2440"/>
              <a:gd name="T6" fmla="*/ 0 w 1226"/>
              <a:gd name="T7" fmla="*/ 1223 h 2440"/>
              <a:gd name="T8" fmla="*/ 1225 w 1226"/>
              <a:gd name="T9" fmla="*/ 0 h 2440"/>
            </a:gdLst>
            <a:ahLst/>
            <a:cxnLst>
              <a:cxn ang="0">
                <a:pos x="T0" y="T1"/>
              </a:cxn>
              <a:cxn ang="0">
                <a:pos x="T2" y="T3"/>
              </a:cxn>
              <a:cxn ang="0">
                <a:pos x="T4" y="T5"/>
              </a:cxn>
              <a:cxn ang="0">
                <a:pos x="T6" y="T7"/>
              </a:cxn>
              <a:cxn ang="0">
                <a:pos x="T8" y="T9"/>
              </a:cxn>
            </a:cxnLst>
            <a:rect l="0" t="0" r="r" b="b"/>
            <a:pathLst>
              <a:path w="1226" h="2440">
                <a:moveTo>
                  <a:pt x="1081" y="2439"/>
                </a:moveTo>
                <a:lnTo>
                  <a:pt x="1081" y="2439"/>
                </a:lnTo>
                <a:cubicBezTo>
                  <a:pt x="472" y="2368"/>
                  <a:pt x="0" y="1850"/>
                  <a:pt x="0" y="1223"/>
                </a:cubicBezTo>
                <a:lnTo>
                  <a:pt x="0" y="1223"/>
                </a:lnTo>
                <a:cubicBezTo>
                  <a:pt x="0" y="547"/>
                  <a:pt x="548" y="0"/>
                  <a:pt x="1225" y="0"/>
                </a:cubicBezTo>
              </a:path>
            </a:pathLst>
          </a:custGeom>
          <a:noFill/>
          <a:ln w="1836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29" name="Freeform 6"/>
          <p:cNvSpPr>
            <a:spLocks noChangeArrowheads="1"/>
          </p:cNvSpPr>
          <p:nvPr/>
        </p:nvSpPr>
        <p:spPr bwMode="auto">
          <a:xfrm>
            <a:off x="1125365" y="5023270"/>
            <a:ext cx="288411" cy="194944"/>
          </a:xfrm>
          <a:custGeom>
            <a:avLst/>
            <a:gdLst>
              <a:gd name="T0" fmla="*/ 58 w 476"/>
              <a:gd name="T1" fmla="*/ 0 h 322"/>
              <a:gd name="T2" fmla="*/ 34 w 476"/>
              <a:gd name="T3" fmla="*/ 45 h 322"/>
              <a:gd name="T4" fmla="*/ 327 w 476"/>
              <a:gd name="T5" fmla="*/ 204 h 322"/>
              <a:gd name="T6" fmla="*/ 0 w 476"/>
              <a:gd name="T7" fmla="*/ 270 h 322"/>
              <a:gd name="T8" fmla="*/ 11 w 476"/>
              <a:gd name="T9" fmla="*/ 321 h 322"/>
              <a:gd name="T10" fmla="*/ 475 w 476"/>
              <a:gd name="T11" fmla="*/ 226 h 322"/>
              <a:gd name="T12" fmla="*/ 58 w 476"/>
              <a:gd name="T13" fmla="*/ 0 h 322"/>
            </a:gdLst>
            <a:ahLst/>
            <a:cxnLst>
              <a:cxn ang="0">
                <a:pos x="T0" y="T1"/>
              </a:cxn>
              <a:cxn ang="0">
                <a:pos x="T2" y="T3"/>
              </a:cxn>
              <a:cxn ang="0">
                <a:pos x="T4" y="T5"/>
              </a:cxn>
              <a:cxn ang="0">
                <a:pos x="T6" y="T7"/>
              </a:cxn>
              <a:cxn ang="0">
                <a:pos x="T8" y="T9"/>
              </a:cxn>
              <a:cxn ang="0">
                <a:pos x="T10" y="T11"/>
              </a:cxn>
              <a:cxn ang="0">
                <a:pos x="T12" y="T13"/>
              </a:cxn>
            </a:cxnLst>
            <a:rect l="0" t="0" r="r" b="b"/>
            <a:pathLst>
              <a:path w="476" h="322">
                <a:moveTo>
                  <a:pt x="58" y="0"/>
                </a:moveTo>
                <a:lnTo>
                  <a:pt x="34" y="45"/>
                </a:lnTo>
                <a:lnTo>
                  <a:pt x="327" y="204"/>
                </a:lnTo>
                <a:lnTo>
                  <a:pt x="0" y="270"/>
                </a:lnTo>
                <a:lnTo>
                  <a:pt x="11" y="321"/>
                </a:lnTo>
                <a:lnTo>
                  <a:pt x="475" y="226"/>
                </a:lnTo>
                <a:lnTo>
                  <a:pt x="58" y="0"/>
                </a:lnTo>
              </a:path>
            </a:pathLst>
          </a:custGeom>
          <a:solidFill>
            <a:schemeClr val="tx1"/>
          </a:solidFill>
          <a:ln>
            <a:noFill/>
          </a:ln>
          <a:effectLst/>
        </p:spPr>
        <p:txBody>
          <a:bodyPr wrap="none" anchor="ctr"/>
          <a:lstStyle/>
          <a:p>
            <a:endParaRPr lang="en-US" sz="900"/>
          </a:p>
        </p:txBody>
      </p:sp>
      <p:sp>
        <p:nvSpPr>
          <p:cNvPr id="30" name="Freeform 7"/>
          <p:cNvSpPr>
            <a:spLocks noChangeArrowheads="1"/>
          </p:cNvSpPr>
          <p:nvPr/>
        </p:nvSpPr>
        <p:spPr bwMode="auto">
          <a:xfrm>
            <a:off x="4116292" y="4662756"/>
            <a:ext cx="742391" cy="1479441"/>
          </a:xfrm>
          <a:custGeom>
            <a:avLst/>
            <a:gdLst>
              <a:gd name="T0" fmla="*/ 143 w 1225"/>
              <a:gd name="T1" fmla="*/ 2440 h 2441"/>
              <a:gd name="T2" fmla="*/ 143 w 1225"/>
              <a:gd name="T3" fmla="*/ 2440 h 2441"/>
              <a:gd name="T4" fmla="*/ 1224 w 1225"/>
              <a:gd name="T5" fmla="*/ 1224 h 2441"/>
              <a:gd name="T6" fmla="*/ 1224 w 1225"/>
              <a:gd name="T7" fmla="*/ 1224 h 2441"/>
              <a:gd name="T8" fmla="*/ 0 w 1225"/>
              <a:gd name="T9" fmla="*/ 0 h 2441"/>
            </a:gdLst>
            <a:ahLst/>
            <a:cxnLst>
              <a:cxn ang="0">
                <a:pos x="T0" y="T1"/>
              </a:cxn>
              <a:cxn ang="0">
                <a:pos x="T2" y="T3"/>
              </a:cxn>
              <a:cxn ang="0">
                <a:pos x="T4" y="T5"/>
              </a:cxn>
              <a:cxn ang="0">
                <a:pos x="T6" y="T7"/>
              </a:cxn>
              <a:cxn ang="0">
                <a:pos x="T8" y="T9"/>
              </a:cxn>
            </a:cxnLst>
            <a:rect l="0" t="0" r="r" b="b"/>
            <a:pathLst>
              <a:path w="1225" h="2441">
                <a:moveTo>
                  <a:pt x="143" y="2440"/>
                </a:moveTo>
                <a:lnTo>
                  <a:pt x="143" y="2440"/>
                </a:lnTo>
                <a:cubicBezTo>
                  <a:pt x="752" y="2369"/>
                  <a:pt x="1224" y="1852"/>
                  <a:pt x="1224" y="1224"/>
                </a:cubicBezTo>
                <a:lnTo>
                  <a:pt x="1224" y="1224"/>
                </a:lnTo>
                <a:cubicBezTo>
                  <a:pt x="1224" y="548"/>
                  <a:pt x="675" y="0"/>
                  <a:pt x="0" y="0"/>
                </a:cubicBezTo>
              </a:path>
            </a:pathLst>
          </a:custGeom>
          <a:noFill/>
          <a:ln w="1836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31" name="Freeform 8"/>
          <p:cNvSpPr>
            <a:spLocks noChangeArrowheads="1"/>
          </p:cNvSpPr>
          <p:nvPr/>
        </p:nvSpPr>
        <p:spPr bwMode="auto">
          <a:xfrm>
            <a:off x="4116292" y="6008673"/>
            <a:ext cx="288411" cy="194945"/>
          </a:xfrm>
          <a:custGeom>
            <a:avLst/>
            <a:gdLst>
              <a:gd name="T0" fmla="*/ 464 w 475"/>
              <a:gd name="T1" fmla="*/ 321 h 322"/>
              <a:gd name="T2" fmla="*/ 474 w 475"/>
              <a:gd name="T3" fmla="*/ 271 h 322"/>
              <a:gd name="T4" fmla="*/ 147 w 475"/>
              <a:gd name="T5" fmla="*/ 205 h 322"/>
              <a:gd name="T6" fmla="*/ 440 w 475"/>
              <a:gd name="T7" fmla="*/ 45 h 322"/>
              <a:gd name="T8" fmla="*/ 415 w 475"/>
              <a:gd name="T9" fmla="*/ 0 h 322"/>
              <a:gd name="T10" fmla="*/ 0 w 475"/>
              <a:gd name="T11" fmla="*/ 227 h 322"/>
              <a:gd name="T12" fmla="*/ 464 w 475"/>
              <a:gd name="T13" fmla="*/ 321 h 322"/>
            </a:gdLst>
            <a:ahLst/>
            <a:cxnLst>
              <a:cxn ang="0">
                <a:pos x="T0" y="T1"/>
              </a:cxn>
              <a:cxn ang="0">
                <a:pos x="T2" y="T3"/>
              </a:cxn>
              <a:cxn ang="0">
                <a:pos x="T4" y="T5"/>
              </a:cxn>
              <a:cxn ang="0">
                <a:pos x="T6" y="T7"/>
              </a:cxn>
              <a:cxn ang="0">
                <a:pos x="T8" y="T9"/>
              </a:cxn>
              <a:cxn ang="0">
                <a:pos x="T10" y="T11"/>
              </a:cxn>
              <a:cxn ang="0">
                <a:pos x="T12" y="T13"/>
              </a:cxn>
            </a:cxnLst>
            <a:rect l="0" t="0" r="r" b="b"/>
            <a:pathLst>
              <a:path w="475" h="322">
                <a:moveTo>
                  <a:pt x="464" y="321"/>
                </a:moveTo>
                <a:lnTo>
                  <a:pt x="474" y="271"/>
                </a:lnTo>
                <a:lnTo>
                  <a:pt x="147" y="205"/>
                </a:lnTo>
                <a:lnTo>
                  <a:pt x="440" y="45"/>
                </a:lnTo>
                <a:lnTo>
                  <a:pt x="415" y="0"/>
                </a:lnTo>
                <a:lnTo>
                  <a:pt x="0" y="227"/>
                </a:lnTo>
                <a:lnTo>
                  <a:pt x="464" y="321"/>
                </a:lnTo>
              </a:path>
            </a:pathLst>
          </a:custGeom>
          <a:solidFill>
            <a:schemeClr val="tx1"/>
          </a:solidFill>
          <a:ln>
            <a:noFill/>
          </a:ln>
          <a:effectLst/>
        </p:spPr>
        <p:txBody>
          <a:bodyPr wrap="none" anchor="ctr"/>
          <a:lstStyle/>
          <a:p>
            <a:endParaRPr lang="en-US" sz="900"/>
          </a:p>
        </p:txBody>
      </p:sp>
      <p:sp>
        <p:nvSpPr>
          <p:cNvPr id="212" name="Freeform 181"/>
          <p:cNvSpPr>
            <a:spLocks noChangeArrowheads="1"/>
          </p:cNvSpPr>
          <p:nvPr/>
        </p:nvSpPr>
        <p:spPr bwMode="auto">
          <a:xfrm>
            <a:off x="1306957" y="4360994"/>
            <a:ext cx="3167179" cy="1140291"/>
          </a:xfrm>
          <a:custGeom>
            <a:avLst/>
            <a:gdLst>
              <a:gd name="T0" fmla="*/ 627 w 5229"/>
              <a:gd name="T1" fmla="*/ 1880 h 1881"/>
              <a:gd name="T2" fmla="*/ 627 w 5229"/>
              <a:gd name="T3" fmla="*/ 1880 h 1881"/>
              <a:gd name="T4" fmla="*/ 4600 w 5229"/>
              <a:gd name="T5" fmla="*/ 1880 h 1881"/>
              <a:gd name="T6" fmla="*/ 4600 w 5229"/>
              <a:gd name="T7" fmla="*/ 1880 h 1881"/>
              <a:gd name="T8" fmla="*/ 5228 w 5229"/>
              <a:gd name="T9" fmla="*/ 274 h 1881"/>
              <a:gd name="T10" fmla="*/ 5228 w 5229"/>
              <a:gd name="T11" fmla="*/ 274 h 1881"/>
              <a:gd name="T12" fmla="*/ 0 w 5229"/>
              <a:gd name="T13" fmla="*/ 274 h 1881"/>
              <a:gd name="T14" fmla="*/ 0 w 5229"/>
              <a:gd name="T15" fmla="*/ 274 h 1881"/>
              <a:gd name="T16" fmla="*/ 627 w 5229"/>
              <a:gd name="T17" fmla="*/ 188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9" h="1881">
                <a:moveTo>
                  <a:pt x="627" y="1880"/>
                </a:moveTo>
                <a:lnTo>
                  <a:pt x="627" y="1880"/>
                </a:lnTo>
                <a:cubicBezTo>
                  <a:pt x="1946" y="1704"/>
                  <a:pt x="3282" y="1704"/>
                  <a:pt x="4600" y="1880"/>
                </a:cubicBezTo>
                <a:lnTo>
                  <a:pt x="4600" y="1880"/>
                </a:lnTo>
                <a:cubicBezTo>
                  <a:pt x="4796" y="1342"/>
                  <a:pt x="5005" y="806"/>
                  <a:pt x="5228" y="274"/>
                </a:cubicBezTo>
                <a:lnTo>
                  <a:pt x="5228" y="274"/>
                </a:lnTo>
                <a:cubicBezTo>
                  <a:pt x="3496" y="0"/>
                  <a:pt x="1732" y="0"/>
                  <a:pt x="0" y="274"/>
                </a:cubicBezTo>
                <a:lnTo>
                  <a:pt x="0" y="274"/>
                </a:lnTo>
                <a:cubicBezTo>
                  <a:pt x="222" y="806"/>
                  <a:pt x="431" y="1342"/>
                  <a:pt x="627" y="1880"/>
                </a:cubicBezTo>
              </a:path>
            </a:pathLst>
          </a:custGeom>
          <a:solidFill>
            <a:schemeClr val="accent5"/>
          </a:solidFill>
          <a:ln>
            <a:noFill/>
          </a:ln>
          <a:effectLst/>
        </p:spPr>
        <p:txBody>
          <a:bodyPr wrap="none" anchor="ctr"/>
          <a:lstStyle/>
          <a:p>
            <a:endParaRPr lang="en-US" sz="900"/>
          </a:p>
        </p:txBody>
      </p:sp>
      <p:sp>
        <p:nvSpPr>
          <p:cNvPr id="214" name="Freeform 183"/>
          <p:cNvSpPr>
            <a:spLocks noChangeArrowheads="1"/>
          </p:cNvSpPr>
          <p:nvPr/>
        </p:nvSpPr>
        <p:spPr bwMode="auto">
          <a:xfrm>
            <a:off x="1528607" y="5402477"/>
            <a:ext cx="2721209" cy="1116257"/>
          </a:xfrm>
          <a:custGeom>
            <a:avLst/>
            <a:gdLst>
              <a:gd name="T0" fmla="*/ 0 w 4495"/>
              <a:gd name="T1" fmla="*/ 236 h 1844"/>
              <a:gd name="T2" fmla="*/ 0 w 4495"/>
              <a:gd name="T3" fmla="*/ 236 h 1844"/>
              <a:gd name="T4" fmla="*/ 628 w 4495"/>
              <a:gd name="T5" fmla="*/ 1843 h 1844"/>
              <a:gd name="T6" fmla="*/ 628 w 4495"/>
              <a:gd name="T7" fmla="*/ 1843 h 1844"/>
              <a:gd name="T8" fmla="*/ 3866 w 4495"/>
              <a:gd name="T9" fmla="*/ 1843 h 1844"/>
              <a:gd name="T10" fmla="*/ 3866 w 4495"/>
              <a:gd name="T11" fmla="*/ 1843 h 1844"/>
              <a:gd name="T12" fmla="*/ 4494 w 4495"/>
              <a:gd name="T13" fmla="*/ 236 h 1844"/>
              <a:gd name="T14" fmla="*/ 4494 w 4495"/>
              <a:gd name="T15" fmla="*/ 236 h 1844"/>
              <a:gd name="T16" fmla="*/ 0 w 4495"/>
              <a:gd name="T17" fmla="*/ 236 h 1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5" h="1844">
                <a:moveTo>
                  <a:pt x="0" y="236"/>
                </a:moveTo>
                <a:lnTo>
                  <a:pt x="0" y="236"/>
                </a:lnTo>
                <a:cubicBezTo>
                  <a:pt x="225" y="768"/>
                  <a:pt x="434" y="1303"/>
                  <a:pt x="628" y="1843"/>
                </a:cubicBezTo>
                <a:lnTo>
                  <a:pt x="628" y="1843"/>
                </a:lnTo>
                <a:cubicBezTo>
                  <a:pt x="1703" y="1705"/>
                  <a:pt x="2791" y="1705"/>
                  <a:pt x="3866" y="1843"/>
                </a:cubicBezTo>
                <a:lnTo>
                  <a:pt x="3866" y="1843"/>
                </a:lnTo>
                <a:cubicBezTo>
                  <a:pt x="4060" y="1303"/>
                  <a:pt x="4269" y="768"/>
                  <a:pt x="4494" y="236"/>
                </a:cubicBezTo>
                <a:lnTo>
                  <a:pt x="4494" y="236"/>
                </a:lnTo>
                <a:cubicBezTo>
                  <a:pt x="3006" y="0"/>
                  <a:pt x="1488" y="0"/>
                  <a:pt x="0" y="236"/>
                </a:cubicBezTo>
              </a:path>
            </a:pathLst>
          </a:custGeom>
          <a:solidFill>
            <a:schemeClr val="accent2"/>
          </a:solidFill>
          <a:ln>
            <a:noFill/>
          </a:ln>
          <a:effectLst/>
        </p:spPr>
        <p:txBody>
          <a:bodyPr wrap="none" anchor="ctr"/>
          <a:lstStyle/>
          <a:p>
            <a:endParaRPr lang="en-US" sz="900"/>
          </a:p>
        </p:txBody>
      </p:sp>
      <p:sp>
        <p:nvSpPr>
          <p:cNvPr id="515" name="CuadroTexto 514"/>
          <p:cNvSpPr txBox="1"/>
          <p:nvPr/>
        </p:nvSpPr>
        <p:spPr>
          <a:xfrm>
            <a:off x="1516110" y="1647776"/>
            <a:ext cx="2746201" cy="338554"/>
          </a:xfrm>
          <a:prstGeom prst="rect">
            <a:avLst/>
          </a:prstGeom>
          <a:noFill/>
        </p:spPr>
        <p:txBody>
          <a:bodyPr wrap="none" rtlCol="0">
            <a:spAutoFit/>
          </a:bodyPr>
          <a:lstStyle/>
          <a:p>
            <a:pPr algn="ctr"/>
            <a:r>
              <a:rPr lang="en-US" sz="1600" b="1" i="0" dirty="0">
                <a:solidFill>
                  <a:srgbClr val="000000"/>
                </a:solidFill>
                <a:effectLst/>
              </a:rPr>
              <a:t>Shift in Consumer Preferences</a:t>
            </a:r>
            <a:endParaRPr lang="en-US" sz="1600" b="1" dirty="0">
              <a:solidFill>
                <a:schemeClr val="bg1"/>
              </a:solidFill>
              <a:latin typeface="Lato" charset="0"/>
              <a:ea typeface="Lato" charset="0"/>
              <a:cs typeface="Lato" charset="0"/>
            </a:endParaRPr>
          </a:p>
        </p:txBody>
      </p:sp>
      <p:sp>
        <p:nvSpPr>
          <p:cNvPr id="2" name="TextBox 1">
            <a:extLst>
              <a:ext uri="{FF2B5EF4-FFF2-40B4-BE49-F238E27FC236}">
                <a16:creationId xmlns:a16="http://schemas.microsoft.com/office/drawing/2014/main" id="{C120449A-9FFF-819F-CEEE-BE82C6FC751C}"/>
              </a:ext>
            </a:extLst>
          </p:cNvPr>
          <p:cNvSpPr txBox="1"/>
          <p:nvPr/>
        </p:nvSpPr>
        <p:spPr>
          <a:xfrm>
            <a:off x="5428545" y="1387553"/>
            <a:ext cx="6804000" cy="954107"/>
          </a:xfrm>
          <a:prstGeom prst="rect">
            <a:avLst/>
          </a:prstGeom>
          <a:noFill/>
        </p:spPr>
        <p:txBody>
          <a:bodyPr wrap="square" rtlCol="0">
            <a:spAutoFit/>
          </a:bodyPr>
          <a:lstStyle/>
          <a:p>
            <a:r>
              <a:rPr lang="en-US" sz="1400" b="0" i="0" dirty="0">
                <a:solidFill>
                  <a:srgbClr val="000000"/>
                </a:solidFill>
                <a:effectLst/>
                <a:latin typeface="Verdana" panose="020B0604030504040204" pitchFamily="34" charset="0"/>
                <a:ea typeface="Verdana" panose="020B0604030504040204" pitchFamily="34" charset="0"/>
              </a:rPr>
              <a:t>The shift from “Bed Bath Table” to “Health Beauty” as the top sales category from 2017 to 2018 indicates a change in consumer preferences. We should adapt our product offerings and marketing strategies to cater to these evolving preferences.</a:t>
            </a:r>
          </a:p>
        </p:txBody>
      </p:sp>
      <p:sp>
        <p:nvSpPr>
          <p:cNvPr id="3" name="TextBox 2">
            <a:extLst>
              <a:ext uri="{FF2B5EF4-FFF2-40B4-BE49-F238E27FC236}">
                <a16:creationId xmlns:a16="http://schemas.microsoft.com/office/drawing/2014/main" id="{B7656F06-B20C-1D22-9843-10282281A056}"/>
              </a:ext>
            </a:extLst>
          </p:cNvPr>
          <p:cNvSpPr txBox="1"/>
          <p:nvPr/>
        </p:nvSpPr>
        <p:spPr>
          <a:xfrm>
            <a:off x="5406134" y="2421038"/>
            <a:ext cx="6680623" cy="954107"/>
          </a:xfrm>
          <a:prstGeom prst="rect">
            <a:avLst/>
          </a:prstGeom>
          <a:noFill/>
        </p:spPr>
        <p:txBody>
          <a:bodyPr wrap="square" rtlCol="0">
            <a:spAutoFit/>
          </a:bodyPr>
          <a:lstStyle/>
          <a:p>
            <a:pPr algn="l"/>
            <a:r>
              <a:rPr lang="en-US" sz="1400" b="0" i="0" dirty="0">
                <a:solidFill>
                  <a:srgbClr val="000000"/>
                </a:solidFill>
                <a:effectLst/>
                <a:latin typeface="Verdana" panose="020B0604030504040204" pitchFamily="34" charset="0"/>
                <a:ea typeface="Verdana" panose="020B0604030504040204" pitchFamily="34" charset="0"/>
              </a:rPr>
              <a:t>Sales consistently peaked in November for both 2017 and 2018, suggesting a strong seasonal trend likely tied to holiday shopping. We should stock and advertise seasonal products to maximize sales when demand is high.</a:t>
            </a:r>
          </a:p>
        </p:txBody>
      </p:sp>
      <p:sp>
        <p:nvSpPr>
          <p:cNvPr id="4" name="TextBox 3">
            <a:extLst>
              <a:ext uri="{FF2B5EF4-FFF2-40B4-BE49-F238E27FC236}">
                <a16:creationId xmlns:a16="http://schemas.microsoft.com/office/drawing/2014/main" id="{C9A04144-85F8-DC40-2CF1-FF8075A7CC15}"/>
              </a:ext>
            </a:extLst>
          </p:cNvPr>
          <p:cNvSpPr txBox="1"/>
          <p:nvPr/>
        </p:nvSpPr>
        <p:spPr>
          <a:xfrm>
            <a:off x="5331358" y="3466385"/>
            <a:ext cx="6696000" cy="1080000"/>
          </a:xfrm>
          <a:prstGeom prst="rect">
            <a:avLst/>
          </a:prstGeom>
          <a:noFill/>
        </p:spPr>
        <p:txBody>
          <a:bodyPr wrap="square" rtlCol="0">
            <a:spAutoFit/>
          </a:bodyPr>
          <a:lstStyle/>
          <a:p>
            <a:pPr algn="l"/>
            <a:r>
              <a:rPr lang="en-US" sz="1400" b="0" i="0" dirty="0">
                <a:solidFill>
                  <a:srgbClr val="000000"/>
                </a:solidFill>
                <a:effectLst/>
                <a:latin typeface="Verdana" panose="020B0604030504040204" pitchFamily="34" charset="0"/>
                <a:ea typeface="Verdana" panose="020B0604030504040204" pitchFamily="34" charset="0"/>
              </a:rPr>
              <a:t>The stagnation of sales growth from September to December in 2018, despite a significant increase in order volume earlier in the year, suggests potential issues with inventory management or fulfillment. We should investigate this further to prevent future sales declines during this period.</a:t>
            </a:r>
          </a:p>
          <a:p>
            <a:endParaRPr lang="en-IN" dirty="0"/>
          </a:p>
        </p:txBody>
      </p:sp>
      <p:sp>
        <p:nvSpPr>
          <p:cNvPr id="5" name="TextBox 4">
            <a:extLst>
              <a:ext uri="{FF2B5EF4-FFF2-40B4-BE49-F238E27FC236}">
                <a16:creationId xmlns:a16="http://schemas.microsoft.com/office/drawing/2014/main" id="{0B92F435-7D10-1D15-619F-00927F63E299}"/>
              </a:ext>
            </a:extLst>
          </p:cNvPr>
          <p:cNvSpPr txBox="1"/>
          <p:nvPr/>
        </p:nvSpPr>
        <p:spPr>
          <a:xfrm>
            <a:off x="5247084" y="4591270"/>
            <a:ext cx="6588000" cy="864000"/>
          </a:xfrm>
          <a:prstGeom prst="rect">
            <a:avLst/>
          </a:prstGeom>
          <a:noFill/>
        </p:spPr>
        <p:txBody>
          <a:bodyPr wrap="square" rtlCol="0">
            <a:spAutoFit/>
          </a:bodyPr>
          <a:lstStyle/>
          <a:p>
            <a:pPr algn="l"/>
            <a:r>
              <a:rPr lang="en-US" sz="1400" b="0" i="0" dirty="0">
                <a:solidFill>
                  <a:srgbClr val="000000"/>
                </a:solidFill>
                <a:effectLst/>
                <a:latin typeface="Verdana" panose="020B0604030504040204" pitchFamily="34" charset="0"/>
                <a:ea typeface="Verdana" panose="020B0604030504040204" pitchFamily="34" charset="0"/>
              </a:rPr>
              <a:t>The decline in order growth and revenue in Q2 and Q3 of 2018 indicates potential challenges during these periods. We should analyze the products that are in high demand during low-sales months and market them effectively.</a:t>
            </a:r>
          </a:p>
          <a:p>
            <a:endParaRPr lang="en-IN" dirty="0"/>
          </a:p>
        </p:txBody>
      </p:sp>
      <p:sp>
        <p:nvSpPr>
          <p:cNvPr id="6" name="TextBox 5">
            <a:extLst>
              <a:ext uri="{FF2B5EF4-FFF2-40B4-BE49-F238E27FC236}">
                <a16:creationId xmlns:a16="http://schemas.microsoft.com/office/drawing/2014/main" id="{FC1359CA-A7D5-FCF6-A634-D74218AF9441}"/>
              </a:ext>
            </a:extLst>
          </p:cNvPr>
          <p:cNvSpPr txBox="1"/>
          <p:nvPr/>
        </p:nvSpPr>
        <p:spPr>
          <a:xfrm>
            <a:off x="5139084" y="5547236"/>
            <a:ext cx="6804000" cy="1169551"/>
          </a:xfrm>
          <a:prstGeom prst="rect">
            <a:avLst/>
          </a:prstGeom>
          <a:noFill/>
        </p:spPr>
        <p:txBody>
          <a:bodyPr wrap="square" rtlCol="0">
            <a:spAutoFit/>
          </a:bodyPr>
          <a:lstStyle/>
          <a:p>
            <a:r>
              <a:rPr lang="en-US" sz="1400" b="0" i="0" dirty="0">
                <a:solidFill>
                  <a:srgbClr val="000000"/>
                </a:solidFill>
                <a:effectLst/>
                <a:latin typeface="Verdana" panose="020B0604030504040204" pitchFamily="34" charset="0"/>
                <a:ea typeface="Verdana" panose="020B0604030504040204" pitchFamily="34" charset="0"/>
              </a:rPr>
              <a:t>The overall sales growth across all categories from 2017 to 2018, along with the success of categories like “Health Beauty” and “Watches Gifts”, suggests opportunities for further growth. We should invest in these successful categories and replicate their effective strategies across other categories.</a:t>
            </a:r>
            <a:endParaRPr lang="en-IN" dirty="0">
              <a:latin typeface="Verdana" panose="020B0604030504040204" pitchFamily="34" charset="0"/>
              <a:ea typeface="Verdana" panose="020B0604030504040204" pitchFamily="34" charset="0"/>
            </a:endParaRPr>
          </a:p>
        </p:txBody>
      </p:sp>
      <p:sp>
        <p:nvSpPr>
          <p:cNvPr id="7" name="CuadroTexto 514">
            <a:extLst>
              <a:ext uri="{FF2B5EF4-FFF2-40B4-BE49-F238E27FC236}">
                <a16:creationId xmlns:a16="http://schemas.microsoft.com/office/drawing/2014/main" id="{7C398924-A3EC-156B-B038-5770EBBC293A}"/>
              </a:ext>
            </a:extLst>
          </p:cNvPr>
          <p:cNvSpPr txBox="1"/>
          <p:nvPr/>
        </p:nvSpPr>
        <p:spPr>
          <a:xfrm>
            <a:off x="1802962" y="2713610"/>
            <a:ext cx="2032929" cy="338554"/>
          </a:xfrm>
          <a:prstGeom prst="rect">
            <a:avLst/>
          </a:prstGeom>
          <a:noFill/>
        </p:spPr>
        <p:txBody>
          <a:bodyPr wrap="none" rtlCol="0">
            <a:spAutoFit/>
          </a:bodyPr>
          <a:lstStyle/>
          <a:p>
            <a:pPr algn="ctr"/>
            <a:r>
              <a:rPr lang="en-US" sz="1600" b="1" i="0" dirty="0">
                <a:solidFill>
                  <a:srgbClr val="000000"/>
                </a:solidFill>
                <a:effectLst/>
              </a:rPr>
              <a:t>Seasonal Sales Trends</a:t>
            </a:r>
            <a:endParaRPr lang="en-US" sz="1600" b="1" dirty="0">
              <a:solidFill>
                <a:schemeClr val="bg1"/>
              </a:solidFill>
              <a:latin typeface="Lato" charset="0"/>
              <a:ea typeface="Lato" charset="0"/>
              <a:cs typeface="Lato" charset="0"/>
            </a:endParaRPr>
          </a:p>
        </p:txBody>
      </p:sp>
      <p:sp>
        <p:nvSpPr>
          <p:cNvPr id="8" name="CuadroTexto 514">
            <a:extLst>
              <a:ext uri="{FF2B5EF4-FFF2-40B4-BE49-F238E27FC236}">
                <a16:creationId xmlns:a16="http://schemas.microsoft.com/office/drawing/2014/main" id="{5277DAA1-CB2A-6703-868D-750FDD236F7A}"/>
              </a:ext>
            </a:extLst>
          </p:cNvPr>
          <p:cNvSpPr txBox="1"/>
          <p:nvPr/>
        </p:nvSpPr>
        <p:spPr>
          <a:xfrm>
            <a:off x="1750611" y="3731061"/>
            <a:ext cx="2273571" cy="338554"/>
          </a:xfrm>
          <a:prstGeom prst="rect">
            <a:avLst/>
          </a:prstGeom>
          <a:noFill/>
        </p:spPr>
        <p:txBody>
          <a:bodyPr wrap="none" rtlCol="0">
            <a:spAutoFit/>
          </a:bodyPr>
          <a:lstStyle/>
          <a:p>
            <a:pPr algn="ctr"/>
            <a:r>
              <a:rPr lang="en-US" sz="1600" b="1" i="0" dirty="0">
                <a:solidFill>
                  <a:srgbClr val="000000"/>
                </a:solidFill>
                <a:effectLst/>
              </a:rPr>
              <a:t>Sales Growth Stagnation</a:t>
            </a:r>
            <a:endParaRPr lang="en-US" sz="1600" b="1" dirty="0">
              <a:solidFill>
                <a:schemeClr val="bg1"/>
              </a:solidFill>
              <a:latin typeface="Lato" charset="0"/>
              <a:ea typeface="Lato" charset="0"/>
              <a:cs typeface="Lato" charset="0"/>
            </a:endParaRPr>
          </a:p>
        </p:txBody>
      </p:sp>
      <p:sp>
        <p:nvSpPr>
          <p:cNvPr id="9" name="CuadroTexto 514">
            <a:extLst>
              <a:ext uri="{FF2B5EF4-FFF2-40B4-BE49-F238E27FC236}">
                <a16:creationId xmlns:a16="http://schemas.microsoft.com/office/drawing/2014/main" id="{6519E27A-E4E9-0301-8C33-A72C1CED5952}"/>
              </a:ext>
            </a:extLst>
          </p:cNvPr>
          <p:cNvSpPr txBox="1"/>
          <p:nvPr/>
        </p:nvSpPr>
        <p:spPr>
          <a:xfrm>
            <a:off x="1803793" y="4761565"/>
            <a:ext cx="2145844" cy="338554"/>
          </a:xfrm>
          <a:prstGeom prst="rect">
            <a:avLst/>
          </a:prstGeom>
          <a:noFill/>
        </p:spPr>
        <p:txBody>
          <a:bodyPr wrap="none" rtlCol="0">
            <a:spAutoFit/>
          </a:bodyPr>
          <a:lstStyle/>
          <a:p>
            <a:pPr algn="ctr"/>
            <a:r>
              <a:rPr lang="en-US" sz="1600" b="1" i="0" dirty="0">
                <a:solidFill>
                  <a:srgbClr val="000000"/>
                </a:solidFill>
                <a:effectLst/>
              </a:rPr>
              <a:t>Quarterly Performance</a:t>
            </a:r>
            <a:endParaRPr lang="en-US" sz="1600" b="1" dirty="0">
              <a:solidFill>
                <a:schemeClr val="bg1"/>
              </a:solidFill>
              <a:latin typeface="Lato" charset="0"/>
              <a:ea typeface="Lato" charset="0"/>
              <a:cs typeface="Lato" charset="0"/>
            </a:endParaRPr>
          </a:p>
        </p:txBody>
      </p:sp>
      <p:sp>
        <p:nvSpPr>
          <p:cNvPr id="10" name="CuadroTexto 514">
            <a:extLst>
              <a:ext uri="{FF2B5EF4-FFF2-40B4-BE49-F238E27FC236}">
                <a16:creationId xmlns:a16="http://schemas.microsoft.com/office/drawing/2014/main" id="{6A4CEDC9-CDA1-1DC8-3CBE-291D0B7D2286}"/>
              </a:ext>
            </a:extLst>
          </p:cNvPr>
          <p:cNvSpPr txBox="1"/>
          <p:nvPr/>
        </p:nvSpPr>
        <p:spPr>
          <a:xfrm>
            <a:off x="1606051" y="5812727"/>
            <a:ext cx="2432798" cy="338554"/>
          </a:xfrm>
          <a:prstGeom prst="rect">
            <a:avLst/>
          </a:prstGeom>
          <a:noFill/>
        </p:spPr>
        <p:txBody>
          <a:bodyPr wrap="square" rtlCol="0">
            <a:spAutoFit/>
          </a:bodyPr>
          <a:lstStyle/>
          <a:p>
            <a:pPr algn="ctr"/>
            <a:r>
              <a:rPr lang="en-US" sz="1600" b="1" i="0" dirty="0">
                <a:solidFill>
                  <a:srgbClr val="000000"/>
                </a:solidFill>
                <a:effectLst/>
              </a:rPr>
              <a:t>Opportunities for Growth</a:t>
            </a:r>
            <a:endParaRPr lang="en-US" sz="1600" b="1" dirty="0">
              <a:solidFill>
                <a:schemeClr val="bg1"/>
              </a:solidFill>
              <a:latin typeface="Lato" charset="0"/>
              <a:ea typeface="Lato" charset="0"/>
              <a:cs typeface="Lato" charset="0"/>
            </a:endParaRPr>
          </a:p>
        </p:txBody>
      </p:sp>
      <p:sp>
        <p:nvSpPr>
          <p:cNvPr id="11" name="TextBox 10">
            <a:extLst>
              <a:ext uri="{FF2B5EF4-FFF2-40B4-BE49-F238E27FC236}">
                <a16:creationId xmlns:a16="http://schemas.microsoft.com/office/drawing/2014/main" id="{758F7888-7DF4-CCF7-F98F-CF7D3C0B34EE}"/>
              </a:ext>
            </a:extLst>
          </p:cNvPr>
          <p:cNvSpPr txBox="1"/>
          <p:nvPr/>
        </p:nvSpPr>
        <p:spPr>
          <a:xfrm>
            <a:off x="180976" y="492471"/>
            <a:ext cx="5400676" cy="615553"/>
          </a:xfrm>
          <a:prstGeom prst="rect">
            <a:avLst/>
          </a:prstGeom>
          <a:solidFill>
            <a:schemeClr val="accent2"/>
          </a:solidFill>
        </p:spPr>
        <p:txBody>
          <a:bodyPr wrap="square" rtlCol="0">
            <a:spAutoFit/>
          </a:bodyPr>
          <a:lstStyle/>
          <a:p>
            <a:pPr algn="ctr"/>
            <a:r>
              <a:rPr lang="en-IN" sz="3400" dirty="0">
                <a:latin typeface="Segoe UI Semibold" panose="020B0702040204020203" pitchFamily="34" charset="0"/>
                <a:cs typeface="Segoe UI Semibold" panose="020B0702040204020203" pitchFamily="34" charset="0"/>
              </a:rPr>
              <a:t>Recommendations </a:t>
            </a:r>
          </a:p>
        </p:txBody>
      </p:sp>
      <p:pic>
        <p:nvPicPr>
          <p:cNvPr id="12" name="Graphic 11" descr="Group brainstorm with solid fill">
            <a:extLst>
              <a:ext uri="{FF2B5EF4-FFF2-40B4-BE49-F238E27FC236}">
                <a16:creationId xmlns:a16="http://schemas.microsoft.com/office/drawing/2014/main" id="{D5399434-ADB3-F07F-3F59-24B7109E05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6477" y="-113837"/>
            <a:ext cx="733424" cy="787429"/>
          </a:xfrm>
          <a:prstGeom prst="rect">
            <a:avLst/>
          </a:prstGeom>
        </p:spPr>
      </p:pic>
    </p:spTree>
    <p:extLst>
      <p:ext uri="{BB962C8B-B14F-4D97-AF65-F5344CB8AC3E}">
        <p14:creationId xmlns:p14="http://schemas.microsoft.com/office/powerpoint/2010/main" val="3477714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49A9-80CB-E1FD-4167-621CB2537291}"/>
              </a:ext>
            </a:extLst>
          </p:cNvPr>
          <p:cNvSpPr>
            <a:spLocks noGrp="1"/>
          </p:cNvSpPr>
          <p:nvPr>
            <p:ph type="ctrTitle"/>
          </p:nvPr>
        </p:nvSpPr>
        <p:spPr>
          <a:xfrm>
            <a:off x="2284730" y="698373"/>
            <a:ext cx="7315200" cy="726922"/>
          </a:xfrm>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IN" dirty="0"/>
              <a:t>Thank You </a:t>
            </a:r>
          </a:p>
        </p:txBody>
      </p:sp>
      <p:grpSp>
        <p:nvGrpSpPr>
          <p:cNvPr id="3" name="Group 2">
            <a:extLst>
              <a:ext uri="{FF2B5EF4-FFF2-40B4-BE49-F238E27FC236}">
                <a16:creationId xmlns:a16="http://schemas.microsoft.com/office/drawing/2014/main" id="{99A5521A-2828-2D2D-75F3-F9FC44C94343}"/>
              </a:ext>
            </a:extLst>
          </p:cNvPr>
          <p:cNvGrpSpPr/>
          <p:nvPr/>
        </p:nvGrpSpPr>
        <p:grpSpPr>
          <a:xfrm>
            <a:off x="781621" y="2114550"/>
            <a:ext cx="10972229" cy="4143375"/>
            <a:chOff x="525018" y="3085286"/>
            <a:chExt cx="7962900" cy="1432560"/>
          </a:xfrm>
          <a:effectLst>
            <a:outerShdw blurRad="76200" dist="12700" dir="8100000" sy="-23000" kx="800400" algn="br" rotWithShape="0">
              <a:prstClr val="black">
                <a:alpha val="20000"/>
              </a:prstClr>
            </a:outerShdw>
          </a:effectLst>
          <a:scene3d>
            <a:camera prst="isometricOffAxis2Left" zoom="95000"/>
            <a:lightRig rig="flat" dir="t"/>
          </a:scene3d>
        </p:grpSpPr>
        <p:sp>
          <p:nvSpPr>
            <p:cNvPr id="5" name="Rectangle 4">
              <a:extLst>
                <a:ext uri="{FF2B5EF4-FFF2-40B4-BE49-F238E27FC236}">
                  <a16:creationId xmlns:a16="http://schemas.microsoft.com/office/drawing/2014/main" id="{FBE2C9AA-3E2A-8497-A2EC-A43428504796}"/>
                </a:ext>
              </a:extLst>
            </p:cNvPr>
            <p:cNvSpPr/>
            <p:nvPr/>
          </p:nvSpPr>
          <p:spPr>
            <a:xfrm>
              <a:off x="525018" y="3085286"/>
              <a:ext cx="7962900" cy="1432560"/>
            </a:xfrm>
            <a:prstGeom prst="rect">
              <a:avLst/>
            </a:prstGeom>
            <a:ln>
              <a:noFill/>
            </a:ln>
          </p:spPr>
        </p:sp>
        <p:sp>
          <p:nvSpPr>
            <p:cNvPr id="6" name="Freeform: Shape 5">
              <a:extLst>
                <a:ext uri="{FF2B5EF4-FFF2-40B4-BE49-F238E27FC236}">
                  <a16:creationId xmlns:a16="http://schemas.microsoft.com/office/drawing/2014/main" id="{E7153287-3530-3FAA-CF08-38EECF0F67BF}"/>
                </a:ext>
              </a:extLst>
            </p:cNvPr>
            <p:cNvSpPr/>
            <p:nvPr/>
          </p:nvSpPr>
          <p:spPr>
            <a:xfrm>
              <a:off x="528820"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296" tIns="105296" rIns="105296" bIns="105296" numCol="1" spcCol="1270" anchor="ctr" anchorCtr="0">
              <a:noAutofit/>
            </a:bodyPr>
            <a:lstStyle/>
            <a:p>
              <a:pPr marL="0" lvl="0" indent="0" algn="ctr" defTabSz="889000">
                <a:lnSpc>
                  <a:spcPct val="90000"/>
                </a:lnSpc>
                <a:spcBef>
                  <a:spcPct val="0"/>
                </a:spcBef>
                <a:spcAft>
                  <a:spcPct val="35000"/>
                </a:spcAft>
                <a:buNone/>
              </a:pPr>
              <a:r>
                <a:rPr lang="en-IN" sz="2000" kern="1200" dirty="0">
                  <a:effectLst>
                    <a:outerShdw blurRad="38100" dist="38100" dir="2700000" algn="tl">
                      <a:srgbClr val="000000">
                        <a:alpha val="43137"/>
                      </a:srgbClr>
                    </a:outerShdw>
                  </a:effectLst>
                  <a:latin typeface="Bahnschrift Condensed" panose="020B0502040204020203" pitchFamily="34" charset="0"/>
                </a:rPr>
                <a:t>Group 2</a:t>
              </a:r>
            </a:p>
          </p:txBody>
        </p:sp>
        <p:sp>
          <p:nvSpPr>
            <p:cNvPr id="7" name="Freeform: Shape 6">
              <a:extLst>
                <a:ext uri="{FF2B5EF4-FFF2-40B4-BE49-F238E27FC236}">
                  <a16:creationId xmlns:a16="http://schemas.microsoft.com/office/drawing/2014/main" id="{B5A9C0EE-AEE1-91C9-5030-3BDF5E34C4D6}"/>
                </a:ext>
              </a:extLst>
            </p:cNvPr>
            <p:cNvSpPr/>
            <p:nvPr/>
          </p:nvSpPr>
          <p:spPr>
            <a:xfrm>
              <a:off x="1689133"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effectLst>
                    <a:outerShdw blurRad="38100" dist="38100" dir="2700000" algn="tl" rotWithShape="0">
                      <a:srgbClr val="000000">
                        <a:alpha val="43137"/>
                      </a:srgbClr>
                    </a:outerShdw>
                  </a:effectLst>
                  <a:latin typeface="Bahnschrift Condensed" panose="020B0502040204020203" pitchFamily="34" charset="0"/>
                </a:rPr>
                <a:t>Mr. Navin Sanjay Sarwal</a:t>
              </a:r>
            </a:p>
            <a:p>
              <a:pPr marL="0" lvl="0" indent="0" algn="ctr" defTabSz="622300">
                <a:lnSpc>
                  <a:spcPct val="90000"/>
                </a:lnSpc>
                <a:spcBef>
                  <a:spcPct val="0"/>
                </a:spcBef>
                <a:spcAft>
                  <a:spcPct val="35000"/>
                </a:spcAft>
                <a:buNone/>
              </a:pPr>
              <a:endParaRPr lang="en-IN" sz="1400" b="0" kern="1200" cap="none" spc="0" dirty="0">
                <a:ln w="0"/>
                <a:effectLst>
                  <a:outerShdw blurRad="38100" dist="38100" dir="2700000" algn="tl" rotWithShape="0">
                    <a:srgbClr val="000000">
                      <a:alpha val="43137"/>
                    </a:srgbClr>
                  </a:outerShdw>
                </a:effectLst>
                <a:latin typeface="Bahnschrift Condensed" panose="020B0502040204020203" pitchFamily="34" charset="0"/>
              </a:endParaRPr>
            </a:p>
          </p:txBody>
        </p:sp>
        <p:sp>
          <p:nvSpPr>
            <p:cNvPr id="8" name="Freeform: Shape 7">
              <a:extLst>
                <a:ext uri="{FF2B5EF4-FFF2-40B4-BE49-F238E27FC236}">
                  <a16:creationId xmlns:a16="http://schemas.microsoft.com/office/drawing/2014/main" id="{DC18F3FE-EE3A-E6D3-58DD-DA881FA5D128}"/>
                </a:ext>
              </a:extLst>
            </p:cNvPr>
            <p:cNvSpPr/>
            <p:nvPr/>
          </p:nvSpPr>
          <p:spPr>
            <a:xfrm>
              <a:off x="2849446"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400" b="0" i="0" u="none" kern="1200" dirty="0">
                  <a:effectLst>
                    <a:outerShdw blurRad="38100" dist="38100" dir="2700000" algn="tl">
                      <a:srgbClr val="000000">
                        <a:alpha val="43137"/>
                      </a:srgbClr>
                    </a:outerShdw>
                  </a:effectLst>
                  <a:latin typeface="Bahnschrift Condensed" panose="020B0502040204020203" pitchFamily="34" charset="0"/>
                </a:rPr>
                <a:t>Mr. Mohd Shahjeb Shaikh</a:t>
              </a:r>
              <a:endParaRPr lang="en-IN" sz="1400" kern="1200" dirty="0">
                <a:effectLst>
                  <a:outerShdw blurRad="38100" dist="38100" dir="2700000" algn="tl">
                    <a:srgbClr val="000000">
                      <a:alpha val="43137"/>
                    </a:srgbClr>
                  </a:outerShdw>
                </a:effectLst>
                <a:latin typeface="Bahnschrift Condensed" panose="020B0502040204020203" pitchFamily="34" charset="0"/>
              </a:endParaRPr>
            </a:p>
          </p:txBody>
        </p:sp>
        <p:sp>
          <p:nvSpPr>
            <p:cNvPr id="9" name="Freeform: Shape 8">
              <a:extLst>
                <a:ext uri="{FF2B5EF4-FFF2-40B4-BE49-F238E27FC236}">
                  <a16:creationId xmlns:a16="http://schemas.microsoft.com/office/drawing/2014/main" id="{43109D4D-BA1E-D10D-D796-48E14752CACB}"/>
                </a:ext>
              </a:extLst>
            </p:cNvPr>
            <p:cNvSpPr/>
            <p:nvPr/>
          </p:nvSpPr>
          <p:spPr>
            <a:xfrm>
              <a:off x="4009758"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600" b="0" i="0" dirty="0">
                  <a:solidFill>
                    <a:schemeClr val="bg1"/>
                  </a:solidFill>
                  <a:effectLst/>
                  <a:latin typeface="Calibri" panose="020F0502020204030204" pitchFamily="34" charset="0"/>
                </a:rPr>
                <a:t>Mr. GOWTHAM S</a:t>
              </a:r>
              <a:endParaRPr lang="en-IN" sz="1400" kern="1200"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10" name="Freeform: Shape 9">
              <a:extLst>
                <a:ext uri="{FF2B5EF4-FFF2-40B4-BE49-F238E27FC236}">
                  <a16:creationId xmlns:a16="http://schemas.microsoft.com/office/drawing/2014/main" id="{2E4BA177-E539-9679-2755-B53DDF0E282E}"/>
                </a:ext>
              </a:extLst>
            </p:cNvPr>
            <p:cNvSpPr/>
            <p:nvPr/>
          </p:nvSpPr>
          <p:spPr>
            <a:xfrm>
              <a:off x="5170071"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400" b="0" i="0" dirty="0">
                  <a:solidFill>
                    <a:schemeClr val="bg1"/>
                  </a:solidFill>
                  <a:effectLst/>
                  <a:latin typeface="Calibri" panose="020F0502020204030204" pitchFamily="34" charset="0"/>
                </a:rPr>
                <a:t>Mr. Moksh Avi Singh</a:t>
              </a:r>
              <a:endParaRPr lang="en-IN" sz="1400" kern="1200"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11" name="Freeform: Shape 10">
              <a:extLst>
                <a:ext uri="{FF2B5EF4-FFF2-40B4-BE49-F238E27FC236}">
                  <a16:creationId xmlns:a16="http://schemas.microsoft.com/office/drawing/2014/main" id="{9F325DFD-4905-3D5D-44E2-5876010D7F1B}"/>
                </a:ext>
              </a:extLst>
            </p:cNvPr>
            <p:cNvSpPr/>
            <p:nvPr/>
          </p:nvSpPr>
          <p:spPr>
            <a:xfrm>
              <a:off x="6330384"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400" b="0" i="0" u="none" kern="1200" dirty="0">
                  <a:effectLst>
                    <a:outerShdw blurRad="38100" dist="38100" dir="2700000" algn="tl">
                      <a:srgbClr val="000000">
                        <a:alpha val="43137"/>
                      </a:srgbClr>
                    </a:outerShdw>
                  </a:effectLst>
                  <a:latin typeface="Bahnschrift Condensed" panose="020B0502040204020203" pitchFamily="34" charset="0"/>
                </a:rPr>
                <a:t>Ashish Mahendra Sawant</a:t>
              </a:r>
              <a:endParaRPr lang="en-IN" sz="1300" kern="1200" dirty="0">
                <a:effectLst>
                  <a:outerShdw blurRad="38100" dist="38100" dir="2700000" algn="tl">
                    <a:srgbClr val="000000">
                      <a:alpha val="43137"/>
                    </a:srgbClr>
                  </a:outerShdw>
                </a:effectLst>
              </a:endParaRPr>
            </a:p>
          </p:txBody>
        </p:sp>
        <p:sp>
          <p:nvSpPr>
            <p:cNvPr id="12" name="Freeform: Shape 11">
              <a:extLst>
                <a:ext uri="{FF2B5EF4-FFF2-40B4-BE49-F238E27FC236}">
                  <a16:creationId xmlns:a16="http://schemas.microsoft.com/office/drawing/2014/main" id="{6FCE935D-F866-D5CA-CFEA-874C1DB58347}"/>
                </a:ext>
              </a:extLst>
            </p:cNvPr>
            <p:cNvSpPr/>
            <p:nvPr/>
          </p:nvSpPr>
          <p:spPr>
            <a:xfrm>
              <a:off x="7490696" y="3085286"/>
              <a:ext cx="993418" cy="1432560"/>
            </a:xfrm>
            <a:custGeom>
              <a:avLst/>
              <a:gdLst>
                <a:gd name="connsiteX0" fmla="*/ 0 w 993418"/>
                <a:gd name="connsiteY0" fmla="*/ 99342 h 1432560"/>
                <a:gd name="connsiteX1" fmla="*/ 99342 w 993418"/>
                <a:gd name="connsiteY1" fmla="*/ 0 h 1432560"/>
                <a:gd name="connsiteX2" fmla="*/ 894076 w 993418"/>
                <a:gd name="connsiteY2" fmla="*/ 0 h 1432560"/>
                <a:gd name="connsiteX3" fmla="*/ 993418 w 993418"/>
                <a:gd name="connsiteY3" fmla="*/ 99342 h 1432560"/>
                <a:gd name="connsiteX4" fmla="*/ 993418 w 993418"/>
                <a:gd name="connsiteY4" fmla="*/ 1333218 h 1432560"/>
                <a:gd name="connsiteX5" fmla="*/ 894076 w 993418"/>
                <a:gd name="connsiteY5" fmla="*/ 1432560 h 1432560"/>
                <a:gd name="connsiteX6" fmla="*/ 99342 w 993418"/>
                <a:gd name="connsiteY6" fmla="*/ 1432560 h 1432560"/>
                <a:gd name="connsiteX7" fmla="*/ 0 w 993418"/>
                <a:gd name="connsiteY7" fmla="*/ 1333218 h 1432560"/>
                <a:gd name="connsiteX8" fmla="*/ 0 w 993418"/>
                <a:gd name="connsiteY8" fmla="*/ 99342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418" h="1432560">
                  <a:moveTo>
                    <a:pt x="0" y="99342"/>
                  </a:moveTo>
                  <a:cubicBezTo>
                    <a:pt x="0" y="44477"/>
                    <a:pt x="44477" y="0"/>
                    <a:pt x="99342" y="0"/>
                  </a:cubicBezTo>
                  <a:lnTo>
                    <a:pt x="894076" y="0"/>
                  </a:lnTo>
                  <a:cubicBezTo>
                    <a:pt x="948941" y="0"/>
                    <a:pt x="993418" y="44477"/>
                    <a:pt x="993418" y="99342"/>
                  </a:cubicBezTo>
                  <a:lnTo>
                    <a:pt x="993418" y="1333218"/>
                  </a:lnTo>
                  <a:cubicBezTo>
                    <a:pt x="993418" y="1388083"/>
                    <a:pt x="948941" y="1432560"/>
                    <a:pt x="894076" y="1432560"/>
                  </a:cubicBezTo>
                  <a:lnTo>
                    <a:pt x="99342" y="1432560"/>
                  </a:lnTo>
                  <a:cubicBezTo>
                    <a:pt x="44477" y="1432560"/>
                    <a:pt x="0" y="1388083"/>
                    <a:pt x="0" y="1333218"/>
                  </a:cubicBezTo>
                  <a:lnTo>
                    <a:pt x="0" y="99342"/>
                  </a:lnTo>
                  <a:close/>
                </a:path>
              </a:pathLst>
            </a:cu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436" tIns="82436" rIns="82436" bIns="82436" numCol="1" spcCol="1270" anchor="ctr" anchorCtr="0">
              <a:noAutofit/>
            </a:bodyPr>
            <a:lstStyle/>
            <a:p>
              <a:pPr marL="0" lvl="0" indent="0" algn="ctr" defTabSz="622300">
                <a:lnSpc>
                  <a:spcPct val="90000"/>
                </a:lnSpc>
                <a:spcBef>
                  <a:spcPct val="0"/>
                </a:spcBef>
                <a:spcAft>
                  <a:spcPct val="35000"/>
                </a:spcAft>
                <a:buNone/>
              </a:pPr>
              <a:r>
                <a:rPr lang="en-IN" sz="1400" b="0" i="0" u="none" kern="1200" dirty="0">
                  <a:effectLst>
                    <a:outerShdw blurRad="38100" dist="38100" dir="2700000" algn="tl">
                      <a:srgbClr val="000000">
                        <a:alpha val="43137"/>
                      </a:srgbClr>
                    </a:outerShdw>
                  </a:effectLst>
                  <a:latin typeface="Bahnschrift Condensed" panose="020B0502040204020203" pitchFamily="34" charset="0"/>
                </a:rPr>
                <a:t>Mohammad</a:t>
              </a:r>
              <a:r>
                <a:rPr lang="en-IN" sz="1300" b="0" i="0" u="none" kern="1200" dirty="0">
                  <a:effectLst>
                    <a:outerShdw blurRad="38100" dist="38100" dir="2700000" algn="tl">
                      <a:srgbClr val="000000">
                        <a:alpha val="43137"/>
                      </a:srgbClr>
                    </a:outerShdw>
                  </a:effectLst>
                </a:rPr>
                <a:t> Wasim Shaikh</a:t>
              </a:r>
              <a:endParaRPr lang="en-IN" sz="1300" kern="1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689133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315A3D-5A17-67D0-ED9F-15C622C104A1}"/>
              </a:ext>
            </a:extLst>
          </p:cNvPr>
          <p:cNvGrpSpPr/>
          <p:nvPr/>
        </p:nvGrpSpPr>
        <p:grpSpPr>
          <a:xfrm>
            <a:off x="145774" y="3413677"/>
            <a:ext cx="1938131" cy="2213113"/>
            <a:chOff x="89452" y="241852"/>
            <a:chExt cx="1938131" cy="2213113"/>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4" name="Rectangle: Rounded Corners 3">
              <a:extLst>
                <a:ext uri="{FF2B5EF4-FFF2-40B4-BE49-F238E27FC236}">
                  <a16:creationId xmlns:a16="http://schemas.microsoft.com/office/drawing/2014/main" id="{1B786233-FC0E-FFAB-C0C3-BA967FA12F3C}"/>
                </a:ext>
              </a:extLst>
            </p:cNvPr>
            <p:cNvSpPr/>
            <p:nvPr/>
          </p:nvSpPr>
          <p:spPr>
            <a:xfrm>
              <a:off x="89452" y="241852"/>
              <a:ext cx="1938131" cy="221311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dirty="0"/>
            </a:p>
            <a:p>
              <a:pPr algn="ctr"/>
              <a:endParaRPr lang="en-IN" dirty="0"/>
            </a:p>
          </p:txBody>
        </p:sp>
        <p:sp>
          <p:nvSpPr>
            <p:cNvPr id="10" name="TextBox 9">
              <a:extLst>
                <a:ext uri="{FF2B5EF4-FFF2-40B4-BE49-F238E27FC236}">
                  <a16:creationId xmlns:a16="http://schemas.microsoft.com/office/drawing/2014/main" id="{4DCC1F7E-2194-2157-2FD1-32631532E857}"/>
                </a:ext>
              </a:extLst>
            </p:cNvPr>
            <p:cNvSpPr txBox="1"/>
            <p:nvPr/>
          </p:nvSpPr>
          <p:spPr>
            <a:xfrm>
              <a:off x="274981" y="378912"/>
              <a:ext cx="1510747" cy="1938992"/>
            </a:xfrm>
            <a:prstGeom prst="rect">
              <a:avLst/>
            </a:prstGeom>
            <a:grpFill/>
          </p:spPr>
          <p:txBody>
            <a:bodyPr wrap="square" rtlCol="0">
              <a:spAutoFit/>
            </a:bodyPr>
            <a:lstStyle/>
            <a:p>
              <a:r>
                <a:rPr lang="en-IN" sz="2400" b="1" dirty="0">
                  <a:latin typeface="Segoe UI Semibold" panose="020B0702040204020203" pitchFamily="34" charset="0"/>
                  <a:cs typeface="Segoe UI Semibold" panose="020B0702040204020203" pitchFamily="34" charset="0"/>
                </a:rPr>
                <a:t>APRM YEAR</a:t>
              </a:r>
            </a:p>
            <a:p>
              <a:r>
                <a:rPr lang="en-IN" sz="2400" b="1" dirty="0">
                  <a:latin typeface="Segoe UI Semibold" panose="020B0702040204020203" pitchFamily="34" charset="0"/>
                  <a:cs typeface="Segoe UI Semibold" panose="020B0702040204020203" pitchFamily="34" charset="0"/>
                </a:rPr>
                <a:t>2017 </a:t>
              </a:r>
            </a:p>
            <a:p>
              <a:r>
                <a:rPr lang="en-IN" sz="2400" b="1" dirty="0">
                  <a:latin typeface="Segoe UI Semibold" panose="020B0702040204020203" pitchFamily="34" charset="0"/>
                  <a:cs typeface="Segoe UI Semibold" panose="020B0702040204020203" pitchFamily="34" charset="0"/>
                </a:rPr>
                <a:t>to </a:t>
              </a:r>
            </a:p>
            <a:p>
              <a:r>
                <a:rPr lang="en-IN" sz="2400" b="1" dirty="0">
                  <a:latin typeface="Segoe UI Semibold" panose="020B0702040204020203" pitchFamily="34" charset="0"/>
                  <a:cs typeface="Segoe UI Semibold" panose="020B0702040204020203" pitchFamily="34" charset="0"/>
                </a:rPr>
                <a:t>2018</a:t>
              </a:r>
            </a:p>
          </p:txBody>
        </p:sp>
      </p:grpSp>
      <p:grpSp>
        <p:nvGrpSpPr>
          <p:cNvPr id="13" name="Group 12">
            <a:extLst>
              <a:ext uri="{FF2B5EF4-FFF2-40B4-BE49-F238E27FC236}">
                <a16:creationId xmlns:a16="http://schemas.microsoft.com/office/drawing/2014/main" id="{CA839C08-5CC7-16CB-A5AF-027AB8B783A1}"/>
              </a:ext>
            </a:extLst>
          </p:cNvPr>
          <p:cNvGrpSpPr/>
          <p:nvPr/>
        </p:nvGrpSpPr>
        <p:grpSpPr>
          <a:xfrm>
            <a:off x="2130286" y="241852"/>
            <a:ext cx="2590801" cy="6129130"/>
            <a:chOff x="2130286" y="241852"/>
            <a:chExt cx="2590801" cy="6129130"/>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5" name="Rectangle: Rounded Corners 4">
              <a:extLst>
                <a:ext uri="{FF2B5EF4-FFF2-40B4-BE49-F238E27FC236}">
                  <a16:creationId xmlns:a16="http://schemas.microsoft.com/office/drawing/2014/main" id="{190424F2-07D0-F753-1791-D42EC295014E}"/>
                </a:ext>
              </a:extLst>
            </p:cNvPr>
            <p:cNvSpPr/>
            <p:nvPr/>
          </p:nvSpPr>
          <p:spPr>
            <a:xfrm>
              <a:off x="2130286" y="241852"/>
              <a:ext cx="2590801" cy="612913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F39DCFD-E60B-ECB4-019B-6FDDA1C1B617}"/>
                </a:ext>
              </a:extLst>
            </p:cNvPr>
            <p:cNvSpPr txBox="1"/>
            <p:nvPr/>
          </p:nvSpPr>
          <p:spPr>
            <a:xfrm>
              <a:off x="2286000" y="626165"/>
              <a:ext cx="2166730" cy="4801314"/>
            </a:xfrm>
            <a:prstGeom prst="rect">
              <a:avLst/>
            </a:prstGeom>
            <a:grpFill/>
            <a:ln>
              <a:noFill/>
            </a:ln>
          </p:spPr>
          <p:txBody>
            <a:bodyPr wrap="square" rtlCol="0">
              <a:spAutoFit/>
            </a:bodyPr>
            <a:lstStyle/>
            <a:p>
              <a:r>
                <a:rPr lang="en-IN" sz="5100" dirty="0">
                  <a:latin typeface="Segoe UI Semibold" panose="020B0702040204020203" pitchFamily="34" charset="0"/>
                  <a:cs typeface="Segoe UI Semibold" panose="020B0702040204020203" pitchFamily="34" charset="0"/>
                </a:rPr>
                <a:t>How did we do in these years ?</a:t>
              </a:r>
            </a:p>
          </p:txBody>
        </p:sp>
      </p:grpSp>
      <p:grpSp>
        <p:nvGrpSpPr>
          <p:cNvPr id="18" name="Group 17">
            <a:extLst>
              <a:ext uri="{FF2B5EF4-FFF2-40B4-BE49-F238E27FC236}">
                <a16:creationId xmlns:a16="http://schemas.microsoft.com/office/drawing/2014/main" id="{132ADD51-8886-D678-9060-8E605863B692}"/>
              </a:ext>
            </a:extLst>
          </p:cNvPr>
          <p:cNvGrpSpPr/>
          <p:nvPr/>
        </p:nvGrpSpPr>
        <p:grpSpPr>
          <a:xfrm>
            <a:off x="4823790" y="937592"/>
            <a:ext cx="4767471" cy="2567608"/>
            <a:chOff x="4823790" y="937592"/>
            <a:chExt cx="476747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9" name="Rectangle: Rounded Corners 8">
              <a:extLst>
                <a:ext uri="{FF2B5EF4-FFF2-40B4-BE49-F238E27FC236}">
                  <a16:creationId xmlns:a16="http://schemas.microsoft.com/office/drawing/2014/main" id="{65894155-EB0A-18DA-0FA4-A3E9F0FFB9EE}"/>
                </a:ext>
              </a:extLst>
            </p:cNvPr>
            <p:cNvSpPr/>
            <p:nvPr/>
          </p:nvSpPr>
          <p:spPr>
            <a:xfrm>
              <a:off x="4823790" y="937592"/>
              <a:ext cx="476747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259AF08-47E7-A357-BB1E-AFE4B555A3B2}"/>
                </a:ext>
              </a:extLst>
            </p:cNvPr>
            <p:cNvSpPr txBox="1"/>
            <p:nvPr/>
          </p:nvSpPr>
          <p:spPr>
            <a:xfrm>
              <a:off x="5161721" y="997984"/>
              <a:ext cx="4084982" cy="2446824"/>
            </a:xfrm>
            <a:prstGeom prst="rect">
              <a:avLst/>
            </a:prstGeom>
            <a:grpFill/>
          </p:spPr>
          <p:txBody>
            <a:bodyPr wrap="square" rtlCol="0">
              <a:spAutoFit/>
            </a:bodyPr>
            <a:lstStyle/>
            <a:p>
              <a:r>
                <a:rPr lang="en-IN" sz="5100" dirty="0">
                  <a:latin typeface="Segoe UI Semibold" panose="020B0702040204020203" pitchFamily="34" charset="0"/>
                  <a:cs typeface="Segoe UI Semibold" panose="020B0702040204020203" pitchFamily="34" charset="0"/>
                </a:rPr>
                <a:t>Who buys more in each year ?</a:t>
              </a:r>
            </a:p>
          </p:txBody>
        </p:sp>
      </p:grpSp>
      <p:grpSp>
        <p:nvGrpSpPr>
          <p:cNvPr id="19" name="Group 18">
            <a:extLst>
              <a:ext uri="{FF2B5EF4-FFF2-40B4-BE49-F238E27FC236}">
                <a16:creationId xmlns:a16="http://schemas.microsoft.com/office/drawing/2014/main" id="{A98A2BC8-09FD-FB36-101F-2B1BFBB815F4}"/>
              </a:ext>
            </a:extLst>
          </p:cNvPr>
          <p:cNvGrpSpPr/>
          <p:nvPr/>
        </p:nvGrpSpPr>
        <p:grpSpPr>
          <a:xfrm>
            <a:off x="4823790" y="3637722"/>
            <a:ext cx="2590801" cy="2567608"/>
            <a:chOff x="4823790"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6" name="Rectangle: Rounded Corners 5">
              <a:extLst>
                <a:ext uri="{FF2B5EF4-FFF2-40B4-BE49-F238E27FC236}">
                  <a16:creationId xmlns:a16="http://schemas.microsoft.com/office/drawing/2014/main" id="{870FB84E-94F6-4488-EB2E-FC2400F626BC}"/>
                </a:ext>
              </a:extLst>
            </p:cNvPr>
            <p:cNvSpPr/>
            <p:nvPr/>
          </p:nvSpPr>
          <p:spPr>
            <a:xfrm>
              <a:off x="4823790"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B08C22F-515D-044D-4CDD-7CDB0ECE33D0}"/>
                </a:ext>
              </a:extLst>
            </p:cNvPr>
            <p:cNvSpPr txBox="1"/>
            <p:nvPr/>
          </p:nvSpPr>
          <p:spPr>
            <a:xfrm>
              <a:off x="5022574" y="3828691"/>
              <a:ext cx="2146852" cy="2077492"/>
            </a:xfrm>
            <a:prstGeom prst="rect">
              <a:avLst/>
            </a:prstGeom>
            <a:grpFill/>
          </p:spPr>
          <p:txBody>
            <a:bodyPr wrap="square" rtlCol="0">
              <a:spAutoFit/>
            </a:bodyPr>
            <a:lstStyle/>
            <a:p>
              <a:r>
                <a:rPr lang="en-IN" sz="4300" dirty="0">
                  <a:latin typeface="Segoe UI Semibold" panose="020B0702040204020203" pitchFamily="34" charset="0"/>
                  <a:cs typeface="Segoe UI Semibold" panose="020B0702040204020203" pitchFamily="34" charset="0"/>
                </a:rPr>
                <a:t>Each year so far…</a:t>
              </a:r>
            </a:p>
          </p:txBody>
        </p:sp>
      </p:grpSp>
      <p:grpSp>
        <p:nvGrpSpPr>
          <p:cNvPr id="20" name="Group 19">
            <a:extLst>
              <a:ext uri="{FF2B5EF4-FFF2-40B4-BE49-F238E27FC236}">
                <a16:creationId xmlns:a16="http://schemas.microsoft.com/office/drawing/2014/main" id="{74EE3221-0403-649C-1CE6-C3D0CED49D16}"/>
              </a:ext>
            </a:extLst>
          </p:cNvPr>
          <p:cNvGrpSpPr/>
          <p:nvPr/>
        </p:nvGrpSpPr>
        <p:grpSpPr>
          <a:xfrm>
            <a:off x="7517294" y="3637722"/>
            <a:ext cx="2590801" cy="2567608"/>
            <a:chOff x="7517294"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7" name="Rectangle: Rounded Corners 6">
              <a:extLst>
                <a:ext uri="{FF2B5EF4-FFF2-40B4-BE49-F238E27FC236}">
                  <a16:creationId xmlns:a16="http://schemas.microsoft.com/office/drawing/2014/main" id="{FA63CC7D-78CC-673E-DDD8-757192B737EE}"/>
                </a:ext>
              </a:extLst>
            </p:cNvPr>
            <p:cNvSpPr/>
            <p:nvPr/>
          </p:nvSpPr>
          <p:spPr>
            <a:xfrm>
              <a:off x="7517294"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AC7E1D0-8173-EE0E-658C-F6972453CE28}"/>
                </a:ext>
              </a:extLst>
            </p:cNvPr>
            <p:cNvSpPr txBox="1"/>
            <p:nvPr/>
          </p:nvSpPr>
          <p:spPr>
            <a:xfrm>
              <a:off x="7716076" y="3836385"/>
              <a:ext cx="2193235" cy="2123658"/>
            </a:xfrm>
            <a:prstGeom prst="rect">
              <a:avLst/>
            </a:prstGeom>
            <a:grpFill/>
          </p:spPr>
          <p:txBody>
            <a:bodyPr wrap="square" rtlCol="0">
              <a:spAutoFit/>
            </a:bodyPr>
            <a:lstStyle/>
            <a:p>
              <a:r>
                <a:rPr lang="en-IN" sz="3300" dirty="0">
                  <a:latin typeface="Segoe UI Semibold" panose="020B0702040204020203" pitchFamily="34" charset="0"/>
                  <a:cs typeface="Segoe UI Semibold" panose="020B0702040204020203" pitchFamily="34" charset="0"/>
                </a:rPr>
                <a:t>What are our top selling products ?</a:t>
              </a:r>
            </a:p>
          </p:txBody>
        </p:sp>
      </p:grpSp>
      <p:grpSp>
        <p:nvGrpSpPr>
          <p:cNvPr id="21" name="Group 20">
            <a:extLst>
              <a:ext uri="{FF2B5EF4-FFF2-40B4-BE49-F238E27FC236}">
                <a16:creationId xmlns:a16="http://schemas.microsoft.com/office/drawing/2014/main" id="{EC55411A-F000-AD75-AFD4-20D6BC7E9CFE}"/>
              </a:ext>
            </a:extLst>
          </p:cNvPr>
          <p:cNvGrpSpPr/>
          <p:nvPr/>
        </p:nvGrpSpPr>
        <p:grpSpPr>
          <a:xfrm>
            <a:off x="10210798" y="3637722"/>
            <a:ext cx="1845367" cy="2567608"/>
            <a:chOff x="10210798" y="3637722"/>
            <a:chExt cx="1845367" cy="2567608"/>
          </a:xfrm>
          <a:solidFill>
            <a:schemeClr val="accent2"/>
          </a:solidFill>
        </p:grpSpPr>
        <p:sp>
          <p:nvSpPr>
            <p:cNvPr id="8" name="Rectangle: Rounded Corners 7">
              <a:extLst>
                <a:ext uri="{FF2B5EF4-FFF2-40B4-BE49-F238E27FC236}">
                  <a16:creationId xmlns:a16="http://schemas.microsoft.com/office/drawing/2014/main" id="{723E3674-60C2-D11C-793D-D6D6589B5176}"/>
                </a:ext>
              </a:extLst>
            </p:cNvPr>
            <p:cNvSpPr/>
            <p:nvPr/>
          </p:nvSpPr>
          <p:spPr>
            <a:xfrm>
              <a:off x="10210798" y="3637722"/>
              <a:ext cx="1845367"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F76D0D-4D77-5DF1-0576-52A6E013E066}"/>
                </a:ext>
              </a:extLst>
            </p:cNvPr>
            <p:cNvSpPr txBox="1"/>
            <p:nvPr/>
          </p:nvSpPr>
          <p:spPr>
            <a:xfrm>
              <a:off x="10455965" y="4035287"/>
              <a:ext cx="1411357" cy="1661993"/>
            </a:xfrm>
            <a:prstGeom prst="rect">
              <a:avLst/>
            </a:prstGeom>
            <a:grpFill/>
          </p:spPr>
          <p:txBody>
            <a:bodyPr wrap="square" rtlCol="0">
              <a:spAutoFit/>
            </a:bodyPr>
            <a:lstStyle/>
            <a:p>
              <a:r>
                <a:rPr lang="en-IN" sz="3400" dirty="0">
                  <a:latin typeface="Segoe UI Semibold" panose="020B0702040204020203" pitchFamily="34" charset="0"/>
                  <a:cs typeface="Segoe UI Semibold" panose="020B0702040204020203" pitchFamily="34" charset="0"/>
                </a:rPr>
                <a:t>What Next ?</a:t>
              </a:r>
            </a:p>
          </p:txBody>
        </p:sp>
      </p:grpSp>
      <p:pic>
        <p:nvPicPr>
          <p:cNvPr id="26" name="Picture 25">
            <a:extLst>
              <a:ext uri="{FF2B5EF4-FFF2-40B4-BE49-F238E27FC236}">
                <a16:creationId xmlns:a16="http://schemas.microsoft.com/office/drawing/2014/main" id="{1F821CF6-3682-666F-2CAC-BFBB55CC6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063" y="166068"/>
            <a:ext cx="2758937" cy="2835549"/>
          </a:xfrm>
          <a:prstGeom prst="rect">
            <a:avLst/>
          </a:prstGeom>
        </p:spPr>
      </p:pic>
      <p:sp>
        <p:nvSpPr>
          <p:cNvPr id="3" name="Rectangle: Rounded Corners 2">
            <a:extLst>
              <a:ext uri="{FF2B5EF4-FFF2-40B4-BE49-F238E27FC236}">
                <a16:creationId xmlns:a16="http://schemas.microsoft.com/office/drawing/2014/main" id="{44DC6E81-BE61-AD97-7D56-108582B2310F}"/>
              </a:ext>
            </a:extLst>
          </p:cNvPr>
          <p:cNvSpPr/>
          <p:nvPr/>
        </p:nvSpPr>
        <p:spPr>
          <a:xfrm>
            <a:off x="89452" y="1850342"/>
            <a:ext cx="1938131" cy="742107"/>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Verdana" panose="020B0604030504040204" pitchFamily="34" charset="0"/>
                <a:ea typeface="Verdana" panose="020B0604030504040204" pitchFamily="34" charset="0"/>
              </a:rPr>
              <a:t>AGENDA</a:t>
            </a:r>
          </a:p>
          <a:p>
            <a:pPr algn="ctr"/>
            <a:endParaRPr lang="en-IN" dirty="0"/>
          </a:p>
        </p:txBody>
      </p:sp>
    </p:spTree>
    <p:extLst>
      <p:ext uri="{BB962C8B-B14F-4D97-AF65-F5344CB8AC3E}">
        <p14:creationId xmlns:p14="http://schemas.microsoft.com/office/powerpoint/2010/main" val="1615867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315A3D-5A17-67D0-ED9F-15C622C104A1}"/>
              </a:ext>
            </a:extLst>
          </p:cNvPr>
          <p:cNvGrpSpPr/>
          <p:nvPr/>
        </p:nvGrpSpPr>
        <p:grpSpPr>
          <a:xfrm>
            <a:off x="218661" y="167885"/>
            <a:ext cx="2584174" cy="1452193"/>
            <a:chOff x="89452" y="241852"/>
            <a:chExt cx="1938131" cy="2213113"/>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4" name="Rectangle: Rounded Corners 3">
              <a:extLst>
                <a:ext uri="{FF2B5EF4-FFF2-40B4-BE49-F238E27FC236}">
                  <a16:creationId xmlns:a16="http://schemas.microsoft.com/office/drawing/2014/main" id="{1B786233-FC0E-FFAB-C0C3-BA967FA12F3C}"/>
                </a:ext>
              </a:extLst>
            </p:cNvPr>
            <p:cNvSpPr/>
            <p:nvPr/>
          </p:nvSpPr>
          <p:spPr>
            <a:xfrm>
              <a:off x="89452" y="241852"/>
              <a:ext cx="1938131" cy="221311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dirty="0"/>
            </a:p>
            <a:p>
              <a:pPr algn="ctr"/>
              <a:endParaRPr lang="en-IN" dirty="0"/>
            </a:p>
          </p:txBody>
        </p:sp>
        <p:sp>
          <p:nvSpPr>
            <p:cNvPr id="10" name="TextBox 9">
              <a:extLst>
                <a:ext uri="{FF2B5EF4-FFF2-40B4-BE49-F238E27FC236}">
                  <a16:creationId xmlns:a16="http://schemas.microsoft.com/office/drawing/2014/main" id="{4DCC1F7E-2194-2157-2FD1-32631532E857}"/>
                </a:ext>
              </a:extLst>
            </p:cNvPr>
            <p:cNvSpPr txBox="1"/>
            <p:nvPr/>
          </p:nvSpPr>
          <p:spPr>
            <a:xfrm>
              <a:off x="274981" y="378913"/>
              <a:ext cx="1510747" cy="1829277"/>
            </a:xfrm>
            <a:prstGeom prst="rect">
              <a:avLst/>
            </a:prstGeom>
            <a:grpFill/>
          </p:spPr>
          <p:txBody>
            <a:bodyPr wrap="square" rtlCol="0">
              <a:spAutoFit/>
            </a:bodyPr>
            <a:lstStyle/>
            <a:p>
              <a:r>
                <a:rPr lang="en-IN" b="1" dirty="0">
                  <a:latin typeface="Segoe UI Semibold" panose="020B0702040204020203" pitchFamily="34" charset="0"/>
                  <a:cs typeface="Segoe UI Semibold" panose="020B0702040204020203" pitchFamily="34" charset="0"/>
                </a:rPr>
                <a:t>APRM YEAR</a:t>
              </a:r>
            </a:p>
            <a:p>
              <a:r>
                <a:rPr lang="en-IN" b="1" dirty="0">
                  <a:latin typeface="Segoe UI Semibold" panose="020B0702040204020203" pitchFamily="34" charset="0"/>
                  <a:cs typeface="Segoe UI Semibold" panose="020B0702040204020203" pitchFamily="34" charset="0"/>
                </a:rPr>
                <a:t>2017 </a:t>
              </a:r>
            </a:p>
            <a:p>
              <a:r>
                <a:rPr lang="en-IN" b="1" dirty="0">
                  <a:latin typeface="Segoe UI Semibold" panose="020B0702040204020203" pitchFamily="34" charset="0"/>
                  <a:cs typeface="Segoe UI Semibold" panose="020B0702040204020203" pitchFamily="34" charset="0"/>
                </a:rPr>
                <a:t>to </a:t>
              </a:r>
            </a:p>
            <a:p>
              <a:r>
                <a:rPr lang="en-IN" b="1" dirty="0">
                  <a:latin typeface="Segoe UI Semibold" panose="020B0702040204020203" pitchFamily="34" charset="0"/>
                  <a:cs typeface="Segoe UI Semibold" panose="020B0702040204020203" pitchFamily="34" charset="0"/>
                </a:rPr>
                <a:t>2018</a:t>
              </a:r>
            </a:p>
          </p:txBody>
        </p:sp>
      </p:grpSp>
      <p:grpSp>
        <p:nvGrpSpPr>
          <p:cNvPr id="13" name="Group 12">
            <a:extLst>
              <a:ext uri="{FF2B5EF4-FFF2-40B4-BE49-F238E27FC236}">
                <a16:creationId xmlns:a16="http://schemas.microsoft.com/office/drawing/2014/main" id="{CA839C08-5CC7-16CB-A5AF-027AB8B783A1}"/>
              </a:ext>
            </a:extLst>
          </p:cNvPr>
          <p:cNvGrpSpPr/>
          <p:nvPr/>
        </p:nvGrpSpPr>
        <p:grpSpPr>
          <a:xfrm>
            <a:off x="218662" y="1789043"/>
            <a:ext cx="2584174" cy="4901072"/>
            <a:chOff x="2130286" y="241852"/>
            <a:chExt cx="2590801" cy="6129130"/>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5" name="Rectangle: Rounded Corners 4">
              <a:extLst>
                <a:ext uri="{FF2B5EF4-FFF2-40B4-BE49-F238E27FC236}">
                  <a16:creationId xmlns:a16="http://schemas.microsoft.com/office/drawing/2014/main" id="{190424F2-07D0-F753-1791-D42EC295014E}"/>
                </a:ext>
              </a:extLst>
            </p:cNvPr>
            <p:cNvSpPr/>
            <p:nvPr/>
          </p:nvSpPr>
          <p:spPr>
            <a:xfrm>
              <a:off x="2130286" y="241852"/>
              <a:ext cx="2590801" cy="612913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F39DCFD-E60B-ECB4-019B-6FDDA1C1B617}"/>
                </a:ext>
              </a:extLst>
            </p:cNvPr>
            <p:cNvSpPr txBox="1"/>
            <p:nvPr/>
          </p:nvSpPr>
          <p:spPr>
            <a:xfrm>
              <a:off x="2415540" y="762889"/>
              <a:ext cx="2166730" cy="5378997"/>
            </a:xfrm>
            <a:prstGeom prst="rect">
              <a:avLst/>
            </a:prstGeom>
            <a:grpFill/>
            <a:ln>
              <a:noFill/>
            </a:ln>
          </p:spPr>
          <p:txBody>
            <a:bodyPr wrap="square" rtlCol="0">
              <a:spAutoFit/>
            </a:bodyPr>
            <a:lstStyle/>
            <a:p>
              <a:r>
                <a:rPr lang="en-IN" sz="4800" dirty="0">
                  <a:latin typeface="Segoe UI Semibold" panose="020B0702040204020203" pitchFamily="34" charset="0"/>
                  <a:cs typeface="Segoe UI Semibold" panose="020B0702040204020203" pitchFamily="34" charset="0"/>
                </a:rPr>
                <a:t>How did we do in these years ?</a:t>
              </a:r>
            </a:p>
          </p:txBody>
        </p:sp>
      </p:grpSp>
      <p:grpSp>
        <p:nvGrpSpPr>
          <p:cNvPr id="31" name="Group 30">
            <a:extLst>
              <a:ext uri="{FF2B5EF4-FFF2-40B4-BE49-F238E27FC236}">
                <a16:creationId xmlns:a16="http://schemas.microsoft.com/office/drawing/2014/main" id="{93C9463B-AFC6-DF5D-341F-11DF5D9C8D17}"/>
              </a:ext>
            </a:extLst>
          </p:cNvPr>
          <p:cNvGrpSpPr/>
          <p:nvPr/>
        </p:nvGrpSpPr>
        <p:grpSpPr>
          <a:xfrm>
            <a:off x="3159006" y="1401150"/>
            <a:ext cx="8134790" cy="1943202"/>
            <a:chOff x="2993970" y="1789043"/>
            <a:chExt cx="8134790" cy="1943202"/>
          </a:xfrm>
          <a:effectLst>
            <a:outerShdw blurRad="63500" sx="102000" sy="102000" algn="ctr" rotWithShape="0">
              <a:prstClr val="black">
                <a:alpha val="40000"/>
              </a:prstClr>
            </a:outerShdw>
          </a:effectLst>
        </p:grpSpPr>
        <p:sp>
          <p:nvSpPr>
            <p:cNvPr id="19" name="Rectangle: Rounded Corners 18">
              <a:extLst>
                <a:ext uri="{FF2B5EF4-FFF2-40B4-BE49-F238E27FC236}">
                  <a16:creationId xmlns:a16="http://schemas.microsoft.com/office/drawing/2014/main" id="{602A27C5-7FD8-B879-8B0B-BD3D8D463EDE}"/>
                </a:ext>
              </a:extLst>
            </p:cNvPr>
            <p:cNvSpPr/>
            <p:nvPr/>
          </p:nvSpPr>
          <p:spPr>
            <a:xfrm>
              <a:off x="8544586" y="1789043"/>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433AAA24-A7F1-0C9C-7571-75553952938D}"/>
                </a:ext>
              </a:extLst>
            </p:cNvPr>
            <p:cNvSpPr/>
            <p:nvPr/>
          </p:nvSpPr>
          <p:spPr>
            <a:xfrm>
              <a:off x="8687881" y="1908000"/>
              <a:ext cx="2297585" cy="1713046"/>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D987B24-97B5-C075-C44B-663583BA0038}"/>
                </a:ext>
              </a:extLst>
            </p:cNvPr>
            <p:cNvSpPr/>
            <p:nvPr/>
          </p:nvSpPr>
          <p:spPr>
            <a:xfrm>
              <a:off x="2993970" y="1789043"/>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9E28368-E3CB-AD55-423A-E578E4984377}"/>
                </a:ext>
              </a:extLst>
            </p:cNvPr>
            <p:cNvSpPr/>
            <p:nvPr/>
          </p:nvSpPr>
          <p:spPr>
            <a:xfrm>
              <a:off x="5769278" y="1789043"/>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8649221-12C3-9451-2254-6525DC5EEC36}"/>
                </a:ext>
              </a:extLst>
            </p:cNvPr>
            <p:cNvSpPr/>
            <p:nvPr/>
          </p:nvSpPr>
          <p:spPr>
            <a:xfrm>
              <a:off x="3137265" y="1908000"/>
              <a:ext cx="2297585" cy="1713046"/>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DCB341B-942B-021A-5FEB-3620DEE97316}"/>
                </a:ext>
              </a:extLst>
            </p:cNvPr>
            <p:cNvSpPr/>
            <p:nvPr/>
          </p:nvSpPr>
          <p:spPr>
            <a:xfrm>
              <a:off x="5912573" y="1908000"/>
              <a:ext cx="2297585" cy="1713046"/>
            </a:xfrm>
            <a:prstGeom prst="roundRect">
              <a:avLst>
                <a:gd name="adj" fmla="val 14999"/>
              </a:avLst>
            </a:prstGeom>
            <a: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B4F64CE6-DCD4-79CB-B33C-1AAB4363C8B1}"/>
              </a:ext>
            </a:extLst>
          </p:cNvPr>
          <p:cNvGrpSpPr/>
          <p:nvPr/>
        </p:nvGrpSpPr>
        <p:grpSpPr>
          <a:xfrm>
            <a:off x="3159006" y="3593189"/>
            <a:ext cx="8134790" cy="1943202"/>
            <a:chOff x="2993970" y="4040831"/>
            <a:chExt cx="8134790" cy="1943202"/>
          </a:xfrm>
          <a:effectLst>
            <a:outerShdw blurRad="63500" sx="102000" sy="102000" algn="ctr" rotWithShape="0">
              <a:prstClr val="black">
                <a:alpha val="40000"/>
              </a:prstClr>
            </a:outerShdw>
          </a:effectLst>
        </p:grpSpPr>
        <p:sp>
          <p:nvSpPr>
            <p:cNvPr id="20" name="Rectangle: Rounded Corners 19">
              <a:extLst>
                <a:ext uri="{FF2B5EF4-FFF2-40B4-BE49-F238E27FC236}">
                  <a16:creationId xmlns:a16="http://schemas.microsoft.com/office/drawing/2014/main" id="{7FBCDD76-738C-11FD-BC8E-EC7DE3BBCBBE}"/>
                </a:ext>
              </a:extLst>
            </p:cNvPr>
            <p:cNvSpPr/>
            <p:nvPr/>
          </p:nvSpPr>
          <p:spPr>
            <a:xfrm>
              <a:off x="2993970" y="4040831"/>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3175F050-A071-8D05-DE42-C5B518E59A65}"/>
                </a:ext>
              </a:extLst>
            </p:cNvPr>
            <p:cNvSpPr/>
            <p:nvPr/>
          </p:nvSpPr>
          <p:spPr>
            <a:xfrm>
              <a:off x="3137265" y="4163212"/>
              <a:ext cx="2297585" cy="1713046"/>
            </a:xfrm>
            <a:prstGeom prst="roundRect">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EBDD375-44A8-671A-96CD-89B6A9F1D4C5}"/>
                </a:ext>
              </a:extLst>
            </p:cNvPr>
            <p:cNvSpPr/>
            <p:nvPr/>
          </p:nvSpPr>
          <p:spPr>
            <a:xfrm>
              <a:off x="5769278" y="4040831"/>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920D326B-48BF-6CE7-43FA-0364DC85A426}"/>
                </a:ext>
              </a:extLst>
            </p:cNvPr>
            <p:cNvSpPr/>
            <p:nvPr/>
          </p:nvSpPr>
          <p:spPr>
            <a:xfrm>
              <a:off x="8544586" y="4040831"/>
              <a:ext cx="2584174" cy="1943202"/>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5EAB82A7-289D-0AA1-202B-919A3EB0779A}"/>
                </a:ext>
              </a:extLst>
            </p:cNvPr>
            <p:cNvSpPr/>
            <p:nvPr/>
          </p:nvSpPr>
          <p:spPr>
            <a:xfrm>
              <a:off x="5912573" y="4163212"/>
              <a:ext cx="2297585" cy="1713046"/>
            </a:xfrm>
            <a:prstGeom prst="roundRect">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FF9A780-DC92-961E-1183-FE183997A2A1}"/>
                </a:ext>
              </a:extLst>
            </p:cNvPr>
            <p:cNvSpPr/>
            <p:nvPr/>
          </p:nvSpPr>
          <p:spPr>
            <a:xfrm>
              <a:off x="8687881" y="4163212"/>
              <a:ext cx="2297585" cy="1713046"/>
            </a:xfrm>
            <a:prstGeom prst="roundRect">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ectangle: Rounded Corners 33">
            <a:extLst>
              <a:ext uri="{FF2B5EF4-FFF2-40B4-BE49-F238E27FC236}">
                <a16:creationId xmlns:a16="http://schemas.microsoft.com/office/drawing/2014/main" id="{95DA0747-2382-F4C3-9C7F-D057F51B45B3}"/>
              </a:ext>
            </a:extLst>
          </p:cNvPr>
          <p:cNvSpPr/>
          <p:nvPr/>
        </p:nvSpPr>
        <p:spPr>
          <a:xfrm>
            <a:off x="3137264" y="549373"/>
            <a:ext cx="2440879" cy="649188"/>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spAutoFit/>
          </a:bodyPr>
          <a:lstStyle/>
          <a:p>
            <a:pPr algn="ctr"/>
            <a:r>
              <a:rPr lang="en-IN" sz="2400" dirty="0">
                <a:solidFill>
                  <a:schemeClr val="tx1"/>
                </a:solidFill>
              </a:rPr>
              <a:t>Total Revenue</a:t>
            </a:r>
          </a:p>
        </p:txBody>
      </p:sp>
      <p:sp>
        <p:nvSpPr>
          <p:cNvPr id="36" name="Rectangle: Rounded Corners 35">
            <a:extLst>
              <a:ext uri="{FF2B5EF4-FFF2-40B4-BE49-F238E27FC236}">
                <a16:creationId xmlns:a16="http://schemas.microsoft.com/office/drawing/2014/main" id="{11819E33-CE4A-CC6D-730A-CF25A067E7AB}"/>
              </a:ext>
            </a:extLst>
          </p:cNvPr>
          <p:cNvSpPr/>
          <p:nvPr/>
        </p:nvSpPr>
        <p:spPr>
          <a:xfrm>
            <a:off x="5924529" y="549373"/>
            <a:ext cx="2440879" cy="696102"/>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IN" sz="2400" dirty="0">
                <a:solidFill>
                  <a:schemeClr val="tx1"/>
                </a:solidFill>
              </a:rPr>
              <a:t>Weekday Revenue</a:t>
            </a:r>
          </a:p>
        </p:txBody>
      </p:sp>
      <p:sp>
        <p:nvSpPr>
          <p:cNvPr id="37" name="Rectangle: Rounded Corners 36">
            <a:extLst>
              <a:ext uri="{FF2B5EF4-FFF2-40B4-BE49-F238E27FC236}">
                <a16:creationId xmlns:a16="http://schemas.microsoft.com/office/drawing/2014/main" id="{E5BEECFE-FBA2-5260-0583-ECED6F15A364}"/>
              </a:ext>
            </a:extLst>
          </p:cNvPr>
          <p:cNvSpPr/>
          <p:nvPr/>
        </p:nvSpPr>
        <p:spPr>
          <a:xfrm>
            <a:off x="8687881" y="549373"/>
            <a:ext cx="2440879" cy="696102"/>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IN" sz="2400" dirty="0">
                <a:solidFill>
                  <a:schemeClr val="tx1"/>
                </a:solidFill>
              </a:rPr>
              <a:t>Weekend Revenue</a:t>
            </a:r>
          </a:p>
        </p:txBody>
      </p:sp>
      <p:sp>
        <p:nvSpPr>
          <p:cNvPr id="38" name="Rectangle: Rounded Corners 37">
            <a:extLst>
              <a:ext uri="{FF2B5EF4-FFF2-40B4-BE49-F238E27FC236}">
                <a16:creationId xmlns:a16="http://schemas.microsoft.com/office/drawing/2014/main" id="{A49C9583-F2B2-793A-1693-46A8297E0BF9}"/>
              </a:ext>
            </a:extLst>
          </p:cNvPr>
          <p:cNvSpPr/>
          <p:nvPr/>
        </p:nvSpPr>
        <p:spPr>
          <a:xfrm>
            <a:off x="3137264" y="5658772"/>
            <a:ext cx="2440879" cy="649188"/>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spAutoFit/>
          </a:bodyPr>
          <a:lstStyle/>
          <a:p>
            <a:pPr algn="ctr"/>
            <a:r>
              <a:rPr lang="en-IN" sz="2400" dirty="0">
                <a:solidFill>
                  <a:schemeClr val="tx1"/>
                </a:solidFill>
              </a:rPr>
              <a:t>Total Orders</a:t>
            </a:r>
          </a:p>
        </p:txBody>
      </p:sp>
      <p:sp>
        <p:nvSpPr>
          <p:cNvPr id="39" name="Rectangle: Rounded Corners 38">
            <a:extLst>
              <a:ext uri="{FF2B5EF4-FFF2-40B4-BE49-F238E27FC236}">
                <a16:creationId xmlns:a16="http://schemas.microsoft.com/office/drawing/2014/main" id="{872FB066-6D8A-0AE3-AB43-E4A6FA968AD7}"/>
              </a:ext>
            </a:extLst>
          </p:cNvPr>
          <p:cNvSpPr/>
          <p:nvPr/>
        </p:nvSpPr>
        <p:spPr>
          <a:xfrm>
            <a:off x="6005962" y="5611858"/>
            <a:ext cx="2440879" cy="696102"/>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IN" sz="2400" dirty="0">
                <a:solidFill>
                  <a:schemeClr val="tx1"/>
                </a:solidFill>
              </a:rPr>
              <a:t>weekday Orders</a:t>
            </a:r>
          </a:p>
        </p:txBody>
      </p:sp>
      <p:sp>
        <p:nvSpPr>
          <p:cNvPr id="40" name="Rectangle: Rounded Corners 39">
            <a:extLst>
              <a:ext uri="{FF2B5EF4-FFF2-40B4-BE49-F238E27FC236}">
                <a16:creationId xmlns:a16="http://schemas.microsoft.com/office/drawing/2014/main" id="{863A6E1C-C94A-E15D-F7ED-CF05CCCEE0AF}"/>
              </a:ext>
            </a:extLst>
          </p:cNvPr>
          <p:cNvSpPr/>
          <p:nvPr/>
        </p:nvSpPr>
        <p:spPr>
          <a:xfrm>
            <a:off x="8781270" y="5612525"/>
            <a:ext cx="2440879" cy="696102"/>
          </a:xfrm>
          <a:prstGeom prst="roundRect">
            <a:avLst>
              <a:gd name="adj" fmla="val 50000"/>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IN" sz="2400" dirty="0">
                <a:solidFill>
                  <a:schemeClr val="tx1"/>
                </a:solidFill>
              </a:rPr>
              <a:t>weekend Orders</a:t>
            </a:r>
          </a:p>
        </p:txBody>
      </p:sp>
      <p:pic>
        <p:nvPicPr>
          <p:cNvPr id="44" name="Graphic 43" descr="Bar graph with upward trend with solid fill">
            <a:extLst>
              <a:ext uri="{FF2B5EF4-FFF2-40B4-BE49-F238E27FC236}">
                <a16:creationId xmlns:a16="http://schemas.microsoft.com/office/drawing/2014/main" id="{6E9503BF-3999-1885-3F21-49B6695ABF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49103" y="559089"/>
            <a:ext cx="676670" cy="676670"/>
          </a:xfrm>
          <a:prstGeom prst="rect">
            <a:avLst/>
          </a:prstGeom>
        </p:spPr>
      </p:pic>
      <p:pic>
        <p:nvPicPr>
          <p:cNvPr id="52" name="Graphic 51" descr="Bar graph with downward trend with solid fill">
            <a:extLst>
              <a:ext uri="{FF2B5EF4-FFF2-40B4-BE49-F238E27FC236}">
                <a16:creationId xmlns:a16="http://schemas.microsoft.com/office/drawing/2014/main" id="{DF6276C8-2D84-367B-8EA2-C789BEB3FF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09622" y="545344"/>
            <a:ext cx="733425" cy="733425"/>
          </a:xfrm>
          <a:prstGeom prst="rect">
            <a:avLst/>
          </a:prstGeom>
        </p:spPr>
      </p:pic>
      <p:pic>
        <p:nvPicPr>
          <p:cNvPr id="54" name="Graphic 53" descr="Truck with solid fill">
            <a:extLst>
              <a:ext uri="{FF2B5EF4-FFF2-40B4-BE49-F238E27FC236}">
                <a16:creationId xmlns:a16="http://schemas.microsoft.com/office/drawing/2014/main" id="{FF53AEE5-B9F2-05B8-E9B3-6AFBB1B92E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9571" y="4736732"/>
            <a:ext cx="1885950" cy="745772"/>
          </a:xfrm>
          <a:prstGeom prst="rect">
            <a:avLst/>
          </a:prstGeom>
        </p:spPr>
      </p:pic>
      <p:pic>
        <p:nvPicPr>
          <p:cNvPr id="55" name="Graphic 54" descr="Truck with solid fill">
            <a:extLst>
              <a:ext uri="{FF2B5EF4-FFF2-40B4-BE49-F238E27FC236}">
                <a16:creationId xmlns:a16="http://schemas.microsoft.com/office/drawing/2014/main" id="{FC9DD314-D5E6-3600-BCAB-9B720F8139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08118" y="4756704"/>
            <a:ext cx="1885950" cy="745772"/>
          </a:xfrm>
          <a:prstGeom prst="rect">
            <a:avLst/>
          </a:prstGeom>
        </p:spPr>
      </p:pic>
      <p:pic>
        <p:nvPicPr>
          <p:cNvPr id="56" name="Graphic 55" descr="Truck with solid fill">
            <a:extLst>
              <a:ext uri="{FF2B5EF4-FFF2-40B4-BE49-F238E27FC236}">
                <a16:creationId xmlns:a16="http://schemas.microsoft.com/office/drawing/2014/main" id="{6983965C-B6EF-184F-2849-3FC89CF02D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076334" y="4756704"/>
            <a:ext cx="1885950" cy="745772"/>
          </a:xfrm>
          <a:prstGeom prst="rect">
            <a:avLst/>
          </a:prstGeom>
        </p:spPr>
      </p:pic>
      <p:pic>
        <p:nvPicPr>
          <p:cNvPr id="58" name="Graphic 57" descr="Coins with solid fill">
            <a:extLst>
              <a:ext uri="{FF2B5EF4-FFF2-40B4-BE49-F238E27FC236}">
                <a16:creationId xmlns:a16="http://schemas.microsoft.com/office/drawing/2014/main" id="{05A723E1-8451-215C-BCF9-89EFCF1D06B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32815" y="88721"/>
            <a:ext cx="773583" cy="773583"/>
          </a:xfrm>
          <a:prstGeom prst="rect">
            <a:avLst/>
          </a:prstGeom>
        </p:spPr>
      </p:pic>
    </p:spTree>
    <p:extLst>
      <p:ext uri="{BB962C8B-B14F-4D97-AF65-F5344CB8AC3E}">
        <p14:creationId xmlns:p14="http://schemas.microsoft.com/office/powerpoint/2010/main" val="1700295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315A3D-5A17-67D0-ED9F-15C622C104A1}"/>
              </a:ext>
            </a:extLst>
          </p:cNvPr>
          <p:cNvGrpSpPr/>
          <p:nvPr/>
        </p:nvGrpSpPr>
        <p:grpSpPr>
          <a:xfrm>
            <a:off x="218661" y="167885"/>
            <a:ext cx="2584174" cy="1452193"/>
            <a:chOff x="89452" y="241852"/>
            <a:chExt cx="1938131" cy="2213113"/>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4" name="Rectangle: Rounded Corners 3">
              <a:extLst>
                <a:ext uri="{FF2B5EF4-FFF2-40B4-BE49-F238E27FC236}">
                  <a16:creationId xmlns:a16="http://schemas.microsoft.com/office/drawing/2014/main" id="{1B786233-FC0E-FFAB-C0C3-BA967FA12F3C}"/>
                </a:ext>
              </a:extLst>
            </p:cNvPr>
            <p:cNvSpPr/>
            <p:nvPr/>
          </p:nvSpPr>
          <p:spPr>
            <a:xfrm>
              <a:off x="89452" y="241852"/>
              <a:ext cx="1938131" cy="221311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dirty="0"/>
            </a:p>
            <a:p>
              <a:pPr algn="ctr"/>
              <a:endParaRPr lang="en-IN" dirty="0"/>
            </a:p>
          </p:txBody>
        </p:sp>
        <p:sp>
          <p:nvSpPr>
            <p:cNvPr id="10" name="TextBox 9">
              <a:extLst>
                <a:ext uri="{FF2B5EF4-FFF2-40B4-BE49-F238E27FC236}">
                  <a16:creationId xmlns:a16="http://schemas.microsoft.com/office/drawing/2014/main" id="{4DCC1F7E-2194-2157-2FD1-32631532E857}"/>
                </a:ext>
              </a:extLst>
            </p:cNvPr>
            <p:cNvSpPr txBox="1"/>
            <p:nvPr/>
          </p:nvSpPr>
          <p:spPr>
            <a:xfrm>
              <a:off x="274981" y="378913"/>
              <a:ext cx="1510747" cy="1829277"/>
            </a:xfrm>
            <a:prstGeom prst="rect">
              <a:avLst/>
            </a:prstGeom>
            <a:grpFill/>
          </p:spPr>
          <p:txBody>
            <a:bodyPr wrap="square" rtlCol="0">
              <a:spAutoFit/>
            </a:bodyPr>
            <a:lstStyle/>
            <a:p>
              <a:r>
                <a:rPr lang="en-IN" b="1" dirty="0">
                  <a:latin typeface="Segoe UI Semibold" panose="020B0702040204020203" pitchFamily="34" charset="0"/>
                  <a:cs typeface="Segoe UI Semibold" panose="020B0702040204020203" pitchFamily="34" charset="0"/>
                </a:rPr>
                <a:t>APRM YEAR</a:t>
              </a:r>
            </a:p>
            <a:p>
              <a:r>
                <a:rPr lang="en-IN" b="1" dirty="0">
                  <a:latin typeface="Segoe UI Semibold" panose="020B0702040204020203" pitchFamily="34" charset="0"/>
                  <a:cs typeface="Segoe UI Semibold" panose="020B0702040204020203" pitchFamily="34" charset="0"/>
                </a:rPr>
                <a:t>2017</a:t>
              </a:r>
            </a:p>
            <a:p>
              <a:r>
                <a:rPr lang="en-IN" b="1" dirty="0">
                  <a:latin typeface="Segoe UI Semibold" panose="020B0702040204020203" pitchFamily="34" charset="0"/>
                  <a:cs typeface="Segoe UI Semibold" panose="020B0702040204020203" pitchFamily="34" charset="0"/>
                </a:rPr>
                <a:t>to </a:t>
              </a:r>
            </a:p>
            <a:p>
              <a:r>
                <a:rPr lang="en-IN" b="1" dirty="0">
                  <a:latin typeface="Segoe UI Semibold" panose="020B0702040204020203" pitchFamily="34" charset="0"/>
                  <a:cs typeface="Segoe UI Semibold" panose="020B0702040204020203" pitchFamily="34" charset="0"/>
                </a:rPr>
                <a:t>2018</a:t>
              </a:r>
            </a:p>
          </p:txBody>
        </p:sp>
      </p:grpSp>
      <p:grpSp>
        <p:nvGrpSpPr>
          <p:cNvPr id="3" name="Group 2">
            <a:extLst>
              <a:ext uri="{FF2B5EF4-FFF2-40B4-BE49-F238E27FC236}">
                <a16:creationId xmlns:a16="http://schemas.microsoft.com/office/drawing/2014/main" id="{ADA78372-29D5-3F47-E118-1FD6F5152FAC}"/>
              </a:ext>
            </a:extLst>
          </p:cNvPr>
          <p:cNvGrpSpPr/>
          <p:nvPr/>
        </p:nvGrpSpPr>
        <p:grpSpPr>
          <a:xfrm>
            <a:off x="218662" y="1710015"/>
            <a:ext cx="2584174" cy="2233335"/>
            <a:chOff x="4823790"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6" name="Rectangle: Rounded Corners 5">
              <a:extLst>
                <a:ext uri="{FF2B5EF4-FFF2-40B4-BE49-F238E27FC236}">
                  <a16:creationId xmlns:a16="http://schemas.microsoft.com/office/drawing/2014/main" id="{F36394F3-1818-AFE0-4B25-4E79267E6081}"/>
                </a:ext>
              </a:extLst>
            </p:cNvPr>
            <p:cNvSpPr/>
            <p:nvPr/>
          </p:nvSpPr>
          <p:spPr>
            <a:xfrm>
              <a:off x="4823790"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547A5FD-3DED-228A-77D7-C05DF4FCD1CD}"/>
                </a:ext>
              </a:extLst>
            </p:cNvPr>
            <p:cNvSpPr txBox="1"/>
            <p:nvPr/>
          </p:nvSpPr>
          <p:spPr>
            <a:xfrm>
              <a:off x="5022574" y="3828691"/>
              <a:ext cx="2146852" cy="2235867"/>
            </a:xfrm>
            <a:prstGeom prst="rect">
              <a:avLst/>
            </a:prstGeom>
            <a:grpFill/>
          </p:spPr>
          <p:txBody>
            <a:bodyPr wrap="square" rtlCol="0">
              <a:spAutoFit/>
            </a:bodyPr>
            <a:lstStyle/>
            <a:p>
              <a:r>
                <a:rPr lang="en-IN" sz="4300" dirty="0">
                  <a:latin typeface="Segoe UI Semibold" panose="020B0702040204020203" pitchFamily="34" charset="0"/>
                  <a:cs typeface="Segoe UI Semibold" panose="020B0702040204020203" pitchFamily="34" charset="0"/>
                </a:rPr>
                <a:t>Each year so far</a:t>
              </a:r>
            </a:p>
          </p:txBody>
        </p:sp>
      </p:grpSp>
      <p:sp>
        <p:nvSpPr>
          <p:cNvPr id="15" name="Rectangle: Rounded Corners 14">
            <a:extLst>
              <a:ext uri="{FF2B5EF4-FFF2-40B4-BE49-F238E27FC236}">
                <a16:creationId xmlns:a16="http://schemas.microsoft.com/office/drawing/2014/main" id="{470E94F9-6A93-6FA8-56D0-9EEC4EE4CAC9}"/>
              </a:ext>
            </a:extLst>
          </p:cNvPr>
          <p:cNvSpPr/>
          <p:nvPr/>
        </p:nvSpPr>
        <p:spPr>
          <a:xfrm>
            <a:off x="3001110" y="2809875"/>
            <a:ext cx="9076589" cy="3819525"/>
          </a:xfrm>
          <a:prstGeom prst="roundRect">
            <a:avLst>
              <a:gd name="adj" fmla="val 9186"/>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097E497-1A17-56C0-4283-8E8756BE520F}"/>
              </a:ext>
            </a:extLst>
          </p:cNvPr>
          <p:cNvSpPr/>
          <p:nvPr/>
        </p:nvSpPr>
        <p:spPr>
          <a:xfrm>
            <a:off x="3001109" y="66675"/>
            <a:ext cx="9076589" cy="2743200"/>
          </a:xfrm>
          <a:prstGeom prst="roundRect">
            <a:avLst>
              <a:gd name="adj" fmla="val 9186"/>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CC7A8830-A442-9AB3-BB6C-0BB27CAAABC5}"/>
              </a:ext>
            </a:extLst>
          </p:cNvPr>
          <p:cNvSpPr/>
          <p:nvPr/>
        </p:nvSpPr>
        <p:spPr>
          <a:xfrm>
            <a:off x="195531" y="4109457"/>
            <a:ext cx="2584174" cy="2233335"/>
          </a:xfrm>
          <a:prstGeom prst="round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itle 15">
            <a:extLst>
              <a:ext uri="{FF2B5EF4-FFF2-40B4-BE49-F238E27FC236}">
                <a16:creationId xmlns:a16="http://schemas.microsoft.com/office/drawing/2014/main" id="{8C8188E2-8E2A-45AF-61FE-CE7BDE0834E2}"/>
              </a:ext>
            </a:extLst>
          </p:cNvPr>
          <p:cNvSpPr>
            <a:spLocks noGrp="1"/>
          </p:cNvSpPr>
          <p:nvPr>
            <p:ph type="title"/>
          </p:nvPr>
        </p:nvSpPr>
        <p:spPr>
          <a:xfrm>
            <a:off x="370812" y="4238626"/>
            <a:ext cx="2204769" cy="1971674"/>
          </a:xfrm>
        </p:spPr>
        <p:txBody>
          <a:bodyPr>
            <a:noAutofit/>
          </a:bodyPr>
          <a:lstStyle/>
          <a:p>
            <a:r>
              <a:rPr lang="en-US" sz="3600" dirty="0">
                <a:latin typeface="Verdana" panose="020B0604030504040204" pitchFamily="34" charset="0"/>
                <a:ea typeface="Verdana" panose="020B0604030504040204" pitchFamily="34" charset="0"/>
              </a:rPr>
              <a:t>Number Of Orders per Year</a:t>
            </a:r>
          </a:p>
        </p:txBody>
      </p:sp>
    </p:spTree>
    <p:extLst>
      <p:ext uri="{BB962C8B-B14F-4D97-AF65-F5344CB8AC3E}">
        <p14:creationId xmlns:p14="http://schemas.microsoft.com/office/powerpoint/2010/main" val="17633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EBA7-7E99-C844-B76E-EEA81D1B0C3F}"/>
              </a:ext>
            </a:extLst>
          </p:cNvPr>
          <p:cNvSpPr>
            <a:spLocks noGrp="1"/>
          </p:cNvSpPr>
          <p:nvPr>
            <p:ph type="title"/>
          </p:nvPr>
        </p:nvSpPr>
        <p:spPr>
          <a:xfrm>
            <a:off x="184943" y="132327"/>
            <a:ext cx="5607064" cy="1001148"/>
          </a:xfrm>
        </p:spPr>
        <p:txBody>
          <a:bodyPr/>
          <a:lstStyle/>
          <a:p>
            <a:r>
              <a:rPr lang="en-IN" dirty="0"/>
              <a:t>Sum Of Sales per Year</a:t>
            </a:r>
          </a:p>
        </p:txBody>
      </p:sp>
      <p:sp>
        <p:nvSpPr>
          <p:cNvPr id="3" name="Slide Number Placeholder 2">
            <a:extLst>
              <a:ext uri="{FF2B5EF4-FFF2-40B4-BE49-F238E27FC236}">
                <a16:creationId xmlns:a16="http://schemas.microsoft.com/office/drawing/2014/main" id="{ECB10A18-26C7-B462-A4F3-3936BFCB125C}"/>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5" name="Text Placeholder 4">
            <a:extLst>
              <a:ext uri="{FF2B5EF4-FFF2-40B4-BE49-F238E27FC236}">
                <a16:creationId xmlns:a16="http://schemas.microsoft.com/office/drawing/2014/main" id="{96441BED-50A9-4E20-1723-42797645E07D}"/>
              </a:ext>
            </a:extLst>
          </p:cNvPr>
          <p:cNvSpPr>
            <a:spLocks noGrp="1"/>
          </p:cNvSpPr>
          <p:nvPr>
            <p:ph type="body" sz="quarter" idx="14"/>
          </p:nvPr>
        </p:nvSpPr>
        <p:spPr/>
        <p:txBody>
          <a:bodyPr>
            <a:normAutofit fontScale="92500" lnSpcReduction="10000"/>
          </a:bodyPr>
          <a:lstStyle/>
          <a:p>
            <a:r>
              <a:rPr lang="en-US" sz="2000" dirty="0">
                <a:latin typeface="Verdana" panose="020B0604030504040204" pitchFamily="34" charset="0"/>
                <a:ea typeface="Verdana" panose="020B0604030504040204" pitchFamily="34" charset="0"/>
                <a:cs typeface="Times New Roman" panose="02020603050405020304" pitchFamily="18" charset="0"/>
              </a:rPr>
              <a:t>In 2017, our annual sales exhibited consistent growth, steadily increasing from January through December, with the highest peak achieved in November. </a:t>
            </a:r>
          </a:p>
          <a:p>
            <a:r>
              <a:rPr lang="en-US" sz="2000" dirty="0">
                <a:latin typeface="Verdana" panose="020B0604030504040204" pitchFamily="34" charset="0"/>
                <a:ea typeface="Verdana" panose="020B0604030504040204" pitchFamily="34" charset="0"/>
                <a:cs typeface="Times New Roman" panose="02020603050405020304" pitchFamily="18" charset="0"/>
              </a:rPr>
              <a:t>However, 2018 brought a remarkable surge in sales compared to the previous year, particularly from January to August.</a:t>
            </a:r>
          </a:p>
          <a:p>
            <a:r>
              <a:rPr lang="en-US" sz="2000" dirty="0">
                <a:latin typeface="Verdana" panose="020B0604030504040204" pitchFamily="34" charset="0"/>
                <a:ea typeface="Verdana" panose="020B0604030504040204" pitchFamily="34" charset="0"/>
                <a:cs typeface="Times New Roman" panose="02020603050405020304" pitchFamily="18" charset="0"/>
              </a:rPr>
              <a:t>Unfortunately, their growth stalled from September to December in 2018. The decline in sales during this period is directly related to the significant decline in the number of orders.</a:t>
            </a:r>
            <a:endParaRPr lang="en-IN" sz="2000" dirty="0">
              <a:latin typeface="Verdana" panose="020B0604030504040204" pitchFamily="34" charset="0"/>
              <a:ea typeface="Verdan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1029D12-E10B-D38A-D392-88FE928905F4}"/>
              </a:ext>
            </a:extLst>
          </p:cNvPr>
          <p:cNvPicPr>
            <a:picLocks noChangeAspect="1"/>
          </p:cNvPicPr>
          <p:nvPr/>
        </p:nvPicPr>
        <p:blipFill>
          <a:blip r:embed="rId2"/>
          <a:stretch>
            <a:fillRect/>
          </a:stretch>
        </p:blipFill>
        <p:spPr>
          <a:xfrm>
            <a:off x="4857832" y="1238864"/>
            <a:ext cx="7226013" cy="5024284"/>
          </a:xfrm>
          <a:prstGeom prst="rect">
            <a:avLst/>
          </a:prstGeom>
        </p:spPr>
      </p:pic>
      <p:pic>
        <p:nvPicPr>
          <p:cNvPr id="8" name="Picture 7">
            <a:extLst>
              <a:ext uri="{FF2B5EF4-FFF2-40B4-BE49-F238E27FC236}">
                <a16:creationId xmlns:a16="http://schemas.microsoft.com/office/drawing/2014/main" id="{C70934FB-A8CA-F955-504E-88FA7336BF36}"/>
              </a:ext>
            </a:extLst>
          </p:cNvPr>
          <p:cNvPicPr>
            <a:picLocks noChangeAspect="1"/>
          </p:cNvPicPr>
          <p:nvPr/>
        </p:nvPicPr>
        <p:blipFill>
          <a:blip r:embed="rId3"/>
          <a:stretch>
            <a:fillRect/>
          </a:stretch>
        </p:blipFill>
        <p:spPr>
          <a:xfrm>
            <a:off x="7191375" y="1238865"/>
            <a:ext cx="2447925" cy="418486"/>
          </a:xfrm>
          <a:prstGeom prst="rect">
            <a:avLst/>
          </a:prstGeom>
        </p:spPr>
      </p:pic>
      <p:grpSp>
        <p:nvGrpSpPr>
          <p:cNvPr id="4" name="Group 3">
            <a:extLst>
              <a:ext uri="{FF2B5EF4-FFF2-40B4-BE49-F238E27FC236}">
                <a16:creationId xmlns:a16="http://schemas.microsoft.com/office/drawing/2014/main" id="{283B2AC9-85DB-56FF-35F5-FA01DDF72FAA}"/>
              </a:ext>
            </a:extLst>
          </p:cNvPr>
          <p:cNvGrpSpPr/>
          <p:nvPr/>
        </p:nvGrpSpPr>
        <p:grpSpPr>
          <a:xfrm>
            <a:off x="5899288" y="112365"/>
            <a:ext cx="5992674" cy="1021110"/>
            <a:chOff x="4823790"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6" name="Rectangle: Rounded Corners 5">
              <a:extLst>
                <a:ext uri="{FF2B5EF4-FFF2-40B4-BE49-F238E27FC236}">
                  <a16:creationId xmlns:a16="http://schemas.microsoft.com/office/drawing/2014/main" id="{3B7912F9-CABC-6357-0A70-57E9FCDAFD10}"/>
                </a:ext>
              </a:extLst>
            </p:cNvPr>
            <p:cNvSpPr/>
            <p:nvPr/>
          </p:nvSpPr>
          <p:spPr>
            <a:xfrm>
              <a:off x="4823790"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0D59F7A-C8FC-56DB-E26A-969F827B7C70}"/>
                </a:ext>
              </a:extLst>
            </p:cNvPr>
            <p:cNvSpPr txBox="1"/>
            <p:nvPr/>
          </p:nvSpPr>
          <p:spPr>
            <a:xfrm>
              <a:off x="5022574" y="3828691"/>
              <a:ext cx="2146852" cy="2235867"/>
            </a:xfrm>
            <a:prstGeom prst="rect">
              <a:avLst/>
            </a:prstGeom>
            <a:grpFill/>
          </p:spPr>
          <p:txBody>
            <a:bodyPr wrap="square" rtlCol="0">
              <a:spAutoFit/>
            </a:bodyPr>
            <a:lstStyle/>
            <a:p>
              <a:r>
                <a:rPr lang="en-IN" sz="4300" dirty="0">
                  <a:latin typeface="Segoe UI Semibold" panose="020B0702040204020203" pitchFamily="34" charset="0"/>
                  <a:cs typeface="Segoe UI Semibold" panose="020B0702040204020203" pitchFamily="34" charset="0"/>
                </a:rPr>
                <a:t>Each year so far</a:t>
              </a:r>
            </a:p>
          </p:txBody>
        </p:sp>
      </p:grpSp>
    </p:spTree>
    <p:extLst>
      <p:ext uri="{BB962C8B-B14F-4D97-AF65-F5344CB8AC3E}">
        <p14:creationId xmlns:p14="http://schemas.microsoft.com/office/powerpoint/2010/main" val="960987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866D8A-3C1E-FCDF-AC7C-B7FAD8BCC93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Picture 4">
            <a:extLst>
              <a:ext uri="{FF2B5EF4-FFF2-40B4-BE49-F238E27FC236}">
                <a16:creationId xmlns:a16="http://schemas.microsoft.com/office/drawing/2014/main" id="{F9C144A7-FDD2-525A-A607-51359F71DA5C}"/>
              </a:ext>
            </a:extLst>
          </p:cNvPr>
          <p:cNvPicPr>
            <a:picLocks noChangeAspect="1"/>
          </p:cNvPicPr>
          <p:nvPr/>
        </p:nvPicPr>
        <p:blipFill>
          <a:blip r:embed="rId2"/>
          <a:stretch>
            <a:fillRect/>
          </a:stretch>
        </p:blipFill>
        <p:spPr>
          <a:xfrm>
            <a:off x="137611" y="1690688"/>
            <a:ext cx="8072738" cy="5030787"/>
          </a:xfrm>
          <a:prstGeom prst="rect">
            <a:avLst/>
          </a:prstGeom>
        </p:spPr>
      </p:pic>
      <p:sp>
        <p:nvSpPr>
          <p:cNvPr id="7" name="TextBox 6">
            <a:extLst>
              <a:ext uri="{FF2B5EF4-FFF2-40B4-BE49-F238E27FC236}">
                <a16:creationId xmlns:a16="http://schemas.microsoft.com/office/drawing/2014/main" id="{C64F2E95-991F-3061-0EBD-91B50DAD7DBD}"/>
              </a:ext>
            </a:extLst>
          </p:cNvPr>
          <p:cNvSpPr txBox="1"/>
          <p:nvPr/>
        </p:nvSpPr>
        <p:spPr>
          <a:xfrm>
            <a:off x="8367252" y="1690688"/>
            <a:ext cx="3687137" cy="4524315"/>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txBody>
          <a:bodyPr wrap="square" rtlCol="0">
            <a:spAutoFit/>
          </a:bodyPr>
          <a:lstStyle/>
          <a:p>
            <a:r>
              <a:rPr lang="en-US" dirty="0">
                <a:solidFill>
                  <a:srgbClr val="002060"/>
                </a:solidFill>
                <a:latin typeface="Verdana" panose="020B0604030504040204" pitchFamily="34" charset="0"/>
                <a:ea typeface="Verdana" panose="020B0604030504040204" pitchFamily="34" charset="0"/>
              </a:rPr>
              <a:t>"In the fiscal year of 2017, our company's top-performing products were as follows: Bed Bath Table generated sales of 604k , closely followed by Health Beauty at 552k, and Sport Leisure at 534k. Watches Gifts remarkably reached 532k, and Computer Accessories concluded the top five with 466k sold. This data is visually represented in the accompanying bar chart, illustrating the sales performance of our top five products."</a:t>
            </a:r>
            <a:endParaRPr lang="en-IN" dirty="0">
              <a:solidFill>
                <a:srgbClr val="002060"/>
              </a:solidFill>
              <a:latin typeface="Verdana" panose="020B0604030504040204" pitchFamily="34" charset="0"/>
              <a:ea typeface="Verdana" panose="020B0604030504040204" pitchFamily="34" charset="0"/>
            </a:endParaRPr>
          </a:p>
        </p:txBody>
      </p:sp>
      <p:grpSp>
        <p:nvGrpSpPr>
          <p:cNvPr id="4" name="Group 3">
            <a:extLst>
              <a:ext uri="{FF2B5EF4-FFF2-40B4-BE49-F238E27FC236}">
                <a16:creationId xmlns:a16="http://schemas.microsoft.com/office/drawing/2014/main" id="{4B3B2ADE-4DC4-5894-6DEE-E0ABC1DCCEAC}"/>
              </a:ext>
            </a:extLst>
          </p:cNvPr>
          <p:cNvGrpSpPr/>
          <p:nvPr/>
        </p:nvGrpSpPr>
        <p:grpSpPr>
          <a:xfrm>
            <a:off x="137611" y="288150"/>
            <a:ext cx="11858625" cy="1261191"/>
            <a:chOff x="7517294"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6" name="Rectangle: Rounded Corners 5">
              <a:extLst>
                <a:ext uri="{FF2B5EF4-FFF2-40B4-BE49-F238E27FC236}">
                  <a16:creationId xmlns:a16="http://schemas.microsoft.com/office/drawing/2014/main" id="{296BCFF2-7366-D5B2-A648-81565037364A}"/>
                </a:ext>
              </a:extLst>
            </p:cNvPr>
            <p:cNvSpPr/>
            <p:nvPr/>
          </p:nvSpPr>
          <p:spPr>
            <a:xfrm>
              <a:off x="7517294"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DBC0B80-FCE9-C645-B429-B9C7F5E02653}"/>
                </a:ext>
              </a:extLst>
            </p:cNvPr>
            <p:cNvSpPr txBox="1"/>
            <p:nvPr/>
          </p:nvSpPr>
          <p:spPr>
            <a:xfrm>
              <a:off x="7716076" y="3836385"/>
              <a:ext cx="2193235" cy="1221850"/>
            </a:xfrm>
            <a:prstGeom prst="rect">
              <a:avLst/>
            </a:prstGeom>
            <a:grpFill/>
          </p:spPr>
          <p:txBody>
            <a:bodyPr wrap="square" rtlCol="0">
              <a:spAutoFit/>
            </a:bodyPr>
            <a:lstStyle/>
            <a:p>
              <a:pPr algn="ctr"/>
              <a:r>
                <a:rPr lang="en-IN" sz="3300" dirty="0">
                  <a:latin typeface="Segoe UI Semibold" panose="020B0702040204020203" pitchFamily="34" charset="0"/>
                  <a:cs typeface="Segoe UI Semibold" panose="020B0702040204020203" pitchFamily="34" charset="0"/>
                </a:rPr>
                <a:t>What are our top selling products ?</a:t>
              </a:r>
            </a:p>
          </p:txBody>
        </p:sp>
      </p:grpSp>
      <p:pic>
        <p:nvPicPr>
          <p:cNvPr id="12" name="Graphic 11" descr="Business Growth with solid fill">
            <a:extLst>
              <a:ext uri="{FF2B5EF4-FFF2-40B4-BE49-F238E27FC236}">
                <a16:creationId xmlns:a16="http://schemas.microsoft.com/office/drawing/2014/main" id="{755593EF-3A58-B65B-9BDD-70054B11C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927" y="399989"/>
            <a:ext cx="914400" cy="1052543"/>
          </a:xfrm>
          <a:prstGeom prst="rect">
            <a:avLst/>
          </a:prstGeom>
        </p:spPr>
      </p:pic>
    </p:spTree>
    <p:extLst>
      <p:ext uri="{BB962C8B-B14F-4D97-AF65-F5344CB8AC3E}">
        <p14:creationId xmlns:p14="http://schemas.microsoft.com/office/powerpoint/2010/main" val="2363080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866D8A-3C1E-FCDF-AC7C-B7FAD8BCC93C}"/>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7" name="TextBox 6">
            <a:extLst>
              <a:ext uri="{FF2B5EF4-FFF2-40B4-BE49-F238E27FC236}">
                <a16:creationId xmlns:a16="http://schemas.microsoft.com/office/drawing/2014/main" id="{C64F2E95-991F-3061-0EBD-91B50DAD7DBD}"/>
              </a:ext>
            </a:extLst>
          </p:cNvPr>
          <p:cNvSpPr txBox="1"/>
          <p:nvPr/>
        </p:nvSpPr>
        <p:spPr>
          <a:xfrm>
            <a:off x="8238185" y="1682691"/>
            <a:ext cx="3844040" cy="5062924"/>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spPr>
        <p:txBody>
          <a:bodyPr wrap="square" rtlCol="0">
            <a:spAutoFit/>
          </a:bodyPr>
          <a:lstStyle/>
          <a:p>
            <a:r>
              <a:rPr lang="en-US" sz="1900" dirty="0">
                <a:solidFill>
                  <a:srgbClr val="002060"/>
                </a:solidFill>
                <a:latin typeface="Verdana" panose="020B0604030504040204" pitchFamily="34" charset="0"/>
                <a:ea typeface="Verdana" panose="020B0604030504040204" pitchFamily="34" charset="0"/>
              </a:rPr>
              <a:t>"In 2018, our leading product categories demonstrated exceptional performance. Health and beauty emerged as the top performer, generating 891k in sales, followed closely by watches and gifts with 775k, bed, bath, and tables at 661k, sport leisure at 628k, and finally, computer accessories at 598k. These figures, highlighted in the bar chart, underscore the top five products contributing significantly to our overall sales performance."</a:t>
            </a:r>
            <a:endParaRPr lang="en-IN" sz="1900" dirty="0">
              <a:solidFill>
                <a:srgbClr val="002060"/>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7126579D-32DF-B090-5DE4-024E2BDB457D}"/>
              </a:ext>
            </a:extLst>
          </p:cNvPr>
          <p:cNvPicPr>
            <a:picLocks noChangeAspect="1"/>
          </p:cNvPicPr>
          <p:nvPr/>
        </p:nvPicPr>
        <p:blipFill>
          <a:blip r:embed="rId2"/>
          <a:stretch>
            <a:fillRect/>
          </a:stretch>
        </p:blipFill>
        <p:spPr>
          <a:xfrm>
            <a:off x="156661" y="1714500"/>
            <a:ext cx="8072738" cy="5006975"/>
          </a:xfrm>
          <a:prstGeom prst="rect">
            <a:avLst/>
          </a:prstGeom>
        </p:spPr>
      </p:pic>
      <p:grpSp>
        <p:nvGrpSpPr>
          <p:cNvPr id="8" name="Group 7">
            <a:extLst>
              <a:ext uri="{FF2B5EF4-FFF2-40B4-BE49-F238E27FC236}">
                <a16:creationId xmlns:a16="http://schemas.microsoft.com/office/drawing/2014/main" id="{96A18A36-A596-7AE4-1A51-7A449C9DC0F9}"/>
              </a:ext>
            </a:extLst>
          </p:cNvPr>
          <p:cNvGrpSpPr/>
          <p:nvPr/>
        </p:nvGrpSpPr>
        <p:grpSpPr>
          <a:xfrm>
            <a:off x="137611" y="288150"/>
            <a:ext cx="11858625" cy="1293000"/>
            <a:chOff x="7517294" y="3637722"/>
            <a:chExt cx="2590801"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9" name="Rectangle: Rounded Corners 8">
              <a:extLst>
                <a:ext uri="{FF2B5EF4-FFF2-40B4-BE49-F238E27FC236}">
                  <a16:creationId xmlns:a16="http://schemas.microsoft.com/office/drawing/2014/main" id="{FC16C1E6-32B7-B4FB-993E-743F1AFC6FBD}"/>
                </a:ext>
              </a:extLst>
            </p:cNvPr>
            <p:cNvSpPr/>
            <p:nvPr/>
          </p:nvSpPr>
          <p:spPr>
            <a:xfrm>
              <a:off x="7517294" y="3637722"/>
              <a:ext cx="2590801"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2986FDF-125D-0A17-C03D-8ADD39F9260E}"/>
                </a:ext>
              </a:extLst>
            </p:cNvPr>
            <p:cNvSpPr txBox="1"/>
            <p:nvPr/>
          </p:nvSpPr>
          <p:spPr>
            <a:xfrm>
              <a:off x="7716076" y="3836385"/>
              <a:ext cx="2193235" cy="1221850"/>
            </a:xfrm>
            <a:prstGeom prst="rect">
              <a:avLst/>
            </a:prstGeom>
            <a:grpFill/>
          </p:spPr>
          <p:txBody>
            <a:bodyPr wrap="square" rtlCol="0">
              <a:spAutoFit/>
            </a:bodyPr>
            <a:lstStyle/>
            <a:p>
              <a:pPr algn="ctr"/>
              <a:r>
                <a:rPr lang="en-IN" sz="3300" dirty="0">
                  <a:latin typeface="Segoe UI Semibold" panose="020B0702040204020203" pitchFamily="34" charset="0"/>
                  <a:cs typeface="Segoe UI Semibold" panose="020B0702040204020203" pitchFamily="34" charset="0"/>
                </a:rPr>
                <a:t>What are our top selling products ?</a:t>
              </a:r>
            </a:p>
          </p:txBody>
        </p:sp>
      </p:grpSp>
      <p:pic>
        <p:nvPicPr>
          <p:cNvPr id="11" name="Graphic 10" descr="Business Growth with solid fill">
            <a:extLst>
              <a:ext uri="{FF2B5EF4-FFF2-40B4-BE49-F238E27FC236}">
                <a16:creationId xmlns:a16="http://schemas.microsoft.com/office/drawing/2014/main" id="{956D47BA-C7B8-6E02-34B6-951FF8313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927" y="399989"/>
            <a:ext cx="914400" cy="1052543"/>
          </a:xfrm>
          <a:prstGeom prst="rect">
            <a:avLst/>
          </a:prstGeom>
        </p:spPr>
      </p:pic>
    </p:spTree>
    <p:extLst>
      <p:ext uri="{BB962C8B-B14F-4D97-AF65-F5344CB8AC3E}">
        <p14:creationId xmlns:p14="http://schemas.microsoft.com/office/powerpoint/2010/main" val="1063569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3E0057-070D-3C64-FCC0-F574DDAB2564}"/>
              </a:ext>
            </a:extLst>
          </p:cNvPr>
          <p:cNvGrpSpPr/>
          <p:nvPr/>
        </p:nvGrpSpPr>
        <p:grpSpPr>
          <a:xfrm>
            <a:off x="107257" y="76200"/>
            <a:ext cx="11903767" cy="942975"/>
            <a:chOff x="5874483" y="-1200579"/>
            <a:chExt cx="3973039" cy="2567608"/>
          </a:xfr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p:grpSpPr>
        <p:sp>
          <p:nvSpPr>
            <p:cNvPr id="5" name="Rectangle: Rounded Corners 4">
              <a:extLst>
                <a:ext uri="{FF2B5EF4-FFF2-40B4-BE49-F238E27FC236}">
                  <a16:creationId xmlns:a16="http://schemas.microsoft.com/office/drawing/2014/main" id="{373BDC58-94C0-8915-D533-F5BAEA26BC93}"/>
                </a:ext>
              </a:extLst>
            </p:cNvPr>
            <p:cNvSpPr/>
            <p:nvPr/>
          </p:nvSpPr>
          <p:spPr>
            <a:xfrm>
              <a:off x="5874483" y="-1200579"/>
              <a:ext cx="3973039" cy="256760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47B9ECB-A37F-2342-FCB2-177AC37B17CC}"/>
                </a:ext>
              </a:extLst>
            </p:cNvPr>
            <p:cNvSpPr txBox="1"/>
            <p:nvPr/>
          </p:nvSpPr>
          <p:spPr>
            <a:xfrm>
              <a:off x="6012195" y="-737732"/>
              <a:ext cx="3745840" cy="1824414"/>
            </a:xfrm>
            <a:prstGeom prst="rect">
              <a:avLst/>
            </a:prstGeom>
            <a:grpFill/>
          </p:spPr>
          <p:txBody>
            <a:bodyPr wrap="square" rtlCol="0">
              <a:spAutoFit/>
            </a:bodyPr>
            <a:lstStyle/>
            <a:p>
              <a:pPr algn="ctr"/>
              <a:r>
                <a:rPr lang="en-IN" sz="2800" dirty="0">
                  <a:latin typeface="Segoe UI Semibold" panose="020B0702040204020203" pitchFamily="34" charset="0"/>
                  <a:cs typeface="Segoe UI Semibold" panose="020B0702040204020203" pitchFamily="34" charset="0"/>
                </a:rPr>
                <a:t>Product behaviour by revenue v/s orders 2017-2018</a:t>
              </a:r>
            </a:p>
          </p:txBody>
        </p:sp>
      </p:grpSp>
      <p:sp>
        <p:nvSpPr>
          <p:cNvPr id="7" name="Rectangle: Rounded Corners 6">
            <a:extLst>
              <a:ext uri="{FF2B5EF4-FFF2-40B4-BE49-F238E27FC236}">
                <a16:creationId xmlns:a16="http://schemas.microsoft.com/office/drawing/2014/main" id="{15BBA44E-F9E7-3526-F5A1-99CBD10D3C03}"/>
              </a:ext>
            </a:extLst>
          </p:cNvPr>
          <p:cNvSpPr/>
          <p:nvPr/>
        </p:nvSpPr>
        <p:spPr>
          <a:xfrm>
            <a:off x="107257" y="945298"/>
            <a:ext cx="12008543" cy="5836502"/>
          </a:xfrm>
          <a:prstGeom prst="roundRect">
            <a:avLst>
              <a:gd name="adj" fmla="val 1971"/>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Statistics with solid fill">
            <a:extLst>
              <a:ext uri="{FF2B5EF4-FFF2-40B4-BE49-F238E27FC236}">
                <a16:creationId xmlns:a16="http://schemas.microsoft.com/office/drawing/2014/main" id="{C1E79EB2-9A57-D5F3-F17E-49C9982CE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702" y="145916"/>
            <a:ext cx="914400" cy="770300"/>
          </a:xfrm>
          <a:prstGeom prst="rect">
            <a:avLst/>
          </a:prstGeom>
        </p:spPr>
      </p:pic>
      <p:sp>
        <p:nvSpPr>
          <p:cNvPr id="11" name="Rectangle: Single Corner Snipped 10">
            <a:extLst>
              <a:ext uri="{FF2B5EF4-FFF2-40B4-BE49-F238E27FC236}">
                <a16:creationId xmlns:a16="http://schemas.microsoft.com/office/drawing/2014/main" id="{F87B9C36-9D85-64D1-BA3C-A10F68C58716}"/>
              </a:ext>
            </a:extLst>
          </p:cNvPr>
          <p:cNvSpPr/>
          <p:nvPr/>
        </p:nvSpPr>
        <p:spPr>
          <a:xfrm>
            <a:off x="1914525" y="4124325"/>
            <a:ext cx="1905000" cy="1876425"/>
          </a:xfrm>
          <a:prstGeom prst="snip1Rect">
            <a:avLst>
              <a:gd name="adj" fmla="val 50000"/>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Snipped 12">
            <a:extLst>
              <a:ext uri="{FF2B5EF4-FFF2-40B4-BE49-F238E27FC236}">
                <a16:creationId xmlns:a16="http://schemas.microsoft.com/office/drawing/2014/main" id="{92DEC850-BF42-CF39-728D-4BF58FA1509F}"/>
              </a:ext>
            </a:extLst>
          </p:cNvPr>
          <p:cNvSpPr/>
          <p:nvPr/>
        </p:nvSpPr>
        <p:spPr>
          <a:xfrm>
            <a:off x="10258424" y="4267200"/>
            <a:ext cx="1752600" cy="1876425"/>
          </a:xfrm>
          <a:prstGeom prst="snip1Rect">
            <a:avLst>
              <a:gd name="adj" fmla="val 50000"/>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1352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AC1729-56C8-B125-F5BF-356C8C2D5A5B}"/>
              </a:ext>
            </a:extLst>
          </p:cNvPr>
          <p:cNvSpPr/>
          <p:nvPr/>
        </p:nvSpPr>
        <p:spPr>
          <a:xfrm>
            <a:off x="171450" y="66675"/>
            <a:ext cx="11934825" cy="6791325"/>
          </a:xfrm>
          <a:prstGeom prst="roundRect">
            <a:avLst>
              <a:gd name="adj" fmla="val 9364"/>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61D59A6-5CB5-051A-2BDE-33C55CA217DB}"/>
              </a:ext>
            </a:extLst>
          </p:cNvPr>
          <p:cNvSpPr txBox="1"/>
          <p:nvPr/>
        </p:nvSpPr>
        <p:spPr>
          <a:xfrm>
            <a:off x="1400175" y="571500"/>
            <a:ext cx="6496050" cy="1754326"/>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In Year 2017 the orders were corelated with the revenue and was stable from January to October with growth rate of </a:t>
            </a:r>
            <a:r>
              <a:rPr lang="en-IN" b="1" dirty="0">
                <a:solidFill>
                  <a:schemeClr val="accent6">
                    <a:lumMod val="75000"/>
                  </a:schemeClr>
                </a:solidFill>
                <a:latin typeface="Verdana" panose="020B0604030504040204" pitchFamily="34" charset="0"/>
                <a:ea typeface="Verdana" panose="020B0604030504040204" pitchFamily="34" charset="0"/>
              </a:rPr>
              <a:t>3.28%</a:t>
            </a:r>
            <a:r>
              <a:rPr lang="en-IN" dirty="0">
                <a:latin typeface="Verdana" panose="020B0604030504040204" pitchFamily="34" charset="0"/>
                <a:ea typeface="Verdana" panose="020B0604030504040204" pitchFamily="34" charset="0"/>
              </a:rPr>
              <a:t> where as there was an growth of </a:t>
            </a:r>
            <a:r>
              <a:rPr lang="en-IN" b="1" dirty="0">
                <a:solidFill>
                  <a:schemeClr val="accent6">
                    <a:lumMod val="75000"/>
                  </a:schemeClr>
                </a:solidFill>
                <a:latin typeface="Verdana" panose="020B0604030504040204" pitchFamily="34" charset="0"/>
                <a:ea typeface="Verdana" panose="020B0604030504040204" pitchFamily="34" charset="0"/>
              </a:rPr>
              <a:t>7.28%</a:t>
            </a:r>
            <a:r>
              <a:rPr lang="en-IN" dirty="0">
                <a:latin typeface="Verdana" panose="020B0604030504040204" pitchFamily="34" charset="0"/>
                <a:ea typeface="Verdana" panose="020B0604030504040204" pitchFamily="34" charset="0"/>
              </a:rPr>
              <a:t> from October to November and the year closed with drop of </a:t>
            </a:r>
            <a:r>
              <a:rPr lang="en-IN" b="1" dirty="0">
                <a:solidFill>
                  <a:srgbClr val="FF0000"/>
                </a:solidFill>
                <a:latin typeface="Verdana" panose="020B0604030504040204" pitchFamily="34" charset="0"/>
                <a:ea typeface="Verdana" panose="020B0604030504040204" pitchFamily="34" charset="0"/>
              </a:rPr>
              <a:t>18.71%</a:t>
            </a:r>
            <a:r>
              <a:rPr lang="en-IN" dirty="0">
                <a:latin typeface="Verdana" panose="020B0604030504040204" pitchFamily="34" charset="0"/>
                <a:ea typeface="Verdana" panose="020B0604030504040204" pitchFamily="34" charset="0"/>
              </a:rPr>
              <a:t> from November to December</a:t>
            </a:r>
          </a:p>
        </p:txBody>
      </p:sp>
    </p:spTree>
    <p:extLst>
      <p:ext uri="{BB962C8B-B14F-4D97-AF65-F5344CB8AC3E}">
        <p14:creationId xmlns:p14="http://schemas.microsoft.com/office/powerpoint/2010/main" val="336056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722</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Bahnschrift Condensed</vt:lpstr>
      <vt:lpstr>Calibri</vt:lpstr>
      <vt:lpstr>Calibri Light</vt:lpstr>
      <vt:lpstr>Lato</vt:lpstr>
      <vt:lpstr>Segoe UI Semibold</vt:lpstr>
      <vt:lpstr>Times New Roman</vt:lpstr>
      <vt:lpstr>Verdana</vt:lpstr>
      <vt:lpstr>Office Theme</vt:lpstr>
      <vt:lpstr>Annual Performance Review Meeting (APRM)</vt:lpstr>
      <vt:lpstr>PowerPoint Presentation</vt:lpstr>
      <vt:lpstr>PowerPoint Presentation</vt:lpstr>
      <vt:lpstr>Number Of Orders per Year</vt:lpstr>
      <vt:lpstr>Sum Of Sales per Year</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Performance Review Meeting (AAPRM)</dc:title>
  <dc:creator>Mohammad Wasim Shaikh</dc:creator>
  <cp:lastModifiedBy>Mohammad Wasim Shaikh</cp:lastModifiedBy>
  <cp:revision>12</cp:revision>
  <dcterms:created xsi:type="dcterms:W3CDTF">2023-10-31T05:12:09Z</dcterms:created>
  <dcterms:modified xsi:type="dcterms:W3CDTF">2023-11-04T23:10:20Z</dcterms:modified>
</cp:coreProperties>
</file>