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0"/>
  </p:notesMasterIdLst>
  <p:sldIdLst>
    <p:sldId id="256" r:id="rId2"/>
    <p:sldId id="258" r:id="rId3"/>
    <p:sldId id="277" r:id="rId4"/>
    <p:sldId id="257" r:id="rId5"/>
    <p:sldId id="259" r:id="rId6"/>
    <p:sldId id="260" r:id="rId7"/>
    <p:sldId id="261" r:id="rId8"/>
    <p:sldId id="262" r:id="rId9"/>
    <p:sldId id="268" r:id="rId10"/>
    <p:sldId id="269" r:id="rId11"/>
    <p:sldId id="270" r:id="rId12"/>
    <p:sldId id="271" r:id="rId13"/>
    <p:sldId id="272" r:id="rId14"/>
    <p:sldId id="273" r:id="rId15"/>
    <p:sldId id="274" r:id="rId16"/>
    <p:sldId id="275" r:id="rId17"/>
    <p:sldId id="27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snapToGrid="0">
      <p:cViewPr varScale="1">
        <p:scale>
          <a:sx n="68" d="100"/>
          <a:sy n="68" d="100"/>
        </p:scale>
        <p:origin x="58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E4EA6-4AEB-40BA-A2C3-F53ED6ABBF6B}"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DC771-B221-4F1D-A73C-63C08D739D05}" type="slidenum">
              <a:rPr lang="en-US" smtClean="0"/>
              <a:t>‹#›</a:t>
            </a:fld>
            <a:endParaRPr lang="en-US"/>
          </a:p>
        </p:txBody>
      </p:sp>
    </p:spTree>
    <p:extLst>
      <p:ext uri="{BB962C8B-B14F-4D97-AF65-F5344CB8AC3E}">
        <p14:creationId xmlns:p14="http://schemas.microsoft.com/office/powerpoint/2010/main" val="35391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5DC771-B221-4F1D-A73C-63C08D739D05}" type="slidenum">
              <a:rPr lang="en-US" smtClean="0"/>
              <a:t>3</a:t>
            </a:fld>
            <a:endParaRPr lang="en-US"/>
          </a:p>
        </p:txBody>
      </p:sp>
    </p:spTree>
    <p:extLst>
      <p:ext uri="{BB962C8B-B14F-4D97-AF65-F5344CB8AC3E}">
        <p14:creationId xmlns:p14="http://schemas.microsoft.com/office/powerpoint/2010/main" val="424798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12/6/2022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9402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12/6/2022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104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12/6/2022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89468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12/6/2022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4129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12/6/2022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6330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12/6/2022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3862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12/6/2022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5903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12/6/2022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81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12/6/2022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9850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12/6/2022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6132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12/6/2022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1411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12/6/2022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78359105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799" r:id="rId6"/>
    <p:sldLayoutId id="2147483804"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2" name="Rectangle 1071">
            <a:extLst>
              <a:ext uri="{FF2B5EF4-FFF2-40B4-BE49-F238E27FC236}">
                <a16:creationId xmlns:a16="http://schemas.microsoft.com/office/drawing/2014/main" id="{4D90D76C-184F-4A96-8FE8-1114F8EE1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a:extLst>
              <a:ext uri="{FF2B5EF4-FFF2-40B4-BE49-F238E27FC236}">
                <a16:creationId xmlns:a16="http://schemas.microsoft.com/office/drawing/2014/main" id="{2F9DE355-E8A7-498B-A6A0-54D03B953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5D5F3-4117-067E-4D69-519A6BAE96A5}"/>
              </a:ext>
            </a:extLst>
          </p:cNvPr>
          <p:cNvSpPr>
            <a:spLocks noGrp="1"/>
          </p:cNvSpPr>
          <p:nvPr>
            <p:ph type="ctrTitle"/>
          </p:nvPr>
        </p:nvSpPr>
        <p:spPr>
          <a:xfrm>
            <a:off x="106307" y="316096"/>
            <a:ext cx="5871029" cy="3282609"/>
          </a:xfrm>
        </p:spPr>
        <p:txBody>
          <a:bodyPr>
            <a:normAutofit fontScale="90000"/>
          </a:bodyPr>
          <a:lstStyle/>
          <a:p>
            <a:pPr algn="ctr"/>
            <a:r>
              <a:rPr lang="en-US" sz="2700" dirty="0"/>
              <a:t>CS-591</a:t>
            </a:r>
            <a:br>
              <a:rPr lang="en-US" sz="2700" dirty="0"/>
            </a:br>
            <a:r>
              <a:rPr lang="en-US" sz="2700" dirty="0"/>
              <a:t>Machine Learning and Soft Computing</a:t>
            </a:r>
            <a:br>
              <a:rPr lang="en-US" sz="2700" dirty="0"/>
            </a:br>
            <a:br>
              <a:rPr lang="en-US" dirty="0"/>
            </a:br>
            <a:r>
              <a:rPr lang="en-US" dirty="0"/>
              <a:t>Marketing Campaign Predictor</a:t>
            </a:r>
          </a:p>
        </p:txBody>
      </p:sp>
      <p:sp>
        <p:nvSpPr>
          <p:cNvPr id="3" name="Subtitle 2">
            <a:extLst>
              <a:ext uri="{FF2B5EF4-FFF2-40B4-BE49-F238E27FC236}">
                <a16:creationId xmlns:a16="http://schemas.microsoft.com/office/drawing/2014/main" id="{4D2778C6-2EF1-8065-7890-6B02E2E3B6B1}"/>
              </a:ext>
            </a:extLst>
          </p:cNvPr>
          <p:cNvSpPr>
            <a:spLocks noGrp="1"/>
          </p:cNvSpPr>
          <p:nvPr>
            <p:ph type="subTitle" idx="1"/>
          </p:nvPr>
        </p:nvSpPr>
        <p:spPr>
          <a:xfrm>
            <a:off x="586400" y="4669972"/>
            <a:ext cx="4910841" cy="1655762"/>
          </a:xfrm>
        </p:spPr>
        <p:txBody>
          <a:bodyPr>
            <a:normAutofit fontScale="92500"/>
          </a:bodyPr>
          <a:lstStyle/>
          <a:p>
            <a:r>
              <a:rPr lang="en-US" dirty="0">
                <a:solidFill>
                  <a:schemeClr val="bg1"/>
                </a:solidFill>
              </a:rPr>
              <a:t>By:</a:t>
            </a:r>
          </a:p>
          <a:p>
            <a:r>
              <a:rPr lang="en-US" dirty="0" err="1">
                <a:solidFill>
                  <a:schemeClr val="bg1"/>
                </a:solidFill>
              </a:rPr>
              <a:t>Wasimuddin</a:t>
            </a:r>
            <a:r>
              <a:rPr lang="en-US" dirty="0">
                <a:solidFill>
                  <a:schemeClr val="bg1"/>
                </a:solidFill>
              </a:rPr>
              <a:t> </a:t>
            </a:r>
            <a:r>
              <a:rPr lang="en-US" dirty="0" err="1">
                <a:solidFill>
                  <a:schemeClr val="bg1"/>
                </a:solidFill>
              </a:rPr>
              <a:t>fathimullah</a:t>
            </a:r>
            <a:r>
              <a:rPr lang="en-US" dirty="0">
                <a:solidFill>
                  <a:schemeClr val="bg1"/>
                </a:solidFill>
              </a:rPr>
              <a:t> 856530878</a:t>
            </a:r>
          </a:p>
          <a:p>
            <a:r>
              <a:rPr lang="en-US" dirty="0">
                <a:solidFill>
                  <a:schemeClr val="bg1"/>
                </a:solidFill>
              </a:rPr>
              <a:t>Taif Al </a:t>
            </a:r>
            <a:r>
              <a:rPr lang="en-US" dirty="0" err="1">
                <a:solidFill>
                  <a:schemeClr val="bg1"/>
                </a:solidFill>
              </a:rPr>
              <a:t>Beedh</a:t>
            </a:r>
            <a:r>
              <a:rPr lang="en-US" dirty="0">
                <a:solidFill>
                  <a:schemeClr val="bg1"/>
                </a:solidFill>
              </a:rPr>
              <a:t> 856519747</a:t>
            </a:r>
          </a:p>
        </p:txBody>
      </p:sp>
      <p:pic>
        <p:nvPicPr>
          <p:cNvPr id="1034" name="Picture 10" descr="Significant Role Artificial Intelligence in banking - Techiexpert.com">
            <a:extLst>
              <a:ext uri="{FF2B5EF4-FFF2-40B4-BE49-F238E27FC236}">
                <a16:creationId xmlns:a16="http://schemas.microsoft.com/office/drawing/2014/main" id="{FF7ACF77-785C-A180-17CA-481F6BB085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348" r="10269" b="-6"/>
          <a:stretch/>
        </p:blipFill>
        <p:spPr bwMode="auto">
          <a:xfrm>
            <a:off x="6691478" y="694191"/>
            <a:ext cx="5015970" cy="563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599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B14F-EE4A-56B6-32A0-E50062A568FE}"/>
              </a:ext>
            </a:extLst>
          </p:cNvPr>
          <p:cNvSpPr>
            <a:spLocks noGrp="1"/>
          </p:cNvSpPr>
          <p:nvPr>
            <p:ph type="title"/>
          </p:nvPr>
        </p:nvSpPr>
        <p:spPr/>
        <p:txBody>
          <a:bodyPr>
            <a:normAutofit fontScale="90000"/>
          </a:bodyPr>
          <a:lstStyle/>
          <a:p>
            <a:r>
              <a:rPr lang="en-US" dirty="0"/>
              <a:t>1. Predicting the outcome of the marketing campaign</a:t>
            </a:r>
          </a:p>
        </p:txBody>
      </p:sp>
      <p:sp>
        <p:nvSpPr>
          <p:cNvPr id="4" name="Content Placeholder 2">
            <a:extLst>
              <a:ext uri="{FF2B5EF4-FFF2-40B4-BE49-F238E27FC236}">
                <a16:creationId xmlns:a16="http://schemas.microsoft.com/office/drawing/2014/main" id="{71C20C11-B2FD-980B-2624-0350C8FB6680}"/>
              </a:ext>
            </a:extLst>
          </p:cNvPr>
          <p:cNvSpPr txBox="1">
            <a:spLocks/>
          </p:cNvSpPr>
          <p:nvPr/>
        </p:nvSpPr>
        <p:spPr>
          <a:xfrm>
            <a:off x="484553" y="2474913"/>
            <a:ext cx="5727562" cy="420165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Data is visualized using histograms and heatmaps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Different classifiers are built for efficiency comparison</a:t>
            </a:r>
          </a:p>
          <a:p>
            <a:pPr marL="685800" lvl="1" indent="-457200">
              <a:buFont typeface="+mj-lt"/>
              <a:buAutoNum type="alphaLcPeriod"/>
            </a:pPr>
            <a:endParaRPr lang="en-US" dirty="0"/>
          </a:p>
          <a:p>
            <a:pPr marL="685800" lvl="1" indent="-457200">
              <a:buFont typeface="+mj-lt"/>
              <a:buAutoNum type="alphaLcPeriod"/>
            </a:pPr>
            <a:r>
              <a:rPr lang="en-US" dirty="0"/>
              <a:t>Decision tree</a:t>
            </a:r>
          </a:p>
          <a:p>
            <a:pPr marL="685800" lvl="1" indent="-457200">
              <a:buFont typeface="+mj-lt"/>
              <a:buAutoNum type="alphaLcPeriod"/>
            </a:pPr>
            <a:r>
              <a:rPr lang="en-US" dirty="0"/>
              <a:t>K-Nearest Neighbor</a:t>
            </a:r>
          </a:p>
          <a:p>
            <a:pPr marL="685800" lvl="1" indent="-457200">
              <a:buFont typeface="+mj-lt"/>
              <a:buAutoNum type="alphaLcPeriod"/>
            </a:pPr>
            <a:r>
              <a:rPr lang="en-US" dirty="0"/>
              <a:t>Naïve Bayes</a:t>
            </a:r>
          </a:p>
          <a:p>
            <a:pPr lvl="1"/>
            <a:endParaRPr lang="en-US" dirty="0"/>
          </a:p>
        </p:txBody>
      </p:sp>
      <p:pic>
        <p:nvPicPr>
          <p:cNvPr id="5" name="Picture 4">
            <a:extLst>
              <a:ext uri="{FF2B5EF4-FFF2-40B4-BE49-F238E27FC236}">
                <a16:creationId xmlns:a16="http://schemas.microsoft.com/office/drawing/2014/main" id="{DA1F494C-CB02-9CE3-A439-B2AF0F453E45}"/>
              </a:ext>
            </a:extLst>
          </p:cNvPr>
          <p:cNvPicPr>
            <a:picLocks noChangeAspect="1"/>
          </p:cNvPicPr>
          <p:nvPr/>
        </p:nvPicPr>
        <p:blipFill>
          <a:blip r:embed="rId2"/>
          <a:stretch>
            <a:fillRect/>
          </a:stretch>
        </p:blipFill>
        <p:spPr>
          <a:xfrm>
            <a:off x="8058042" y="2438206"/>
            <a:ext cx="3983234" cy="1894958"/>
          </a:xfrm>
          <a:prstGeom prst="rect">
            <a:avLst/>
          </a:prstGeom>
        </p:spPr>
      </p:pic>
      <p:pic>
        <p:nvPicPr>
          <p:cNvPr id="6" name="Picture 5">
            <a:extLst>
              <a:ext uri="{FF2B5EF4-FFF2-40B4-BE49-F238E27FC236}">
                <a16:creationId xmlns:a16="http://schemas.microsoft.com/office/drawing/2014/main" id="{02619EAE-9287-3CF7-9D8F-FA37DB64D4E8}"/>
              </a:ext>
            </a:extLst>
          </p:cNvPr>
          <p:cNvPicPr>
            <a:picLocks noChangeAspect="1"/>
          </p:cNvPicPr>
          <p:nvPr/>
        </p:nvPicPr>
        <p:blipFill>
          <a:blip r:embed="rId3"/>
          <a:stretch>
            <a:fillRect/>
          </a:stretch>
        </p:blipFill>
        <p:spPr>
          <a:xfrm>
            <a:off x="4026154" y="5020265"/>
            <a:ext cx="4371920" cy="403942"/>
          </a:xfrm>
          <a:prstGeom prst="rect">
            <a:avLst/>
          </a:prstGeom>
        </p:spPr>
      </p:pic>
      <p:pic>
        <p:nvPicPr>
          <p:cNvPr id="7" name="Picture 6">
            <a:extLst>
              <a:ext uri="{FF2B5EF4-FFF2-40B4-BE49-F238E27FC236}">
                <a16:creationId xmlns:a16="http://schemas.microsoft.com/office/drawing/2014/main" id="{44AA360F-ABA3-A510-39F6-FAEEF8658134}"/>
              </a:ext>
            </a:extLst>
          </p:cNvPr>
          <p:cNvPicPr>
            <a:picLocks noChangeAspect="1"/>
          </p:cNvPicPr>
          <p:nvPr/>
        </p:nvPicPr>
        <p:blipFill>
          <a:blip r:embed="rId4"/>
          <a:stretch>
            <a:fillRect/>
          </a:stretch>
        </p:blipFill>
        <p:spPr>
          <a:xfrm>
            <a:off x="4026153" y="5567496"/>
            <a:ext cx="4371915" cy="421974"/>
          </a:xfrm>
          <a:prstGeom prst="rect">
            <a:avLst/>
          </a:prstGeom>
        </p:spPr>
      </p:pic>
      <p:pic>
        <p:nvPicPr>
          <p:cNvPr id="8" name="Picture 7">
            <a:extLst>
              <a:ext uri="{FF2B5EF4-FFF2-40B4-BE49-F238E27FC236}">
                <a16:creationId xmlns:a16="http://schemas.microsoft.com/office/drawing/2014/main" id="{E107044F-2451-A229-6198-14699A2A2812}"/>
              </a:ext>
            </a:extLst>
          </p:cNvPr>
          <p:cNvPicPr>
            <a:picLocks noChangeAspect="1"/>
          </p:cNvPicPr>
          <p:nvPr/>
        </p:nvPicPr>
        <p:blipFill>
          <a:blip r:embed="rId5"/>
          <a:stretch>
            <a:fillRect/>
          </a:stretch>
        </p:blipFill>
        <p:spPr>
          <a:xfrm>
            <a:off x="4026153" y="6169548"/>
            <a:ext cx="3336111" cy="357056"/>
          </a:xfrm>
          <a:prstGeom prst="rect">
            <a:avLst/>
          </a:prstGeom>
        </p:spPr>
      </p:pic>
      <p:pic>
        <p:nvPicPr>
          <p:cNvPr id="11" name="Picture 10">
            <a:extLst>
              <a:ext uri="{FF2B5EF4-FFF2-40B4-BE49-F238E27FC236}">
                <a16:creationId xmlns:a16="http://schemas.microsoft.com/office/drawing/2014/main" id="{334E4B9B-A361-0DFA-F174-71F56BBB3BF6}"/>
              </a:ext>
            </a:extLst>
          </p:cNvPr>
          <p:cNvPicPr>
            <a:picLocks noChangeAspect="1"/>
          </p:cNvPicPr>
          <p:nvPr/>
        </p:nvPicPr>
        <p:blipFill>
          <a:blip r:embed="rId6"/>
          <a:stretch>
            <a:fillRect/>
          </a:stretch>
        </p:blipFill>
        <p:spPr>
          <a:xfrm>
            <a:off x="5736393" y="2526495"/>
            <a:ext cx="2294575" cy="1894958"/>
          </a:xfrm>
          <a:prstGeom prst="rect">
            <a:avLst/>
          </a:prstGeom>
        </p:spPr>
      </p:pic>
    </p:spTree>
    <p:extLst>
      <p:ext uri="{BB962C8B-B14F-4D97-AF65-F5344CB8AC3E}">
        <p14:creationId xmlns:p14="http://schemas.microsoft.com/office/powerpoint/2010/main" val="45422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B14F-EE4A-56B6-32A0-E50062A568FE}"/>
              </a:ext>
            </a:extLst>
          </p:cNvPr>
          <p:cNvSpPr>
            <a:spLocks noGrp="1"/>
          </p:cNvSpPr>
          <p:nvPr>
            <p:ph type="title"/>
          </p:nvPr>
        </p:nvSpPr>
        <p:spPr/>
        <p:txBody>
          <a:bodyPr>
            <a:normAutofit fontScale="90000"/>
          </a:bodyPr>
          <a:lstStyle/>
          <a:p>
            <a:r>
              <a:rPr lang="en-US" dirty="0"/>
              <a:t>1. Predicting the outcome of the marketing campaign</a:t>
            </a:r>
          </a:p>
        </p:txBody>
      </p:sp>
      <p:sp>
        <p:nvSpPr>
          <p:cNvPr id="4" name="Content Placeholder 2">
            <a:extLst>
              <a:ext uri="{FF2B5EF4-FFF2-40B4-BE49-F238E27FC236}">
                <a16:creationId xmlns:a16="http://schemas.microsoft.com/office/drawing/2014/main" id="{71C20C11-B2FD-980B-2624-0350C8FB6680}"/>
              </a:ext>
            </a:extLst>
          </p:cNvPr>
          <p:cNvSpPr txBox="1">
            <a:spLocks/>
          </p:cNvSpPr>
          <p:nvPr/>
        </p:nvSpPr>
        <p:spPr>
          <a:xfrm>
            <a:off x="484552" y="2474913"/>
            <a:ext cx="7483791" cy="420165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marL="457200" indent="-457200">
              <a:buFont typeface="+mj-lt"/>
              <a:buAutoNum type="arabicPeriod" startAt="3"/>
            </a:pPr>
            <a:r>
              <a:rPr lang="en-US" dirty="0"/>
              <a:t>For each classifier, a confusion matrix and a classification report were generated</a:t>
            </a:r>
          </a:p>
          <a:p>
            <a:pPr marL="457200" indent="-457200">
              <a:buFont typeface="+mj-lt"/>
              <a:buAutoNum type="arabicPeriod" startAt="3"/>
            </a:pPr>
            <a:endParaRPr lang="en-US" dirty="0"/>
          </a:p>
          <a:p>
            <a:pPr marL="457200" indent="-457200">
              <a:buFont typeface="+mj-lt"/>
              <a:buAutoNum type="arabicPeriod" startAt="3"/>
            </a:pPr>
            <a:endParaRPr lang="en-US" dirty="0"/>
          </a:p>
          <a:p>
            <a:pPr marL="457200" indent="-457200">
              <a:buFont typeface="+mj-lt"/>
              <a:buAutoNum type="arabicPeriod" startAt="3"/>
            </a:pPr>
            <a:endParaRPr lang="en-US" dirty="0"/>
          </a:p>
          <a:p>
            <a:pPr marL="457200" indent="-457200">
              <a:buFont typeface="+mj-lt"/>
              <a:buAutoNum type="arabicPeriod" startAt="3"/>
            </a:pPr>
            <a:endParaRPr lang="en-US" dirty="0"/>
          </a:p>
          <a:p>
            <a:pPr marL="457200" indent="-457200">
              <a:buFont typeface="+mj-lt"/>
              <a:buAutoNum type="arabicPeriod" startAt="3"/>
            </a:pPr>
            <a:r>
              <a:rPr lang="en-US" dirty="0"/>
              <a:t>The most accurate classifier is chosen for prediction</a:t>
            </a:r>
          </a:p>
        </p:txBody>
      </p:sp>
      <p:pic>
        <p:nvPicPr>
          <p:cNvPr id="3" name="Picture 2">
            <a:extLst>
              <a:ext uri="{FF2B5EF4-FFF2-40B4-BE49-F238E27FC236}">
                <a16:creationId xmlns:a16="http://schemas.microsoft.com/office/drawing/2014/main" id="{B378A860-8D40-638A-1A6F-5D41D4BBB34B}"/>
              </a:ext>
            </a:extLst>
          </p:cNvPr>
          <p:cNvPicPr>
            <a:picLocks noChangeAspect="1"/>
          </p:cNvPicPr>
          <p:nvPr/>
        </p:nvPicPr>
        <p:blipFill>
          <a:blip r:embed="rId2"/>
          <a:stretch>
            <a:fillRect/>
          </a:stretch>
        </p:blipFill>
        <p:spPr>
          <a:xfrm>
            <a:off x="7555432" y="2474913"/>
            <a:ext cx="1533096" cy="1390083"/>
          </a:xfrm>
          <a:prstGeom prst="rect">
            <a:avLst/>
          </a:prstGeom>
        </p:spPr>
      </p:pic>
      <p:pic>
        <p:nvPicPr>
          <p:cNvPr id="9" name="Picture 8">
            <a:extLst>
              <a:ext uri="{FF2B5EF4-FFF2-40B4-BE49-F238E27FC236}">
                <a16:creationId xmlns:a16="http://schemas.microsoft.com/office/drawing/2014/main" id="{27A46516-FAE3-7946-0154-DB54D508CA82}"/>
              </a:ext>
            </a:extLst>
          </p:cNvPr>
          <p:cNvPicPr>
            <a:picLocks noChangeAspect="1"/>
          </p:cNvPicPr>
          <p:nvPr/>
        </p:nvPicPr>
        <p:blipFill>
          <a:blip r:embed="rId3"/>
          <a:stretch>
            <a:fillRect/>
          </a:stretch>
        </p:blipFill>
        <p:spPr>
          <a:xfrm>
            <a:off x="9157471" y="2699188"/>
            <a:ext cx="3034529" cy="941531"/>
          </a:xfrm>
          <a:prstGeom prst="rect">
            <a:avLst/>
          </a:prstGeom>
        </p:spPr>
      </p:pic>
      <p:pic>
        <p:nvPicPr>
          <p:cNvPr id="10" name="Picture 9">
            <a:extLst>
              <a:ext uri="{FF2B5EF4-FFF2-40B4-BE49-F238E27FC236}">
                <a16:creationId xmlns:a16="http://schemas.microsoft.com/office/drawing/2014/main" id="{8C8B9616-B680-37D9-88D6-CB76FD7C1D98}"/>
              </a:ext>
            </a:extLst>
          </p:cNvPr>
          <p:cNvPicPr>
            <a:picLocks noChangeAspect="1"/>
          </p:cNvPicPr>
          <p:nvPr/>
        </p:nvPicPr>
        <p:blipFill>
          <a:blip r:embed="rId4"/>
          <a:stretch>
            <a:fillRect/>
          </a:stretch>
        </p:blipFill>
        <p:spPr>
          <a:xfrm>
            <a:off x="7555431" y="3925761"/>
            <a:ext cx="1533097" cy="1345022"/>
          </a:xfrm>
          <a:prstGeom prst="rect">
            <a:avLst/>
          </a:prstGeom>
        </p:spPr>
      </p:pic>
      <p:pic>
        <p:nvPicPr>
          <p:cNvPr id="12" name="Picture 11">
            <a:extLst>
              <a:ext uri="{FF2B5EF4-FFF2-40B4-BE49-F238E27FC236}">
                <a16:creationId xmlns:a16="http://schemas.microsoft.com/office/drawing/2014/main" id="{711C1C23-4B2F-4F0A-57A8-99DB079CA954}"/>
              </a:ext>
            </a:extLst>
          </p:cNvPr>
          <p:cNvPicPr>
            <a:picLocks noChangeAspect="1"/>
          </p:cNvPicPr>
          <p:nvPr/>
        </p:nvPicPr>
        <p:blipFill>
          <a:blip r:embed="rId5"/>
          <a:stretch>
            <a:fillRect/>
          </a:stretch>
        </p:blipFill>
        <p:spPr>
          <a:xfrm>
            <a:off x="9088528" y="4097124"/>
            <a:ext cx="3089813" cy="941531"/>
          </a:xfrm>
          <a:prstGeom prst="rect">
            <a:avLst/>
          </a:prstGeom>
        </p:spPr>
      </p:pic>
      <p:pic>
        <p:nvPicPr>
          <p:cNvPr id="13" name="Picture 12">
            <a:extLst>
              <a:ext uri="{FF2B5EF4-FFF2-40B4-BE49-F238E27FC236}">
                <a16:creationId xmlns:a16="http://schemas.microsoft.com/office/drawing/2014/main" id="{37A88919-B440-2F70-878B-F68C002074AA}"/>
              </a:ext>
            </a:extLst>
          </p:cNvPr>
          <p:cNvPicPr>
            <a:picLocks noChangeAspect="1"/>
          </p:cNvPicPr>
          <p:nvPr/>
        </p:nvPicPr>
        <p:blipFill>
          <a:blip r:embed="rId6"/>
          <a:stretch>
            <a:fillRect/>
          </a:stretch>
        </p:blipFill>
        <p:spPr>
          <a:xfrm>
            <a:off x="7591558" y="5442146"/>
            <a:ext cx="1496970" cy="1345022"/>
          </a:xfrm>
          <a:prstGeom prst="rect">
            <a:avLst/>
          </a:prstGeom>
        </p:spPr>
      </p:pic>
      <p:pic>
        <p:nvPicPr>
          <p:cNvPr id="16" name="Picture 15">
            <a:extLst>
              <a:ext uri="{FF2B5EF4-FFF2-40B4-BE49-F238E27FC236}">
                <a16:creationId xmlns:a16="http://schemas.microsoft.com/office/drawing/2014/main" id="{DFAA66E9-24C5-539E-9AA7-D7B0733B2FB6}"/>
              </a:ext>
            </a:extLst>
          </p:cNvPr>
          <p:cNvPicPr>
            <a:picLocks noChangeAspect="1"/>
          </p:cNvPicPr>
          <p:nvPr/>
        </p:nvPicPr>
        <p:blipFill>
          <a:blip r:embed="rId7"/>
          <a:stretch>
            <a:fillRect/>
          </a:stretch>
        </p:blipFill>
        <p:spPr>
          <a:xfrm>
            <a:off x="9039066" y="5593764"/>
            <a:ext cx="3087652" cy="913625"/>
          </a:xfrm>
          <a:prstGeom prst="rect">
            <a:avLst/>
          </a:prstGeom>
        </p:spPr>
      </p:pic>
    </p:spTree>
    <p:extLst>
      <p:ext uri="{BB962C8B-B14F-4D97-AF65-F5344CB8AC3E}">
        <p14:creationId xmlns:p14="http://schemas.microsoft.com/office/powerpoint/2010/main" val="3107543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CF39-35F1-683D-3C48-105854C913E7}"/>
              </a:ext>
            </a:extLst>
          </p:cNvPr>
          <p:cNvSpPr>
            <a:spLocks noGrp="1"/>
          </p:cNvSpPr>
          <p:nvPr>
            <p:ph type="title"/>
          </p:nvPr>
        </p:nvSpPr>
        <p:spPr>
          <a:xfrm>
            <a:off x="484552" y="365126"/>
            <a:ext cx="10869248" cy="1550760"/>
          </a:xfrm>
        </p:spPr>
        <p:txBody>
          <a:bodyPr>
            <a:normAutofit/>
          </a:bodyPr>
          <a:lstStyle/>
          <a:p>
            <a:r>
              <a:rPr lang="en-US" dirty="0"/>
              <a:t>1. Results</a:t>
            </a:r>
          </a:p>
        </p:txBody>
      </p:sp>
      <p:sp>
        <p:nvSpPr>
          <p:cNvPr id="4" name="Content Placeholder 2">
            <a:extLst>
              <a:ext uri="{FF2B5EF4-FFF2-40B4-BE49-F238E27FC236}">
                <a16:creationId xmlns:a16="http://schemas.microsoft.com/office/drawing/2014/main" id="{083D0824-AEA3-3C5A-2164-BE76DA19FA83}"/>
              </a:ext>
            </a:extLst>
          </p:cNvPr>
          <p:cNvSpPr txBox="1">
            <a:spLocks/>
          </p:cNvSpPr>
          <p:nvPr/>
        </p:nvSpPr>
        <p:spPr>
          <a:xfrm>
            <a:off x="92667" y="2652524"/>
            <a:ext cx="5538877" cy="391636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After passing the Queries file that has no target column, the model will predict the marketing campaign result.</a:t>
            </a:r>
          </a:p>
          <a:p>
            <a:pPr marL="342900" indent="-342900">
              <a:buFont typeface="Arial" panose="020B0604020202020204" pitchFamily="34" charset="0"/>
              <a:buChar char="•"/>
            </a:pPr>
            <a:r>
              <a:rPr lang="en-US" dirty="0"/>
              <a:t>A text file is created that has customer ID’s and the predicted results.</a:t>
            </a:r>
          </a:p>
          <a:p>
            <a:pPr marL="342900" indent="-342900">
              <a:buFont typeface="Arial" panose="020B0604020202020204" pitchFamily="34" charset="0"/>
              <a:buChar char="•"/>
            </a:pPr>
            <a:r>
              <a:rPr lang="en-US" dirty="0"/>
              <a:t>The CSV file is updated to include the predictions outcome column. </a:t>
            </a:r>
          </a:p>
        </p:txBody>
      </p:sp>
      <p:pic>
        <p:nvPicPr>
          <p:cNvPr id="5" name="Picture 4">
            <a:extLst>
              <a:ext uri="{FF2B5EF4-FFF2-40B4-BE49-F238E27FC236}">
                <a16:creationId xmlns:a16="http://schemas.microsoft.com/office/drawing/2014/main" id="{130B7EC3-3AA2-18EF-48E9-62814561730E}"/>
              </a:ext>
            </a:extLst>
          </p:cNvPr>
          <p:cNvPicPr>
            <a:picLocks noChangeAspect="1"/>
          </p:cNvPicPr>
          <p:nvPr/>
        </p:nvPicPr>
        <p:blipFill>
          <a:blip r:embed="rId2"/>
          <a:stretch>
            <a:fillRect/>
          </a:stretch>
        </p:blipFill>
        <p:spPr>
          <a:xfrm>
            <a:off x="7365535" y="2493698"/>
            <a:ext cx="2388066" cy="2484642"/>
          </a:xfrm>
          <a:prstGeom prst="rect">
            <a:avLst/>
          </a:prstGeom>
        </p:spPr>
      </p:pic>
      <p:pic>
        <p:nvPicPr>
          <p:cNvPr id="6" name="Picture 5">
            <a:extLst>
              <a:ext uri="{FF2B5EF4-FFF2-40B4-BE49-F238E27FC236}">
                <a16:creationId xmlns:a16="http://schemas.microsoft.com/office/drawing/2014/main" id="{5148097A-49CA-A5B5-D48F-51705717196D}"/>
              </a:ext>
            </a:extLst>
          </p:cNvPr>
          <p:cNvPicPr>
            <a:picLocks noChangeAspect="1"/>
          </p:cNvPicPr>
          <p:nvPr/>
        </p:nvPicPr>
        <p:blipFill>
          <a:blip r:embed="rId3"/>
          <a:stretch>
            <a:fillRect/>
          </a:stretch>
        </p:blipFill>
        <p:spPr>
          <a:xfrm>
            <a:off x="4057482" y="5225083"/>
            <a:ext cx="7915306" cy="1296820"/>
          </a:xfrm>
          <a:prstGeom prst="rect">
            <a:avLst/>
          </a:prstGeom>
        </p:spPr>
      </p:pic>
    </p:spTree>
    <p:extLst>
      <p:ext uri="{BB962C8B-B14F-4D97-AF65-F5344CB8AC3E}">
        <p14:creationId xmlns:p14="http://schemas.microsoft.com/office/powerpoint/2010/main" val="51369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FB43-4A37-2589-7D2D-E4A211E3DA53}"/>
              </a:ext>
            </a:extLst>
          </p:cNvPr>
          <p:cNvSpPr>
            <a:spLocks noGrp="1"/>
          </p:cNvSpPr>
          <p:nvPr>
            <p:ph type="title"/>
          </p:nvPr>
        </p:nvSpPr>
        <p:spPr/>
        <p:txBody>
          <a:bodyPr>
            <a:normAutofit/>
          </a:bodyPr>
          <a:lstStyle/>
          <a:p>
            <a:r>
              <a:rPr lang="en-US" dirty="0"/>
              <a:t>2. Predicting loan eligibility</a:t>
            </a:r>
          </a:p>
        </p:txBody>
      </p:sp>
      <p:sp>
        <p:nvSpPr>
          <p:cNvPr id="3" name="Content Placeholder 2">
            <a:extLst>
              <a:ext uri="{FF2B5EF4-FFF2-40B4-BE49-F238E27FC236}">
                <a16:creationId xmlns:a16="http://schemas.microsoft.com/office/drawing/2014/main" id="{F7B349EA-703B-BC45-3239-DFCE3E748187}"/>
              </a:ext>
            </a:extLst>
          </p:cNvPr>
          <p:cNvSpPr>
            <a:spLocks noGrp="1"/>
          </p:cNvSpPr>
          <p:nvPr>
            <p:ph idx="1"/>
          </p:nvPr>
        </p:nvSpPr>
        <p:spPr>
          <a:xfrm>
            <a:off x="266837" y="2543948"/>
            <a:ext cx="10869248" cy="3916362"/>
          </a:xfrm>
        </p:spPr>
        <p:txBody>
          <a:bodyPr>
            <a:normAutofit lnSpcReduction="10000"/>
          </a:bodyPr>
          <a:lstStyle/>
          <a:p>
            <a:r>
              <a:rPr lang="en-US" dirty="0"/>
              <a:t>1. Unnecessary columns from the bank dataset and the loan dataset were dropped</a:t>
            </a:r>
          </a:p>
          <a:p>
            <a:r>
              <a:rPr lang="en-US" dirty="0"/>
              <a:t>2. Column values in the bank dataset were replaced to match the column values in the loan dataset</a:t>
            </a:r>
          </a:p>
          <a:p>
            <a:r>
              <a:rPr lang="en-US" dirty="0"/>
              <a:t>3. The columns in the loan dataset were renamed to match the column names in the bank dataset</a:t>
            </a:r>
          </a:p>
          <a:p>
            <a:r>
              <a:rPr lang="en-US" dirty="0"/>
              <a:t>4. Both datasets were merged using common columns</a:t>
            </a:r>
          </a:p>
          <a:p>
            <a:r>
              <a:rPr lang="en-US" dirty="0"/>
              <a:t>5. Missing values were removed</a:t>
            </a:r>
          </a:p>
          <a:p>
            <a:r>
              <a:rPr lang="en-US" dirty="0"/>
              <a:t>6. </a:t>
            </a:r>
            <a:r>
              <a:rPr lang="en-US" dirty="0" err="1"/>
              <a:t>LabelEncoder</a:t>
            </a:r>
            <a:r>
              <a:rPr lang="en-US" dirty="0"/>
              <a:t> was used</a:t>
            </a:r>
          </a:p>
          <a:p>
            <a:r>
              <a:rPr lang="en-US" dirty="0"/>
              <a:t>7. A confusion matrix and a heatmap were generated</a:t>
            </a:r>
          </a:p>
        </p:txBody>
      </p:sp>
      <p:pic>
        <p:nvPicPr>
          <p:cNvPr id="5" name="Picture 4">
            <a:extLst>
              <a:ext uri="{FF2B5EF4-FFF2-40B4-BE49-F238E27FC236}">
                <a16:creationId xmlns:a16="http://schemas.microsoft.com/office/drawing/2014/main" id="{9A477752-A0B9-A5EA-02BF-1603D299C2F7}"/>
              </a:ext>
            </a:extLst>
          </p:cNvPr>
          <p:cNvPicPr>
            <a:picLocks noChangeAspect="1"/>
          </p:cNvPicPr>
          <p:nvPr/>
        </p:nvPicPr>
        <p:blipFill>
          <a:blip r:embed="rId2"/>
          <a:stretch>
            <a:fillRect/>
          </a:stretch>
        </p:blipFill>
        <p:spPr>
          <a:xfrm>
            <a:off x="6885275" y="4539992"/>
            <a:ext cx="2635250" cy="2280145"/>
          </a:xfrm>
          <a:prstGeom prst="rect">
            <a:avLst/>
          </a:prstGeom>
        </p:spPr>
      </p:pic>
      <p:pic>
        <p:nvPicPr>
          <p:cNvPr id="6" name="Picture 5">
            <a:extLst>
              <a:ext uri="{FF2B5EF4-FFF2-40B4-BE49-F238E27FC236}">
                <a16:creationId xmlns:a16="http://schemas.microsoft.com/office/drawing/2014/main" id="{F562B77B-316C-C97B-2A86-35CDAD0B9801}"/>
              </a:ext>
            </a:extLst>
          </p:cNvPr>
          <p:cNvPicPr>
            <a:picLocks noChangeAspect="1"/>
          </p:cNvPicPr>
          <p:nvPr/>
        </p:nvPicPr>
        <p:blipFill rotWithShape="1">
          <a:blip r:embed="rId3"/>
          <a:srcRect r="10143"/>
          <a:stretch/>
        </p:blipFill>
        <p:spPr>
          <a:xfrm>
            <a:off x="9468334" y="4583793"/>
            <a:ext cx="2635250" cy="2274207"/>
          </a:xfrm>
          <a:prstGeom prst="rect">
            <a:avLst/>
          </a:prstGeom>
        </p:spPr>
      </p:pic>
    </p:spTree>
    <p:extLst>
      <p:ext uri="{BB962C8B-B14F-4D97-AF65-F5344CB8AC3E}">
        <p14:creationId xmlns:p14="http://schemas.microsoft.com/office/powerpoint/2010/main" val="20251255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FB43-4A37-2589-7D2D-E4A211E3DA53}"/>
              </a:ext>
            </a:extLst>
          </p:cNvPr>
          <p:cNvSpPr>
            <a:spLocks noGrp="1"/>
          </p:cNvSpPr>
          <p:nvPr>
            <p:ph type="title"/>
          </p:nvPr>
        </p:nvSpPr>
        <p:spPr/>
        <p:txBody>
          <a:bodyPr>
            <a:normAutofit/>
          </a:bodyPr>
          <a:lstStyle/>
          <a:p>
            <a:r>
              <a:rPr lang="en-US" dirty="0"/>
              <a:t>2. Results</a:t>
            </a:r>
          </a:p>
        </p:txBody>
      </p:sp>
      <p:sp>
        <p:nvSpPr>
          <p:cNvPr id="3" name="Content Placeholder 2">
            <a:extLst>
              <a:ext uri="{FF2B5EF4-FFF2-40B4-BE49-F238E27FC236}">
                <a16:creationId xmlns:a16="http://schemas.microsoft.com/office/drawing/2014/main" id="{F7B349EA-703B-BC45-3239-DFCE3E748187}"/>
              </a:ext>
            </a:extLst>
          </p:cNvPr>
          <p:cNvSpPr>
            <a:spLocks noGrp="1"/>
          </p:cNvSpPr>
          <p:nvPr>
            <p:ph idx="1"/>
          </p:nvPr>
        </p:nvSpPr>
        <p:spPr>
          <a:xfrm>
            <a:off x="484552" y="2576513"/>
            <a:ext cx="5611448" cy="3916362"/>
          </a:xfrm>
        </p:spPr>
        <p:txBody>
          <a:bodyPr>
            <a:normAutofit/>
          </a:bodyPr>
          <a:lstStyle/>
          <a:p>
            <a:pPr marL="342900" indent="-342900">
              <a:buFont typeface="Arial" panose="020B0604020202020204" pitchFamily="34" charset="0"/>
              <a:buChar char="•"/>
            </a:pPr>
            <a:r>
              <a:rPr lang="en-US" dirty="0"/>
              <a:t>Predict loan eligibility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CSV file is created and has the loan eligibility status of given customers</a:t>
            </a:r>
          </a:p>
          <a:p>
            <a:endParaRPr lang="en-US" dirty="0"/>
          </a:p>
        </p:txBody>
      </p:sp>
      <p:pic>
        <p:nvPicPr>
          <p:cNvPr id="5" name="Picture 4">
            <a:extLst>
              <a:ext uri="{FF2B5EF4-FFF2-40B4-BE49-F238E27FC236}">
                <a16:creationId xmlns:a16="http://schemas.microsoft.com/office/drawing/2014/main" id="{7D441981-609B-DF36-0780-D5BE6A41B889}"/>
              </a:ext>
            </a:extLst>
          </p:cNvPr>
          <p:cNvPicPr>
            <a:picLocks noChangeAspect="1"/>
          </p:cNvPicPr>
          <p:nvPr/>
        </p:nvPicPr>
        <p:blipFill>
          <a:blip r:embed="rId2"/>
          <a:stretch>
            <a:fillRect/>
          </a:stretch>
        </p:blipFill>
        <p:spPr>
          <a:xfrm>
            <a:off x="6443515" y="2623684"/>
            <a:ext cx="5450087" cy="1781288"/>
          </a:xfrm>
          <a:prstGeom prst="rect">
            <a:avLst/>
          </a:prstGeom>
        </p:spPr>
      </p:pic>
      <p:pic>
        <p:nvPicPr>
          <p:cNvPr id="7" name="Picture 6">
            <a:extLst>
              <a:ext uri="{FF2B5EF4-FFF2-40B4-BE49-F238E27FC236}">
                <a16:creationId xmlns:a16="http://schemas.microsoft.com/office/drawing/2014/main" id="{00BE3958-396F-A54E-6A94-350E59D0D57C}"/>
              </a:ext>
            </a:extLst>
          </p:cNvPr>
          <p:cNvPicPr>
            <a:picLocks noChangeAspect="1"/>
          </p:cNvPicPr>
          <p:nvPr/>
        </p:nvPicPr>
        <p:blipFill rotWithShape="1">
          <a:blip r:embed="rId3">
            <a:extLst>
              <a:ext uri="{28A0092B-C50C-407E-A947-70E740481C1C}">
                <a14:useLocalDpi xmlns:a14="http://schemas.microsoft.com/office/drawing/2010/main" val="0"/>
              </a:ext>
            </a:extLst>
          </a:blip>
          <a:srcRect t="45425" r="11213"/>
          <a:stretch/>
        </p:blipFill>
        <p:spPr>
          <a:xfrm>
            <a:off x="6362835" y="5317614"/>
            <a:ext cx="5611448" cy="1326439"/>
          </a:xfrm>
          <a:prstGeom prst="rect">
            <a:avLst/>
          </a:prstGeom>
        </p:spPr>
      </p:pic>
    </p:spTree>
    <p:extLst>
      <p:ext uri="{BB962C8B-B14F-4D97-AF65-F5344CB8AC3E}">
        <p14:creationId xmlns:p14="http://schemas.microsoft.com/office/powerpoint/2010/main" val="1480011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FB43-4A37-2589-7D2D-E4A211E3DA53}"/>
              </a:ext>
            </a:extLst>
          </p:cNvPr>
          <p:cNvSpPr>
            <a:spLocks noGrp="1"/>
          </p:cNvSpPr>
          <p:nvPr>
            <p:ph type="title"/>
          </p:nvPr>
        </p:nvSpPr>
        <p:spPr/>
        <p:txBody>
          <a:bodyPr>
            <a:normAutofit/>
          </a:bodyPr>
          <a:lstStyle/>
          <a:p>
            <a:r>
              <a:rPr lang="en-US" dirty="0"/>
              <a:t>3. Differential Privacy </a:t>
            </a:r>
          </a:p>
        </p:txBody>
      </p:sp>
      <p:sp>
        <p:nvSpPr>
          <p:cNvPr id="3" name="Content Placeholder 2">
            <a:extLst>
              <a:ext uri="{FF2B5EF4-FFF2-40B4-BE49-F238E27FC236}">
                <a16:creationId xmlns:a16="http://schemas.microsoft.com/office/drawing/2014/main" id="{F7B349EA-703B-BC45-3239-DFCE3E748187}"/>
              </a:ext>
            </a:extLst>
          </p:cNvPr>
          <p:cNvSpPr>
            <a:spLocks noGrp="1"/>
          </p:cNvSpPr>
          <p:nvPr>
            <p:ph idx="1"/>
          </p:nvPr>
        </p:nvSpPr>
        <p:spPr>
          <a:xfrm>
            <a:off x="223293" y="2576513"/>
            <a:ext cx="11707449" cy="3916362"/>
          </a:xfrm>
        </p:spPr>
        <p:txBody>
          <a:bodyPr>
            <a:normAutofit/>
          </a:bodyPr>
          <a:lstStyle/>
          <a:p>
            <a:pPr>
              <a:lnSpc>
                <a:spcPct val="100000"/>
              </a:lnSpc>
            </a:pPr>
            <a:r>
              <a:rPr lang="en-US" dirty="0"/>
              <a:t>As we are working with a banking dataset, all the data is personal, sensitive, and can be misused. Hence, we are using differential privacy to distort the data, which even if leaked will not be valid data. This is achieved by adding noise to the dataset</a:t>
            </a:r>
          </a:p>
          <a:p>
            <a:pPr>
              <a:lnSpc>
                <a:spcPct val="100000"/>
              </a:lnSpc>
            </a:pPr>
            <a:endParaRPr lang="en-US" dirty="0"/>
          </a:p>
          <a:p>
            <a:pPr marL="457200" indent="-457200">
              <a:lnSpc>
                <a:spcPct val="100000"/>
              </a:lnSpc>
              <a:buFont typeface="+mj-lt"/>
              <a:buAutoNum type="arabicPeriod"/>
            </a:pPr>
            <a:r>
              <a:rPr lang="en-US" dirty="0"/>
              <a:t>Predict the outcome of both datasets before adding noise</a:t>
            </a:r>
          </a:p>
          <a:p>
            <a:pPr marL="457200" indent="-457200">
              <a:lnSpc>
                <a:spcPct val="100000"/>
              </a:lnSpc>
              <a:buFont typeface="+mj-lt"/>
              <a:buAutoNum type="arabicPeriod"/>
            </a:pPr>
            <a:r>
              <a:rPr lang="en-US" dirty="0"/>
              <a:t>Drop target columns from both datasets</a:t>
            </a:r>
          </a:p>
          <a:p>
            <a:pPr marL="457200" indent="-457200">
              <a:lnSpc>
                <a:spcPct val="100000"/>
              </a:lnSpc>
              <a:buFont typeface="+mj-lt"/>
              <a:buAutoNum type="arabicPeriod"/>
            </a:pPr>
            <a:r>
              <a:rPr lang="en-US" dirty="0"/>
              <a:t>Add noise to both datasets</a:t>
            </a:r>
          </a:p>
          <a:p>
            <a:pPr marL="457200" indent="-457200">
              <a:lnSpc>
                <a:spcPct val="100000"/>
              </a:lnSpc>
              <a:buFont typeface="+mj-lt"/>
              <a:buAutoNum type="arabicPeriod"/>
            </a:pPr>
            <a:r>
              <a:rPr lang="en-US" dirty="0"/>
              <a:t>Return the target columns to the bank dataset and loan dataset</a:t>
            </a:r>
          </a:p>
          <a:p>
            <a:pPr marL="457200" indent="-457200">
              <a:lnSpc>
                <a:spcPct val="100000"/>
              </a:lnSpc>
              <a:buFont typeface="+mj-lt"/>
              <a:buAutoNum type="arabicPeriod"/>
            </a:pPr>
            <a:r>
              <a:rPr lang="en-US" dirty="0"/>
              <a:t>Predict the outcome for both the bank dataset and loan dataset</a:t>
            </a:r>
          </a:p>
          <a:p>
            <a:pPr marL="457200" indent="-457200">
              <a:lnSpc>
                <a:spcPct val="100000"/>
              </a:lnSpc>
              <a:buFont typeface="+mj-lt"/>
              <a:buAutoNum type="arabicPeriod"/>
            </a:pPr>
            <a:endParaRPr lang="en-US" dirty="0"/>
          </a:p>
        </p:txBody>
      </p:sp>
      <p:pic>
        <p:nvPicPr>
          <p:cNvPr id="4" name="Picture 3">
            <a:extLst>
              <a:ext uri="{FF2B5EF4-FFF2-40B4-BE49-F238E27FC236}">
                <a16:creationId xmlns:a16="http://schemas.microsoft.com/office/drawing/2014/main" id="{66674A08-4A54-2346-315D-A5E443C16499}"/>
              </a:ext>
            </a:extLst>
          </p:cNvPr>
          <p:cNvPicPr>
            <a:picLocks noChangeAspect="1"/>
          </p:cNvPicPr>
          <p:nvPr/>
        </p:nvPicPr>
        <p:blipFill>
          <a:blip r:embed="rId2"/>
          <a:stretch>
            <a:fillRect/>
          </a:stretch>
        </p:blipFill>
        <p:spPr>
          <a:xfrm>
            <a:off x="8091451" y="3711136"/>
            <a:ext cx="1659214" cy="1436001"/>
          </a:xfrm>
          <a:prstGeom prst="rect">
            <a:avLst/>
          </a:prstGeom>
        </p:spPr>
      </p:pic>
      <p:pic>
        <p:nvPicPr>
          <p:cNvPr id="7" name="Picture 6">
            <a:extLst>
              <a:ext uri="{FF2B5EF4-FFF2-40B4-BE49-F238E27FC236}">
                <a16:creationId xmlns:a16="http://schemas.microsoft.com/office/drawing/2014/main" id="{707EBA2C-211F-F358-6CA1-C0B65166FDB2}"/>
              </a:ext>
            </a:extLst>
          </p:cNvPr>
          <p:cNvPicPr>
            <a:picLocks noChangeAspect="1"/>
          </p:cNvPicPr>
          <p:nvPr/>
        </p:nvPicPr>
        <p:blipFill>
          <a:blip r:embed="rId3"/>
          <a:stretch>
            <a:fillRect/>
          </a:stretch>
        </p:blipFill>
        <p:spPr>
          <a:xfrm>
            <a:off x="8091450" y="5269587"/>
            <a:ext cx="1718737" cy="1502965"/>
          </a:xfrm>
          <a:prstGeom prst="rect">
            <a:avLst/>
          </a:prstGeom>
        </p:spPr>
      </p:pic>
      <p:pic>
        <p:nvPicPr>
          <p:cNvPr id="8" name="Picture 7">
            <a:extLst>
              <a:ext uri="{FF2B5EF4-FFF2-40B4-BE49-F238E27FC236}">
                <a16:creationId xmlns:a16="http://schemas.microsoft.com/office/drawing/2014/main" id="{E0767135-E838-8227-0D77-729FB45542F7}"/>
              </a:ext>
            </a:extLst>
          </p:cNvPr>
          <p:cNvPicPr>
            <a:picLocks noChangeAspect="1"/>
          </p:cNvPicPr>
          <p:nvPr/>
        </p:nvPicPr>
        <p:blipFill>
          <a:blip r:embed="rId4"/>
          <a:stretch>
            <a:fillRect/>
          </a:stretch>
        </p:blipFill>
        <p:spPr>
          <a:xfrm>
            <a:off x="9810187" y="4089420"/>
            <a:ext cx="2361904" cy="857806"/>
          </a:xfrm>
          <a:prstGeom prst="rect">
            <a:avLst/>
          </a:prstGeom>
        </p:spPr>
      </p:pic>
      <p:pic>
        <p:nvPicPr>
          <p:cNvPr id="9" name="Picture 8">
            <a:extLst>
              <a:ext uri="{FF2B5EF4-FFF2-40B4-BE49-F238E27FC236}">
                <a16:creationId xmlns:a16="http://schemas.microsoft.com/office/drawing/2014/main" id="{B1650FF5-D113-82D3-6E9D-4D703E6DB48A}"/>
              </a:ext>
            </a:extLst>
          </p:cNvPr>
          <p:cNvPicPr>
            <a:picLocks noChangeAspect="1"/>
          </p:cNvPicPr>
          <p:nvPr/>
        </p:nvPicPr>
        <p:blipFill>
          <a:blip r:embed="rId5"/>
          <a:stretch>
            <a:fillRect/>
          </a:stretch>
        </p:blipFill>
        <p:spPr>
          <a:xfrm>
            <a:off x="9830096" y="5591860"/>
            <a:ext cx="2361904" cy="857806"/>
          </a:xfrm>
          <a:prstGeom prst="rect">
            <a:avLst/>
          </a:prstGeom>
        </p:spPr>
      </p:pic>
    </p:spTree>
    <p:extLst>
      <p:ext uri="{BB962C8B-B14F-4D97-AF65-F5344CB8AC3E}">
        <p14:creationId xmlns:p14="http://schemas.microsoft.com/office/powerpoint/2010/main" val="1238778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FACE-B46C-9B72-CB67-815E682612B8}"/>
              </a:ext>
            </a:extLst>
          </p:cNvPr>
          <p:cNvSpPr>
            <a:spLocks noGrp="1"/>
          </p:cNvSpPr>
          <p:nvPr>
            <p:ph type="title"/>
          </p:nvPr>
        </p:nvSpPr>
        <p:spPr/>
        <p:txBody>
          <a:bodyPr/>
          <a:lstStyle/>
          <a:p>
            <a:r>
              <a:rPr lang="en-US" dirty="0"/>
              <a:t>3. Results</a:t>
            </a:r>
          </a:p>
        </p:txBody>
      </p:sp>
      <p:sp>
        <p:nvSpPr>
          <p:cNvPr id="3" name="Content Placeholder 2">
            <a:extLst>
              <a:ext uri="{FF2B5EF4-FFF2-40B4-BE49-F238E27FC236}">
                <a16:creationId xmlns:a16="http://schemas.microsoft.com/office/drawing/2014/main" id="{16D378BC-07AA-3632-AF23-B6460E6700BF}"/>
              </a:ext>
            </a:extLst>
          </p:cNvPr>
          <p:cNvSpPr>
            <a:spLocks noGrp="1"/>
          </p:cNvSpPr>
          <p:nvPr>
            <p:ph idx="1"/>
          </p:nvPr>
        </p:nvSpPr>
        <p:spPr>
          <a:xfrm>
            <a:off x="-154077" y="2668102"/>
            <a:ext cx="10869248" cy="3600450"/>
          </a:xfrm>
        </p:spPr>
        <p:txBody>
          <a:bodyPr/>
          <a:lstStyle/>
          <a:p>
            <a:pPr marL="571500" lvl="1" indent="-342900">
              <a:buFont typeface="Arial" panose="020B0604020202020204" pitchFamily="34" charset="0"/>
              <a:buChar char="•"/>
            </a:pPr>
            <a:r>
              <a:rPr lang="en-US" sz="2000" dirty="0"/>
              <a:t>Predicting the marketing campaign outcome</a:t>
            </a:r>
          </a:p>
          <a:p>
            <a:pPr marL="685800" lvl="1" indent="-457200">
              <a:buFont typeface="Arial" panose="020B0604020202020204" pitchFamily="34" charset="0"/>
              <a:buChar char="•"/>
            </a:pPr>
            <a:endParaRPr lang="en-US" sz="2000" dirty="0"/>
          </a:p>
          <a:p>
            <a:pPr marL="685800" lvl="1" indent="-457200">
              <a:buFont typeface="Arial" panose="020B0604020202020204" pitchFamily="34" charset="0"/>
              <a:buChar char="•"/>
            </a:pPr>
            <a:endParaRPr lang="en-US" sz="2000" dirty="0"/>
          </a:p>
          <a:p>
            <a:pPr marL="685800" lvl="1" indent="-457200">
              <a:buFont typeface="Arial" panose="020B0604020202020204" pitchFamily="34" charset="0"/>
              <a:buChar char="•"/>
            </a:pPr>
            <a:endParaRPr lang="en-US" sz="2000" dirty="0"/>
          </a:p>
          <a:p>
            <a:pPr marL="685800" lvl="1" indent="-457200">
              <a:buFont typeface="Arial" panose="020B0604020202020204" pitchFamily="34" charset="0"/>
              <a:buChar char="•"/>
            </a:pPr>
            <a:endParaRPr lang="en-US" sz="2000" dirty="0"/>
          </a:p>
          <a:p>
            <a:pPr marL="685800" lvl="1" indent="-457200">
              <a:buFont typeface="Arial" panose="020B0604020202020204" pitchFamily="34" charset="0"/>
              <a:buChar char="•"/>
            </a:pPr>
            <a:endParaRPr lang="en-US" sz="2000" dirty="0"/>
          </a:p>
          <a:p>
            <a:pPr marL="685800" lvl="1" indent="-457200">
              <a:buFont typeface="Arial" panose="020B0604020202020204" pitchFamily="34" charset="0"/>
              <a:buChar char="•"/>
            </a:pPr>
            <a:endParaRPr lang="en-US" sz="2000" dirty="0"/>
          </a:p>
          <a:p>
            <a:pPr marL="571500" lvl="1" indent="-342900">
              <a:buFont typeface="Arial" panose="020B0604020202020204" pitchFamily="34" charset="0"/>
              <a:buChar char="•"/>
            </a:pPr>
            <a:r>
              <a:rPr lang="en-US" sz="2000" dirty="0"/>
              <a:t>Predicting the loan eligibility</a:t>
            </a:r>
          </a:p>
          <a:p>
            <a:endParaRPr lang="en-US" dirty="0"/>
          </a:p>
        </p:txBody>
      </p:sp>
      <p:pic>
        <p:nvPicPr>
          <p:cNvPr id="5" name="Picture 4">
            <a:extLst>
              <a:ext uri="{FF2B5EF4-FFF2-40B4-BE49-F238E27FC236}">
                <a16:creationId xmlns:a16="http://schemas.microsoft.com/office/drawing/2014/main" id="{1DEA5E87-5B87-78DB-29EB-B53EBA4C65CF}"/>
              </a:ext>
            </a:extLst>
          </p:cNvPr>
          <p:cNvPicPr>
            <a:picLocks noChangeAspect="1"/>
          </p:cNvPicPr>
          <p:nvPr/>
        </p:nvPicPr>
        <p:blipFill rotWithShape="1">
          <a:blip r:embed="rId2"/>
          <a:srcRect r="7496" b="49470"/>
          <a:stretch/>
        </p:blipFill>
        <p:spPr>
          <a:xfrm>
            <a:off x="5762773" y="2384426"/>
            <a:ext cx="6051855" cy="1803173"/>
          </a:xfrm>
          <a:prstGeom prst="rect">
            <a:avLst/>
          </a:prstGeom>
        </p:spPr>
      </p:pic>
      <p:pic>
        <p:nvPicPr>
          <p:cNvPr id="6" name="Picture 5">
            <a:extLst>
              <a:ext uri="{FF2B5EF4-FFF2-40B4-BE49-F238E27FC236}">
                <a16:creationId xmlns:a16="http://schemas.microsoft.com/office/drawing/2014/main" id="{49C6D4B0-55CC-AD84-C262-9C81576BAE5D}"/>
              </a:ext>
            </a:extLst>
          </p:cNvPr>
          <p:cNvPicPr>
            <a:picLocks noChangeAspect="1"/>
          </p:cNvPicPr>
          <p:nvPr/>
        </p:nvPicPr>
        <p:blipFill rotWithShape="1">
          <a:blip r:embed="rId3"/>
          <a:srcRect r="5242"/>
          <a:stretch/>
        </p:blipFill>
        <p:spPr>
          <a:xfrm>
            <a:off x="5280547" y="4990970"/>
            <a:ext cx="6821112" cy="1501905"/>
          </a:xfrm>
          <a:prstGeom prst="rect">
            <a:avLst/>
          </a:prstGeom>
        </p:spPr>
      </p:pic>
    </p:spTree>
    <p:extLst>
      <p:ext uri="{BB962C8B-B14F-4D97-AF65-F5344CB8AC3E}">
        <p14:creationId xmlns:p14="http://schemas.microsoft.com/office/powerpoint/2010/main" val="2421964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F920-0806-F341-2A86-3BC5DF180B6F}"/>
              </a:ext>
            </a:extLst>
          </p:cNvPr>
          <p:cNvSpPr>
            <a:spLocks noGrp="1"/>
          </p:cNvSpPr>
          <p:nvPr>
            <p:ph type="title"/>
          </p:nvPr>
        </p:nvSpPr>
        <p:spPr/>
        <p:txBody>
          <a:bodyPr/>
          <a:lstStyle/>
          <a:p>
            <a:r>
              <a:rPr lang="en-US" b="0" i="0" dirty="0">
                <a:effectLst/>
              </a:rPr>
              <a:t>References</a:t>
            </a:r>
            <a:endParaRPr lang="en-US" dirty="0"/>
          </a:p>
        </p:txBody>
      </p:sp>
      <p:sp>
        <p:nvSpPr>
          <p:cNvPr id="3" name="Content Placeholder 2">
            <a:extLst>
              <a:ext uri="{FF2B5EF4-FFF2-40B4-BE49-F238E27FC236}">
                <a16:creationId xmlns:a16="http://schemas.microsoft.com/office/drawing/2014/main" id="{CEDFD714-6A35-1D5F-360D-BCFD13E9F833}"/>
              </a:ext>
            </a:extLst>
          </p:cNvPr>
          <p:cNvSpPr>
            <a:spLocks noGrp="1"/>
          </p:cNvSpPr>
          <p:nvPr>
            <p:ph idx="1"/>
          </p:nvPr>
        </p:nvSpPr>
        <p:spPr>
          <a:xfrm>
            <a:off x="288388" y="2440745"/>
            <a:ext cx="11656255" cy="4304713"/>
          </a:xfrm>
        </p:spPr>
        <p:txBody>
          <a:bodyPr>
            <a:normAutofit fontScale="70000" lnSpcReduction="20000"/>
          </a:bodyPr>
          <a:lstStyle/>
          <a:p>
            <a:pPr marL="457200" marR="0" lvl="0" indent="-457200" algn="just">
              <a:spcBef>
                <a:spcPts val="0"/>
              </a:spcBef>
              <a:spcAft>
                <a:spcPts val="250"/>
              </a:spcAft>
              <a:buSzPts val="800"/>
              <a:buFont typeface="+mj-lt"/>
              <a:buAutoNum type="arabicPeriod"/>
              <a:tabLst>
                <a:tab pos="228600" algn="l"/>
              </a:tabLst>
            </a:pPr>
            <a:r>
              <a:rPr lang="en-US" dirty="0">
                <a:latin typeface="Times New Roman" panose="02020603050405020304" pitchFamily="18" charset="0"/>
                <a:cs typeface="Times New Roman" panose="02020603050405020304" pitchFamily="18" charset="0"/>
              </a:rPr>
              <a:t>[Moro et al., 2014] S. Moro, P. Cortez and P. Rita. A Data-Driven Approach to Predict the Success of Bank Telemarketing. Decision Support Systems, Elsevier, 62:22-31, June 2014</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a:latin typeface="Times New Roman" panose="02020603050405020304" pitchFamily="18" charset="0"/>
                <a:cs typeface="Times New Roman" panose="02020603050405020304" pitchFamily="18" charset="0"/>
              </a:rPr>
              <a:t>https://archive.ics.uci.edu/ml/datasets/bank+marketing</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a:latin typeface="Times New Roman" panose="02020603050405020304" pitchFamily="18" charset="0"/>
                <a:cs typeface="Times New Roman" panose="02020603050405020304" pitchFamily="18" charset="0"/>
              </a:rPr>
              <a:t>M. A. Sheikh, A. K. Goel and T. Kumar, "An Approach for Prediction of Loan Approval using Machine Learning Algorithm," 2020 International Conference on Electronics and Sustainable Communication Systems (ICESC), 2020, pp. 490-494,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10.1109/ICESC48915.2020.9155614.</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a:latin typeface="Times New Roman" panose="02020603050405020304" pitchFamily="18" charset="0"/>
                <a:cs typeface="Times New Roman" panose="02020603050405020304" pitchFamily="18" charset="0"/>
              </a:rPr>
              <a:t>Prateek Dutta, “A Study on Machine Learning Algorithm for Enhancement of Loan Prediction”, “International Research Journal of Modernization in Engineering Technology and Science”, Volume -3 issue-1, January 2021.</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a:latin typeface="Times New Roman" panose="02020603050405020304" pitchFamily="18" charset="0"/>
                <a:cs typeface="Times New Roman" panose="02020603050405020304" pitchFamily="18" charset="0"/>
              </a:rPr>
              <a:t>http://en.wikipedia.org/wiki/Direct_marketing. Wikipedia has a tool to generate citations for particular articles related to direct marketing.</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err="1">
                <a:latin typeface="Times New Roman" panose="02020603050405020304" pitchFamily="18" charset="0"/>
                <a:cs typeface="Times New Roman" panose="02020603050405020304" pitchFamily="18" charset="0"/>
              </a:rPr>
              <a:t>Ładyżyński</a:t>
            </a:r>
            <a:r>
              <a:rPr lang="en-US" dirty="0">
                <a:latin typeface="Times New Roman" panose="02020603050405020304" pitchFamily="18" charset="0"/>
                <a:cs typeface="Times New Roman" panose="02020603050405020304" pitchFamily="18" charset="0"/>
              </a:rPr>
              <a:t>, Piotr, Kamil </a:t>
            </a:r>
            <a:r>
              <a:rPr lang="en-US" dirty="0" err="1">
                <a:latin typeface="Times New Roman" panose="02020603050405020304" pitchFamily="18" charset="0"/>
                <a:cs typeface="Times New Roman" panose="02020603050405020304" pitchFamily="18" charset="0"/>
              </a:rPr>
              <a:t>Żbikowski</a:t>
            </a:r>
            <a:r>
              <a:rPr lang="en-US" dirty="0">
                <a:latin typeface="Times New Roman" panose="02020603050405020304" pitchFamily="18" charset="0"/>
                <a:cs typeface="Times New Roman" panose="02020603050405020304" pitchFamily="18" charset="0"/>
              </a:rPr>
              <a:t>, and Piotr </a:t>
            </a:r>
            <a:r>
              <a:rPr lang="en-US" dirty="0" err="1">
                <a:latin typeface="Times New Roman" panose="02020603050405020304" pitchFamily="18" charset="0"/>
                <a:cs typeface="Times New Roman" panose="02020603050405020304" pitchFamily="18" charset="0"/>
              </a:rPr>
              <a:t>Gawrysiak</a:t>
            </a:r>
            <a:r>
              <a:rPr lang="en-US" dirty="0">
                <a:latin typeface="Times New Roman" panose="02020603050405020304" pitchFamily="18" charset="0"/>
                <a:cs typeface="Times New Roman" panose="02020603050405020304" pitchFamily="18" charset="0"/>
              </a:rPr>
              <a:t>. "Direct marketing campaigns in retail banking with the use of deep learning and random forests." Expert Systems with Applications 134 (2019): 28-35.</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a:latin typeface="Times New Roman" panose="02020603050405020304" pitchFamily="18" charset="0"/>
                <a:cs typeface="Times New Roman" panose="02020603050405020304" pitchFamily="18" charset="0"/>
              </a:rPr>
              <a:t>Rosset </a:t>
            </a:r>
            <a:r>
              <a:rPr lang="en-US" dirty="0" err="1">
                <a:latin typeface="Times New Roman" panose="02020603050405020304" pitchFamily="18" charset="0"/>
                <a:cs typeface="Times New Roman" panose="02020603050405020304" pitchFamily="18" charset="0"/>
              </a:rPr>
              <a:t>Saharon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Einat</a:t>
            </a:r>
            <a:r>
              <a:rPr lang="en-US" dirty="0">
                <a:latin typeface="Times New Roman" panose="02020603050405020304" pitchFamily="18" charset="0"/>
                <a:cs typeface="Times New Roman" panose="02020603050405020304" pitchFamily="18" charset="0"/>
              </a:rPr>
              <a:t> Neumann, Uri </a:t>
            </a:r>
            <a:r>
              <a:rPr lang="en-US" dirty="0" err="1">
                <a:latin typeface="Times New Roman" panose="02020603050405020304" pitchFamily="18" charset="0"/>
                <a:cs typeface="Times New Roman" panose="02020603050405020304" pitchFamily="18" charset="0"/>
              </a:rPr>
              <a:t>Eick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Nurit</a:t>
            </a:r>
            <a:r>
              <a:rPr lang="en-US" dirty="0">
                <a:latin typeface="Times New Roman" panose="02020603050405020304" pitchFamily="18" charset="0"/>
                <a:cs typeface="Times New Roman" panose="02020603050405020304" pitchFamily="18" charset="0"/>
              </a:rPr>
              <a:t> Vatnik, and </a:t>
            </a:r>
            <a:r>
              <a:rPr lang="en-US" dirty="0" err="1">
                <a:latin typeface="Times New Roman" panose="02020603050405020304" pitchFamily="18" charset="0"/>
                <a:cs typeface="Times New Roman" panose="02020603050405020304" pitchFamily="18" charset="0"/>
              </a:rPr>
              <a:t>Izhak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Idan</a:t>
            </a:r>
            <a:r>
              <a:rPr lang="en-US" dirty="0">
                <a:latin typeface="Times New Roman" panose="02020603050405020304" pitchFamily="18" charset="0"/>
                <a:cs typeface="Times New Roman" panose="02020603050405020304" pitchFamily="18" charset="0"/>
              </a:rPr>
              <a:t>. "Evaluation of prediction models for marketing campaigns." In Proceedings of the seventh ACM SIGKDD international conference on Knowledge discovery and data mining, pp. 456-461. 2001.</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a:latin typeface="Times New Roman" panose="02020603050405020304" pitchFamily="18" charset="0"/>
                <a:cs typeface="Times New Roman" panose="02020603050405020304" pitchFamily="18" charset="0"/>
              </a:rPr>
              <a:t>Shah, Neil, </a:t>
            </a:r>
            <a:r>
              <a:rPr lang="en-US" dirty="0" err="1">
                <a:latin typeface="Times New Roman" panose="02020603050405020304" pitchFamily="18" charset="0"/>
                <a:cs typeface="Times New Roman" panose="02020603050405020304" pitchFamily="18" charset="0"/>
              </a:rPr>
              <a:t>Sarth</a:t>
            </a:r>
            <a:r>
              <a:rPr lang="en-US" dirty="0">
                <a:latin typeface="Times New Roman" panose="02020603050405020304" pitchFamily="18" charset="0"/>
                <a:cs typeface="Times New Roman" panose="02020603050405020304" pitchFamily="18" charset="0"/>
              </a:rPr>
              <a:t> Engineer, </a:t>
            </a:r>
            <a:r>
              <a:rPr lang="en-US" dirty="0" err="1">
                <a:latin typeface="Times New Roman" panose="02020603050405020304" pitchFamily="18" charset="0"/>
                <a:cs typeface="Times New Roman" panose="02020603050405020304" pitchFamily="18" charset="0"/>
              </a:rPr>
              <a:t>Nandish</a:t>
            </a:r>
            <a:r>
              <a:rPr lang="en-US" dirty="0">
                <a:latin typeface="Times New Roman" panose="02020603050405020304" pitchFamily="18" charset="0"/>
                <a:cs typeface="Times New Roman" panose="02020603050405020304" pitchFamily="18" charset="0"/>
              </a:rPr>
              <a:t> Bhagat, </a:t>
            </a:r>
            <a:r>
              <a:rPr lang="en-US" dirty="0" err="1">
                <a:latin typeface="Times New Roman" panose="02020603050405020304" pitchFamily="18" charset="0"/>
                <a:cs typeface="Times New Roman" panose="02020603050405020304" pitchFamily="18" charset="0"/>
              </a:rPr>
              <a:t>Hirwa</a:t>
            </a:r>
            <a:r>
              <a:rPr lang="en-US" dirty="0">
                <a:latin typeface="Times New Roman" panose="02020603050405020304" pitchFamily="18" charset="0"/>
                <a:cs typeface="Times New Roman" panose="02020603050405020304" pitchFamily="18" charset="0"/>
              </a:rPr>
              <a:t> Chauhan, and Manan Shah. "Research trends on the usage of machine learning and artificial intelligence in advertising." Augmented Human Research 5, no. 1 (2020): 1-15.</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a:latin typeface="Times New Roman" panose="02020603050405020304" pitchFamily="18" charset="0"/>
                <a:cs typeface="Times New Roman" panose="02020603050405020304" pitchFamily="18" charset="0"/>
              </a:rPr>
              <a:t>www.kaggle.com/datasets/vikasukani/loan-eligible-dataset?resource =download&amp;select=loan-train.csv</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r>
              <a:rPr lang="en-US" dirty="0">
                <a:latin typeface="Times New Roman" panose="02020603050405020304" pitchFamily="18" charset="0"/>
                <a:cs typeface="Times New Roman" panose="02020603050405020304" pitchFamily="18" charset="0"/>
              </a:rPr>
              <a:t>Abadi, Martin, Andy Chu, Ian Goodfellow, H. Brendan McMahan, Ilya Mironov, Kunal Talwar, and Li Zhang. "Deep learning with differential privacy." In Proceedings of the 2016 ACM SIGSAC conference on computer and communications security, pp. 308-318. 2016.</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947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8A2FCF07-6918-45A6-B28F-1025FEBA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Kore.ai on Twitter: &quot;𝗧𝗵𝗮𝘁'𝘀 𝗮 𝘄𝗿𝗮𝗽! 𝗧𝗵𝗮𝗻𝗸 𝘆𝗼𝘂 𝗳𝗼𝗿  𝗮𝘁𝘁𝗲𝗻𝗱𝗶𝗻𝗴 𝘁𝗼𝗱𝗮𝘆'𝘀 𝘄𝗲𝗯𝗶𝗻𝗮𝗿 - &quot;Budgeting and  Strategizing for Enterprise Conversational AI&quot; The recording of this  webinar will be uploaded soon - Stay tuned! #">
            <a:extLst>
              <a:ext uri="{FF2B5EF4-FFF2-40B4-BE49-F238E27FC236}">
                <a16:creationId xmlns:a16="http://schemas.microsoft.com/office/drawing/2014/main" id="{ED4369CA-8391-D6F5-1A17-74701590A7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54" r="1" b="1"/>
          <a:stretch/>
        </p:blipFill>
        <p:spPr bwMode="auto">
          <a:xfrm>
            <a:off x="20" y="10"/>
            <a:ext cx="12191980" cy="68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87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18CD-3671-A82F-2424-003F742F33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4DBCB6-00C4-10A9-0D89-6EC551C30C7D}"/>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Banks tend to do marketing in various ways such as </a:t>
            </a:r>
          </a:p>
          <a:p>
            <a:pPr marL="571500" lvl="1" indent="-342900">
              <a:buFont typeface="Arial" panose="020B0604020202020204" pitchFamily="34" charset="0"/>
              <a:buChar char="•"/>
            </a:pPr>
            <a:r>
              <a:rPr lang="en-US" dirty="0"/>
              <a:t>direct marketing</a:t>
            </a:r>
          </a:p>
          <a:p>
            <a:pPr marL="571500" lvl="1" indent="-342900">
              <a:buFont typeface="Arial" panose="020B0604020202020204" pitchFamily="34" charset="0"/>
              <a:buChar char="•"/>
            </a:pPr>
            <a:r>
              <a:rPr lang="en-US" dirty="0"/>
              <a:t>media marketing </a:t>
            </a:r>
          </a:p>
          <a:p>
            <a:pPr marL="571500" lvl="1" indent="-342900">
              <a:buFont typeface="Arial" panose="020B0604020202020204" pitchFamily="34" charset="0"/>
              <a:buChar char="•"/>
            </a:pPr>
            <a:r>
              <a:rPr lang="en-US" dirty="0"/>
              <a:t>word of mouth </a:t>
            </a:r>
          </a:p>
          <a:p>
            <a:pPr marL="571500" lvl="1" indent="-342900">
              <a:buFont typeface="Arial" panose="020B0604020202020204" pitchFamily="34" charset="0"/>
              <a:buChar char="•"/>
            </a:pPr>
            <a:r>
              <a:rPr lang="en-US" dirty="0"/>
              <a:t>Advertisements</a:t>
            </a:r>
          </a:p>
          <a:p>
            <a:pPr marL="571500" lvl="1" indent="-342900">
              <a:buFont typeface="Arial" panose="020B0604020202020204" pitchFamily="34" charset="0"/>
              <a:buChar char="•"/>
            </a:pPr>
            <a:r>
              <a:rPr lang="en-US" dirty="0"/>
              <a:t>social media promotions etcetera </a:t>
            </a:r>
          </a:p>
          <a:p>
            <a:pPr marL="342900" indent="-342900">
              <a:buFont typeface="Arial" panose="020B0604020202020204" pitchFamily="34" charset="0"/>
              <a:buChar char="•"/>
            </a:pPr>
            <a:r>
              <a:rPr lang="en-US" dirty="0"/>
              <a:t>amongst all the ways direct marketing is the only path where human labor is required </a:t>
            </a:r>
          </a:p>
          <a:p>
            <a:pPr marL="342900" indent="-342900">
              <a:buFont typeface="Arial" panose="020B0604020202020204" pitchFamily="34" charset="0"/>
              <a:buChar char="•"/>
            </a:pPr>
            <a:r>
              <a:rPr lang="en-US" dirty="0"/>
              <a:t>Bank employees must directly contact each one of their customers to enquire their interests in a particular scheme or term deposit which is a very time taking process .</a:t>
            </a:r>
          </a:p>
          <a:p>
            <a:pPr marL="342900" indent="-342900">
              <a:buFont typeface="Arial" panose="020B0604020202020204" pitchFamily="34" charset="0"/>
              <a:buChar char="•"/>
            </a:pPr>
            <a:r>
              <a:rPr lang="en-US" dirty="0"/>
              <a:t>This is where our machine learning model comes into picture.</a:t>
            </a:r>
          </a:p>
        </p:txBody>
      </p:sp>
      <p:pic>
        <p:nvPicPr>
          <p:cNvPr id="2050" name="Picture 2" descr="How Will the Use of AI in Banking Develop in 2019?">
            <a:extLst>
              <a:ext uri="{FF2B5EF4-FFF2-40B4-BE49-F238E27FC236}">
                <a16:creationId xmlns:a16="http://schemas.microsoft.com/office/drawing/2014/main" id="{1E51F5BA-6146-9C0C-0EA3-54EB93B1D3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91" t="33439" r="8056" b="7831"/>
          <a:stretch/>
        </p:blipFill>
        <p:spPr bwMode="auto">
          <a:xfrm>
            <a:off x="7271658" y="2723149"/>
            <a:ext cx="3614057" cy="157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674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93DD-679A-7967-5FA4-BE749EC55D84}"/>
              </a:ext>
            </a:extLst>
          </p:cNvPr>
          <p:cNvSpPr>
            <a:spLocks noGrp="1"/>
          </p:cNvSpPr>
          <p:nvPr>
            <p:ph type="title"/>
          </p:nvPr>
        </p:nvSpPr>
        <p:spPr>
          <a:xfrm>
            <a:off x="457944" y="0"/>
            <a:ext cx="3353420" cy="941012"/>
          </a:xfrm>
        </p:spPr>
        <p:txBody>
          <a:bodyPr>
            <a:normAutofit/>
          </a:bodyPr>
          <a:lstStyle/>
          <a:p>
            <a:r>
              <a:rPr lang="en-US" dirty="0"/>
              <a:t>Overview</a:t>
            </a:r>
          </a:p>
        </p:txBody>
      </p:sp>
      <p:sp>
        <p:nvSpPr>
          <p:cNvPr id="4" name="Content Placeholder 3">
            <a:extLst>
              <a:ext uri="{FF2B5EF4-FFF2-40B4-BE49-F238E27FC236}">
                <a16:creationId xmlns:a16="http://schemas.microsoft.com/office/drawing/2014/main" id="{65CAAFF1-0E5B-8D3F-F42F-7ECC76363217}"/>
              </a:ext>
            </a:extLst>
          </p:cNvPr>
          <p:cNvSpPr>
            <a:spLocks noGrp="1"/>
          </p:cNvSpPr>
          <p:nvPr>
            <p:ph idx="1"/>
          </p:nvPr>
        </p:nvSpPr>
        <p:spPr>
          <a:xfrm>
            <a:off x="305719" y="2300362"/>
            <a:ext cx="1602062" cy="469595"/>
          </a:xfrm>
        </p:spPr>
        <p:txBody>
          <a:bodyPr>
            <a:normAutofit lnSpcReduction="10000"/>
          </a:bodyPr>
          <a:lstStyle/>
          <a:p>
            <a:r>
              <a:rPr lang="en-US" sz="1100" dirty="0"/>
              <a:t>Banks have several tasks on their plate</a:t>
            </a:r>
          </a:p>
        </p:txBody>
      </p:sp>
      <p:pic>
        <p:nvPicPr>
          <p:cNvPr id="1026" name="Picture 2" descr="User Group icon">
            <a:extLst>
              <a:ext uri="{FF2B5EF4-FFF2-40B4-BE49-F238E27FC236}">
                <a16:creationId xmlns:a16="http://schemas.microsoft.com/office/drawing/2014/main" id="{A256AA75-917C-A674-73D1-0E03F91D8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551" y="1079411"/>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ick icon">
            <a:extLst>
              <a:ext uri="{FF2B5EF4-FFF2-40B4-BE49-F238E27FC236}">
                <a16:creationId xmlns:a16="http://schemas.microsoft.com/office/drawing/2014/main" id="{E9F26459-9E9C-7332-42EA-170D041984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5" y="427301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one Ringing icon">
            <a:extLst>
              <a:ext uri="{FF2B5EF4-FFF2-40B4-BE49-F238E27FC236}">
                <a16:creationId xmlns:a16="http://schemas.microsoft.com/office/drawing/2014/main" id="{F013468F-4FD6-8174-14FF-50FDBAF430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5417" y="2614272"/>
            <a:ext cx="361074" cy="3610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er icon">
            <a:extLst>
              <a:ext uri="{FF2B5EF4-FFF2-40B4-BE49-F238E27FC236}">
                <a16:creationId xmlns:a16="http://schemas.microsoft.com/office/drawing/2014/main" id="{70D27037-3CBB-7559-F8EF-C6C1ACE60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30" y="235526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ile icon">
            <a:extLst>
              <a:ext uri="{FF2B5EF4-FFF2-40B4-BE49-F238E27FC236}">
                <a16:creationId xmlns:a16="http://schemas.microsoft.com/office/drawing/2014/main" id="{3949AF99-01AA-FB82-C898-5DC3EFAA46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8919" y="5706903"/>
            <a:ext cx="745748" cy="7457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tabase Server icon">
            <a:extLst>
              <a:ext uri="{FF2B5EF4-FFF2-40B4-BE49-F238E27FC236}">
                <a16:creationId xmlns:a16="http://schemas.microsoft.com/office/drawing/2014/main" id="{CF38E057-5116-4CF1-52C3-B1D6D253E1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5110" y="2937138"/>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rrow Up icon">
            <a:extLst>
              <a:ext uri="{FF2B5EF4-FFF2-40B4-BE49-F238E27FC236}">
                <a16:creationId xmlns:a16="http://schemas.microsoft.com/office/drawing/2014/main" id="{75F3F4F5-3F85-9E9E-0458-C49CE93068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979331" y="433279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rrow Right icon">
            <a:extLst>
              <a:ext uri="{FF2B5EF4-FFF2-40B4-BE49-F238E27FC236}">
                <a16:creationId xmlns:a16="http://schemas.microsoft.com/office/drawing/2014/main" id="{BBF50CFB-EB98-E65A-D786-F183898031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81" y="1142659"/>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Key icon">
            <a:extLst>
              <a:ext uri="{FF2B5EF4-FFF2-40B4-BE49-F238E27FC236}">
                <a16:creationId xmlns:a16="http://schemas.microsoft.com/office/drawing/2014/main" id="{6C309E79-EA8B-110D-D2A3-CFB3178B2B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1673" y="563923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Money Payment icon">
            <a:extLst>
              <a:ext uri="{FF2B5EF4-FFF2-40B4-BE49-F238E27FC236}">
                <a16:creationId xmlns:a16="http://schemas.microsoft.com/office/drawing/2014/main" id="{7405484D-67EA-F52C-B496-511184228E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3168" y="4316322"/>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Bank icon">
            <a:extLst>
              <a:ext uri="{FF2B5EF4-FFF2-40B4-BE49-F238E27FC236}">
                <a16:creationId xmlns:a16="http://schemas.microsoft.com/office/drawing/2014/main" id="{570AA9F4-EBA4-9654-F9A0-CD601EC2C2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6047" y="1079411"/>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List icon">
            <a:extLst>
              <a:ext uri="{FF2B5EF4-FFF2-40B4-BE49-F238E27FC236}">
                <a16:creationId xmlns:a16="http://schemas.microsoft.com/office/drawing/2014/main" id="{6820F0CE-CB71-93DA-B1C7-82488E295BE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7595" y="103346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 descr="Arrow Right icon">
            <a:extLst>
              <a:ext uri="{FF2B5EF4-FFF2-40B4-BE49-F238E27FC236}">
                <a16:creationId xmlns:a16="http://schemas.microsoft.com/office/drawing/2014/main" id="{7D993732-F19C-F61F-9AF1-135D2F7D1E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3638" y="1119646"/>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3858CA8C-6E51-EDF1-7B4B-601318DFB58C}"/>
              </a:ext>
            </a:extLst>
          </p:cNvPr>
          <p:cNvSpPr txBox="1">
            <a:spLocks/>
          </p:cNvSpPr>
          <p:nvPr/>
        </p:nvSpPr>
        <p:spPr>
          <a:xfrm>
            <a:off x="4830836" y="2296857"/>
            <a:ext cx="2369912" cy="36107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Use their employees and agents</a:t>
            </a:r>
          </a:p>
        </p:txBody>
      </p:sp>
      <p:pic>
        <p:nvPicPr>
          <p:cNvPr id="7" name="Picture 20" descr="Arrow Right icon">
            <a:extLst>
              <a:ext uri="{FF2B5EF4-FFF2-40B4-BE49-F238E27FC236}">
                <a16:creationId xmlns:a16="http://schemas.microsoft.com/office/drawing/2014/main" id="{790E4902-E029-9E15-89B1-6CBE1AB9B3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2976" y="1082918"/>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Sandclock icon">
            <a:extLst>
              <a:ext uri="{FF2B5EF4-FFF2-40B4-BE49-F238E27FC236}">
                <a16:creationId xmlns:a16="http://schemas.microsoft.com/office/drawing/2014/main" id="{136973EB-F038-4DEE-8C3A-62EED932919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15401" y="1033466"/>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A85D9152-34E4-36BA-D899-717CF9D443AD}"/>
              </a:ext>
            </a:extLst>
          </p:cNvPr>
          <p:cNvSpPr txBox="1">
            <a:spLocks/>
          </p:cNvSpPr>
          <p:nvPr/>
        </p:nvSpPr>
        <p:spPr>
          <a:xfrm>
            <a:off x="8910682" y="1142659"/>
            <a:ext cx="1941788" cy="742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chemeClr val="bg1"/>
                </a:solidFill>
              </a:rPr>
              <a:t>Time taking and inefficient as a human analyst cannot be perfect</a:t>
            </a:r>
          </a:p>
        </p:txBody>
      </p:sp>
      <p:sp>
        <p:nvSpPr>
          <p:cNvPr id="9" name="Content Placeholder 3">
            <a:extLst>
              <a:ext uri="{FF2B5EF4-FFF2-40B4-BE49-F238E27FC236}">
                <a16:creationId xmlns:a16="http://schemas.microsoft.com/office/drawing/2014/main" id="{43A235B5-A2F9-E9BB-07EC-84508546D321}"/>
              </a:ext>
            </a:extLst>
          </p:cNvPr>
          <p:cNvSpPr txBox="1">
            <a:spLocks/>
          </p:cNvSpPr>
          <p:nvPr/>
        </p:nvSpPr>
        <p:spPr>
          <a:xfrm>
            <a:off x="2765030" y="2288686"/>
            <a:ext cx="1898409" cy="469595"/>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Advertising, Credit line, loans, accounts etc.</a:t>
            </a:r>
          </a:p>
        </p:txBody>
      </p:sp>
      <p:pic>
        <p:nvPicPr>
          <p:cNvPr id="1056" name="Picture 32" descr="Phone Call icon">
            <a:extLst>
              <a:ext uri="{FF2B5EF4-FFF2-40B4-BE49-F238E27FC236}">
                <a16:creationId xmlns:a16="http://schemas.microsoft.com/office/drawing/2014/main" id="{2352FEBA-DB75-6D79-627F-DCFC83B292E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3168" y="3020466"/>
            <a:ext cx="696603" cy="69660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a:extLst>
              <a:ext uri="{FF2B5EF4-FFF2-40B4-BE49-F238E27FC236}">
                <a16:creationId xmlns:a16="http://schemas.microsoft.com/office/drawing/2014/main" id="{A22CB8B2-541E-D95F-FDC6-47165BF36703}"/>
              </a:ext>
            </a:extLst>
          </p:cNvPr>
          <p:cNvSpPr txBox="1">
            <a:spLocks/>
          </p:cNvSpPr>
          <p:nvPr/>
        </p:nvSpPr>
        <p:spPr>
          <a:xfrm>
            <a:off x="1624036" y="3830687"/>
            <a:ext cx="1662003" cy="265618"/>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Marketing Productivity</a:t>
            </a:r>
          </a:p>
        </p:txBody>
      </p:sp>
      <p:sp>
        <p:nvSpPr>
          <p:cNvPr id="11" name="Content Placeholder 3">
            <a:extLst>
              <a:ext uri="{FF2B5EF4-FFF2-40B4-BE49-F238E27FC236}">
                <a16:creationId xmlns:a16="http://schemas.microsoft.com/office/drawing/2014/main" id="{45F3F61E-F917-2E2A-94D6-D2F9886A7BF7}"/>
              </a:ext>
            </a:extLst>
          </p:cNvPr>
          <p:cNvSpPr txBox="1">
            <a:spLocks/>
          </p:cNvSpPr>
          <p:nvPr/>
        </p:nvSpPr>
        <p:spPr>
          <a:xfrm>
            <a:off x="1951729" y="6503793"/>
            <a:ext cx="1046586" cy="270516"/>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Data Privacy</a:t>
            </a:r>
          </a:p>
        </p:txBody>
      </p:sp>
      <p:sp>
        <p:nvSpPr>
          <p:cNvPr id="12" name="Content Placeholder 3">
            <a:extLst>
              <a:ext uri="{FF2B5EF4-FFF2-40B4-BE49-F238E27FC236}">
                <a16:creationId xmlns:a16="http://schemas.microsoft.com/office/drawing/2014/main" id="{D5910591-F0D7-05DB-AB51-F7B499C00B66}"/>
              </a:ext>
            </a:extLst>
          </p:cNvPr>
          <p:cNvSpPr txBox="1">
            <a:spLocks/>
          </p:cNvSpPr>
          <p:nvPr/>
        </p:nvSpPr>
        <p:spPr>
          <a:xfrm>
            <a:off x="1677426" y="5247876"/>
            <a:ext cx="1801551" cy="33110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Loan Status Eligibility</a:t>
            </a:r>
          </a:p>
        </p:txBody>
      </p:sp>
      <p:pic>
        <p:nvPicPr>
          <p:cNvPr id="13" name="Picture 18" descr="Arrow Up icon">
            <a:extLst>
              <a:ext uri="{FF2B5EF4-FFF2-40B4-BE49-F238E27FC236}">
                <a16:creationId xmlns:a16="http://schemas.microsoft.com/office/drawing/2014/main" id="{65054900-B5B8-1FCA-B243-7D61158C1F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979331" y="300257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8" descr="Arrow Up icon">
            <a:extLst>
              <a:ext uri="{FF2B5EF4-FFF2-40B4-BE49-F238E27FC236}">
                <a16:creationId xmlns:a16="http://schemas.microsoft.com/office/drawing/2014/main" id="{511BB481-5D2E-D8FD-3876-B096FEFDBD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956814" y="5663011"/>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File icon">
            <a:extLst>
              <a:ext uri="{FF2B5EF4-FFF2-40B4-BE49-F238E27FC236}">
                <a16:creationId xmlns:a16="http://schemas.microsoft.com/office/drawing/2014/main" id="{A3295D73-CA19-9A12-B6B3-B861BFB033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5586" y="2992889"/>
            <a:ext cx="745748" cy="745748"/>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3">
            <a:extLst>
              <a:ext uri="{FF2B5EF4-FFF2-40B4-BE49-F238E27FC236}">
                <a16:creationId xmlns:a16="http://schemas.microsoft.com/office/drawing/2014/main" id="{D298F836-FC06-32B7-9914-4DE78BE3FBD2}"/>
              </a:ext>
            </a:extLst>
          </p:cNvPr>
          <p:cNvSpPr txBox="1">
            <a:spLocks/>
          </p:cNvSpPr>
          <p:nvPr/>
        </p:nvSpPr>
        <p:spPr>
          <a:xfrm>
            <a:off x="3835043" y="3831671"/>
            <a:ext cx="1051343" cy="32482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Bank dataset</a:t>
            </a:r>
          </a:p>
        </p:txBody>
      </p:sp>
      <p:pic>
        <p:nvPicPr>
          <p:cNvPr id="17" name="Picture 12" descr="File icon">
            <a:extLst>
              <a:ext uri="{FF2B5EF4-FFF2-40B4-BE49-F238E27FC236}">
                <a16:creationId xmlns:a16="http://schemas.microsoft.com/office/drawing/2014/main" id="{1EEC3FED-E0CB-B4D4-58EB-6949DB4ADC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3019" y="4383758"/>
            <a:ext cx="745748" cy="745748"/>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3">
            <a:extLst>
              <a:ext uri="{FF2B5EF4-FFF2-40B4-BE49-F238E27FC236}">
                <a16:creationId xmlns:a16="http://schemas.microsoft.com/office/drawing/2014/main" id="{84939CA6-A74A-8347-168B-A092518E8B61}"/>
              </a:ext>
            </a:extLst>
          </p:cNvPr>
          <p:cNvSpPr txBox="1">
            <a:spLocks/>
          </p:cNvSpPr>
          <p:nvPr/>
        </p:nvSpPr>
        <p:spPr>
          <a:xfrm>
            <a:off x="3830625" y="5272496"/>
            <a:ext cx="1051343" cy="32482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Loan dataset</a:t>
            </a:r>
          </a:p>
        </p:txBody>
      </p:sp>
      <p:sp>
        <p:nvSpPr>
          <p:cNvPr id="19" name="Content Placeholder 3">
            <a:extLst>
              <a:ext uri="{FF2B5EF4-FFF2-40B4-BE49-F238E27FC236}">
                <a16:creationId xmlns:a16="http://schemas.microsoft.com/office/drawing/2014/main" id="{16E90175-B6F0-7380-E6CF-86456DB436C6}"/>
              </a:ext>
            </a:extLst>
          </p:cNvPr>
          <p:cNvSpPr txBox="1">
            <a:spLocks/>
          </p:cNvSpPr>
          <p:nvPr/>
        </p:nvSpPr>
        <p:spPr>
          <a:xfrm>
            <a:off x="3733272" y="6507916"/>
            <a:ext cx="1569558" cy="36107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Differential Privacy</a:t>
            </a:r>
          </a:p>
        </p:txBody>
      </p:sp>
      <p:sp>
        <p:nvSpPr>
          <p:cNvPr id="20" name="Content Placeholder 3">
            <a:extLst>
              <a:ext uri="{FF2B5EF4-FFF2-40B4-BE49-F238E27FC236}">
                <a16:creationId xmlns:a16="http://schemas.microsoft.com/office/drawing/2014/main" id="{42EE3034-E3B9-423D-0832-F159F70A95E3}"/>
              </a:ext>
            </a:extLst>
          </p:cNvPr>
          <p:cNvSpPr txBox="1">
            <a:spLocks/>
          </p:cNvSpPr>
          <p:nvPr/>
        </p:nvSpPr>
        <p:spPr>
          <a:xfrm>
            <a:off x="99471" y="5171631"/>
            <a:ext cx="1073197" cy="30955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Project Idea</a:t>
            </a:r>
          </a:p>
        </p:txBody>
      </p:sp>
      <p:pic>
        <p:nvPicPr>
          <p:cNvPr id="1062" name="Picture 38" descr="Curved Arrow icon">
            <a:extLst>
              <a:ext uri="{FF2B5EF4-FFF2-40B4-BE49-F238E27FC236}">
                <a16:creationId xmlns:a16="http://schemas.microsoft.com/office/drawing/2014/main" id="{52C0732E-4323-B1D0-CD75-441EE7FD794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3418" y="5522557"/>
            <a:ext cx="1040363" cy="8572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8" descr="Curved Arrow icon">
            <a:extLst>
              <a:ext uri="{FF2B5EF4-FFF2-40B4-BE49-F238E27FC236}">
                <a16:creationId xmlns:a16="http://schemas.microsoft.com/office/drawing/2014/main" id="{E0E86F62-398C-9083-3D24-46EE161DFE2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800000" flipH="1">
            <a:off x="457944" y="3214113"/>
            <a:ext cx="1085838"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Left Arrow icon">
            <a:extLst>
              <a:ext uri="{FF2B5EF4-FFF2-40B4-BE49-F238E27FC236}">
                <a16:creationId xmlns:a16="http://schemas.microsoft.com/office/drawing/2014/main" id="{4948AFFB-1F48-23C9-9CD8-B88BA2B6F63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801553" y="4404257"/>
            <a:ext cx="742229" cy="8572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0" descr="Left Arrow icon">
            <a:extLst>
              <a:ext uri="{FF2B5EF4-FFF2-40B4-BE49-F238E27FC236}">
                <a16:creationId xmlns:a16="http://schemas.microsoft.com/office/drawing/2014/main" id="{8D73BFFA-8B65-B216-C12E-09C6AA28218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4694773" y="3013559"/>
            <a:ext cx="742229" cy="857250"/>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3">
            <a:extLst>
              <a:ext uri="{FF2B5EF4-FFF2-40B4-BE49-F238E27FC236}">
                <a16:creationId xmlns:a16="http://schemas.microsoft.com/office/drawing/2014/main" id="{EA42C4D7-0CAE-F257-D57A-DA0E7E37C95F}"/>
              </a:ext>
            </a:extLst>
          </p:cNvPr>
          <p:cNvSpPr txBox="1">
            <a:spLocks/>
          </p:cNvSpPr>
          <p:nvPr/>
        </p:nvSpPr>
        <p:spPr>
          <a:xfrm>
            <a:off x="5302830" y="3825994"/>
            <a:ext cx="1808053" cy="301476"/>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Machine Learning Model</a:t>
            </a:r>
          </a:p>
        </p:txBody>
      </p:sp>
      <p:pic>
        <p:nvPicPr>
          <p:cNvPr id="26" name="Picture 40" descr="Left Arrow icon">
            <a:extLst>
              <a:ext uri="{FF2B5EF4-FFF2-40B4-BE49-F238E27FC236}">
                <a16:creationId xmlns:a16="http://schemas.microsoft.com/office/drawing/2014/main" id="{31B7ACD4-6744-7269-824A-11A0C15D74E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4694772" y="4353492"/>
            <a:ext cx="742229" cy="85725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0" descr="Left Arrow icon">
            <a:extLst>
              <a:ext uri="{FF2B5EF4-FFF2-40B4-BE49-F238E27FC236}">
                <a16:creationId xmlns:a16="http://schemas.microsoft.com/office/drawing/2014/main" id="{24BF8949-B9A9-7E50-54D0-810022CE0CC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672964" flipH="1">
            <a:off x="4675117" y="3909560"/>
            <a:ext cx="742229" cy="8572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File icon">
            <a:extLst>
              <a:ext uri="{FF2B5EF4-FFF2-40B4-BE49-F238E27FC236}">
                <a16:creationId xmlns:a16="http://schemas.microsoft.com/office/drawing/2014/main" id="{C6B48DC8-0987-2A35-0693-DC9344F13D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6612" y="4389284"/>
            <a:ext cx="745748" cy="745748"/>
          </a:xfrm>
          <a:prstGeom prst="rect">
            <a:avLst/>
          </a:prstGeom>
          <a:noFill/>
          <a:extLst>
            <a:ext uri="{909E8E84-426E-40DD-AFC4-6F175D3DCCD1}">
              <a14:hiddenFill xmlns:a14="http://schemas.microsoft.com/office/drawing/2010/main">
                <a:solidFill>
                  <a:srgbClr val="FFFFFF"/>
                </a:solidFill>
              </a14:hiddenFill>
            </a:ext>
          </a:extLst>
        </p:spPr>
      </p:pic>
      <p:sp>
        <p:nvSpPr>
          <p:cNvPr id="29" name="Content Placeholder 3">
            <a:extLst>
              <a:ext uri="{FF2B5EF4-FFF2-40B4-BE49-F238E27FC236}">
                <a16:creationId xmlns:a16="http://schemas.microsoft.com/office/drawing/2014/main" id="{1927873F-A4B5-D361-5B6D-8C2F163217CF}"/>
              </a:ext>
            </a:extLst>
          </p:cNvPr>
          <p:cNvSpPr txBox="1">
            <a:spLocks/>
          </p:cNvSpPr>
          <p:nvPr/>
        </p:nvSpPr>
        <p:spPr>
          <a:xfrm>
            <a:off x="5579138" y="5269591"/>
            <a:ext cx="1258653" cy="358746"/>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Merged dataset</a:t>
            </a:r>
          </a:p>
        </p:txBody>
      </p:sp>
      <p:sp>
        <p:nvSpPr>
          <p:cNvPr id="30" name="Content Placeholder 3">
            <a:extLst>
              <a:ext uri="{FF2B5EF4-FFF2-40B4-BE49-F238E27FC236}">
                <a16:creationId xmlns:a16="http://schemas.microsoft.com/office/drawing/2014/main" id="{41D8243F-B36E-30CC-DF30-8FEA376F3280}"/>
              </a:ext>
            </a:extLst>
          </p:cNvPr>
          <p:cNvSpPr txBox="1">
            <a:spLocks/>
          </p:cNvSpPr>
          <p:nvPr/>
        </p:nvSpPr>
        <p:spPr>
          <a:xfrm>
            <a:off x="5579415" y="6520261"/>
            <a:ext cx="1129818" cy="24184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Data is useless</a:t>
            </a:r>
          </a:p>
        </p:txBody>
      </p:sp>
      <p:pic>
        <p:nvPicPr>
          <p:cNvPr id="31" name="Picture 40" descr="Left Arrow icon">
            <a:extLst>
              <a:ext uri="{FF2B5EF4-FFF2-40B4-BE49-F238E27FC236}">
                <a16:creationId xmlns:a16="http://schemas.microsoft.com/office/drawing/2014/main" id="{DEF620BD-990D-3E34-94F6-1CD366FAEC7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4690913" y="5606390"/>
            <a:ext cx="742229"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heck icon">
            <a:extLst>
              <a:ext uri="{FF2B5EF4-FFF2-40B4-BE49-F238E27FC236}">
                <a16:creationId xmlns:a16="http://schemas.microsoft.com/office/drawing/2014/main" id="{6F48EFCA-D069-92EC-84FE-343ED3B2928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9548" y="2535159"/>
            <a:ext cx="629578" cy="629578"/>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X icon">
            <a:extLst>
              <a:ext uri="{FF2B5EF4-FFF2-40B4-BE49-F238E27FC236}">
                <a16:creationId xmlns:a16="http://schemas.microsoft.com/office/drawing/2014/main" id="{FAACD31F-5707-0F38-780C-CD4F6A20D38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81549" y="3470061"/>
            <a:ext cx="589581" cy="589581"/>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Right Curved Arrows icon">
            <a:extLst>
              <a:ext uri="{FF2B5EF4-FFF2-40B4-BE49-F238E27FC236}">
                <a16:creationId xmlns:a16="http://schemas.microsoft.com/office/drawing/2014/main" id="{C4452F50-74F0-DF7C-4F0C-B94B88D6359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53093" y="3003707"/>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6" descr="Database Server icon">
            <a:extLst>
              <a:ext uri="{FF2B5EF4-FFF2-40B4-BE49-F238E27FC236}">
                <a16:creationId xmlns:a16="http://schemas.microsoft.com/office/drawing/2014/main" id="{62EF48C9-CBB8-7D30-78CB-7C2871EB0C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6494" y="4284255"/>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0" descr="Left Arrow icon">
            <a:extLst>
              <a:ext uri="{FF2B5EF4-FFF2-40B4-BE49-F238E27FC236}">
                <a16:creationId xmlns:a16="http://schemas.microsoft.com/office/drawing/2014/main" id="{7C46C8D7-19D8-A696-4749-2A5C9DCDCEA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6676157" y="4360676"/>
            <a:ext cx="742229" cy="857250"/>
          </a:xfrm>
          <a:prstGeom prst="rect">
            <a:avLst/>
          </a:prstGeom>
          <a:noFill/>
          <a:extLst>
            <a:ext uri="{909E8E84-426E-40DD-AFC4-6F175D3DCCD1}">
              <a14:hiddenFill xmlns:a14="http://schemas.microsoft.com/office/drawing/2010/main">
                <a:solidFill>
                  <a:srgbClr val="FFFFFF"/>
                </a:solidFill>
              </a14:hiddenFill>
            </a:ext>
          </a:extLst>
        </p:spPr>
      </p:pic>
      <p:sp>
        <p:nvSpPr>
          <p:cNvPr id="45" name="Content Placeholder 3">
            <a:extLst>
              <a:ext uri="{FF2B5EF4-FFF2-40B4-BE49-F238E27FC236}">
                <a16:creationId xmlns:a16="http://schemas.microsoft.com/office/drawing/2014/main" id="{6785D414-614F-B841-40B6-9FDA0A5B95CF}"/>
              </a:ext>
            </a:extLst>
          </p:cNvPr>
          <p:cNvSpPr txBox="1">
            <a:spLocks/>
          </p:cNvSpPr>
          <p:nvPr/>
        </p:nvSpPr>
        <p:spPr>
          <a:xfrm>
            <a:off x="7307362" y="5275469"/>
            <a:ext cx="1808053" cy="301476"/>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Machine Learning Model</a:t>
            </a:r>
          </a:p>
        </p:txBody>
      </p:sp>
      <p:pic>
        <p:nvPicPr>
          <p:cNvPr id="46" name="Picture 46" descr="Check icon">
            <a:extLst>
              <a:ext uri="{FF2B5EF4-FFF2-40B4-BE49-F238E27FC236}">
                <a16:creationId xmlns:a16="http://schemas.microsoft.com/office/drawing/2014/main" id="{29C860B6-517F-848E-5F7D-527792B1CAC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03972" y="3857361"/>
            <a:ext cx="629578" cy="62957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0" descr="X icon">
            <a:extLst>
              <a:ext uri="{FF2B5EF4-FFF2-40B4-BE49-F238E27FC236}">
                <a16:creationId xmlns:a16="http://schemas.microsoft.com/office/drawing/2014/main" id="{38E60BA4-6783-CD90-96D4-5E6BF037243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00324" y="4789301"/>
            <a:ext cx="589581" cy="58958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52" descr="Right Curved Arrows icon">
            <a:extLst>
              <a:ext uri="{FF2B5EF4-FFF2-40B4-BE49-F238E27FC236}">
                <a16:creationId xmlns:a16="http://schemas.microsoft.com/office/drawing/2014/main" id="{7DA7FAE3-718E-E049-4AC5-0BA9F3DB5DA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34477" y="4350824"/>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0" descr="Left Arrow icon">
            <a:extLst>
              <a:ext uri="{FF2B5EF4-FFF2-40B4-BE49-F238E27FC236}">
                <a16:creationId xmlns:a16="http://schemas.microsoft.com/office/drawing/2014/main" id="{B2732201-31FA-4A0B-9312-B703AD3FC87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8622793" y="2341777"/>
            <a:ext cx="742229" cy="85725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User Group icon">
            <a:extLst>
              <a:ext uri="{FF2B5EF4-FFF2-40B4-BE49-F238E27FC236}">
                <a16:creationId xmlns:a16="http://schemas.microsoft.com/office/drawing/2014/main" id="{D37F4C4C-35F7-EB5A-AC8B-D2C7C8DC5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4346" y="2366184"/>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52" name="Content Placeholder 3">
            <a:extLst>
              <a:ext uri="{FF2B5EF4-FFF2-40B4-BE49-F238E27FC236}">
                <a16:creationId xmlns:a16="http://schemas.microsoft.com/office/drawing/2014/main" id="{B5C45E42-E195-10C9-9A7F-B15CC45A0172}"/>
              </a:ext>
            </a:extLst>
          </p:cNvPr>
          <p:cNvSpPr txBox="1">
            <a:spLocks/>
          </p:cNvSpPr>
          <p:nvPr/>
        </p:nvSpPr>
        <p:spPr>
          <a:xfrm>
            <a:off x="8867633" y="3226535"/>
            <a:ext cx="2902142" cy="46634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Employees will only call the clients that are predicted to accept term deposit</a:t>
            </a:r>
          </a:p>
        </p:txBody>
      </p:sp>
      <p:sp>
        <p:nvSpPr>
          <p:cNvPr id="53" name="Content Placeholder 3">
            <a:extLst>
              <a:ext uri="{FF2B5EF4-FFF2-40B4-BE49-F238E27FC236}">
                <a16:creationId xmlns:a16="http://schemas.microsoft.com/office/drawing/2014/main" id="{86D5586F-030A-9D6F-F1A3-4F157D5BB7FF}"/>
              </a:ext>
            </a:extLst>
          </p:cNvPr>
          <p:cNvSpPr txBox="1">
            <a:spLocks/>
          </p:cNvSpPr>
          <p:nvPr/>
        </p:nvSpPr>
        <p:spPr>
          <a:xfrm>
            <a:off x="10424659" y="3903123"/>
            <a:ext cx="1808999" cy="98388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Clients pre-approved for loan are contacted and offered loans to increase bank credit line profits</a:t>
            </a:r>
          </a:p>
        </p:txBody>
      </p:sp>
      <p:sp>
        <p:nvSpPr>
          <p:cNvPr id="54" name="Content Placeholder 3">
            <a:extLst>
              <a:ext uri="{FF2B5EF4-FFF2-40B4-BE49-F238E27FC236}">
                <a16:creationId xmlns:a16="http://schemas.microsoft.com/office/drawing/2014/main" id="{00190478-EF91-9E26-0C9C-3C5C4B87776C}"/>
              </a:ext>
            </a:extLst>
          </p:cNvPr>
          <p:cNvSpPr txBox="1">
            <a:spLocks/>
          </p:cNvSpPr>
          <p:nvPr/>
        </p:nvSpPr>
        <p:spPr>
          <a:xfrm>
            <a:off x="8147110" y="2869873"/>
            <a:ext cx="413843" cy="294616"/>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rgbClr val="00B050"/>
                </a:solidFill>
              </a:rPr>
              <a:t>Yes</a:t>
            </a:r>
          </a:p>
        </p:txBody>
      </p:sp>
      <p:sp>
        <p:nvSpPr>
          <p:cNvPr id="55" name="Content Placeholder 3">
            <a:extLst>
              <a:ext uri="{FF2B5EF4-FFF2-40B4-BE49-F238E27FC236}">
                <a16:creationId xmlns:a16="http://schemas.microsoft.com/office/drawing/2014/main" id="{668CABB0-A168-5667-06AF-5A76182EF866}"/>
              </a:ext>
            </a:extLst>
          </p:cNvPr>
          <p:cNvSpPr txBox="1">
            <a:spLocks/>
          </p:cNvSpPr>
          <p:nvPr/>
        </p:nvSpPr>
        <p:spPr>
          <a:xfrm>
            <a:off x="9602991" y="4403948"/>
            <a:ext cx="966385" cy="37310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rgbClr val="00B050"/>
                </a:solidFill>
              </a:rPr>
              <a:t>Approved</a:t>
            </a:r>
          </a:p>
        </p:txBody>
      </p:sp>
      <p:sp>
        <p:nvSpPr>
          <p:cNvPr id="56" name="Content Placeholder 3">
            <a:extLst>
              <a:ext uri="{FF2B5EF4-FFF2-40B4-BE49-F238E27FC236}">
                <a16:creationId xmlns:a16="http://schemas.microsoft.com/office/drawing/2014/main" id="{FB43921E-DBAF-DD47-53F6-1A293A2D2C96}"/>
              </a:ext>
            </a:extLst>
          </p:cNvPr>
          <p:cNvSpPr txBox="1">
            <a:spLocks/>
          </p:cNvSpPr>
          <p:nvPr/>
        </p:nvSpPr>
        <p:spPr>
          <a:xfrm>
            <a:off x="8493319" y="3683379"/>
            <a:ext cx="413843" cy="294616"/>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rgbClr val="FF0000"/>
                </a:solidFill>
              </a:rPr>
              <a:t>No</a:t>
            </a:r>
          </a:p>
        </p:txBody>
      </p:sp>
      <p:sp>
        <p:nvSpPr>
          <p:cNvPr id="57" name="Content Placeholder 3">
            <a:extLst>
              <a:ext uri="{FF2B5EF4-FFF2-40B4-BE49-F238E27FC236}">
                <a16:creationId xmlns:a16="http://schemas.microsoft.com/office/drawing/2014/main" id="{FB029535-EA12-4FDA-F249-2201F60F48F0}"/>
              </a:ext>
            </a:extLst>
          </p:cNvPr>
          <p:cNvSpPr txBox="1">
            <a:spLocks/>
          </p:cNvSpPr>
          <p:nvPr/>
        </p:nvSpPr>
        <p:spPr>
          <a:xfrm>
            <a:off x="9584986" y="5441786"/>
            <a:ext cx="1588587" cy="37310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solidFill>
                  <a:srgbClr val="FF0000"/>
                </a:solidFill>
              </a:rPr>
              <a:t>Not Eligible for loan</a:t>
            </a:r>
          </a:p>
        </p:txBody>
      </p:sp>
      <p:pic>
        <p:nvPicPr>
          <p:cNvPr id="1078" name="Picture 54" descr="Padlock icon">
            <a:extLst>
              <a:ext uri="{FF2B5EF4-FFF2-40B4-BE49-F238E27FC236}">
                <a16:creationId xmlns:a16="http://schemas.microsoft.com/office/drawing/2014/main" id="{F9FFBEC5-35F0-2D93-CD7F-1BF095DD05D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50029" y="5628549"/>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59" name="Content Placeholder 3">
            <a:extLst>
              <a:ext uri="{FF2B5EF4-FFF2-40B4-BE49-F238E27FC236}">
                <a16:creationId xmlns:a16="http://schemas.microsoft.com/office/drawing/2014/main" id="{7465FF43-19F7-F573-05D5-7EB2212D08EB}"/>
              </a:ext>
            </a:extLst>
          </p:cNvPr>
          <p:cNvSpPr txBox="1">
            <a:spLocks/>
          </p:cNvSpPr>
          <p:nvPr/>
        </p:nvSpPr>
        <p:spPr>
          <a:xfrm>
            <a:off x="4753625" y="5753245"/>
            <a:ext cx="611658" cy="26519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Noise</a:t>
            </a:r>
          </a:p>
        </p:txBody>
      </p:sp>
      <p:pic>
        <p:nvPicPr>
          <p:cNvPr id="63" name="Picture 40" descr="Left Arrow icon">
            <a:extLst>
              <a:ext uri="{FF2B5EF4-FFF2-40B4-BE49-F238E27FC236}">
                <a16:creationId xmlns:a16="http://schemas.microsoft.com/office/drawing/2014/main" id="{E7D93A3B-37E0-4613-E9F0-BD21525F2C3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6635203" y="5611449"/>
            <a:ext cx="830240" cy="857250"/>
          </a:xfrm>
          <a:prstGeom prst="rect">
            <a:avLst/>
          </a:prstGeom>
          <a:noFill/>
          <a:extLst>
            <a:ext uri="{909E8E84-426E-40DD-AFC4-6F175D3DCCD1}">
              <a14:hiddenFill xmlns:a14="http://schemas.microsoft.com/office/drawing/2010/main">
                <a:solidFill>
                  <a:srgbClr val="FFFFFF"/>
                </a:solidFill>
              </a14:hiddenFill>
            </a:ext>
          </a:extLst>
        </p:spPr>
      </p:pic>
      <p:sp>
        <p:nvSpPr>
          <p:cNvPr id="1024" name="Content Placeholder 3">
            <a:extLst>
              <a:ext uri="{FF2B5EF4-FFF2-40B4-BE49-F238E27FC236}">
                <a16:creationId xmlns:a16="http://schemas.microsoft.com/office/drawing/2014/main" id="{688E9785-6AD1-6E87-92A1-5E7B65A9901D}"/>
              </a:ext>
            </a:extLst>
          </p:cNvPr>
          <p:cNvSpPr txBox="1">
            <a:spLocks/>
          </p:cNvSpPr>
          <p:nvPr/>
        </p:nvSpPr>
        <p:spPr>
          <a:xfrm>
            <a:off x="6489207" y="5748186"/>
            <a:ext cx="848202" cy="27025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De-Noise</a:t>
            </a:r>
          </a:p>
        </p:txBody>
      </p:sp>
      <p:pic>
        <p:nvPicPr>
          <p:cNvPr id="1080" name="Picture 56" descr="Padlock icon">
            <a:extLst>
              <a:ext uri="{FF2B5EF4-FFF2-40B4-BE49-F238E27FC236}">
                <a16:creationId xmlns:a16="http://schemas.microsoft.com/office/drawing/2014/main" id="{15C269E1-1A0B-4664-F1E1-F884F9E019C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94295" y="5663011"/>
            <a:ext cx="533316" cy="53331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2" descr="File icon">
            <a:extLst>
              <a:ext uri="{FF2B5EF4-FFF2-40B4-BE49-F238E27FC236}">
                <a16:creationId xmlns:a16="http://schemas.microsoft.com/office/drawing/2014/main" id="{87FB5CCA-5A63-23D7-24C7-8559B605BC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7243" y="5695836"/>
            <a:ext cx="745748" cy="745748"/>
          </a:xfrm>
          <a:prstGeom prst="rect">
            <a:avLst/>
          </a:prstGeom>
          <a:noFill/>
          <a:extLst>
            <a:ext uri="{909E8E84-426E-40DD-AFC4-6F175D3DCCD1}">
              <a14:hiddenFill xmlns:a14="http://schemas.microsoft.com/office/drawing/2010/main">
                <a:solidFill>
                  <a:srgbClr val="FFFFFF"/>
                </a:solidFill>
              </a14:hiddenFill>
            </a:ext>
          </a:extLst>
        </p:spPr>
      </p:pic>
      <p:sp>
        <p:nvSpPr>
          <p:cNvPr id="1027" name="Content Placeholder 3">
            <a:extLst>
              <a:ext uri="{FF2B5EF4-FFF2-40B4-BE49-F238E27FC236}">
                <a16:creationId xmlns:a16="http://schemas.microsoft.com/office/drawing/2014/main" id="{276C7AF0-4577-2BF0-1BB9-778ED6D535A7}"/>
              </a:ext>
            </a:extLst>
          </p:cNvPr>
          <p:cNvSpPr txBox="1">
            <a:spLocks/>
          </p:cNvSpPr>
          <p:nvPr/>
        </p:nvSpPr>
        <p:spPr>
          <a:xfrm>
            <a:off x="7566524" y="6496485"/>
            <a:ext cx="1340637" cy="27782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Data is useable</a:t>
            </a:r>
          </a:p>
        </p:txBody>
      </p:sp>
    </p:spTree>
    <p:extLst>
      <p:ext uri="{BB962C8B-B14F-4D97-AF65-F5344CB8AC3E}">
        <p14:creationId xmlns:p14="http://schemas.microsoft.com/office/powerpoint/2010/main" val="404146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6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7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0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3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03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4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1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04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9"/>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7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02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63"/>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025"/>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08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8" grpId="0"/>
      <p:bldP spid="9" grpId="0"/>
      <p:bldP spid="10" grpId="0"/>
      <p:bldP spid="11" grpId="0"/>
      <p:bldP spid="12" grpId="0"/>
      <p:bldP spid="16" grpId="0"/>
      <p:bldP spid="18" grpId="0"/>
      <p:bldP spid="19" grpId="0"/>
      <p:bldP spid="20" grpId="0"/>
      <p:bldP spid="25" grpId="0"/>
      <p:bldP spid="29" grpId="0"/>
      <p:bldP spid="30" grpId="0"/>
      <p:bldP spid="45" grpId="0"/>
      <p:bldP spid="52" grpId="0"/>
      <p:bldP spid="53" grpId="0"/>
      <p:bldP spid="54" grpId="0"/>
      <p:bldP spid="55" grpId="0"/>
      <p:bldP spid="56" grpId="0"/>
      <p:bldP spid="57" grpId="0"/>
      <p:bldP spid="59" grpId="0"/>
      <p:bldP spid="1024" grpId="0"/>
      <p:bldP spid="10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8004-E7AA-BA31-A4A3-D48D0945A730}"/>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7731F1F4-6FCE-2774-E42A-3AC9D6D2FE09}"/>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The goal of this project is to build a machine learning model that learns the patterns from the several input features related to the details of bank customers in order to classify whether the client will accept a term deposit that was offered by the bank through direct marketing.</a:t>
            </a:r>
          </a:p>
          <a:p>
            <a:pPr marL="342900" indent="-342900">
              <a:buFont typeface="Arial" panose="020B0604020202020204" pitchFamily="34" charset="0"/>
              <a:buChar char="•"/>
            </a:pPr>
            <a:r>
              <a:rPr lang="en-US" dirty="0"/>
              <a:t>In this way, the total number of customers that must be contacted is reduced drastically, giving the employees a way by only calling the potential customers.</a:t>
            </a:r>
          </a:p>
          <a:p>
            <a:pPr marL="342900" indent="-342900">
              <a:buFont typeface="Arial" panose="020B0604020202020204" pitchFamily="34" charset="0"/>
              <a:buChar char="•"/>
            </a:pPr>
            <a:r>
              <a:rPr lang="en-US" dirty="0"/>
              <a:t>On the other hand, build a model that will predict and set a loan status flag showing whether a customer is pre-approved for loans or not.</a:t>
            </a:r>
          </a:p>
        </p:txBody>
      </p:sp>
    </p:spTree>
    <p:extLst>
      <p:ext uri="{BB962C8B-B14F-4D97-AF65-F5344CB8AC3E}">
        <p14:creationId xmlns:p14="http://schemas.microsoft.com/office/powerpoint/2010/main" val="73577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D292-FF90-7336-358B-6F79A8380ECC}"/>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E432604E-562D-2304-86AD-037E640B81D2}"/>
              </a:ext>
            </a:extLst>
          </p:cNvPr>
          <p:cNvSpPr>
            <a:spLocks noGrp="1"/>
          </p:cNvSpPr>
          <p:nvPr>
            <p:ph idx="1"/>
          </p:nvPr>
        </p:nvSpPr>
        <p:spPr/>
        <p:txBody>
          <a:bodyPr/>
          <a:lstStyle/>
          <a:p>
            <a:pPr marL="342900" indent="-342900">
              <a:buFont typeface="Arial" panose="020B0604020202020204" pitchFamily="34" charset="0"/>
              <a:buChar char="•"/>
            </a:pPr>
            <a:r>
              <a:rPr lang="en-US" dirty="0"/>
              <a:t>Source: Kaggle</a:t>
            </a:r>
          </a:p>
          <a:p>
            <a:pPr marL="342900" indent="-342900">
              <a:buFont typeface="Arial" panose="020B0604020202020204" pitchFamily="34" charset="0"/>
              <a:buChar char="•"/>
            </a:pPr>
            <a:r>
              <a:rPr lang="en-US" dirty="0"/>
              <a:t>Rows: 45211</a:t>
            </a:r>
          </a:p>
          <a:p>
            <a:pPr marL="342900" indent="-342900">
              <a:buFont typeface="Arial" panose="020B0604020202020204" pitchFamily="34" charset="0"/>
              <a:buChar char="•"/>
            </a:pPr>
            <a:r>
              <a:rPr lang="en-US" dirty="0"/>
              <a:t>The selected bank dataset has 16 features</a:t>
            </a:r>
          </a:p>
          <a:p>
            <a:pPr marL="342900" indent="-342900">
              <a:buFont typeface="Arial" panose="020B0604020202020204" pitchFamily="34" charset="0"/>
              <a:buChar char="•"/>
            </a:pPr>
            <a:r>
              <a:rPr lang="en-US" dirty="0"/>
              <a:t>The target column shows a Boolean value Yes/No indicating whether a client might accept the term deposit offered by the bank through direct marketing.</a:t>
            </a:r>
          </a:p>
          <a:p>
            <a:pPr marL="342900" indent="-342900">
              <a:buFont typeface="Arial" panose="020B0604020202020204" pitchFamily="34" charset="0"/>
              <a:buChar char="•"/>
            </a:pPr>
            <a:r>
              <a:rPr lang="en-US" dirty="0"/>
              <a:t>Additionally, for predicting the loan status, another Boolean target is allocated that uses a different dataset.</a:t>
            </a:r>
          </a:p>
        </p:txBody>
      </p:sp>
    </p:spTree>
    <p:extLst>
      <p:ext uri="{BB962C8B-B14F-4D97-AF65-F5344CB8AC3E}">
        <p14:creationId xmlns:p14="http://schemas.microsoft.com/office/powerpoint/2010/main" val="1655666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7811-3DBC-BE92-20D2-5BCD4B336F9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5698CAB8-59B5-9642-F532-40D379B0A7D2}"/>
              </a:ext>
            </a:extLst>
          </p:cNvPr>
          <p:cNvSpPr>
            <a:spLocks noGrp="1"/>
          </p:cNvSpPr>
          <p:nvPr>
            <p:ph idx="1"/>
          </p:nvPr>
        </p:nvSpPr>
        <p:spPr>
          <a:xfrm>
            <a:off x="484552" y="2617561"/>
            <a:ext cx="5328419" cy="3875314"/>
          </a:xfrm>
        </p:spPr>
        <p:txBody>
          <a:bodyPr>
            <a:normAutofit/>
          </a:bodyPr>
          <a:lstStyle/>
          <a:p>
            <a:pPr marL="342900" indent="-342900">
              <a:buFont typeface="+mj-lt"/>
              <a:buAutoNum type="arabicPeriod"/>
            </a:pPr>
            <a:r>
              <a:rPr lang="en-US" sz="1500" b="0" i="0" u="none" strike="noStrike" baseline="0" dirty="0">
                <a:solidFill>
                  <a:srgbClr val="000000"/>
                </a:solidFill>
                <a:latin typeface="Times New Roman" panose="02020603050405020304" pitchFamily="18" charset="0"/>
              </a:rPr>
              <a:t> Client’s age (numerical) </a:t>
            </a:r>
          </a:p>
          <a:p>
            <a:pPr marL="342900" indent="-342900">
              <a:buFont typeface="+mj-lt"/>
              <a:buAutoNum type="arabicPeriod"/>
            </a:pPr>
            <a:r>
              <a:rPr lang="en-US" sz="1500" b="0" i="0" u="none" strike="noStrike" baseline="0" dirty="0">
                <a:solidFill>
                  <a:srgbClr val="000000"/>
                </a:solidFill>
                <a:latin typeface="Times New Roman" panose="02020603050405020304" pitchFamily="18" charset="0"/>
              </a:rPr>
              <a:t>Client’s job (categorical) </a:t>
            </a:r>
          </a:p>
          <a:p>
            <a:pPr marL="342900" indent="-342900">
              <a:buFont typeface="+mj-lt"/>
              <a:buAutoNum type="arabicPeriod"/>
            </a:pPr>
            <a:r>
              <a:rPr lang="en-US" sz="1500" b="0" i="0" u="none" strike="noStrike" baseline="0" dirty="0">
                <a:solidFill>
                  <a:srgbClr val="000000"/>
                </a:solidFill>
                <a:latin typeface="Times New Roman" panose="02020603050405020304" pitchFamily="18" charset="0"/>
              </a:rPr>
              <a:t>Marital status (categorical) </a:t>
            </a:r>
          </a:p>
          <a:p>
            <a:pPr marL="342900" indent="-342900">
              <a:buFont typeface="+mj-lt"/>
              <a:buAutoNum type="arabicPeriod"/>
            </a:pPr>
            <a:r>
              <a:rPr lang="en-US" sz="1500" b="0" i="0" u="none" strike="noStrike" baseline="0" dirty="0">
                <a:solidFill>
                  <a:srgbClr val="000000"/>
                </a:solidFill>
                <a:latin typeface="Times New Roman" panose="02020603050405020304" pitchFamily="18" charset="0"/>
              </a:rPr>
              <a:t>Education (categorical) </a:t>
            </a:r>
          </a:p>
          <a:p>
            <a:pPr marL="342900" indent="-342900">
              <a:buFont typeface="+mj-lt"/>
              <a:buAutoNum type="arabicPeriod"/>
            </a:pPr>
            <a:r>
              <a:rPr lang="en-US" sz="1500" b="0" i="0" u="none" strike="noStrike" baseline="0" dirty="0">
                <a:solidFill>
                  <a:srgbClr val="000000"/>
                </a:solidFill>
                <a:latin typeface="Times New Roman" panose="02020603050405020304" pitchFamily="18" charset="0"/>
              </a:rPr>
              <a:t>Default: does the client has credit in default (binary) </a:t>
            </a:r>
          </a:p>
          <a:p>
            <a:pPr marL="342900" indent="-342900">
              <a:buFont typeface="+mj-lt"/>
              <a:buAutoNum type="arabicPeriod"/>
            </a:pPr>
            <a:r>
              <a:rPr lang="en-US" sz="1500" b="0" i="0" u="none" strike="noStrike" baseline="0" dirty="0">
                <a:solidFill>
                  <a:srgbClr val="000000"/>
                </a:solidFill>
                <a:latin typeface="Times New Roman" panose="02020603050405020304" pitchFamily="18" charset="0"/>
              </a:rPr>
              <a:t>Balance: the average yearly balance in Euros (numerical) </a:t>
            </a:r>
          </a:p>
          <a:p>
            <a:pPr marL="342900" indent="-342900">
              <a:buFont typeface="+mj-lt"/>
              <a:buAutoNum type="arabicPeriod"/>
            </a:pPr>
            <a:r>
              <a:rPr lang="en-US" sz="1500" b="0" i="0" u="none" strike="noStrike" baseline="0" dirty="0">
                <a:solidFill>
                  <a:srgbClr val="000000"/>
                </a:solidFill>
                <a:latin typeface="Times New Roman" panose="02020603050405020304" pitchFamily="18" charset="0"/>
              </a:rPr>
              <a:t>Housing: does the client has a housing loan (binary) </a:t>
            </a:r>
          </a:p>
          <a:p>
            <a:pPr marL="342900" indent="-342900">
              <a:buFont typeface="+mj-lt"/>
              <a:buAutoNum type="arabicPeriod"/>
            </a:pPr>
            <a:r>
              <a:rPr lang="en-US" sz="1500" b="0" i="0" u="none" strike="noStrike" baseline="0" dirty="0">
                <a:solidFill>
                  <a:srgbClr val="000000"/>
                </a:solidFill>
                <a:latin typeface="Times New Roman" panose="02020603050405020304" pitchFamily="18" charset="0"/>
              </a:rPr>
              <a:t>Loan: does the client has a personal loan (binary) </a:t>
            </a:r>
          </a:p>
          <a:p>
            <a:pPr marL="342900" indent="-342900">
              <a:buFont typeface="+mj-lt"/>
              <a:buAutoNum type="arabicPeriod"/>
            </a:pPr>
            <a:r>
              <a:rPr lang="en-US" sz="1500" dirty="0">
                <a:solidFill>
                  <a:srgbClr val="000000"/>
                </a:solidFill>
                <a:latin typeface="Times New Roman" panose="02020603050405020304" pitchFamily="18" charset="0"/>
              </a:rPr>
              <a:t>Contact: the communication type (categorical)</a:t>
            </a:r>
            <a:endParaRPr lang="en-US" sz="1500" b="0" i="0" u="none" strike="noStrike" baseline="0" dirty="0">
              <a:solidFill>
                <a:srgbClr val="000000"/>
              </a:solidFill>
              <a:latin typeface="Times New Roman" panose="02020603050405020304" pitchFamily="18" charset="0"/>
            </a:endParaRPr>
          </a:p>
        </p:txBody>
      </p:sp>
      <p:sp>
        <p:nvSpPr>
          <p:cNvPr id="4" name="Content Placeholder 2">
            <a:extLst>
              <a:ext uri="{FF2B5EF4-FFF2-40B4-BE49-F238E27FC236}">
                <a16:creationId xmlns:a16="http://schemas.microsoft.com/office/drawing/2014/main" id="{DF08B849-B57C-028C-C854-FB486AAC010B}"/>
              </a:ext>
            </a:extLst>
          </p:cNvPr>
          <p:cNvSpPr txBox="1">
            <a:spLocks/>
          </p:cNvSpPr>
          <p:nvPr/>
        </p:nvSpPr>
        <p:spPr>
          <a:xfrm>
            <a:off x="5919176" y="2617561"/>
            <a:ext cx="5435599" cy="387531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10"/>
            </a:pPr>
            <a:r>
              <a:rPr lang="en-US" sz="1500" dirty="0">
                <a:solidFill>
                  <a:srgbClr val="000000"/>
                </a:solidFill>
                <a:latin typeface="Times New Roman" panose="02020603050405020304" pitchFamily="18" charset="0"/>
              </a:rPr>
              <a:t>Day: the day of the last contact (numerical) </a:t>
            </a:r>
          </a:p>
          <a:p>
            <a:pPr marL="342900" indent="-342900">
              <a:buFont typeface="+mj-lt"/>
              <a:buAutoNum type="arabicPeriod" startAt="10"/>
            </a:pPr>
            <a:r>
              <a:rPr lang="en-US" sz="1500" dirty="0">
                <a:solidFill>
                  <a:srgbClr val="000000"/>
                </a:solidFill>
                <a:latin typeface="Times New Roman" panose="02020603050405020304" pitchFamily="18" charset="0"/>
              </a:rPr>
              <a:t>Month: the month of the last contact (categorical) </a:t>
            </a:r>
          </a:p>
          <a:p>
            <a:pPr marL="342900" indent="-342900">
              <a:buFont typeface="+mj-lt"/>
              <a:buAutoNum type="arabicPeriod" startAt="10"/>
            </a:pPr>
            <a:r>
              <a:rPr lang="en-US" sz="1500" dirty="0">
                <a:solidFill>
                  <a:srgbClr val="000000"/>
                </a:solidFill>
                <a:latin typeface="Times New Roman" panose="02020603050405020304" pitchFamily="18" charset="0"/>
              </a:rPr>
              <a:t>Duration: the duration of the last contact (numerical) </a:t>
            </a:r>
          </a:p>
          <a:p>
            <a:pPr marL="342900" indent="-342900">
              <a:buFont typeface="+mj-lt"/>
              <a:buAutoNum type="arabicPeriod" startAt="10"/>
            </a:pPr>
            <a:r>
              <a:rPr lang="en-US" sz="1500" dirty="0">
                <a:solidFill>
                  <a:srgbClr val="000000"/>
                </a:solidFill>
                <a:latin typeface="Times New Roman" panose="02020603050405020304" pitchFamily="18" charset="0"/>
              </a:rPr>
              <a:t>Campaign: no. of contacts performed for the client during this campaign (numerical) </a:t>
            </a:r>
          </a:p>
          <a:p>
            <a:pPr marL="342900" indent="-342900">
              <a:buFont typeface="+mj-lt"/>
              <a:buAutoNum type="arabicPeriod" startAt="10"/>
            </a:pPr>
            <a:r>
              <a:rPr lang="en-US" sz="1500" dirty="0" err="1">
                <a:solidFill>
                  <a:srgbClr val="000000"/>
                </a:solidFill>
                <a:latin typeface="Times New Roman" panose="02020603050405020304" pitchFamily="18" charset="0"/>
              </a:rPr>
              <a:t>Pdays</a:t>
            </a:r>
            <a:r>
              <a:rPr lang="en-US" sz="1500" dirty="0">
                <a:solidFill>
                  <a:srgbClr val="000000"/>
                </a:solidFill>
                <a:latin typeface="Times New Roman" panose="02020603050405020304" pitchFamily="18" charset="0"/>
              </a:rPr>
              <a:t>: no. of days after the client was last contacted from the last campaign (numerical) </a:t>
            </a:r>
          </a:p>
          <a:p>
            <a:pPr marL="342900" indent="-342900">
              <a:buFont typeface="+mj-lt"/>
              <a:buAutoNum type="arabicPeriod" startAt="10"/>
            </a:pPr>
            <a:r>
              <a:rPr lang="en-US" sz="1500" dirty="0">
                <a:solidFill>
                  <a:srgbClr val="000000"/>
                </a:solidFill>
                <a:latin typeface="Times New Roman" panose="02020603050405020304" pitchFamily="18" charset="0"/>
              </a:rPr>
              <a:t>Previous: no. of contacts performed for the client before this campaign (numerical) </a:t>
            </a:r>
          </a:p>
          <a:p>
            <a:pPr marL="342900" indent="-342900">
              <a:buFont typeface="+mj-lt"/>
              <a:buAutoNum type="arabicPeriod" startAt="10"/>
            </a:pPr>
            <a:r>
              <a:rPr lang="en-US" sz="1500" dirty="0" err="1">
                <a:solidFill>
                  <a:srgbClr val="000000"/>
                </a:solidFill>
                <a:latin typeface="Times New Roman" panose="02020603050405020304" pitchFamily="18" charset="0"/>
              </a:rPr>
              <a:t>Poutcome</a:t>
            </a:r>
            <a:r>
              <a:rPr lang="en-US" sz="1500" dirty="0">
                <a:solidFill>
                  <a:srgbClr val="000000"/>
                </a:solidFill>
                <a:latin typeface="Times New Roman" panose="02020603050405020304" pitchFamily="18" charset="0"/>
              </a:rPr>
              <a:t>: the outcome of the previous marketing campaign (categorical) </a:t>
            </a:r>
          </a:p>
        </p:txBody>
      </p:sp>
    </p:spTree>
    <p:extLst>
      <p:ext uri="{BB962C8B-B14F-4D97-AF65-F5344CB8AC3E}">
        <p14:creationId xmlns:p14="http://schemas.microsoft.com/office/powerpoint/2010/main" val="2003105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B9085-9CBD-0CF8-D1BE-AD9F1F4F3D05}"/>
              </a:ext>
            </a:extLst>
          </p:cNvPr>
          <p:cNvSpPr>
            <a:spLocks noGrp="1"/>
          </p:cNvSpPr>
          <p:nvPr>
            <p:ph type="title"/>
          </p:nvPr>
        </p:nvSpPr>
        <p:spPr>
          <a:xfrm>
            <a:off x="484552" y="551192"/>
            <a:ext cx="5022630" cy="1822698"/>
          </a:xfrm>
        </p:spPr>
        <p:txBody>
          <a:bodyPr>
            <a:normAutofit/>
          </a:bodyPr>
          <a:lstStyle/>
          <a:p>
            <a:r>
              <a:rPr lang="en-US" dirty="0"/>
              <a:t>Dataset Information II</a:t>
            </a:r>
          </a:p>
        </p:txBody>
      </p:sp>
      <p:sp>
        <p:nvSpPr>
          <p:cNvPr id="3" name="Content Placeholder 2">
            <a:extLst>
              <a:ext uri="{FF2B5EF4-FFF2-40B4-BE49-F238E27FC236}">
                <a16:creationId xmlns:a16="http://schemas.microsoft.com/office/drawing/2014/main" id="{CC891EE8-5D0B-C94F-D8A7-AF2670C60974}"/>
              </a:ext>
            </a:extLst>
          </p:cNvPr>
          <p:cNvSpPr>
            <a:spLocks noGrp="1"/>
          </p:cNvSpPr>
          <p:nvPr>
            <p:ph idx="1"/>
          </p:nvPr>
        </p:nvSpPr>
        <p:spPr>
          <a:xfrm>
            <a:off x="484552" y="3054927"/>
            <a:ext cx="5022630" cy="3122036"/>
          </a:xfrm>
        </p:spPr>
        <p:txBody>
          <a:bodyPr>
            <a:normAutofit fontScale="70000" lnSpcReduction="20000"/>
          </a:bodyPr>
          <a:lstStyle/>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Loan ID: Unique loan ID of customer</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Gender: Male/female</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Married: Y/N </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Dependents: number of dependents </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Education status: Graduate/Undergraduate</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Applicant Income </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Co Applicant Income </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Loan Amount: Loan amount in thousands </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Loan Amount Term: Term of loan in months </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Credit History: if history meets guidelines </a:t>
            </a:r>
          </a:p>
          <a:p>
            <a:pPr marL="342900" indent="-342900">
              <a:lnSpc>
                <a:spcPct val="110000"/>
              </a:lnSpc>
              <a:buFont typeface="+mj-lt"/>
              <a:buAutoNum type="arabicPeriod"/>
            </a:pPr>
            <a:r>
              <a:rPr lang="en-US" sz="1500" b="0" i="0" u="none" strike="noStrike" baseline="0" dirty="0">
                <a:solidFill>
                  <a:schemeClr val="bg1"/>
                </a:solidFill>
                <a:latin typeface="Times New Roman" panose="02020603050405020304" pitchFamily="18" charset="0"/>
              </a:rPr>
              <a:t>Property Area: Urban/Semi-Urban/Rural</a:t>
            </a:r>
          </a:p>
          <a:p>
            <a:pPr>
              <a:lnSpc>
                <a:spcPct val="110000"/>
              </a:lnSpc>
            </a:pPr>
            <a:endParaRPr lang="en-US" sz="1500" b="0" i="0" u="none" strike="noStrike" baseline="0" dirty="0">
              <a:solidFill>
                <a:schemeClr val="bg1"/>
              </a:solidFill>
              <a:latin typeface="Times New Roman" panose="02020603050405020304" pitchFamily="18" charset="0"/>
            </a:endParaRPr>
          </a:p>
          <a:p>
            <a:pPr>
              <a:lnSpc>
                <a:spcPct val="110000"/>
              </a:lnSpc>
            </a:pPr>
            <a:endParaRPr lang="en-US" sz="1500" dirty="0">
              <a:solidFill>
                <a:schemeClr val="bg1"/>
              </a:solidFill>
            </a:endParaRPr>
          </a:p>
        </p:txBody>
      </p:sp>
      <p:pic>
        <p:nvPicPr>
          <p:cNvPr id="3074" name="Picture 2" descr="10 Reasons Business Loans are Financially Beneficial | TechFunnel">
            <a:extLst>
              <a:ext uri="{FF2B5EF4-FFF2-40B4-BE49-F238E27FC236}">
                <a16:creationId xmlns:a16="http://schemas.microsoft.com/office/drawing/2014/main" id="{AA4058B1-F087-A4F5-4F7F-64940DAA48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0550" y="1928750"/>
            <a:ext cx="5126898" cy="29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520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4C37-36D6-96B2-80C7-5FF7214276EE}"/>
              </a:ext>
            </a:extLst>
          </p:cNvPr>
          <p:cNvSpPr>
            <a:spLocks noGrp="1"/>
          </p:cNvSpPr>
          <p:nvPr>
            <p:ph type="title"/>
          </p:nvPr>
        </p:nvSpPr>
        <p:spPr/>
        <p:txBody>
          <a:bodyPr/>
          <a:lstStyle/>
          <a:p>
            <a:r>
              <a:rPr lang="en-US" dirty="0"/>
              <a:t>Dataset Processing</a:t>
            </a:r>
          </a:p>
        </p:txBody>
      </p:sp>
      <p:sp>
        <p:nvSpPr>
          <p:cNvPr id="3" name="Content Placeholder 2">
            <a:extLst>
              <a:ext uri="{FF2B5EF4-FFF2-40B4-BE49-F238E27FC236}">
                <a16:creationId xmlns:a16="http://schemas.microsoft.com/office/drawing/2014/main" id="{F0DC01C6-8E5B-F929-7937-86EF69E900EF}"/>
              </a:ext>
            </a:extLst>
          </p:cNvPr>
          <p:cNvSpPr>
            <a:spLocks noGrp="1"/>
          </p:cNvSpPr>
          <p:nvPr>
            <p:ph idx="1"/>
          </p:nvPr>
        </p:nvSpPr>
        <p:spPr/>
        <p:txBody>
          <a:bodyPr>
            <a:normAutofit fontScale="92500" lnSpcReduction="20000"/>
          </a:bodyPr>
          <a:lstStyle/>
          <a:p>
            <a:pPr algn="l"/>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Both the datasets acquired from Kaggle and firstly checked for any NULL values, so that the rows with null values can be deleted before processing the data.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Then the categorial features such as marital status, Education, Housing, job, contact type are changed to numerical format for the machine learning to compute easily. </a:t>
            </a:r>
          </a:p>
          <a:p>
            <a:pPr marL="514350" lvl="1"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For Example: Single -1, Married – 2; Education: Nill-1, Primary-2, Secondary-3, Teritiary-4 etc.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All this data is given into the model for training.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Then, for campaign outcome, the testing data set named as queries.csv is given without the target dataset.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Now, the model gives target output Predictions.txt files which are later updated into the CSV file to include the target columns Predictions. </a:t>
            </a:r>
          </a:p>
          <a:p>
            <a:endParaRPr lang="en-US" dirty="0"/>
          </a:p>
        </p:txBody>
      </p:sp>
    </p:spTree>
    <p:extLst>
      <p:ext uri="{BB962C8B-B14F-4D97-AF65-F5344CB8AC3E}">
        <p14:creationId xmlns:p14="http://schemas.microsoft.com/office/powerpoint/2010/main" val="1034495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09EF-8BF7-BB46-3F8D-2A040D6EF59F}"/>
              </a:ext>
            </a:extLst>
          </p:cNvPr>
          <p:cNvSpPr>
            <a:spLocks noGrp="1"/>
          </p:cNvSpPr>
          <p:nvPr>
            <p:ph type="title"/>
          </p:nvPr>
        </p:nvSpPr>
        <p:spPr/>
        <p:txBody>
          <a:bodyPr/>
          <a:lstStyle/>
          <a:p>
            <a:r>
              <a:rPr lang="en-US" dirty="0"/>
              <a:t>Project Code</a:t>
            </a:r>
          </a:p>
        </p:txBody>
      </p:sp>
      <p:sp>
        <p:nvSpPr>
          <p:cNvPr id="3" name="Content Placeholder 2">
            <a:extLst>
              <a:ext uri="{FF2B5EF4-FFF2-40B4-BE49-F238E27FC236}">
                <a16:creationId xmlns:a16="http://schemas.microsoft.com/office/drawing/2014/main" id="{A0708A67-8F50-428E-23B8-7FB1E74D3E54}"/>
              </a:ext>
            </a:extLst>
          </p:cNvPr>
          <p:cNvSpPr>
            <a:spLocks noGrp="1"/>
          </p:cNvSpPr>
          <p:nvPr>
            <p:ph idx="1"/>
          </p:nvPr>
        </p:nvSpPr>
        <p:spPr>
          <a:xfrm>
            <a:off x="484552" y="2892425"/>
            <a:ext cx="10869248" cy="3600450"/>
          </a:xfrm>
        </p:spPr>
        <p:txBody>
          <a:bodyPr/>
          <a:lstStyle/>
          <a:p>
            <a:pPr>
              <a:lnSpc>
                <a:spcPct val="200000"/>
              </a:lnSpc>
            </a:pPr>
            <a:r>
              <a:rPr lang="en-US" dirty="0"/>
              <a:t>The code can be divided into 3 parts:</a:t>
            </a:r>
          </a:p>
          <a:p>
            <a:pPr marL="457200" indent="-457200">
              <a:lnSpc>
                <a:spcPct val="200000"/>
              </a:lnSpc>
              <a:buFont typeface="+mj-lt"/>
              <a:buAutoNum type="arabicPeriod"/>
            </a:pPr>
            <a:r>
              <a:rPr lang="en-US" dirty="0"/>
              <a:t>Predicting the outcome of the marketing campaign</a:t>
            </a:r>
          </a:p>
          <a:p>
            <a:pPr marL="457200" indent="-457200">
              <a:lnSpc>
                <a:spcPct val="200000"/>
              </a:lnSpc>
              <a:buFont typeface="+mj-lt"/>
              <a:buAutoNum type="arabicPeriod"/>
            </a:pPr>
            <a:r>
              <a:rPr lang="en-US" dirty="0"/>
              <a:t>Predicting loan eligibility using dataset 2</a:t>
            </a:r>
          </a:p>
          <a:p>
            <a:pPr marL="457200" indent="-457200">
              <a:lnSpc>
                <a:spcPct val="200000"/>
              </a:lnSpc>
              <a:buFont typeface="+mj-lt"/>
              <a:buAutoNum type="arabicPeriod"/>
            </a:pPr>
            <a:r>
              <a:rPr lang="en-US" dirty="0"/>
              <a:t>Applying differential privacy on both datasets individually</a:t>
            </a:r>
          </a:p>
        </p:txBody>
      </p:sp>
    </p:spTree>
    <p:extLst>
      <p:ext uri="{BB962C8B-B14F-4D97-AF65-F5344CB8AC3E}">
        <p14:creationId xmlns:p14="http://schemas.microsoft.com/office/powerpoint/2010/main" val="16451302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1486</Words>
  <Application>Microsoft Office PowerPoint</Application>
  <PresentationFormat>Widescreen</PresentationFormat>
  <Paragraphs>158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Bahnschrift</vt:lpstr>
      <vt:lpstr>Calibri</vt:lpstr>
      <vt:lpstr>Times New Roman</vt:lpstr>
      <vt:lpstr>MatrixVTI</vt:lpstr>
      <vt:lpstr>CS-591 Machine Learning and Soft Computing  Marketing Campaign Predictor</vt:lpstr>
      <vt:lpstr>Introduction</vt:lpstr>
      <vt:lpstr>Overview</vt:lpstr>
      <vt:lpstr>AIM</vt:lpstr>
      <vt:lpstr>Dataset Information</vt:lpstr>
      <vt:lpstr>Features</vt:lpstr>
      <vt:lpstr>Dataset Information II</vt:lpstr>
      <vt:lpstr>Dataset Processing</vt:lpstr>
      <vt:lpstr>Project Code</vt:lpstr>
      <vt:lpstr>1. Predicting the outcome of the marketing campaign</vt:lpstr>
      <vt:lpstr>1. Predicting the outcome of the marketing campaign</vt:lpstr>
      <vt:lpstr>1. Results</vt:lpstr>
      <vt:lpstr>2. Predicting loan eligibility</vt:lpstr>
      <vt:lpstr>2. Results</vt:lpstr>
      <vt:lpstr>3. Differential Privacy </vt:lpstr>
      <vt:lpstr>3. 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CS-591 Machine Learning and Soft Computing  Marketing Campaign Predictor</dc:title>
  <dc:creator>Wasim Salar</dc:creator>
  <cp:lastModifiedBy>Wasim Salar</cp:lastModifiedBy>
  <cp:revision>77</cp:revision>
  <dcterms:created xsi:type="dcterms:W3CDTF">2022-11-06T21:58:52Z</dcterms:created>
  <dcterms:modified xsi:type="dcterms:W3CDTF">2022-12-06T21:32:27Z</dcterms:modified>
</cp:coreProperties>
</file>