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1"/>
  </p:sldMasterIdLst>
  <p:notesMasterIdLst>
    <p:notesMasterId r:id="rId23"/>
  </p:notesMasterIdLst>
  <p:sldIdLst>
    <p:sldId id="256" r:id="rId2"/>
    <p:sldId id="257" r:id="rId3"/>
    <p:sldId id="258" r:id="rId4"/>
    <p:sldId id="259" r:id="rId5"/>
    <p:sldId id="260" r:id="rId6"/>
    <p:sldId id="261" r:id="rId7"/>
    <p:sldId id="273" r:id="rId8"/>
    <p:sldId id="275" r:id="rId9"/>
    <p:sldId id="274" r:id="rId10"/>
    <p:sldId id="265" r:id="rId11"/>
    <p:sldId id="266" r:id="rId12"/>
    <p:sldId id="272" r:id="rId13"/>
    <p:sldId id="267" r:id="rId14"/>
    <p:sldId id="269" r:id="rId15"/>
    <p:sldId id="270" r:id="rId16"/>
    <p:sldId id="271" r:id="rId17"/>
    <p:sldId id="278" r:id="rId18"/>
    <p:sldId id="277" r:id="rId19"/>
    <p:sldId id="262" r:id="rId20"/>
    <p:sldId id="263" r:id="rId21"/>
    <p:sldId id="26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6"/>
  </p:normalViewPr>
  <p:slideViewPr>
    <p:cSldViewPr snapToGrid="0">
      <p:cViewPr varScale="1">
        <p:scale>
          <a:sx n="90" d="100"/>
          <a:sy n="90" d="100"/>
        </p:scale>
        <p:origin x="232"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CC4825-9648-3944-B329-3F5E974FAAFA}" type="datetimeFigureOut">
              <a:rPr lang="en-US" smtClean="0"/>
              <a:t>5/2/23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943C44-003E-F648-87E2-63F30566FF13}" type="slidenum">
              <a:rPr lang="en-US" smtClean="0"/>
              <a:t>‹#›</a:t>
            </a:fld>
            <a:endParaRPr lang="en-US"/>
          </a:p>
        </p:txBody>
      </p:sp>
    </p:spTree>
    <p:extLst>
      <p:ext uri="{BB962C8B-B14F-4D97-AF65-F5344CB8AC3E}">
        <p14:creationId xmlns:p14="http://schemas.microsoft.com/office/powerpoint/2010/main" val="2013232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43C44-003E-F648-87E2-63F30566FF13}" type="slidenum">
              <a:rPr lang="en-US" smtClean="0"/>
              <a:t>3</a:t>
            </a:fld>
            <a:endParaRPr lang="en-US"/>
          </a:p>
        </p:txBody>
      </p:sp>
    </p:spTree>
    <p:extLst>
      <p:ext uri="{BB962C8B-B14F-4D97-AF65-F5344CB8AC3E}">
        <p14:creationId xmlns:p14="http://schemas.microsoft.com/office/powerpoint/2010/main" val="3401541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6808BF0-E2CA-D049-BF41-DE724D0CF62C}" type="datetimeFigureOut">
              <a:rPr lang="en-US" smtClean="0"/>
              <a:t>5/2/23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C451DB-99FA-4544-8936-4961E86971A3}" type="slidenum">
              <a:rPr lang="en-US" smtClean="0"/>
              <a:t>‹#›</a:t>
            </a:fld>
            <a:endParaRPr lang="en-US"/>
          </a:p>
        </p:txBody>
      </p:sp>
    </p:spTree>
    <p:extLst>
      <p:ext uri="{BB962C8B-B14F-4D97-AF65-F5344CB8AC3E}">
        <p14:creationId xmlns:p14="http://schemas.microsoft.com/office/powerpoint/2010/main" val="6450773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808BF0-E2CA-D049-BF41-DE724D0CF62C}" type="datetimeFigureOut">
              <a:rPr lang="en-US" smtClean="0"/>
              <a:t>5/2/23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451DB-99FA-4544-8936-4961E86971A3}" type="slidenum">
              <a:rPr lang="en-US" smtClean="0"/>
              <a:t>‹#›</a:t>
            </a:fld>
            <a:endParaRPr lang="en-US"/>
          </a:p>
        </p:txBody>
      </p:sp>
    </p:spTree>
    <p:extLst>
      <p:ext uri="{BB962C8B-B14F-4D97-AF65-F5344CB8AC3E}">
        <p14:creationId xmlns:p14="http://schemas.microsoft.com/office/powerpoint/2010/main" val="822597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808BF0-E2CA-D049-BF41-DE724D0CF62C}" type="datetimeFigureOut">
              <a:rPr lang="en-US" smtClean="0"/>
              <a:t>5/2/23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451DB-99FA-4544-8936-4961E86971A3}" type="slidenum">
              <a:rPr lang="en-US" smtClean="0"/>
              <a:t>‹#›</a:t>
            </a:fld>
            <a:endParaRPr lang="en-US"/>
          </a:p>
        </p:txBody>
      </p:sp>
    </p:spTree>
    <p:extLst>
      <p:ext uri="{BB962C8B-B14F-4D97-AF65-F5344CB8AC3E}">
        <p14:creationId xmlns:p14="http://schemas.microsoft.com/office/powerpoint/2010/main" val="4014945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808BF0-E2CA-D049-BF41-DE724D0CF62C}" type="datetimeFigureOut">
              <a:rPr lang="en-US" smtClean="0"/>
              <a:t>5/2/23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C451DB-99FA-4544-8936-4961E86971A3}" type="slidenum">
              <a:rPr lang="en-US" smtClean="0"/>
              <a:t>‹#›</a:t>
            </a:fld>
            <a:endParaRPr lang="en-US"/>
          </a:p>
        </p:txBody>
      </p:sp>
    </p:spTree>
    <p:extLst>
      <p:ext uri="{BB962C8B-B14F-4D97-AF65-F5344CB8AC3E}">
        <p14:creationId xmlns:p14="http://schemas.microsoft.com/office/powerpoint/2010/main" val="38866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6808BF0-E2CA-D049-BF41-DE724D0CF62C}" type="datetimeFigureOut">
              <a:rPr lang="en-US" smtClean="0"/>
              <a:t>5/2/23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C451DB-99FA-4544-8936-4961E86971A3}" type="slidenum">
              <a:rPr lang="en-US" smtClean="0"/>
              <a:t>‹#›</a:t>
            </a:fld>
            <a:endParaRPr lang="en-US"/>
          </a:p>
        </p:txBody>
      </p:sp>
    </p:spTree>
    <p:extLst>
      <p:ext uri="{BB962C8B-B14F-4D97-AF65-F5344CB8AC3E}">
        <p14:creationId xmlns:p14="http://schemas.microsoft.com/office/powerpoint/2010/main" val="15216382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6808BF0-E2CA-D049-BF41-DE724D0CF62C}" type="datetimeFigureOut">
              <a:rPr lang="en-US" smtClean="0"/>
              <a:t>5/2/23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BC451DB-99FA-4544-8936-4961E86971A3}" type="slidenum">
              <a:rPr lang="en-US" smtClean="0"/>
              <a:t>‹#›</a:t>
            </a:fld>
            <a:endParaRPr lang="en-US"/>
          </a:p>
        </p:txBody>
      </p:sp>
    </p:spTree>
    <p:extLst>
      <p:ext uri="{BB962C8B-B14F-4D97-AF65-F5344CB8AC3E}">
        <p14:creationId xmlns:p14="http://schemas.microsoft.com/office/powerpoint/2010/main" val="302183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6808BF0-E2CA-D049-BF41-DE724D0CF62C}" type="datetimeFigureOut">
              <a:rPr lang="en-US" smtClean="0"/>
              <a:t>5/2/23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C451DB-99FA-4544-8936-4961E86971A3}"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23810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808BF0-E2CA-D049-BF41-DE724D0CF62C}" type="datetimeFigureOut">
              <a:rPr lang="en-US" smtClean="0"/>
              <a:t>5/2/23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C451DB-99FA-4544-8936-4961E86971A3}" type="slidenum">
              <a:rPr lang="en-US" smtClean="0"/>
              <a:t>‹#›</a:t>
            </a:fld>
            <a:endParaRPr lang="en-US"/>
          </a:p>
        </p:txBody>
      </p:sp>
    </p:spTree>
    <p:extLst>
      <p:ext uri="{BB962C8B-B14F-4D97-AF65-F5344CB8AC3E}">
        <p14:creationId xmlns:p14="http://schemas.microsoft.com/office/powerpoint/2010/main" val="689657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808BF0-E2CA-D049-BF41-DE724D0CF62C}" type="datetimeFigureOut">
              <a:rPr lang="en-US" smtClean="0"/>
              <a:t>5/2/23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C451DB-99FA-4544-8936-4961E86971A3}" type="slidenum">
              <a:rPr lang="en-US" smtClean="0"/>
              <a:t>‹#›</a:t>
            </a:fld>
            <a:endParaRPr lang="en-US"/>
          </a:p>
        </p:txBody>
      </p:sp>
    </p:spTree>
    <p:extLst>
      <p:ext uri="{BB962C8B-B14F-4D97-AF65-F5344CB8AC3E}">
        <p14:creationId xmlns:p14="http://schemas.microsoft.com/office/powerpoint/2010/main" val="3804304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6808BF0-E2CA-D049-BF41-DE724D0CF62C}" type="datetimeFigureOut">
              <a:rPr lang="en-US" smtClean="0"/>
              <a:t>5/2/23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BC451DB-99FA-4544-8936-4961E86971A3}" type="slidenum">
              <a:rPr lang="en-US" smtClean="0"/>
              <a:t>‹#›</a:t>
            </a:fld>
            <a:endParaRPr lang="en-US"/>
          </a:p>
        </p:txBody>
      </p:sp>
    </p:spTree>
    <p:extLst>
      <p:ext uri="{BB962C8B-B14F-4D97-AF65-F5344CB8AC3E}">
        <p14:creationId xmlns:p14="http://schemas.microsoft.com/office/powerpoint/2010/main" val="218161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6808BF0-E2CA-D049-BF41-DE724D0CF62C}" type="datetimeFigureOut">
              <a:rPr lang="en-US" smtClean="0"/>
              <a:t>5/2/23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5BC451DB-99FA-4544-8936-4961E86971A3}" type="slidenum">
              <a:rPr lang="en-US" smtClean="0"/>
              <a:t>‹#›</a:t>
            </a:fld>
            <a:endParaRPr lang="en-US"/>
          </a:p>
        </p:txBody>
      </p:sp>
    </p:spTree>
    <p:extLst>
      <p:ext uri="{BB962C8B-B14F-4D97-AF65-F5344CB8AC3E}">
        <p14:creationId xmlns:p14="http://schemas.microsoft.com/office/powerpoint/2010/main" val="4037952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6808BF0-E2CA-D049-BF41-DE724D0CF62C}" type="datetimeFigureOut">
              <a:rPr lang="en-US" smtClean="0"/>
              <a:t>5/2/23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BC451DB-99FA-4544-8936-4961E86971A3}" type="slidenum">
              <a:rPr lang="en-US" smtClean="0"/>
              <a:t>‹#›</a:t>
            </a:fld>
            <a:endParaRPr lang="en-US"/>
          </a:p>
        </p:txBody>
      </p:sp>
    </p:spTree>
    <p:extLst>
      <p:ext uri="{BB962C8B-B14F-4D97-AF65-F5344CB8AC3E}">
        <p14:creationId xmlns:p14="http://schemas.microsoft.com/office/powerpoint/2010/main" val="3501361602"/>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bleepingcomputer.com/news/microsoft/all-windows-versions-can-now-block-admin-brute-force-attacks/" TargetMode="External"/><Relationship Id="rId2" Type="http://schemas.openxmlformats.org/officeDocument/2006/relationships/hyperlink" Target="https://en.wikipedia.org/wiki/Brute-force_attack" TargetMode="External"/><Relationship Id="rId1" Type="http://schemas.openxmlformats.org/officeDocument/2006/relationships/slideLayout" Target="../slideLayouts/slideLayout1.xml"/><Relationship Id="rId4" Type="http://schemas.openxmlformats.org/officeDocument/2006/relationships/hyperlink" Target="https://www.crowdstrike.com/cybersecurity-101/brute-force-attack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20E19-589E-5F57-B4B0-01A97A22A065}"/>
              </a:ext>
            </a:extLst>
          </p:cNvPr>
          <p:cNvSpPr>
            <a:spLocks noGrp="1"/>
          </p:cNvSpPr>
          <p:nvPr>
            <p:ph type="ctrTitle"/>
          </p:nvPr>
        </p:nvSpPr>
        <p:spPr>
          <a:xfrm>
            <a:off x="1371600" y="659063"/>
            <a:ext cx="9144000" cy="2387600"/>
          </a:xfrm>
        </p:spPr>
        <p:txBody>
          <a:bodyPr>
            <a:normAutofit fontScale="90000"/>
          </a:bodyPr>
          <a:lstStyle/>
          <a:p>
            <a:pPr>
              <a:spcBef>
                <a:spcPts val="0"/>
              </a:spcBef>
            </a:pPr>
            <a:br>
              <a:rPr lang="en-US" sz="3200" b="1">
                <a:latin typeface="AkayaKanadaka" panose="02010502080401010103" pitchFamily="2" charset="77"/>
                <a:cs typeface="AkayaKanadaka" panose="02010502080401010103" pitchFamily="2" charset="77"/>
              </a:rPr>
            </a:br>
            <a:br>
              <a:rPr lang="en-US" sz="3200" b="1">
                <a:latin typeface="AkayaKanadaka" panose="02010502080401010103" pitchFamily="2" charset="77"/>
                <a:cs typeface="AkayaKanadaka" panose="02010502080401010103" pitchFamily="2" charset="77"/>
              </a:rPr>
            </a:br>
            <a:br>
              <a:rPr lang="en-US" sz="3200" b="1">
                <a:latin typeface="AkayaKanadaka" panose="02010502080401010103" pitchFamily="2" charset="77"/>
                <a:cs typeface="AkayaKanadaka" panose="02010502080401010103" pitchFamily="2" charset="77"/>
              </a:rPr>
            </a:br>
            <a:br>
              <a:rPr lang="en-US" sz="3200" b="1">
                <a:latin typeface="AkayaKanadaka" panose="02010502080401010103" pitchFamily="2" charset="77"/>
                <a:cs typeface="AkayaKanadaka" panose="02010502080401010103" pitchFamily="2" charset="77"/>
              </a:rPr>
            </a:br>
            <a:br>
              <a:rPr lang="en-US" sz="3200" b="1">
                <a:latin typeface="AkayaKanadaka" panose="02010502080401010103" pitchFamily="2" charset="77"/>
                <a:cs typeface="AkayaKanadaka" panose="02010502080401010103" pitchFamily="2" charset="77"/>
              </a:rPr>
            </a:br>
            <a:r>
              <a:rPr lang="en-US" sz="3200" b="1">
                <a:latin typeface="AkayaKanadaka" panose="02010502080401010103" pitchFamily="2" charset="77"/>
                <a:cs typeface="AkayaKanadaka" panose="02010502080401010103" pitchFamily="2" charset="77"/>
              </a:rPr>
              <a:t>Secure E commerce</a:t>
            </a:r>
            <a:br>
              <a:rPr lang="en-US" sz="3200" b="1">
                <a:latin typeface="AkayaKanadaka" panose="02010502080401010103" pitchFamily="2" charset="77"/>
                <a:cs typeface="AkayaKanadaka" panose="02010502080401010103" pitchFamily="2" charset="77"/>
              </a:rPr>
            </a:br>
            <a:br>
              <a:rPr lang="en-US" sz="3200" b="1">
                <a:latin typeface="AkayaKanadaka" panose="02010502080401010103" pitchFamily="2" charset="77"/>
                <a:cs typeface="AkayaKanadaka" panose="02010502080401010103" pitchFamily="2" charset="77"/>
              </a:rPr>
            </a:br>
            <a:r>
              <a:rPr lang="en-US" sz="3100">
                <a:latin typeface="AkayaKanadaka" panose="02010502080401010103" pitchFamily="2" charset="77"/>
                <a:cs typeface="AkayaKanadaka" panose="02010502080401010103" pitchFamily="2" charset="77"/>
              </a:rPr>
              <a:t>Group No:9</a:t>
            </a:r>
            <a:br>
              <a:rPr lang="en-US" sz="3100">
                <a:latin typeface="AkayaKanadaka" panose="02010502080401010103" pitchFamily="2" charset="77"/>
                <a:cs typeface="AkayaKanadaka" panose="02010502080401010103" pitchFamily="2" charset="77"/>
              </a:rPr>
            </a:br>
            <a:br>
              <a:rPr lang="en-US" sz="3200">
                <a:latin typeface="AkayaKanadaka" panose="02010502080401010103" pitchFamily="2" charset="77"/>
                <a:cs typeface="AkayaKanadaka" panose="02010502080401010103" pitchFamily="2" charset="77"/>
              </a:rPr>
            </a:br>
            <a:r>
              <a:rPr lang="en-US" sz="3200" b="1">
                <a:latin typeface="AkayaKanadaka" panose="02010502080401010103" pitchFamily="2" charset="77"/>
                <a:cs typeface="AkayaKanadaka" panose="02010502080401010103" pitchFamily="2" charset="77"/>
              </a:rPr>
              <a:t>Brute Force Attack</a:t>
            </a:r>
            <a:br>
              <a:rPr lang="en-US" sz="3200"/>
            </a:br>
            <a:br>
              <a:rPr lang="en-US" sz="3200">
                <a:latin typeface="AkayaKanadaka" panose="02010502080401010103" pitchFamily="2" charset="77"/>
                <a:cs typeface="AkayaKanadaka" panose="02010502080401010103" pitchFamily="2" charset="77"/>
              </a:rPr>
            </a:br>
            <a:br>
              <a:rPr lang="en-US" sz="3200">
                <a:latin typeface="+mn-lt"/>
              </a:rPr>
            </a:br>
            <a:br>
              <a:rPr lang="en-US"/>
            </a:br>
            <a:endParaRPr lang="en-US" dirty="0"/>
          </a:p>
        </p:txBody>
      </p:sp>
      <p:sp>
        <p:nvSpPr>
          <p:cNvPr id="3" name="Subtitle 2">
            <a:extLst>
              <a:ext uri="{FF2B5EF4-FFF2-40B4-BE49-F238E27FC236}">
                <a16:creationId xmlns:a16="http://schemas.microsoft.com/office/drawing/2014/main" id="{56D4C46B-2346-45E6-C166-D934F30EE6EE}"/>
              </a:ext>
            </a:extLst>
          </p:cNvPr>
          <p:cNvSpPr>
            <a:spLocks noGrp="1"/>
          </p:cNvSpPr>
          <p:nvPr>
            <p:ph type="subTitle" idx="1"/>
          </p:nvPr>
        </p:nvSpPr>
        <p:spPr>
          <a:xfrm>
            <a:off x="9152021" y="5025147"/>
            <a:ext cx="2967790" cy="1439193"/>
          </a:xfrm>
        </p:spPr>
        <p:txBody>
          <a:bodyPr>
            <a:noAutofit/>
          </a:bodyPr>
          <a:lstStyle/>
          <a:p>
            <a:pPr algn="l"/>
            <a:r>
              <a:rPr lang="en-US" sz="1600" dirty="0">
                <a:solidFill>
                  <a:schemeClr val="bg1"/>
                </a:solidFill>
                <a:latin typeface="AkayaKanadaka" panose="02010502080401010103" pitchFamily="2" charset="77"/>
                <a:cs typeface="AkayaKanadaka" panose="02010502080401010103" pitchFamily="2" charset="77"/>
              </a:rPr>
              <a:t>Yamini 11600655</a:t>
            </a:r>
          </a:p>
          <a:p>
            <a:pPr algn="l"/>
            <a:r>
              <a:rPr lang="en-US" sz="1600" dirty="0">
                <a:solidFill>
                  <a:schemeClr val="bg1"/>
                </a:solidFill>
                <a:latin typeface="AkayaKanadaka" panose="02010502080401010103" pitchFamily="2" charset="77"/>
                <a:cs typeface="AkayaKanadaka" panose="02010502080401010103" pitchFamily="2" charset="77"/>
              </a:rPr>
              <a:t>Raga Sravya Nadella 11600666</a:t>
            </a:r>
          </a:p>
          <a:p>
            <a:pPr algn="l"/>
            <a:r>
              <a:rPr lang="en-US" sz="1600" dirty="0">
                <a:solidFill>
                  <a:schemeClr val="bg1"/>
                </a:solidFill>
                <a:latin typeface="AkayaKanadaka" panose="02010502080401010103" pitchFamily="2" charset="77"/>
                <a:cs typeface="AkayaKanadaka" panose="02010502080401010103" pitchFamily="2" charset="77"/>
              </a:rPr>
              <a:t>Wasim Thonduri 11600575</a:t>
            </a:r>
          </a:p>
          <a:p>
            <a:pPr algn="l"/>
            <a:r>
              <a:rPr lang="en-US" sz="1600" dirty="0">
                <a:solidFill>
                  <a:schemeClr val="bg1"/>
                </a:solidFill>
                <a:latin typeface="AkayaKanadaka" panose="02010502080401010103" pitchFamily="2" charset="77"/>
                <a:cs typeface="AkayaKanadaka" panose="02010502080401010103" pitchFamily="2" charset="77"/>
              </a:rPr>
              <a:t>Eshwar VannemReddy 11596826</a:t>
            </a:r>
          </a:p>
        </p:txBody>
      </p:sp>
      <p:pic>
        <p:nvPicPr>
          <p:cNvPr id="1026" name="Picture 2">
            <a:extLst>
              <a:ext uri="{FF2B5EF4-FFF2-40B4-BE49-F238E27FC236}">
                <a16:creationId xmlns:a16="http://schemas.microsoft.com/office/drawing/2014/main" id="{0B347196-E8E8-A09E-0B32-40ECFF5E73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3342105"/>
            <a:ext cx="5419725" cy="3366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651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360ECDFE-2A06-8C55-4546-2CFD507D4D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829270"/>
            <a:ext cx="10058400" cy="5199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8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FE70A15F-0BB3-1C93-E585-FFA65B143E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912" y="811212"/>
            <a:ext cx="10876175" cy="523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619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a:extLst>
              <a:ext uri="{FF2B5EF4-FFF2-40B4-BE49-F238E27FC236}">
                <a16:creationId xmlns:a16="http://schemas.microsoft.com/office/drawing/2014/main" id="{7D8D9438-E18D-2180-BB5F-F90CFDE6EC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899" y="550068"/>
            <a:ext cx="10236201" cy="5757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878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1EC0DFC0-69FF-E316-29DC-E53B27C837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894" y="609600"/>
            <a:ext cx="10614212"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572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a:extLst>
              <a:ext uri="{FF2B5EF4-FFF2-40B4-BE49-F238E27FC236}">
                <a16:creationId xmlns:a16="http://schemas.microsoft.com/office/drawing/2014/main" id="{CC173E14-03E7-385C-C68C-D0C8783EF9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7603"/>
          <a:stretch/>
        </p:blipFill>
        <p:spPr bwMode="auto">
          <a:xfrm>
            <a:off x="1720276" y="1674018"/>
            <a:ext cx="9180071" cy="350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84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8218FCB1-0308-999A-5774-E05087B1C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763" y="920750"/>
            <a:ext cx="9510421" cy="501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869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a:extLst>
              <a:ext uri="{FF2B5EF4-FFF2-40B4-BE49-F238E27FC236}">
                <a16:creationId xmlns:a16="http://schemas.microsoft.com/office/drawing/2014/main" id="{C1961AFE-4DFA-D90F-871E-A2839D056E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905669"/>
            <a:ext cx="9822191" cy="5046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23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C81D-E48B-87E9-8B6C-C4866F93EEB7}"/>
              </a:ext>
            </a:extLst>
          </p:cNvPr>
          <p:cNvSpPr>
            <a:spLocks noGrp="1"/>
          </p:cNvSpPr>
          <p:nvPr>
            <p:ph type="ctrTitle"/>
          </p:nvPr>
        </p:nvSpPr>
        <p:spPr>
          <a:xfrm>
            <a:off x="1600200" y="301013"/>
            <a:ext cx="8991600" cy="1645920"/>
          </a:xfrm>
        </p:spPr>
        <p:txBody>
          <a:bodyPr/>
          <a:lstStyle/>
          <a:p>
            <a:r>
              <a:rPr lang="en-US" dirty="0">
                <a:latin typeface="AkayaKanadaka" panose="02010502080401010103" pitchFamily="2" charset="77"/>
                <a:cs typeface="AkayaKanadaka" panose="02010502080401010103" pitchFamily="2" charset="77"/>
              </a:rPr>
              <a:t>Code snippets</a:t>
            </a:r>
          </a:p>
        </p:txBody>
      </p:sp>
      <p:pic>
        <p:nvPicPr>
          <p:cNvPr id="4" name="Picture 2">
            <a:extLst>
              <a:ext uri="{FF2B5EF4-FFF2-40B4-BE49-F238E27FC236}">
                <a16:creationId xmlns:a16="http://schemas.microsoft.com/office/drawing/2014/main" id="{66B07C39-D4B4-D8DB-573C-D4A39CB09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180" y="2218151"/>
            <a:ext cx="8359320" cy="4139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524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a:extLst>
              <a:ext uri="{FF2B5EF4-FFF2-40B4-BE49-F238E27FC236}">
                <a16:creationId xmlns:a16="http://schemas.microsoft.com/office/drawing/2014/main" id="{D39AFD86-63EB-2EFF-3A0F-F84B9D4FA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8" y="1190916"/>
            <a:ext cx="10672763" cy="4476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655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5FA0-F756-1A44-2ADE-C680CDFBAA01}"/>
              </a:ext>
            </a:extLst>
          </p:cNvPr>
          <p:cNvSpPr>
            <a:spLocks noGrp="1"/>
          </p:cNvSpPr>
          <p:nvPr>
            <p:ph type="ctrTitle"/>
          </p:nvPr>
        </p:nvSpPr>
        <p:spPr>
          <a:xfrm>
            <a:off x="1515979" y="594039"/>
            <a:ext cx="8991600" cy="1645920"/>
          </a:xfrm>
        </p:spPr>
        <p:txBody>
          <a:bodyPr/>
          <a:lstStyle/>
          <a:p>
            <a:r>
              <a:rPr lang="en-US" b="1" dirty="0">
                <a:latin typeface="AkayaKanadaka" panose="02010502080401010103" pitchFamily="2" charset="77"/>
                <a:cs typeface="AkayaKanadaka" panose="02010502080401010103" pitchFamily="2" charset="77"/>
              </a:rPr>
              <a:t>Conclusion</a:t>
            </a:r>
            <a:r>
              <a:rPr lang="en-US" dirty="0"/>
              <a:t> </a:t>
            </a:r>
          </a:p>
        </p:txBody>
      </p:sp>
      <p:sp>
        <p:nvSpPr>
          <p:cNvPr id="3" name="Subtitle 2">
            <a:extLst>
              <a:ext uri="{FF2B5EF4-FFF2-40B4-BE49-F238E27FC236}">
                <a16:creationId xmlns:a16="http://schemas.microsoft.com/office/drawing/2014/main" id="{C8125817-ECB2-BC72-DCA9-0F3B7CA3DB1D}"/>
              </a:ext>
            </a:extLst>
          </p:cNvPr>
          <p:cNvSpPr>
            <a:spLocks noGrp="1"/>
          </p:cNvSpPr>
          <p:nvPr>
            <p:ph type="subTitle" idx="1"/>
          </p:nvPr>
        </p:nvSpPr>
        <p:spPr>
          <a:xfrm>
            <a:off x="1876926" y="3089228"/>
            <a:ext cx="8061158" cy="1952004"/>
          </a:xfrm>
        </p:spPr>
        <p:txBody>
          <a:bodyPr>
            <a:normAutofit fontScale="85000" lnSpcReduction="20000"/>
          </a:bodyPr>
          <a:lstStyle/>
          <a:p>
            <a:r>
              <a:rPr lang="en-US" sz="2800" b="0" i="0" u="none" strike="noStrike" dirty="0">
                <a:solidFill>
                  <a:srgbClr val="374151"/>
                </a:solidFill>
                <a:effectLst/>
                <a:latin typeface="AkayaKanadaka" panose="02010502080401010103" pitchFamily="2" charset="77"/>
                <a:cs typeface="AkayaKanadaka" panose="02010502080401010103" pitchFamily="2" charset="77"/>
              </a:rPr>
              <a:t>While it may seem like a straightforward approach, brute force attacks can take a significant amount of time and resources to execute successfully. Therefore, it is important to take measures to protect yourself against such attacks, such as using strong and unique passwords, limiting login attempts, and implementing two-factor authentication</a:t>
            </a:r>
            <a:r>
              <a:rPr lang="en-US" b="0" i="0" u="none" strike="noStrike" dirty="0">
                <a:solidFill>
                  <a:srgbClr val="374151"/>
                </a:solidFill>
                <a:effectLst/>
                <a:latin typeface="AkayaKanadaka" panose="02010502080401010103" pitchFamily="2" charset="77"/>
                <a:cs typeface="AkayaKanadaka" panose="02010502080401010103" pitchFamily="2" charset="77"/>
              </a:rPr>
              <a:t>.</a:t>
            </a:r>
            <a:endParaRPr lang="en-US" dirty="0">
              <a:latin typeface="AkayaKanadaka" panose="02010502080401010103" pitchFamily="2" charset="77"/>
              <a:cs typeface="AkayaKanadaka" panose="02010502080401010103" pitchFamily="2" charset="77"/>
            </a:endParaRPr>
          </a:p>
        </p:txBody>
      </p:sp>
    </p:spTree>
    <p:extLst>
      <p:ext uri="{BB962C8B-B14F-4D97-AF65-F5344CB8AC3E}">
        <p14:creationId xmlns:p14="http://schemas.microsoft.com/office/powerpoint/2010/main" val="121751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4DDCC-666A-92D0-A55B-F7183E3B1552}"/>
              </a:ext>
            </a:extLst>
          </p:cNvPr>
          <p:cNvSpPr>
            <a:spLocks noGrp="1"/>
          </p:cNvSpPr>
          <p:nvPr>
            <p:ph type="title"/>
          </p:nvPr>
        </p:nvSpPr>
        <p:spPr>
          <a:xfrm>
            <a:off x="1896011" y="336884"/>
            <a:ext cx="7705164" cy="1485900"/>
          </a:xfrm>
        </p:spPr>
        <p:txBody>
          <a:bodyPr>
            <a:normAutofit/>
          </a:bodyPr>
          <a:lstStyle/>
          <a:p>
            <a:r>
              <a:rPr lang="en-US" dirty="0">
                <a:latin typeface="AkayaKanadaka" panose="02010502080401010103" pitchFamily="2" charset="77"/>
                <a:cs typeface="AkayaKanadaka" panose="02010502080401010103" pitchFamily="2" charset="77"/>
              </a:rPr>
              <a:t>Contents </a:t>
            </a:r>
          </a:p>
        </p:txBody>
      </p:sp>
      <p:sp>
        <p:nvSpPr>
          <p:cNvPr id="3" name="Content Placeholder 2">
            <a:extLst>
              <a:ext uri="{FF2B5EF4-FFF2-40B4-BE49-F238E27FC236}">
                <a16:creationId xmlns:a16="http://schemas.microsoft.com/office/drawing/2014/main" id="{6B5D0021-9077-4175-2FFF-6BCD0E5D9B49}"/>
              </a:ext>
            </a:extLst>
          </p:cNvPr>
          <p:cNvSpPr>
            <a:spLocks noGrp="1"/>
          </p:cNvSpPr>
          <p:nvPr>
            <p:ph idx="1"/>
          </p:nvPr>
        </p:nvSpPr>
        <p:spPr>
          <a:xfrm>
            <a:off x="1896011" y="2273968"/>
            <a:ext cx="7705164" cy="3581400"/>
          </a:xfrm>
        </p:spPr>
        <p:txBody>
          <a:bodyPr>
            <a:normAutofit/>
          </a:bodyPr>
          <a:lstStyle/>
          <a:p>
            <a:pPr marL="342900" indent="-342900">
              <a:buFont typeface="+mj-lt"/>
              <a:buAutoNum type="arabicPeriod"/>
            </a:pPr>
            <a:r>
              <a:rPr lang="en-US" dirty="0">
                <a:latin typeface="AkayaKanadaka" panose="02010502080401010103" pitchFamily="2" charset="77"/>
                <a:cs typeface="AkayaKanadaka" panose="02010502080401010103" pitchFamily="2" charset="77"/>
              </a:rPr>
              <a:t>What is Brute force attack?</a:t>
            </a:r>
          </a:p>
          <a:p>
            <a:pPr marL="342900" indent="-342900">
              <a:buFont typeface="+mj-lt"/>
              <a:buAutoNum type="arabicPeriod"/>
            </a:pPr>
            <a:r>
              <a:rPr lang="en-US" dirty="0">
                <a:latin typeface="AkayaKanadaka" panose="02010502080401010103" pitchFamily="2" charset="77"/>
                <a:cs typeface="AkayaKanadaka" panose="02010502080401010103" pitchFamily="2" charset="77"/>
              </a:rPr>
              <a:t>How can we Prevent Brute force attack</a:t>
            </a:r>
          </a:p>
          <a:p>
            <a:pPr marL="342900" indent="-342900">
              <a:buFont typeface="+mj-lt"/>
              <a:buAutoNum type="arabicPeriod"/>
            </a:pPr>
            <a:r>
              <a:rPr lang="en-US" dirty="0">
                <a:latin typeface="AkayaKanadaka" panose="02010502080401010103" pitchFamily="2" charset="77"/>
                <a:cs typeface="AkayaKanadaka" panose="02010502080401010103" pitchFamily="2" charset="77"/>
              </a:rPr>
              <a:t>Car pooling website</a:t>
            </a:r>
          </a:p>
          <a:p>
            <a:pPr marL="342900" indent="-342900">
              <a:buFont typeface="+mj-lt"/>
              <a:buAutoNum type="arabicPeriod"/>
            </a:pPr>
            <a:r>
              <a:rPr lang="en-US" dirty="0">
                <a:latin typeface="AkayaKanadaka" panose="02010502080401010103" pitchFamily="2" charset="77"/>
                <a:cs typeface="AkayaKanadaka" panose="02010502080401010103" pitchFamily="2" charset="77"/>
              </a:rPr>
              <a:t>Software's used in designing the website</a:t>
            </a:r>
          </a:p>
          <a:p>
            <a:pPr marL="342900" indent="-342900">
              <a:buFont typeface="+mj-lt"/>
              <a:buAutoNum type="arabicPeriod"/>
            </a:pPr>
            <a:r>
              <a:rPr lang="en-US" dirty="0">
                <a:latin typeface="AkayaKanadaka" panose="02010502080401010103" pitchFamily="2" charset="77"/>
                <a:cs typeface="AkayaKanadaka" panose="02010502080401010103" pitchFamily="2" charset="77"/>
              </a:rPr>
              <a:t>Implementations of Brute force attack </a:t>
            </a:r>
          </a:p>
          <a:p>
            <a:pPr marL="342900" indent="-342900">
              <a:buFont typeface="+mj-lt"/>
              <a:buAutoNum type="arabicPeriod"/>
            </a:pPr>
            <a:r>
              <a:rPr lang="en-US" dirty="0">
                <a:latin typeface="AkayaKanadaka" panose="02010502080401010103" pitchFamily="2" charset="77"/>
                <a:cs typeface="AkayaKanadaka" panose="02010502080401010103" pitchFamily="2" charset="77"/>
              </a:rPr>
              <a:t>Code snippets</a:t>
            </a:r>
          </a:p>
          <a:p>
            <a:pPr marL="342900" indent="-342900">
              <a:buFont typeface="+mj-lt"/>
              <a:buAutoNum type="arabicPeriod"/>
            </a:pPr>
            <a:r>
              <a:rPr lang="en-US" dirty="0">
                <a:latin typeface="AkayaKanadaka" panose="02010502080401010103" pitchFamily="2" charset="77"/>
                <a:cs typeface="AkayaKanadaka" panose="02010502080401010103" pitchFamily="2" charset="77"/>
              </a:rPr>
              <a:t>Conclusion</a:t>
            </a:r>
          </a:p>
          <a:p>
            <a:pPr marL="342900" indent="-342900">
              <a:buFont typeface="+mj-lt"/>
              <a:buAutoNum type="arabicPeriod"/>
            </a:pPr>
            <a:r>
              <a:rPr lang="en-US" dirty="0">
                <a:latin typeface="AkayaKanadaka" panose="02010502080401010103" pitchFamily="2" charset="77"/>
                <a:cs typeface="AkayaKanadaka" panose="02010502080401010103" pitchFamily="2" charset="77"/>
              </a:rPr>
              <a:t>References </a:t>
            </a:r>
          </a:p>
        </p:txBody>
      </p:sp>
      <p:pic>
        <p:nvPicPr>
          <p:cNvPr id="6" name="Picture 2" descr="What is a brute attack? What are the types of brute force attacks and how  you can prevent it.">
            <a:extLst>
              <a:ext uri="{FF2B5EF4-FFF2-40B4-BE49-F238E27FC236}">
                <a16:creationId xmlns:a16="http://schemas.microsoft.com/office/drawing/2014/main" id="{0F2A6A86-8D8F-C442-6CCA-6332360C7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9425" y="4289911"/>
            <a:ext cx="5196445" cy="2328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154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1E0BE-686F-0448-9F0D-54A1279CEFB8}"/>
              </a:ext>
            </a:extLst>
          </p:cNvPr>
          <p:cNvSpPr>
            <a:spLocks noGrp="1"/>
          </p:cNvSpPr>
          <p:nvPr>
            <p:ph type="ctrTitle"/>
          </p:nvPr>
        </p:nvSpPr>
        <p:spPr>
          <a:xfrm>
            <a:off x="1443789" y="442602"/>
            <a:ext cx="8991600" cy="1645920"/>
          </a:xfrm>
        </p:spPr>
        <p:txBody>
          <a:bodyPr/>
          <a:lstStyle/>
          <a:p>
            <a:r>
              <a:rPr lang="en-US" b="1" dirty="0">
                <a:latin typeface="AkayaKanadaka" panose="02010502080401010103" pitchFamily="2" charset="77"/>
                <a:cs typeface="AkayaKanadaka" panose="02010502080401010103" pitchFamily="2" charset="77"/>
              </a:rPr>
              <a:t>References</a:t>
            </a:r>
          </a:p>
        </p:txBody>
      </p:sp>
      <p:sp>
        <p:nvSpPr>
          <p:cNvPr id="5" name="Subtitle 4">
            <a:extLst>
              <a:ext uri="{FF2B5EF4-FFF2-40B4-BE49-F238E27FC236}">
                <a16:creationId xmlns:a16="http://schemas.microsoft.com/office/drawing/2014/main" id="{5BD5C988-5F00-F3F0-08EE-FEB447FEB869}"/>
              </a:ext>
            </a:extLst>
          </p:cNvPr>
          <p:cNvSpPr>
            <a:spLocks noGrp="1"/>
          </p:cNvSpPr>
          <p:nvPr>
            <p:ph type="subTitle" idx="1"/>
          </p:nvPr>
        </p:nvSpPr>
        <p:spPr>
          <a:xfrm>
            <a:off x="1624263" y="2865602"/>
            <a:ext cx="8811126" cy="2717051"/>
          </a:xfrm>
        </p:spPr>
        <p:txBody>
          <a:bodyPr>
            <a:normAutofit fontScale="77500" lnSpcReduction="20000"/>
          </a:bodyPr>
          <a:lstStyle/>
          <a:p>
            <a:r>
              <a:rPr lang="en-US" dirty="0"/>
              <a:t> </a:t>
            </a:r>
          </a:p>
          <a:p>
            <a:r>
              <a:rPr lang="en-US" sz="2900" dirty="0">
                <a:solidFill>
                  <a:schemeClr val="tx1"/>
                </a:solidFill>
                <a:hlinkClick r:id="rId2">
                  <a:extLst>
                    <a:ext uri="{A12FA001-AC4F-418D-AE19-62706E023703}">
                      <ahyp:hlinkClr xmlns:ahyp="http://schemas.microsoft.com/office/drawing/2018/hyperlinkcolor" val="tx"/>
                    </a:ext>
                  </a:extLst>
                </a:hlinkClick>
              </a:rPr>
              <a:t>https://en.wikipedia.org/wiki/Brute-force_attack</a:t>
            </a:r>
            <a:endParaRPr lang="en-US" sz="2900" dirty="0">
              <a:solidFill>
                <a:schemeClr val="tx1"/>
              </a:solidFill>
            </a:endParaRPr>
          </a:p>
          <a:p>
            <a:endParaRPr lang="en-US" sz="2900" dirty="0">
              <a:solidFill>
                <a:schemeClr val="tx1"/>
              </a:solidFill>
            </a:endParaRPr>
          </a:p>
          <a:p>
            <a:r>
              <a:rPr lang="en-US" sz="2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https://www.bleepingcomputer.com/news/microsoft/all-windows-versions-can-now-block-admin-brute-force-attacks/</a:t>
            </a:r>
            <a:endParaRPr lang="en-US" sz="2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2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https://www.crowdstrike.com/cybersecurity-101/brute-force-attacks/</a:t>
            </a:r>
            <a:endParaRPr lang="en-US" sz="2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tx1"/>
              </a:solidFill>
            </a:endParaRPr>
          </a:p>
          <a:p>
            <a:endParaRPr lang="en-US" dirty="0">
              <a:solidFill>
                <a:schemeClr val="tx1"/>
              </a:solidFill>
            </a:endParaRPr>
          </a:p>
          <a:p>
            <a:endParaRPr lang="en-US" dirty="0"/>
          </a:p>
          <a:p>
            <a:pPr marL="457200" indent="-457200">
              <a:buAutoNum type="arabicPeriod"/>
            </a:pPr>
            <a:endParaRPr lang="en-US" dirty="0"/>
          </a:p>
        </p:txBody>
      </p:sp>
    </p:spTree>
    <p:extLst>
      <p:ext uri="{BB962C8B-B14F-4D97-AF65-F5344CB8AC3E}">
        <p14:creationId xmlns:p14="http://schemas.microsoft.com/office/powerpoint/2010/main" val="3120451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44B3-9E0D-25A2-C6CA-C65EF3D4433C}"/>
              </a:ext>
            </a:extLst>
          </p:cNvPr>
          <p:cNvSpPr>
            <a:spLocks noGrp="1"/>
          </p:cNvSpPr>
          <p:nvPr>
            <p:ph type="title"/>
          </p:nvPr>
        </p:nvSpPr>
        <p:spPr>
          <a:xfrm>
            <a:off x="2231136" y="2834640"/>
            <a:ext cx="7729728" cy="1188720"/>
          </a:xfrm>
        </p:spPr>
        <p:txBody>
          <a:bodyPr/>
          <a:lstStyle/>
          <a:p>
            <a:r>
              <a:rPr lang="en-US" b="1" dirty="0">
                <a:latin typeface="AkayaKanadaka" panose="02010502080401010103" pitchFamily="2" charset="77"/>
                <a:cs typeface="AkayaKanadaka" panose="02010502080401010103" pitchFamily="2" charset="77"/>
              </a:rPr>
              <a:t>Thank you!</a:t>
            </a:r>
          </a:p>
        </p:txBody>
      </p:sp>
    </p:spTree>
    <p:extLst>
      <p:ext uri="{BB962C8B-B14F-4D97-AF65-F5344CB8AC3E}">
        <p14:creationId xmlns:p14="http://schemas.microsoft.com/office/powerpoint/2010/main" val="365727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3CAB4-330E-FE90-6752-723ECF164BF7}"/>
              </a:ext>
            </a:extLst>
          </p:cNvPr>
          <p:cNvSpPr>
            <a:spLocks noGrp="1"/>
          </p:cNvSpPr>
          <p:nvPr>
            <p:ph type="title"/>
          </p:nvPr>
        </p:nvSpPr>
        <p:spPr>
          <a:xfrm>
            <a:off x="2231136" y="399208"/>
            <a:ext cx="7729728" cy="1188720"/>
          </a:xfrm>
        </p:spPr>
        <p:txBody>
          <a:bodyPr/>
          <a:lstStyle/>
          <a:p>
            <a:r>
              <a:rPr lang="en-US" b="1" dirty="0">
                <a:latin typeface="AkayaKanadaka" panose="02010502080401010103" pitchFamily="2" charset="77"/>
                <a:cs typeface="AkayaKanadaka" panose="02010502080401010103" pitchFamily="2" charset="77"/>
              </a:rPr>
              <a:t>What is Brute force attack?</a:t>
            </a:r>
          </a:p>
        </p:txBody>
      </p:sp>
      <p:sp>
        <p:nvSpPr>
          <p:cNvPr id="3" name="Content Placeholder 2">
            <a:extLst>
              <a:ext uri="{FF2B5EF4-FFF2-40B4-BE49-F238E27FC236}">
                <a16:creationId xmlns:a16="http://schemas.microsoft.com/office/drawing/2014/main" id="{14C6C071-A185-29F5-8287-A959454A154C}"/>
              </a:ext>
            </a:extLst>
          </p:cNvPr>
          <p:cNvSpPr>
            <a:spLocks noGrp="1"/>
          </p:cNvSpPr>
          <p:nvPr>
            <p:ph idx="1"/>
          </p:nvPr>
        </p:nvSpPr>
        <p:spPr>
          <a:xfrm>
            <a:off x="2110821" y="2038720"/>
            <a:ext cx="7729728" cy="3101983"/>
          </a:xfrm>
        </p:spPr>
        <p:txBody>
          <a:bodyPr>
            <a:normAutofit/>
          </a:bodyPr>
          <a:lstStyle/>
          <a:p>
            <a:pPr marL="0" indent="0" algn="ctr">
              <a:buNone/>
            </a:pPr>
            <a:r>
              <a:rPr lang="en-US" sz="2400" i="0" u="none" strike="noStrike" dirty="0">
                <a:solidFill>
                  <a:srgbClr val="444444"/>
                </a:solidFill>
                <a:effectLst/>
                <a:latin typeface="AkayaKanadaka" panose="02010502080401010103" pitchFamily="2" charset="77"/>
                <a:cs typeface="AkayaKanadaka" panose="02010502080401010103" pitchFamily="2" charset="77"/>
              </a:rPr>
              <a:t>The brute force attack is a hacking technique that uses trial and error to break encryption keys, passwords, and login information. It is a simple but successful method for gaining unauthorized access to user accounts, business systems, and networks.</a:t>
            </a:r>
            <a:endParaRPr lang="en-US" sz="2400" dirty="0">
              <a:latin typeface="AkayaKanadaka" panose="02010502080401010103" pitchFamily="2" charset="77"/>
              <a:cs typeface="AkayaKanadaka" panose="02010502080401010103" pitchFamily="2" charset="77"/>
            </a:endParaRPr>
          </a:p>
        </p:txBody>
      </p:sp>
      <p:pic>
        <p:nvPicPr>
          <p:cNvPr id="2052" name="Picture 4" descr="What is a Brute Force Attack? The Complete Guide">
            <a:extLst>
              <a:ext uri="{FF2B5EF4-FFF2-40B4-BE49-F238E27FC236}">
                <a16:creationId xmlns:a16="http://schemas.microsoft.com/office/drawing/2014/main" id="{6EDDA403-BCAD-4508-AFA4-961190D4D3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3910264"/>
            <a:ext cx="4951747" cy="2815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04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F74F5B6-86A7-60AD-962A-EAF02B3781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975" y="285750"/>
            <a:ext cx="10558463" cy="631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793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85CB4-05AD-EA43-2DAE-432EDD1EFDBA}"/>
              </a:ext>
            </a:extLst>
          </p:cNvPr>
          <p:cNvSpPr>
            <a:spLocks noGrp="1"/>
          </p:cNvSpPr>
          <p:nvPr>
            <p:ph type="ctrTitle"/>
          </p:nvPr>
        </p:nvSpPr>
        <p:spPr/>
        <p:txBody>
          <a:bodyPr/>
          <a:lstStyle/>
          <a:p>
            <a:r>
              <a:rPr lang="en-US" dirty="0"/>
              <a:t>How can we prevent brute force attack?</a:t>
            </a:r>
          </a:p>
        </p:txBody>
      </p:sp>
    </p:spTree>
    <p:extLst>
      <p:ext uri="{BB962C8B-B14F-4D97-AF65-F5344CB8AC3E}">
        <p14:creationId xmlns:p14="http://schemas.microsoft.com/office/powerpoint/2010/main" val="2323845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What Is a Brute Force Attack? Types and Preventions in 2022 - Spiceworks">
            <a:extLst>
              <a:ext uri="{FF2B5EF4-FFF2-40B4-BE49-F238E27FC236}">
                <a16:creationId xmlns:a16="http://schemas.microsoft.com/office/drawing/2014/main" id="{307136AA-8A0F-B247-39D7-AC3DE77732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474"/>
          <a:stretch/>
        </p:blipFill>
        <p:spPr bwMode="auto">
          <a:xfrm>
            <a:off x="2667000" y="324852"/>
            <a:ext cx="6858000" cy="6208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1884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AD13D-B38B-B382-5AF7-9A64A7B5EDC9}"/>
              </a:ext>
            </a:extLst>
          </p:cNvPr>
          <p:cNvSpPr>
            <a:spLocks noGrp="1"/>
          </p:cNvSpPr>
          <p:nvPr>
            <p:ph type="ctrTitle"/>
          </p:nvPr>
        </p:nvSpPr>
        <p:spPr>
          <a:xfrm>
            <a:off x="1828801" y="2606040"/>
            <a:ext cx="8991600" cy="1645920"/>
          </a:xfrm>
        </p:spPr>
        <p:txBody>
          <a:bodyPr>
            <a:normAutofit/>
          </a:bodyPr>
          <a:lstStyle/>
          <a:p>
            <a:r>
              <a:rPr lang="en-US" sz="4000" b="1" dirty="0">
                <a:latin typeface="AkayaKanadaka" panose="02010502080401010103" pitchFamily="2" charset="77"/>
                <a:cs typeface="AkayaKanadaka" panose="02010502080401010103" pitchFamily="2" charset="77"/>
              </a:rPr>
              <a:t>Car pooling website </a:t>
            </a:r>
          </a:p>
        </p:txBody>
      </p:sp>
    </p:spTree>
    <p:extLst>
      <p:ext uri="{BB962C8B-B14F-4D97-AF65-F5344CB8AC3E}">
        <p14:creationId xmlns:p14="http://schemas.microsoft.com/office/powerpoint/2010/main" val="501300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C7E1D-86B0-DFE4-122D-74B46738882F}"/>
              </a:ext>
            </a:extLst>
          </p:cNvPr>
          <p:cNvSpPr>
            <a:spLocks noGrp="1"/>
          </p:cNvSpPr>
          <p:nvPr>
            <p:ph type="title"/>
          </p:nvPr>
        </p:nvSpPr>
        <p:spPr>
          <a:xfrm>
            <a:off x="2231136" y="1117973"/>
            <a:ext cx="7729728" cy="1188720"/>
          </a:xfrm>
        </p:spPr>
        <p:txBody>
          <a:bodyPr/>
          <a:lstStyle/>
          <a:p>
            <a:r>
              <a:rPr lang="en-US" b="1" dirty="0">
                <a:latin typeface="AkayaKanadaka" panose="02010502080401010103" pitchFamily="2" charset="77"/>
                <a:cs typeface="AkayaKanadaka" panose="02010502080401010103" pitchFamily="2" charset="77"/>
              </a:rPr>
              <a:t>Software's used in designing the website</a:t>
            </a:r>
          </a:p>
        </p:txBody>
      </p:sp>
      <p:sp>
        <p:nvSpPr>
          <p:cNvPr id="3" name="Content Placeholder 2">
            <a:extLst>
              <a:ext uri="{FF2B5EF4-FFF2-40B4-BE49-F238E27FC236}">
                <a16:creationId xmlns:a16="http://schemas.microsoft.com/office/drawing/2014/main" id="{C2E0B9B7-2A56-8254-6E1C-8369AF529751}"/>
              </a:ext>
            </a:extLst>
          </p:cNvPr>
          <p:cNvSpPr>
            <a:spLocks noGrp="1"/>
          </p:cNvSpPr>
          <p:nvPr>
            <p:ph idx="1"/>
          </p:nvPr>
        </p:nvSpPr>
        <p:spPr>
          <a:xfrm>
            <a:off x="2231136" y="2895219"/>
            <a:ext cx="7729728" cy="3101983"/>
          </a:xfrm>
        </p:spPr>
        <p:txBody>
          <a:bodyPr/>
          <a:lstStyle/>
          <a:p>
            <a:pPr marL="342900" indent="-342900">
              <a:buFont typeface="+mj-lt"/>
              <a:buAutoNum type="arabicPeriod"/>
            </a:pPr>
            <a:r>
              <a:rPr lang="en-US" dirty="0"/>
              <a:t>PHP</a:t>
            </a:r>
          </a:p>
          <a:p>
            <a:pPr marL="342900" indent="-342900">
              <a:buFont typeface="+mj-lt"/>
              <a:buAutoNum type="arabicPeriod"/>
            </a:pPr>
            <a:r>
              <a:rPr lang="en-US" dirty="0"/>
              <a:t>Java Script </a:t>
            </a:r>
          </a:p>
          <a:p>
            <a:pPr marL="342900" indent="-342900">
              <a:buFont typeface="+mj-lt"/>
              <a:buAutoNum type="arabicPeriod"/>
            </a:pPr>
            <a:r>
              <a:rPr lang="en-US" dirty="0"/>
              <a:t>CSS </a:t>
            </a:r>
          </a:p>
          <a:p>
            <a:pPr marL="342900" indent="-342900">
              <a:buFont typeface="+mj-lt"/>
              <a:buAutoNum type="arabicPeriod"/>
            </a:pPr>
            <a:r>
              <a:rPr lang="en-US" dirty="0"/>
              <a:t>JSON</a:t>
            </a:r>
          </a:p>
          <a:p>
            <a:pPr marL="342900" indent="-342900">
              <a:buFont typeface="+mj-lt"/>
              <a:buAutoNum type="arabicPeriod"/>
            </a:pPr>
            <a:endParaRPr lang="en-US" dirty="0"/>
          </a:p>
        </p:txBody>
      </p:sp>
      <p:pic>
        <p:nvPicPr>
          <p:cNvPr id="4" name="Picture 2">
            <a:extLst>
              <a:ext uri="{FF2B5EF4-FFF2-40B4-BE49-F238E27FC236}">
                <a16:creationId xmlns:a16="http://schemas.microsoft.com/office/drawing/2014/main" id="{184D5996-8940-4A1D-5B42-866481DC5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5025" y="3214688"/>
            <a:ext cx="6040437" cy="3371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62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a:extLst>
              <a:ext uri="{FF2B5EF4-FFF2-40B4-BE49-F238E27FC236}">
                <a16:creationId xmlns:a16="http://schemas.microsoft.com/office/drawing/2014/main" id="{398D37FB-17B0-21EE-AF18-B0B130853E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1032180"/>
            <a:ext cx="9329738" cy="4793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07538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{38B8E595-7926-1A44-97AF-B9D293836D5B}tf10001120</Template>
  <TotalTime>1416</TotalTime>
  <Words>245</Words>
  <Application>Microsoft Macintosh PowerPoint</Application>
  <PresentationFormat>Widescreen</PresentationFormat>
  <Paragraphs>38</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AkayaKanadaka</vt:lpstr>
      <vt:lpstr>Arial</vt:lpstr>
      <vt:lpstr>Calibri</vt:lpstr>
      <vt:lpstr>Gill Sans MT</vt:lpstr>
      <vt:lpstr>Parcel</vt:lpstr>
      <vt:lpstr>     Secure E commerce  Group No:9  Brute Force Attack    </vt:lpstr>
      <vt:lpstr>Contents </vt:lpstr>
      <vt:lpstr>What is Brute force attack?</vt:lpstr>
      <vt:lpstr>PowerPoint Presentation</vt:lpstr>
      <vt:lpstr>How can we prevent brute force attack?</vt:lpstr>
      <vt:lpstr>PowerPoint Presentation</vt:lpstr>
      <vt:lpstr>Car pooling website </vt:lpstr>
      <vt:lpstr>Software's used in designing the website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 snippets</vt:lpstr>
      <vt:lpstr>PowerPoint Presentation</vt:lpstr>
      <vt:lpstr>Conclusion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Secure E commerce  Group No:9  Brute Force Attack    </dc:title>
  <dc:creator>Malladi, Yamini</dc:creator>
  <cp:lastModifiedBy>Malladi, Yamini</cp:lastModifiedBy>
  <cp:revision>6</cp:revision>
  <dcterms:created xsi:type="dcterms:W3CDTF">2023-05-02T18:49:31Z</dcterms:created>
  <dcterms:modified xsi:type="dcterms:W3CDTF">2023-05-03T18:26:28Z</dcterms:modified>
</cp:coreProperties>
</file>