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65" r:id="rId5"/>
    <p:sldId id="267" r:id="rId6"/>
    <p:sldId id="266" r:id="rId7"/>
    <p:sldId id="268" r:id="rId8"/>
    <p:sldId id="269" r:id="rId9"/>
    <p:sldId id="270" r:id="rId10"/>
    <p:sldId id="261" r:id="rId11"/>
    <p:sldId id="264"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EE332-62D1-4E86-9FCB-9CDC0C55278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BC39E9C-FA43-47CD-8D87-C3272BF06B85}">
      <dgm:prSet/>
      <dgm:spPr/>
      <dgm:t>
        <a:bodyPr/>
        <a:lstStyle/>
        <a:p>
          <a:r>
            <a:rPr lang="en-US" dirty="0"/>
            <a:t>Numerical Variables are </a:t>
          </a:r>
          <a:r>
            <a:rPr lang="en-US" dirty="0" err="1"/>
            <a:t>Normalised</a:t>
          </a:r>
          <a:r>
            <a:rPr lang="en-US" dirty="0"/>
            <a:t> </a:t>
          </a:r>
        </a:p>
      </dgm:t>
    </dgm:pt>
    <dgm:pt modelId="{425995C0-1A3E-4601-B9D3-FA7CA06CEBD6}" type="parTrans" cxnId="{59A7BF70-9A7F-47C8-A17F-A5558A978583}">
      <dgm:prSet/>
      <dgm:spPr/>
      <dgm:t>
        <a:bodyPr/>
        <a:lstStyle/>
        <a:p>
          <a:endParaRPr lang="en-US"/>
        </a:p>
      </dgm:t>
    </dgm:pt>
    <dgm:pt modelId="{59BE8F9E-8BAF-461A-BCAA-872B737D93C1}" type="sibTrans" cxnId="{59A7BF70-9A7F-47C8-A17F-A5558A978583}">
      <dgm:prSet/>
      <dgm:spPr/>
      <dgm:t>
        <a:bodyPr/>
        <a:lstStyle/>
        <a:p>
          <a:endParaRPr lang="en-US"/>
        </a:p>
      </dgm:t>
    </dgm:pt>
    <dgm:pt modelId="{6C5AF369-9AD2-47A0-9E61-99A296A22C7A}">
      <dgm:prSet/>
      <dgm:spPr/>
      <dgm:t>
        <a:bodyPr/>
        <a:lstStyle/>
        <a:p>
          <a:r>
            <a:rPr lang="en-US" dirty="0"/>
            <a:t>Dummy Variables are created for object type variables </a:t>
          </a:r>
        </a:p>
      </dgm:t>
    </dgm:pt>
    <dgm:pt modelId="{8A9C1EA9-23E6-4485-ADE7-420372165594}" type="parTrans" cxnId="{780AEC96-59BC-4E68-8035-2FB81126AA05}">
      <dgm:prSet/>
      <dgm:spPr/>
      <dgm:t>
        <a:bodyPr/>
        <a:lstStyle/>
        <a:p>
          <a:endParaRPr lang="en-US"/>
        </a:p>
      </dgm:t>
    </dgm:pt>
    <dgm:pt modelId="{C21AAE9F-6E72-4816-8231-490760073105}" type="sibTrans" cxnId="{780AEC96-59BC-4E68-8035-2FB81126AA05}">
      <dgm:prSet/>
      <dgm:spPr/>
      <dgm:t>
        <a:bodyPr/>
        <a:lstStyle/>
        <a:p>
          <a:endParaRPr lang="en-US"/>
        </a:p>
      </dgm:t>
    </dgm:pt>
    <dgm:pt modelId="{DC678C69-8C01-441B-A943-1743E97EEE55}">
      <dgm:prSet/>
      <dgm:spPr/>
      <dgm:t>
        <a:bodyPr/>
        <a:lstStyle/>
        <a:p>
          <a:r>
            <a:rPr lang="en-US" dirty="0"/>
            <a:t>Total Rows for Analysis: 8792 </a:t>
          </a:r>
        </a:p>
      </dgm:t>
    </dgm:pt>
    <dgm:pt modelId="{4C0A0AC7-C4E4-4E5E-AA1F-514E223CF5E3}" type="parTrans" cxnId="{663A1BC5-3142-475A-896F-8B6A20738F79}">
      <dgm:prSet/>
      <dgm:spPr/>
      <dgm:t>
        <a:bodyPr/>
        <a:lstStyle/>
        <a:p>
          <a:endParaRPr lang="en-US"/>
        </a:p>
      </dgm:t>
    </dgm:pt>
    <dgm:pt modelId="{FD0D7B5C-74A5-4085-B272-F4690D3156AF}" type="sibTrans" cxnId="{663A1BC5-3142-475A-896F-8B6A20738F79}">
      <dgm:prSet/>
      <dgm:spPr/>
      <dgm:t>
        <a:bodyPr/>
        <a:lstStyle/>
        <a:p>
          <a:endParaRPr lang="en-US"/>
        </a:p>
      </dgm:t>
    </dgm:pt>
    <dgm:pt modelId="{644F27D0-7AF7-4B97-A5C3-4D0B368732F4}">
      <dgm:prSet/>
      <dgm:spPr/>
      <dgm:t>
        <a:bodyPr/>
        <a:lstStyle/>
        <a:p>
          <a:r>
            <a:rPr lang="en-US" dirty="0"/>
            <a:t>Total Columns for Analysis: 43 </a:t>
          </a:r>
        </a:p>
      </dgm:t>
    </dgm:pt>
    <dgm:pt modelId="{63D65468-F05D-4E37-B438-1C61212CEB4E}" type="parTrans" cxnId="{959A79F6-7575-429B-8D1C-F7165A1BD018}">
      <dgm:prSet/>
      <dgm:spPr/>
      <dgm:t>
        <a:bodyPr/>
        <a:lstStyle/>
        <a:p>
          <a:endParaRPr lang="en-US"/>
        </a:p>
      </dgm:t>
    </dgm:pt>
    <dgm:pt modelId="{C5F45D64-92A7-4AB4-9CA0-0FCFF5FD488A}" type="sibTrans" cxnId="{959A79F6-7575-429B-8D1C-F7165A1BD018}">
      <dgm:prSet/>
      <dgm:spPr/>
      <dgm:t>
        <a:bodyPr/>
        <a:lstStyle/>
        <a:p>
          <a:endParaRPr lang="en-US"/>
        </a:p>
      </dgm:t>
    </dgm:pt>
    <dgm:pt modelId="{4F95B62E-C7E4-4B2D-ABF7-C6E0FD8C75D2}" type="pres">
      <dgm:prSet presAssocID="{341EE332-62D1-4E86-9FCB-9CDC0C552787}" presName="linear" presStyleCnt="0">
        <dgm:presLayoutVars>
          <dgm:animLvl val="lvl"/>
          <dgm:resizeHandles val="exact"/>
        </dgm:presLayoutVars>
      </dgm:prSet>
      <dgm:spPr/>
    </dgm:pt>
    <dgm:pt modelId="{3AB4EBEE-B087-464E-91C4-94D547D358AC}" type="pres">
      <dgm:prSet presAssocID="{BBC39E9C-FA43-47CD-8D87-C3272BF06B85}" presName="parentText" presStyleLbl="node1" presStyleIdx="0" presStyleCnt="4">
        <dgm:presLayoutVars>
          <dgm:chMax val="0"/>
          <dgm:bulletEnabled val="1"/>
        </dgm:presLayoutVars>
      </dgm:prSet>
      <dgm:spPr/>
    </dgm:pt>
    <dgm:pt modelId="{F047B75E-C061-482A-840E-0CBF65A65956}" type="pres">
      <dgm:prSet presAssocID="{59BE8F9E-8BAF-461A-BCAA-872B737D93C1}" presName="spacer" presStyleCnt="0"/>
      <dgm:spPr/>
    </dgm:pt>
    <dgm:pt modelId="{75EF183F-275C-421E-8942-41D5FEDA77B3}" type="pres">
      <dgm:prSet presAssocID="{6C5AF369-9AD2-47A0-9E61-99A296A22C7A}" presName="parentText" presStyleLbl="node1" presStyleIdx="1" presStyleCnt="4">
        <dgm:presLayoutVars>
          <dgm:chMax val="0"/>
          <dgm:bulletEnabled val="1"/>
        </dgm:presLayoutVars>
      </dgm:prSet>
      <dgm:spPr/>
    </dgm:pt>
    <dgm:pt modelId="{D477EF06-2A17-49E4-9D46-8285864EF1ED}" type="pres">
      <dgm:prSet presAssocID="{C21AAE9F-6E72-4816-8231-490760073105}" presName="spacer" presStyleCnt="0"/>
      <dgm:spPr/>
    </dgm:pt>
    <dgm:pt modelId="{7C6F10FB-337A-46CF-AFFF-9356C0F3972E}" type="pres">
      <dgm:prSet presAssocID="{DC678C69-8C01-441B-A943-1743E97EEE55}" presName="parentText" presStyleLbl="node1" presStyleIdx="2" presStyleCnt="4">
        <dgm:presLayoutVars>
          <dgm:chMax val="0"/>
          <dgm:bulletEnabled val="1"/>
        </dgm:presLayoutVars>
      </dgm:prSet>
      <dgm:spPr/>
    </dgm:pt>
    <dgm:pt modelId="{2CF52B22-6397-42CE-BFED-5B66E717CE6E}" type="pres">
      <dgm:prSet presAssocID="{FD0D7B5C-74A5-4085-B272-F4690D3156AF}" presName="spacer" presStyleCnt="0"/>
      <dgm:spPr/>
    </dgm:pt>
    <dgm:pt modelId="{A90A76B4-B9C1-48AF-AB30-61C403858725}" type="pres">
      <dgm:prSet presAssocID="{644F27D0-7AF7-4B97-A5C3-4D0B368732F4}" presName="parentText" presStyleLbl="node1" presStyleIdx="3" presStyleCnt="4">
        <dgm:presLayoutVars>
          <dgm:chMax val="0"/>
          <dgm:bulletEnabled val="1"/>
        </dgm:presLayoutVars>
      </dgm:prSet>
      <dgm:spPr/>
    </dgm:pt>
  </dgm:ptLst>
  <dgm:cxnLst>
    <dgm:cxn modelId="{404A6226-02BC-4517-B004-C98A235C3D37}" type="presOf" srcId="{644F27D0-7AF7-4B97-A5C3-4D0B368732F4}" destId="{A90A76B4-B9C1-48AF-AB30-61C403858725}" srcOrd="0" destOrd="0" presId="urn:microsoft.com/office/officeart/2005/8/layout/vList2"/>
    <dgm:cxn modelId="{73AB9943-D7EF-45FC-8797-68CDA3DBD0EC}" type="presOf" srcId="{6C5AF369-9AD2-47A0-9E61-99A296A22C7A}" destId="{75EF183F-275C-421E-8942-41D5FEDA77B3}" srcOrd="0" destOrd="0" presId="urn:microsoft.com/office/officeart/2005/8/layout/vList2"/>
    <dgm:cxn modelId="{0EF8864C-B8B8-4E81-AF26-92C14CF2758D}" type="presOf" srcId="{DC678C69-8C01-441B-A943-1743E97EEE55}" destId="{7C6F10FB-337A-46CF-AFFF-9356C0F3972E}" srcOrd="0" destOrd="0" presId="urn:microsoft.com/office/officeart/2005/8/layout/vList2"/>
    <dgm:cxn modelId="{59A7BF70-9A7F-47C8-A17F-A5558A978583}" srcId="{341EE332-62D1-4E86-9FCB-9CDC0C552787}" destId="{BBC39E9C-FA43-47CD-8D87-C3272BF06B85}" srcOrd="0" destOrd="0" parTransId="{425995C0-1A3E-4601-B9D3-FA7CA06CEBD6}" sibTransId="{59BE8F9E-8BAF-461A-BCAA-872B737D93C1}"/>
    <dgm:cxn modelId="{75A3C279-594E-46FA-BB76-2E7CE6F39AA1}" type="presOf" srcId="{BBC39E9C-FA43-47CD-8D87-C3272BF06B85}" destId="{3AB4EBEE-B087-464E-91C4-94D547D358AC}" srcOrd="0" destOrd="0" presId="urn:microsoft.com/office/officeart/2005/8/layout/vList2"/>
    <dgm:cxn modelId="{780AEC96-59BC-4E68-8035-2FB81126AA05}" srcId="{341EE332-62D1-4E86-9FCB-9CDC0C552787}" destId="{6C5AF369-9AD2-47A0-9E61-99A296A22C7A}" srcOrd="1" destOrd="0" parTransId="{8A9C1EA9-23E6-4485-ADE7-420372165594}" sibTransId="{C21AAE9F-6E72-4816-8231-490760073105}"/>
    <dgm:cxn modelId="{663A1BC5-3142-475A-896F-8B6A20738F79}" srcId="{341EE332-62D1-4E86-9FCB-9CDC0C552787}" destId="{DC678C69-8C01-441B-A943-1743E97EEE55}" srcOrd="2" destOrd="0" parTransId="{4C0A0AC7-C4E4-4E5E-AA1F-514E223CF5E3}" sibTransId="{FD0D7B5C-74A5-4085-B272-F4690D3156AF}"/>
    <dgm:cxn modelId="{9D5177DA-E330-4323-BA82-1CE9547B1B1F}" type="presOf" srcId="{341EE332-62D1-4E86-9FCB-9CDC0C552787}" destId="{4F95B62E-C7E4-4B2D-ABF7-C6E0FD8C75D2}" srcOrd="0" destOrd="0" presId="urn:microsoft.com/office/officeart/2005/8/layout/vList2"/>
    <dgm:cxn modelId="{959A79F6-7575-429B-8D1C-F7165A1BD018}" srcId="{341EE332-62D1-4E86-9FCB-9CDC0C552787}" destId="{644F27D0-7AF7-4B97-A5C3-4D0B368732F4}" srcOrd="3" destOrd="0" parTransId="{63D65468-F05D-4E37-B438-1C61212CEB4E}" sibTransId="{C5F45D64-92A7-4AB4-9CA0-0FCFF5FD488A}"/>
    <dgm:cxn modelId="{0E938484-E299-4CFA-9033-7EE150F2D39A}" type="presParOf" srcId="{4F95B62E-C7E4-4B2D-ABF7-C6E0FD8C75D2}" destId="{3AB4EBEE-B087-464E-91C4-94D547D358AC}" srcOrd="0" destOrd="0" presId="urn:microsoft.com/office/officeart/2005/8/layout/vList2"/>
    <dgm:cxn modelId="{E38F02F5-E3E7-4A87-A01F-F061F1F257BB}" type="presParOf" srcId="{4F95B62E-C7E4-4B2D-ABF7-C6E0FD8C75D2}" destId="{F047B75E-C061-482A-840E-0CBF65A65956}" srcOrd="1" destOrd="0" presId="urn:microsoft.com/office/officeart/2005/8/layout/vList2"/>
    <dgm:cxn modelId="{B2408E0C-18DD-4EB3-BA46-70B1AB3F13DF}" type="presParOf" srcId="{4F95B62E-C7E4-4B2D-ABF7-C6E0FD8C75D2}" destId="{75EF183F-275C-421E-8942-41D5FEDA77B3}" srcOrd="2" destOrd="0" presId="urn:microsoft.com/office/officeart/2005/8/layout/vList2"/>
    <dgm:cxn modelId="{CBF1D59A-3B72-43A1-A24A-BEDB7CB31A36}" type="presParOf" srcId="{4F95B62E-C7E4-4B2D-ABF7-C6E0FD8C75D2}" destId="{D477EF06-2A17-49E4-9D46-8285864EF1ED}" srcOrd="3" destOrd="0" presId="urn:microsoft.com/office/officeart/2005/8/layout/vList2"/>
    <dgm:cxn modelId="{9249CCEF-B583-42BB-A7FF-6C3FC52DE0C8}" type="presParOf" srcId="{4F95B62E-C7E4-4B2D-ABF7-C6E0FD8C75D2}" destId="{7C6F10FB-337A-46CF-AFFF-9356C0F3972E}" srcOrd="4" destOrd="0" presId="urn:microsoft.com/office/officeart/2005/8/layout/vList2"/>
    <dgm:cxn modelId="{490545C7-BBED-4B67-94B7-BA6261D5EFDA}" type="presParOf" srcId="{4F95B62E-C7E4-4B2D-ABF7-C6E0FD8C75D2}" destId="{2CF52B22-6397-42CE-BFED-5B66E717CE6E}" srcOrd="5" destOrd="0" presId="urn:microsoft.com/office/officeart/2005/8/layout/vList2"/>
    <dgm:cxn modelId="{7F7504B3-AF62-49A9-ABE8-5BF57A40C8C0}" type="presParOf" srcId="{4F95B62E-C7E4-4B2D-ABF7-C6E0FD8C75D2}" destId="{A90A76B4-B9C1-48AF-AB30-61C40385872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4EBEE-B087-464E-91C4-94D547D358AC}">
      <dsp:nvSpPr>
        <dsp:cNvPr id="0" name=""/>
        <dsp:cNvSpPr/>
      </dsp:nvSpPr>
      <dsp:spPr>
        <a:xfrm>
          <a:off x="0" y="225302"/>
          <a:ext cx="10927829" cy="85994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Numerical Variables are </a:t>
          </a:r>
          <a:r>
            <a:rPr lang="en-US" sz="3500" kern="1200" dirty="0" err="1"/>
            <a:t>Normalised</a:t>
          </a:r>
          <a:r>
            <a:rPr lang="en-US" sz="3500" kern="1200" dirty="0"/>
            <a:t> </a:t>
          </a:r>
        </a:p>
      </dsp:txBody>
      <dsp:txXfrm>
        <a:off x="41979" y="267281"/>
        <a:ext cx="10843871" cy="775991"/>
      </dsp:txXfrm>
    </dsp:sp>
    <dsp:sp modelId="{75EF183F-275C-421E-8942-41D5FEDA77B3}">
      <dsp:nvSpPr>
        <dsp:cNvPr id="0" name=""/>
        <dsp:cNvSpPr/>
      </dsp:nvSpPr>
      <dsp:spPr>
        <a:xfrm>
          <a:off x="0" y="1186052"/>
          <a:ext cx="10927829" cy="859949"/>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Dummy Variables are created for object type variables </a:t>
          </a:r>
        </a:p>
      </dsp:txBody>
      <dsp:txXfrm>
        <a:off x="41979" y="1228031"/>
        <a:ext cx="10843871" cy="775991"/>
      </dsp:txXfrm>
    </dsp:sp>
    <dsp:sp modelId="{7C6F10FB-337A-46CF-AFFF-9356C0F3972E}">
      <dsp:nvSpPr>
        <dsp:cNvPr id="0" name=""/>
        <dsp:cNvSpPr/>
      </dsp:nvSpPr>
      <dsp:spPr>
        <a:xfrm>
          <a:off x="0" y="2146802"/>
          <a:ext cx="10927829" cy="859949"/>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Total Rows for Analysis: 8792 </a:t>
          </a:r>
        </a:p>
      </dsp:txBody>
      <dsp:txXfrm>
        <a:off x="41979" y="2188781"/>
        <a:ext cx="10843871" cy="775991"/>
      </dsp:txXfrm>
    </dsp:sp>
    <dsp:sp modelId="{A90A76B4-B9C1-48AF-AB30-61C403858725}">
      <dsp:nvSpPr>
        <dsp:cNvPr id="0" name=""/>
        <dsp:cNvSpPr/>
      </dsp:nvSpPr>
      <dsp:spPr>
        <a:xfrm>
          <a:off x="0" y="3107552"/>
          <a:ext cx="10927829" cy="85994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Total Columns for Analysis: 43 </a:t>
          </a:r>
        </a:p>
      </dsp:txBody>
      <dsp:txXfrm>
        <a:off x="41979" y="3149531"/>
        <a:ext cx="10843871" cy="7759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5607-DAA4-D356-B2AF-48384717FE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82BE98-2A88-3BFD-030D-9F7E0A002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8CA15-C4E2-2367-64DE-881E2B4B4300}"/>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5" name="Footer Placeholder 4">
            <a:extLst>
              <a:ext uri="{FF2B5EF4-FFF2-40B4-BE49-F238E27FC236}">
                <a16:creationId xmlns:a16="http://schemas.microsoft.com/office/drawing/2014/main" id="{7A1C39CF-AFDC-588C-968C-DB927B077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5C6E2-DD2B-7358-2715-7882F946B633}"/>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235471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1CFF-47F8-E1FC-5EC6-011212FC3D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B2DBAF-B1AE-3F1A-FFB6-88F0A87C6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12DE6-51E5-29DF-7EE3-3CB41A5DCFF1}"/>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5" name="Footer Placeholder 4">
            <a:extLst>
              <a:ext uri="{FF2B5EF4-FFF2-40B4-BE49-F238E27FC236}">
                <a16:creationId xmlns:a16="http://schemas.microsoft.com/office/drawing/2014/main" id="{D43356EC-4956-82BA-CFDD-D64F5F093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6AA9B-A581-3409-4855-90510E1DACBB}"/>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417666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33A37-B1A5-E0F4-9623-5BD27536A3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753A22-7E10-4889-8432-303B86FF25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3E500-E9E4-18D3-52BB-845728002FDA}"/>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5" name="Footer Placeholder 4">
            <a:extLst>
              <a:ext uri="{FF2B5EF4-FFF2-40B4-BE49-F238E27FC236}">
                <a16:creationId xmlns:a16="http://schemas.microsoft.com/office/drawing/2014/main" id="{BACFE460-3F6C-1551-91F9-954453F7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A90D6-3D81-340D-7806-0160A7DEB399}"/>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29619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8E99-86B5-ECAF-C28D-73BC9653FB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902AC-89A9-5EB4-063D-CBB19E941D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08561-6EE2-B4C8-3FF3-D5D986259A05}"/>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5" name="Footer Placeholder 4">
            <a:extLst>
              <a:ext uri="{FF2B5EF4-FFF2-40B4-BE49-F238E27FC236}">
                <a16:creationId xmlns:a16="http://schemas.microsoft.com/office/drawing/2014/main" id="{96EC371D-2F0A-68F9-E2DA-B5947CC48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04459-D160-5CF9-5ABE-B60E67B98D96}"/>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220822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4382-7D82-9F01-70C9-7F62DBD43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6D7DFB-1B26-C508-8070-116CDA02FF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A9E215-2036-2429-3001-CE723CBD880D}"/>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5" name="Footer Placeholder 4">
            <a:extLst>
              <a:ext uri="{FF2B5EF4-FFF2-40B4-BE49-F238E27FC236}">
                <a16:creationId xmlns:a16="http://schemas.microsoft.com/office/drawing/2014/main" id="{546EB7CD-2567-3C8A-F903-7B13F895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80F56-713F-3BD1-0045-9E283B4A7513}"/>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413387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77BF-16FD-58D0-2E71-A00E794299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F8026-ECEC-6785-5233-6DF1868AA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425DEE-CAC2-328B-DAEF-F8EF3BF68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E06D16-B052-E5B0-99ED-F48895A9776C}"/>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6" name="Footer Placeholder 5">
            <a:extLst>
              <a:ext uri="{FF2B5EF4-FFF2-40B4-BE49-F238E27FC236}">
                <a16:creationId xmlns:a16="http://schemas.microsoft.com/office/drawing/2014/main" id="{4251F138-8A58-BD2E-5E9D-41BEDD666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A377E-C132-CCF8-DF6C-EE168C9C7667}"/>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280715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0AD4-BD9B-FF74-CA3C-95A5A93CCE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C777A9-3BD6-D582-6A88-DD899DC601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1E163-A741-18DA-D3A2-859B5DB49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72575B-0BB0-F5CD-6404-C58CA3006A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CDF7FF-4F48-8388-775D-5D474D483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098C85-DEF4-A5FB-720A-C95A62DA8F72}"/>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8" name="Footer Placeholder 7">
            <a:extLst>
              <a:ext uri="{FF2B5EF4-FFF2-40B4-BE49-F238E27FC236}">
                <a16:creationId xmlns:a16="http://schemas.microsoft.com/office/drawing/2014/main" id="{36493866-D204-BBA2-3B94-A70B73AA0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14433-5926-8037-2FC6-DAA23FE4C2D3}"/>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255102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EF6F-C782-E37A-596D-A82FE20B63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1018F5-BA7C-3F1A-FB34-4D0D4E7AD20A}"/>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4" name="Footer Placeholder 3">
            <a:extLst>
              <a:ext uri="{FF2B5EF4-FFF2-40B4-BE49-F238E27FC236}">
                <a16:creationId xmlns:a16="http://schemas.microsoft.com/office/drawing/2014/main" id="{505DF9DB-0872-96B3-099A-98D2E91D74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419B05-4970-47A0-B617-3273745BDBFC}"/>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231329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A0684-A1DB-1489-8C80-5ED4A0FD8BA4}"/>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3" name="Footer Placeholder 2">
            <a:extLst>
              <a:ext uri="{FF2B5EF4-FFF2-40B4-BE49-F238E27FC236}">
                <a16:creationId xmlns:a16="http://schemas.microsoft.com/office/drawing/2014/main" id="{655BBCE2-CDD0-6FFA-D67C-629CE7CE4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DFB8C-781B-F5CB-07EA-FAA2F5AF9142}"/>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63768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1BC0-FA4C-8ADA-3ACA-37A8C1E49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01B0E-7621-84BC-2906-ABC44D288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D4F61-376F-9B1F-25D4-94236E755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D1B02-DDE4-8B39-5729-796420701177}"/>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6" name="Footer Placeholder 5">
            <a:extLst>
              <a:ext uri="{FF2B5EF4-FFF2-40B4-BE49-F238E27FC236}">
                <a16:creationId xmlns:a16="http://schemas.microsoft.com/office/drawing/2014/main" id="{A74D5F5A-D652-B557-29A4-5A3C68E0E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F6BF7-604E-B8C3-4C67-31E7AED63A32}"/>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169336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656F-DD59-F446-93BD-4075DD714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1BEAB-7E63-FD36-7A9B-9B9B8F4DC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A1D1C8-AB8D-BF17-541F-EEF2C03FF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E4E4C-DA2A-09D0-3444-2BC2EF9E1984}"/>
              </a:ext>
            </a:extLst>
          </p:cNvPr>
          <p:cNvSpPr>
            <a:spLocks noGrp="1"/>
          </p:cNvSpPr>
          <p:nvPr>
            <p:ph type="dt" sz="half" idx="10"/>
          </p:nvPr>
        </p:nvSpPr>
        <p:spPr/>
        <p:txBody>
          <a:bodyPr/>
          <a:lstStyle/>
          <a:p>
            <a:fld id="{134B8EDF-BC68-4301-8715-2A5CDAC1AC32}" type="datetimeFigureOut">
              <a:rPr lang="en-US" smtClean="0"/>
              <a:t>2/16/2025</a:t>
            </a:fld>
            <a:endParaRPr lang="en-US"/>
          </a:p>
        </p:txBody>
      </p:sp>
      <p:sp>
        <p:nvSpPr>
          <p:cNvPr id="6" name="Footer Placeholder 5">
            <a:extLst>
              <a:ext uri="{FF2B5EF4-FFF2-40B4-BE49-F238E27FC236}">
                <a16:creationId xmlns:a16="http://schemas.microsoft.com/office/drawing/2014/main" id="{C7CCD329-92C9-AB56-FBA1-4209C8766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0BF08D-500E-EF48-A60F-9143D0F391DC}"/>
              </a:ext>
            </a:extLst>
          </p:cNvPr>
          <p:cNvSpPr>
            <a:spLocks noGrp="1"/>
          </p:cNvSpPr>
          <p:nvPr>
            <p:ph type="sldNum" sz="quarter" idx="12"/>
          </p:nvPr>
        </p:nvSpPr>
        <p:spPr/>
        <p:txBody>
          <a:bodyPr/>
          <a:lstStyle/>
          <a:p>
            <a:fld id="{A3C18656-6CAB-4009-9850-EE83D1E7F402}" type="slidenum">
              <a:rPr lang="en-US" smtClean="0"/>
              <a:t>‹#›</a:t>
            </a:fld>
            <a:endParaRPr lang="en-US"/>
          </a:p>
        </p:txBody>
      </p:sp>
    </p:spTree>
    <p:extLst>
      <p:ext uri="{BB962C8B-B14F-4D97-AF65-F5344CB8AC3E}">
        <p14:creationId xmlns:p14="http://schemas.microsoft.com/office/powerpoint/2010/main" val="157912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7CA4E-A5AA-FA1B-B0C2-15E0A9D8B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1F0FCE-5565-C136-9752-5C97E9617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4B158-9E7C-9A0F-3AA9-E77F877AD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4B8EDF-BC68-4301-8715-2A5CDAC1AC32}" type="datetimeFigureOut">
              <a:rPr lang="en-US" smtClean="0"/>
              <a:t>2/16/2025</a:t>
            </a:fld>
            <a:endParaRPr lang="en-US"/>
          </a:p>
        </p:txBody>
      </p:sp>
      <p:sp>
        <p:nvSpPr>
          <p:cNvPr id="5" name="Footer Placeholder 4">
            <a:extLst>
              <a:ext uri="{FF2B5EF4-FFF2-40B4-BE49-F238E27FC236}">
                <a16:creationId xmlns:a16="http://schemas.microsoft.com/office/drawing/2014/main" id="{09C81D68-FD53-3B11-8547-B56E11FB5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651970-5D5F-5548-5D61-1501253A8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C18656-6CAB-4009-9850-EE83D1E7F402}" type="slidenum">
              <a:rPr lang="en-US" smtClean="0"/>
              <a:t>‹#›</a:t>
            </a:fld>
            <a:endParaRPr lang="en-US"/>
          </a:p>
        </p:txBody>
      </p:sp>
    </p:spTree>
    <p:extLst>
      <p:ext uri="{BB962C8B-B14F-4D97-AF65-F5344CB8AC3E}">
        <p14:creationId xmlns:p14="http://schemas.microsoft.com/office/powerpoint/2010/main" val="1762028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Person writing on a notepad">
            <a:extLst>
              <a:ext uri="{FF2B5EF4-FFF2-40B4-BE49-F238E27FC236}">
                <a16:creationId xmlns:a16="http://schemas.microsoft.com/office/drawing/2014/main" id="{CAE7AF6B-16CE-BE5B-A2FB-65145FAA6500}"/>
              </a:ext>
            </a:extLst>
          </p:cNvPr>
          <p:cNvPicPr>
            <a:picLocks noChangeAspect="1"/>
          </p:cNvPicPr>
          <p:nvPr/>
        </p:nvPicPr>
        <p:blipFill>
          <a:blip r:embed="rId2"/>
          <a:srcRect t="13039" b="15707"/>
          <a:stretch/>
        </p:blipFill>
        <p:spPr>
          <a:xfrm>
            <a:off x="-4" y="-16897"/>
            <a:ext cx="12192003" cy="6884632"/>
          </a:xfrm>
          <a:prstGeom prst="rect">
            <a:avLst/>
          </a:prstGeom>
        </p:spPr>
      </p:pic>
      <p:sp useBgFill="1">
        <p:nvSpPr>
          <p:cNvPr id="27" name="Rectangle 26">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4083" y="1474755"/>
            <a:ext cx="3943552" cy="3927961"/>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FC6967AE-4FE9-0221-CE2C-F68F11D9A2C9}"/>
              </a:ext>
            </a:extLst>
          </p:cNvPr>
          <p:cNvSpPr txBox="1">
            <a:spLocks/>
          </p:cNvSpPr>
          <p:nvPr/>
        </p:nvSpPr>
        <p:spPr>
          <a:xfrm>
            <a:off x="7227856" y="2209316"/>
            <a:ext cx="3069083" cy="19455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b="1" i="0">
                <a:effectLst/>
              </a:rPr>
              <a:t>Lead Scoring Case Study</a:t>
            </a:r>
          </a:p>
        </p:txBody>
      </p:sp>
      <p:cxnSp>
        <p:nvCxnSpPr>
          <p:cNvPr id="29" name="Straight Connector 28">
            <a:extLst>
              <a:ext uri="{FF2B5EF4-FFF2-40B4-BE49-F238E27FC236}">
                <a16:creationId xmlns:a16="http://schemas.microsoft.com/office/drawing/2014/main" id="{8748256A-88AC-4254-406B-0E8EE2CC2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5334" y="1940933"/>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30B762-A4CE-DE6B-DB05-1BD466E9D522}"/>
              </a:ext>
            </a:extLst>
          </p:cNvPr>
          <p:cNvSpPr txBox="1"/>
          <p:nvPr/>
        </p:nvSpPr>
        <p:spPr>
          <a:xfrm>
            <a:off x="7150608" y="3905917"/>
            <a:ext cx="2960370" cy="1477328"/>
          </a:xfrm>
          <a:prstGeom prst="rect">
            <a:avLst/>
          </a:prstGeom>
          <a:noFill/>
        </p:spPr>
        <p:txBody>
          <a:bodyPr wrap="square">
            <a:spAutoFit/>
          </a:bodyPr>
          <a:lstStyle/>
          <a:p>
            <a:pPr rtl="0" fontAlgn="base">
              <a:buFont typeface="Arial" panose="020B0604020202020204" pitchFamily="34" charset="0"/>
              <a:buChar char="•"/>
            </a:pPr>
            <a:r>
              <a:rPr lang="en-US" sz="1800" b="1" i="0" u="none" strike="noStrike" dirty="0">
                <a:solidFill>
                  <a:srgbClr val="073763"/>
                </a:solidFill>
                <a:effectLst/>
                <a:latin typeface="Arial" panose="020B0604020202020204" pitchFamily="34" charset="0"/>
              </a:rPr>
              <a:t>Abdul Wasi Stanikzai</a:t>
            </a:r>
          </a:p>
          <a:p>
            <a:pPr rtl="0" fontAlgn="base">
              <a:buFont typeface="Arial" panose="020B0604020202020204" pitchFamily="34" charset="0"/>
              <a:buChar char="•"/>
            </a:pPr>
            <a:r>
              <a:rPr lang="en-US" sz="1800" b="1" i="0" u="none" strike="noStrike" dirty="0" err="1">
                <a:solidFill>
                  <a:srgbClr val="073763"/>
                </a:solidFill>
                <a:effectLst/>
                <a:latin typeface="Arial" panose="020B0604020202020204" pitchFamily="34" charset="0"/>
              </a:rPr>
              <a:t>Nikhita</a:t>
            </a:r>
            <a:r>
              <a:rPr lang="en-US" sz="1800" b="1" i="0" u="none" strike="noStrike" dirty="0">
                <a:solidFill>
                  <a:srgbClr val="073763"/>
                </a:solidFill>
                <a:effectLst/>
                <a:latin typeface="Arial" panose="020B0604020202020204" pitchFamily="34" charset="0"/>
              </a:rPr>
              <a:t> </a:t>
            </a:r>
            <a:r>
              <a:rPr lang="en-US" sz="1800" b="1" i="0" u="none" strike="noStrike" dirty="0" err="1">
                <a:solidFill>
                  <a:srgbClr val="073763"/>
                </a:solidFill>
                <a:effectLst/>
                <a:latin typeface="Arial" panose="020B0604020202020204" pitchFamily="34" charset="0"/>
              </a:rPr>
              <a:t>varma</a:t>
            </a:r>
            <a:endParaRPr lang="en-US" sz="1800" b="1" i="0" u="none" strike="noStrike" dirty="0">
              <a:solidFill>
                <a:srgbClr val="073763"/>
              </a:solidFill>
              <a:effectLst/>
              <a:latin typeface="Arial" panose="020B0604020202020204" pitchFamily="34" charset="0"/>
            </a:endParaRPr>
          </a:p>
          <a:p>
            <a:pPr rtl="0" fontAlgn="base">
              <a:buFont typeface="Arial" panose="020B0604020202020204" pitchFamily="34" charset="0"/>
              <a:buChar char="•"/>
            </a:pPr>
            <a:r>
              <a:rPr lang="en-US" sz="1800" b="1" i="0" u="none" strike="noStrike" dirty="0">
                <a:solidFill>
                  <a:srgbClr val="073763"/>
                </a:solidFill>
                <a:effectLst/>
                <a:latin typeface="Arial" panose="020B0604020202020204" pitchFamily="34" charset="0"/>
              </a:rPr>
              <a:t>Arpan Das</a:t>
            </a:r>
          </a:p>
          <a:p>
            <a:br>
              <a:rPr lang="en-US" b="0" dirty="0">
                <a:effectLst/>
              </a:rPr>
            </a:br>
            <a:endParaRPr lang="en-US" dirty="0"/>
          </a:p>
        </p:txBody>
      </p:sp>
    </p:spTree>
    <p:extLst>
      <p:ext uri="{BB962C8B-B14F-4D97-AF65-F5344CB8AC3E}">
        <p14:creationId xmlns:p14="http://schemas.microsoft.com/office/powerpoint/2010/main" val="891701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A263EE-0796-F85D-CDAE-CCEEE4A4B2D9}"/>
              </a:ext>
            </a:extLst>
          </p:cNvPr>
          <p:cNvSpPr>
            <a:spLocks noGrp="1"/>
          </p:cNvSpPr>
          <p:nvPr>
            <p:ph type="title"/>
          </p:nvPr>
        </p:nvSpPr>
        <p:spPr>
          <a:xfrm>
            <a:off x="1371597" y="348865"/>
            <a:ext cx="10044023" cy="877729"/>
          </a:xfrm>
        </p:spPr>
        <p:txBody>
          <a:bodyPr anchor="ctr">
            <a:normAutofit/>
          </a:bodyPr>
          <a:lstStyle/>
          <a:p>
            <a:r>
              <a:rPr lang="en-US" sz="3600" b="1" dirty="0">
                <a:solidFill>
                  <a:schemeClr val="bg1"/>
                </a:solidFill>
              </a:rPr>
              <a:t>Data Conversion </a:t>
            </a:r>
            <a:endParaRPr lang="en-US" sz="7200" b="1" dirty="0">
              <a:solidFill>
                <a:schemeClr val="bg1"/>
              </a:solidFill>
            </a:endParaRPr>
          </a:p>
        </p:txBody>
      </p:sp>
      <p:graphicFrame>
        <p:nvGraphicFramePr>
          <p:cNvPr id="5" name="Content Placeholder 2">
            <a:extLst>
              <a:ext uri="{FF2B5EF4-FFF2-40B4-BE49-F238E27FC236}">
                <a16:creationId xmlns:a16="http://schemas.microsoft.com/office/drawing/2014/main" id="{EDEF4BAA-9F93-A73A-0CDD-0FC004C2B5FD}"/>
              </a:ext>
            </a:extLst>
          </p:cNvPr>
          <p:cNvGraphicFramePr>
            <a:graphicFrameLocks noGrp="1"/>
          </p:cNvGraphicFramePr>
          <p:nvPr>
            <p:ph idx="1"/>
            <p:extLst>
              <p:ext uri="{D42A27DB-BD31-4B8C-83A1-F6EECF244321}">
                <p14:modId xmlns:p14="http://schemas.microsoft.com/office/powerpoint/2010/main" val="38217914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38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570AB-E9CD-E190-8D57-DA632ED3D90D}"/>
              </a:ext>
            </a:extLst>
          </p:cNvPr>
          <p:cNvSpPr>
            <a:spLocks noGrp="1"/>
          </p:cNvSpPr>
          <p:nvPr>
            <p:ph type="title"/>
          </p:nvPr>
        </p:nvSpPr>
        <p:spPr>
          <a:xfrm>
            <a:off x="761803" y="350196"/>
            <a:ext cx="4646904" cy="1624520"/>
          </a:xfrm>
        </p:spPr>
        <p:txBody>
          <a:bodyPr anchor="ctr">
            <a:normAutofit/>
          </a:bodyPr>
          <a:lstStyle/>
          <a:p>
            <a:r>
              <a:rPr lang="en-US" sz="3600" b="1" dirty="0"/>
              <a:t>Model Building </a:t>
            </a:r>
            <a:endParaRPr lang="en-US" sz="7200" b="1" dirty="0"/>
          </a:p>
        </p:txBody>
      </p:sp>
      <p:sp>
        <p:nvSpPr>
          <p:cNvPr id="3" name="Content Placeholder 2">
            <a:extLst>
              <a:ext uri="{FF2B5EF4-FFF2-40B4-BE49-F238E27FC236}">
                <a16:creationId xmlns:a16="http://schemas.microsoft.com/office/drawing/2014/main" id="{6DB69B6F-1F23-476F-EAA0-EE8B41E9B7F0}"/>
              </a:ext>
            </a:extLst>
          </p:cNvPr>
          <p:cNvSpPr>
            <a:spLocks noGrp="1"/>
          </p:cNvSpPr>
          <p:nvPr>
            <p:ph idx="1"/>
          </p:nvPr>
        </p:nvSpPr>
        <p:spPr>
          <a:xfrm>
            <a:off x="761802" y="2286000"/>
            <a:ext cx="4646905" cy="4070350"/>
          </a:xfrm>
        </p:spPr>
        <p:txBody>
          <a:bodyPr anchor="ctr">
            <a:normAutofit lnSpcReduction="10000"/>
          </a:bodyPr>
          <a:lstStyle/>
          <a:p>
            <a:r>
              <a:rPr lang="en-US" sz="2000" dirty="0"/>
              <a:t>Splitting the Data into Training and Testing Sets </a:t>
            </a:r>
          </a:p>
          <a:p>
            <a:r>
              <a:rPr lang="en-US" sz="2000" dirty="0"/>
              <a:t> The first basic step for regression is performing a train-test split, we have chosen 70:30 ratio. </a:t>
            </a:r>
          </a:p>
          <a:p>
            <a:r>
              <a:rPr lang="en-US" sz="2000" dirty="0"/>
              <a:t> Use RFE for Feature Selection </a:t>
            </a:r>
          </a:p>
          <a:p>
            <a:r>
              <a:rPr lang="en-US" sz="2000" dirty="0"/>
              <a:t> Running RFE with 15 variables as output </a:t>
            </a:r>
          </a:p>
          <a:p>
            <a:r>
              <a:rPr lang="en-US" sz="2000" dirty="0"/>
              <a:t> Building Model by removing the variable whose p- value is greater than 0.05 and </a:t>
            </a:r>
            <a:r>
              <a:rPr lang="en-US" sz="2000" dirty="0" err="1"/>
              <a:t>vif</a:t>
            </a:r>
            <a:r>
              <a:rPr lang="en-US" sz="2000" dirty="0"/>
              <a:t> value is greater than 5 </a:t>
            </a:r>
          </a:p>
          <a:p>
            <a:r>
              <a:rPr lang="en-US" sz="2000" dirty="0"/>
              <a:t> Predictions on test data set</a:t>
            </a:r>
          </a:p>
          <a:p>
            <a:r>
              <a:rPr lang="en-US" sz="2000" dirty="0"/>
              <a:t> Overall accuracy 81% </a:t>
            </a:r>
          </a:p>
        </p:txBody>
      </p:sp>
      <p:pic>
        <p:nvPicPr>
          <p:cNvPr id="5" name="Picture 4" descr="Graph">
            <a:extLst>
              <a:ext uri="{FF2B5EF4-FFF2-40B4-BE49-F238E27FC236}">
                <a16:creationId xmlns:a16="http://schemas.microsoft.com/office/drawing/2014/main" id="{990EDDEA-2D67-A0FC-8A2E-287C89F663E3}"/>
              </a:ext>
            </a:extLst>
          </p:cNvPr>
          <p:cNvPicPr>
            <a:picLocks noChangeAspect="1"/>
          </p:cNvPicPr>
          <p:nvPr/>
        </p:nvPicPr>
        <p:blipFill>
          <a:blip r:embed="rId2"/>
          <a:srcRect l="16558" r="27824"/>
          <a:stretch/>
        </p:blipFill>
        <p:spPr>
          <a:xfrm>
            <a:off x="6096000" y="1"/>
            <a:ext cx="6102825" cy="6858000"/>
          </a:xfrm>
          <a:prstGeom prst="rect">
            <a:avLst/>
          </a:prstGeom>
        </p:spPr>
      </p:pic>
    </p:spTree>
    <p:extLst>
      <p:ext uri="{BB962C8B-B14F-4D97-AF65-F5344CB8AC3E}">
        <p14:creationId xmlns:p14="http://schemas.microsoft.com/office/powerpoint/2010/main" val="379209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7" name="Rectangle 16">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0E6DA-CB1A-5574-7398-3881242D4248}"/>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4000"/>
              <a:t>ROC Curve </a:t>
            </a:r>
          </a:p>
        </p:txBody>
      </p:sp>
      <p:sp>
        <p:nvSpPr>
          <p:cNvPr id="22" name="Rectangle 2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6254F1-24CD-20C6-42F3-BA362AADA414}"/>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Finding Optimal Cut off Point </a:t>
            </a:r>
          </a:p>
          <a:p>
            <a:pPr marL="285750" indent="-228600">
              <a:lnSpc>
                <a:spcPct val="90000"/>
              </a:lnSpc>
              <a:spcAft>
                <a:spcPts val="600"/>
              </a:spcAft>
              <a:buFont typeface="Arial" panose="020B0604020202020204" pitchFamily="34" charset="0"/>
              <a:buChar char="•"/>
            </a:pPr>
            <a:r>
              <a:rPr lang="en-US" sz="2000"/>
              <a:t>Optimal cut off probability is that </a:t>
            </a:r>
          </a:p>
          <a:p>
            <a:pPr marL="285750" indent="-228600">
              <a:lnSpc>
                <a:spcPct val="90000"/>
              </a:lnSpc>
              <a:spcAft>
                <a:spcPts val="600"/>
              </a:spcAft>
              <a:buFont typeface="Arial" panose="020B0604020202020204" pitchFamily="34" charset="0"/>
              <a:buChar char="•"/>
            </a:pPr>
            <a:r>
              <a:rPr lang="en-US" sz="2000"/>
              <a:t> probability where we get balanced sensitivity and specificity. </a:t>
            </a:r>
          </a:p>
          <a:p>
            <a:pPr marL="285750" indent="-228600">
              <a:lnSpc>
                <a:spcPct val="90000"/>
              </a:lnSpc>
              <a:spcAft>
                <a:spcPts val="600"/>
              </a:spcAft>
              <a:buFont typeface="Arial" panose="020B0604020202020204" pitchFamily="34" charset="0"/>
              <a:buChar char="•"/>
            </a:pPr>
            <a:r>
              <a:rPr lang="en-US" sz="2000"/>
              <a:t> From the second graph it is visible that the optimal cut off is at 0.35</a:t>
            </a:r>
          </a:p>
        </p:txBody>
      </p:sp>
      <p:pic>
        <p:nvPicPr>
          <p:cNvPr id="5" name="Picture 4">
            <a:extLst>
              <a:ext uri="{FF2B5EF4-FFF2-40B4-BE49-F238E27FC236}">
                <a16:creationId xmlns:a16="http://schemas.microsoft.com/office/drawing/2014/main" id="{EE11B2D0-3EEB-C54B-0B9E-1CED0D136DD0}"/>
              </a:ext>
            </a:extLst>
          </p:cNvPr>
          <p:cNvPicPr>
            <a:picLocks noChangeAspect="1"/>
          </p:cNvPicPr>
          <p:nvPr/>
        </p:nvPicPr>
        <p:blipFill>
          <a:blip r:embed="rId2"/>
          <a:stretch>
            <a:fillRect/>
          </a:stretch>
        </p:blipFill>
        <p:spPr>
          <a:xfrm>
            <a:off x="7838800" y="774285"/>
            <a:ext cx="2604853" cy="2581173"/>
          </a:xfrm>
          <a:prstGeom prst="rect">
            <a:avLst/>
          </a:prstGeom>
        </p:spPr>
      </p:pic>
      <p:pic>
        <p:nvPicPr>
          <p:cNvPr id="7" name="Picture 6">
            <a:extLst>
              <a:ext uri="{FF2B5EF4-FFF2-40B4-BE49-F238E27FC236}">
                <a16:creationId xmlns:a16="http://schemas.microsoft.com/office/drawing/2014/main" id="{DF511EC5-B7BC-F609-8954-EC0FF542964F}"/>
              </a:ext>
            </a:extLst>
          </p:cNvPr>
          <p:cNvPicPr>
            <a:picLocks noChangeAspect="1"/>
          </p:cNvPicPr>
          <p:nvPr/>
        </p:nvPicPr>
        <p:blipFill>
          <a:blip r:embed="rId3"/>
          <a:stretch>
            <a:fillRect/>
          </a:stretch>
        </p:blipFill>
        <p:spPr>
          <a:xfrm>
            <a:off x="7296092" y="3575074"/>
            <a:ext cx="3690269" cy="2581173"/>
          </a:xfrm>
          <a:prstGeom prst="rect">
            <a:avLst/>
          </a:prstGeom>
        </p:spPr>
      </p:pic>
    </p:spTree>
    <p:extLst>
      <p:ext uri="{BB962C8B-B14F-4D97-AF65-F5344CB8AC3E}">
        <p14:creationId xmlns:p14="http://schemas.microsoft.com/office/powerpoint/2010/main" val="22395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618A0-2383-3016-80E2-AF35957DEB56}"/>
              </a:ext>
            </a:extLst>
          </p:cNvPr>
          <p:cNvSpPr>
            <a:spLocks noGrp="1"/>
          </p:cNvSpPr>
          <p:nvPr>
            <p:ph type="title"/>
          </p:nvPr>
        </p:nvSpPr>
        <p:spPr>
          <a:xfrm>
            <a:off x="761803" y="350196"/>
            <a:ext cx="4646904" cy="1624520"/>
          </a:xfrm>
        </p:spPr>
        <p:txBody>
          <a:bodyPr anchor="ctr">
            <a:normAutofit/>
          </a:bodyPr>
          <a:lstStyle/>
          <a:p>
            <a:r>
              <a:rPr lang="en-US" sz="4000"/>
              <a:t>Conclusion </a:t>
            </a:r>
          </a:p>
        </p:txBody>
      </p:sp>
      <p:sp>
        <p:nvSpPr>
          <p:cNvPr id="3" name="Content Placeholder 2">
            <a:extLst>
              <a:ext uri="{FF2B5EF4-FFF2-40B4-BE49-F238E27FC236}">
                <a16:creationId xmlns:a16="http://schemas.microsoft.com/office/drawing/2014/main" id="{9CB3D2CB-FB28-9175-F3AD-27E96586557D}"/>
              </a:ext>
            </a:extLst>
          </p:cNvPr>
          <p:cNvSpPr>
            <a:spLocks noGrp="1"/>
          </p:cNvSpPr>
          <p:nvPr>
            <p:ph idx="1"/>
          </p:nvPr>
        </p:nvSpPr>
        <p:spPr>
          <a:xfrm>
            <a:off x="761802" y="2743200"/>
            <a:ext cx="4646905" cy="3613149"/>
          </a:xfrm>
        </p:spPr>
        <p:txBody>
          <a:bodyPr anchor="ctr">
            <a:normAutofit/>
          </a:bodyPr>
          <a:lstStyle/>
          <a:p>
            <a:pPr marL="0" indent="0">
              <a:buNone/>
            </a:pPr>
            <a:r>
              <a:rPr lang="en-US" sz="1100"/>
              <a:t>It was found that the variables that mattered the most in the potential buyers are (In descending order) : </a:t>
            </a:r>
          </a:p>
          <a:p>
            <a:r>
              <a:rPr lang="en-US" sz="1100"/>
              <a:t>The total time spend on the Website. </a:t>
            </a:r>
          </a:p>
          <a:p>
            <a:r>
              <a:rPr lang="en-US" sz="1100"/>
              <a:t> Total number of visits. </a:t>
            </a:r>
          </a:p>
          <a:p>
            <a:r>
              <a:rPr lang="en-US" sz="1100"/>
              <a:t> When the lead source was: </a:t>
            </a:r>
          </a:p>
          <a:p>
            <a:pPr lvl="1"/>
            <a:r>
              <a:rPr lang="en-US" sz="1100"/>
              <a:t>a. Google b. Direct traffic </a:t>
            </a:r>
          </a:p>
          <a:p>
            <a:pPr lvl="1"/>
            <a:r>
              <a:rPr lang="en-US" sz="1100"/>
              <a:t>c. Organic search </a:t>
            </a:r>
          </a:p>
          <a:p>
            <a:pPr lvl="1"/>
            <a:r>
              <a:rPr lang="en-US" sz="1100"/>
              <a:t>d. Welingak website </a:t>
            </a:r>
          </a:p>
          <a:p>
            <a:r>
              <a:rPr lang="en-US" sz="1100"/>
              <a:t> When the last activity was: </a:t>
            </a:r>
          </a:p>
          <a:p>
            <a:pPr lvl="1"/>
            <a:r>
              <a:rPr lang="en-US" sz="1100"/>
              <a:t>a. SMS </a:t>
            </a:r>
          </a:p>
          <a:p>
            <a:pPr lvl="1"/>
            <a:r>
              <a:rPr lang="en-US" sz="1100"/>
              <a:t>b. Olark chat conversation </a:t>
            </a:r>
          </a:p>
          <a:p>
            <a:r>
              <a:rPr lang="en-US" sz="1100"/>
              <a:t>When the lead origin is Lead add format. </a:t>
            </a:r>
          </a:p>
          <a:p>
            <a:r>
              <a:rPr lang="en-US" sz="1100"/>
              <a:t>When their current occupation is as a working professional. Keeping these in mind the X Education can flourish as they have a very high chance to get almost all the potential buyers to change their mind and buy their courses</a:t>
            </a:r>
          </a:p>
        </p:txBody>
      </p:sp>
      <p:pic>
        <p:nvPicPr>
          <p:cNvPr id="5" name="Picture 4" descr="Magnifying glass showing decling performance">
            <a:extLst>
              <a:ext uri="{FF2B5EF4-FFF2-40B4-BE49-F238E27FC236}">
                <a16:creationId xmlns:a16="http://schemas.microsoft.com/office/drawing/2014/main" id="{3D3184BC-EDC4-EAED-EEC5-38A1C862BCA3}"/>
              </a:ext>
            </a:extLst>
          </p:cNvPr>
          <p:cNvPicPr>
            <a:picLocks noChangeAspect="1"/>
          </p:cNvPicPr>
          <p:nvPr/>
        </p:nvPicPr>
        <p:blipFill>
          <a:blip r:embed="rId2"/>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245545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bble sheet test paper and pencil">
            <a:extLst>
              <a:ext uri="{FF2B5EF4-FFF2-40B4-BE49-F238E27FC236}">
                <a16:creationId xmlns:a16="http://schemas.microsoft.com/office/drawing/2014/main" id="{6AB48320-A5D9-56DA-3CA2-60EE40CDA38B}"/>
              </a:ext>
            </a:extLst>
          </p:cNvPr>
          <p:cNvPicPr>
            <a:picLocks noChangeAspect="1"/>
          </p:cNvPicPr>
          <p:nvPr/>
        </p:nvPicPr>
        <p:blipFill>
          <a:blip r:embed="rId2"/>
          <a:srcRect l="487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3AC7B-6D70-7982-A8D2-4D9FDA844670}"/>
              </a:ext>
            </a:extLst>
          </p:cNvPr>
          <p:cNvSpPr>
            <a:spLocks noGrp="1"/>
          </p:cNvSpPr>
          <p:nvPr>
            <p:ph type="ctrTitle"/>
          </p:nvPr>
        </p:nvSpPr>
        <p:spPr>
          <a:xfrm>
            <a:off x="6115317" y="405685"/>
            <a:ext cx="5464968" cy="1559301"/>
          </a:xfrm>
        </p:spPr>
        <p:txBody>
          <a:bodyPr vert="horz" lIns="91440" tIns="45720" rIns="91440" bIns="45720" rtlCol="0" anchor="ctr">
            <a:normAutofit/>
          </a:bodyPr>
          <a:lstStyle/>
          <a:p>
            <a:pPr algn="l"/>
            <a:r>
              <a:rPr lang="en-US" sz="4000" b="1" dirty="0"/>
              <a:t>Problem Statement</a:t>
            </a:r>
            <a:endParaRPr lang="en-US" sz="4000" dirty="0"/>
          </a:p>
        </p:txBody>
      </p:sp>
      <p:sp>
        <p:nvSpPr>
          <p:cNvPr id="3" name="Subtitle 2">
            <a:extLst>
              <a:ext uri="{FF2B5EF4-FFF2-40B4-BE49-F238E27FC236}">
                <a16:creationId xmlns:a16="http://schemas.microsoft.com/office/drawing/2014/main" id="{F83169AB-9690-2D96-FF1B-09E25205FA17}"/>
              </a:ext>
            </a:extLst>
          </p:cNvPr>
          <p:cNvSpPr>
            <a:spLocks noGrp="1"/>
          </p:cNvSpPr>
          <p:nvPr>
            <p:ph type="subTitle" idx="1"/>
          </p:nvPr>
        </p:nvSpPr>
        <p:spPr>
          <a:xfrm>
            <a:off x="6115316" y="2743200"/>
            <a:ext cx="5808459" cy="3496878"/>
          </a:xfrm>
        </p:spPr>
        <p:txBody>
          <a:bodyPr vert="horz" lIns="91440" tIns="45720" rIns="91440" bIns="45720" rtlCol="0" anchor="ctr">
            <a:normAutofit lnSpcReduction="10000"/>
          </a:bodyPr>
          <a:lstStyle/>
          <a:p>
            <a:pPr indent="-228600" algn="l">
              <a:buFont typeface="Arial" panose="020B0604020202020204" pitchFamily="34" charset="0"/>
              <a:buChar char="•"/>
            </a:pPr>
            <a:r>
              <a:rPr lang="en-US" sz="1400" dirty="0"/>
              <a:t>X Education sells online courses to industry professionals. </a:t>
            </a:r>
          </a:p>
          <a:p>
            <a:pPr indent="-228600" algn="l">
              <a:buFont typeface="Arial" panose="020B0604020202020204" pitchFamily="34" charset="0"/>
              <a:buChar char="•"/>
            </a:pPr>
            <a:r>
              <a:rPr lang="en-US" sz="1400" dirty="0"/>
              <a:t>X Education gets a lot of leads, its lead conversion rate is very poor. For example, if, say, they acquire 100 leads in a day, only about 30 of them are converted. </a:t>
            </a:r>
          </a:p>
          <a:p>
            <a:pPr indent="-228600" algn="l">
              <a:buFont typeface="Arial" panose="020B0604020202020204" pitchFamily="34" charset="0"/>
              <a:buChar char="•"/>
            </a:pPr>
            <a:r>
              <a:rPr lang="en-US" sz="1400" dirty="0"/>
              <a:t> To make this process more efficient, the company wishes to identify the most potential leads, also known as ‘Hot Leads’. </a:t>
            </a:r>
          </a:p>
          <a:p>
            <a:pPr indent="-228600" algn="l">
              <a:buFont typeface="Arial" panose="020B0604020202020204" pitchFamily="34" charset="0"/>
              <a:buChar char="•"/>
            </a:pPr>
            <a:r>
              <a:rPr lang="en-US" sz="1400" dirty="0"/>
              <a:t> If they successfully identify this set of leads, the lead conversion rate should go up as the sales team will now be focusing more on communicating with the potential leads rather than making calls to everyone. </a:t>
            </a:r>
          </a:p>
          <a:p>
            <a:pPr indent="-228600" algn="l">
              <a:buFont typeface="Arial" panose="020B0604020202020204" pitchFamily="34" charset="0"/>
              <a:buChar char="•"/>
            </a:pPr>
            <a:r>
              <a:rPr lang="en-US" sz="1400" b="1" dirty="0"/>
              <a:t>Business Objective:</a:t>
            </a:r>
            <a:r>
              <a:rPr lang="en-US" sz="1400" dirty="0"/>
              <a:t> </a:t>
            </a:r>
          </a:p>
          <a:p>
            <a:pPr indent="-228600" algn="l">
              <a:buFont typeface="Arial" panose="020B0604020202020204" pitchFamily="34" charset="0"/>
              <a:buChar char="•"/>
            </a:pPr>
            <a:r>
              <a:rPr lang="en-US" sz="1400" dirty="0"/>
              <a:t> X education wants to know most promising leads. </a:t>
            </a:r>
          </a:p>
          <a:p>
            <a:pPr indent="-228600" algn="l">
              <a:buFont typeface="Arial" panose="020B0604020202020204" pitchFamily="34" charset="0"/>
              <a:buChar char="•"/>
            </a:pPr>
            <a:r>
              <a:rPr lang="en-US" sz="1400" dirty="0"/>
              <a:t> For that they want to build a Model which identifies the hot leads. </a:t>
            </a:r>
          </a:p>
          <a:p>
            <a:pPr indent="-228600" algn="l">
              <a:buFont typeface="Arial" panose="020B0604020202020204" pitchFamily="34" charset="0"/>
              <a:buChar char="•"/>
            </a:pPr>
            <a:r>
              <a:rPr lang="en-US" sz="1400" dirty="0"/>
              <a:t> Deployment of the model for the future use</a:t>
            </a:r>
            <a:endParaRPr lang="en-US" sz="1700" dirty="0"/>
          </a:p>
        </p:txBody>
      </p:sp>
    </p:spTree>
    <p:extLst>
      <p:ext uri="{BB962C8B-B14F-4D97-AF65-F5344CB8AC3E}">
        <p14:creationId xmlns:p14="http://schemas.microsoft.com/office/powerpoint/2010/main" val="114622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EBF7-63A4-DD9F-69BF-0185FDAF80CB}"/>
              </a:ext>
            </a:extLst>
          </p:cNvPr>
          <p:cNvSpPr>
            <a:spLocks noGrp="1"/>
          </p:cNvSpPr>
          <p:nvPr>
            <p:ph type="title"/>
          </p:nvPr>
        </p:nvSpPr>
        <p:spPr>
          <a:xfrm>
            <a:off x="5868557" y="1138036"/>
            <a:ext cx="5444382" cy="1402470"/>
          </a:xfrm>
        </p:spPr>
        <p:txBody>
          <a:bodyPr anchor="t">
            <a:normAutofit/>
          </a:bodyPr>
          <a:lstStyle/>
          <a:p>
            <a:r>
              <a:rPr lang="en-US" sz="3200" b="1" dirty="0"/>
              <a:t>Analysis Approach</a:t>
            </a:r>
            <a:endParaRPr lang="en-US" sz="3200" dirty="0"/>
          </a:p>
        </p:txBody>
      </p:sp>
      <p:pic>
        <p:nvPicPr>
          <p:cNvPr id="5" name="Picture 4" descr="Magnifying glass showing decling performance">
            <a:extLst>
              <a:ext uri="{FF2B5EF4-FFF2-40B4-BE49-F238E27FC236}">
                <a16:creationId xmlns:a16="http://schemas.microsoft.com/office/drawing/2014/main" id="{2489861A-02F0-ECAA-BFFE-3B9070E6D85E}"/>
              </a:ext>
            </a:extLst>
          </p:cNvPr>
          <p:cNvPicPr>
            <a:picLocks noChangeAspect="1"/>
          </p:cNvPicPr>
          <p:nvPr/>
        </p:nvPicPr>
        <p:blipFill>
          <a:blip r:embed="rId2"/>
          <a:srcRect l="9649" r="4021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308B9A-5281-265A-EA80-C59B51856AC1}"/>
              </a:ext>
            </a:extLst>
          </p:cNvPr>
          <p:cNvSpPr>
            <a:spLocks noGrp="1"/>
          </p:cNvSpPr>
          <p:nvPr>
            <p:ph idx="1"/>
          </p:nvPr>
        </p:nvSpPr>
        <p:spPr>
          <a:xfrm>
            <a:off x="5868557" y="2551176"/>
            <a:ext cx="5444382" cy="3591207"/>
          </a:xfrm>
        </p:spPr>
        <p:txBody>
          <a:bodyPr>
            <a:normAutofit/>
          </a:bodyPr>
          <a:lstStyle/>
          <a:p>
            <a:pPr marL="457200" lvl="1" indent="0">
              <a:buNone/>
            </a:pPr>
            <a:r>
              <a:rPr lang="en-US" sz="1050" b="1" dirty="0"/>
              <a:t>Data cleaning and data manipulation. </a:t>
            </a:r>
          </a:p>
          <a:p>
            <a:pPr lvl="1"/>
            <a:r>
              <a:rPr lang="en-US" sz="1000" dirty="0"/>
              <a:t>1. Check and handle duplicate data. </a:t>
            </a:r>
          </a:p>
          <a:p>
            <a:pPr lvl="1"/>
            <a:r>
              <a:rPr lang="en-US" sz="1000" dirty="0"/>
              <a:t>2. Check and handle NA values and missing values. </a:t>
            </a:r>
          </a:p>
          <a:p>
            <a:pPr lvl="1"/>
            <a:r>
              <a:rPr lang="en-US" sz="1000" dirty="0"/>
              <a:t>3. Drop columns, if it contains large amount of missing values and not useful for the analysis. </a:t>
            </a:r>
          </a:p>
          <a:p>
            <a:pPr lvl="1"/>
            <a:r>
              <a:rPr lang="en-US" sz="1000" dirty="0"/>
              <a:t>4. Imputation of the values, if necessary. </a:t>
            </a:r>
          </a:p>
          <a:p>
            <a:pPr lvl="1"/>
            <a:r>
              <a:rPr lang="en-US" sz="1000" dirty="0"/>
              <a:t>5. Check and handle outliers in data. </a:t>
            </a:r>
          </a:p>
          <a:p>
            <a:pPr marL="457200" lvl="1" indent="0">
              <a:buNone/>
            </a:pPr>
            <a:r>
              <a:rPr lang="en-US" sz="1050" b="1" dirty="0"/>
              <a:t>EDA</a:t>
            </a:r>
          </a:p>
          <a:p>
            <a:pPr lvl="1"/>
            <a:r>
              <a:rPr lang="en-US" sz="1050" dirty="0"/>
              <a:t> 1. Univariate data analysis: value count, distribution of variable etc. </a:t>
            </a:r>
          </a:p>
          <a:p>
            <a:pPr lvl="1"/>
            <a:r>
              <a:rPr lang="en-US" sz="1050" dirty="0"/>
              <a:t>2. Bivariate data analysis: correlation coefficients and pattern between the variables etc. </a:t>
            </a:r>
          </a:p>
          <a:p>
            <a:pPr marL="457200" lvl="1" indent="0">
              <a:buNone/>
            </a:pPr>
            <a:r>
              <a:rPr lang="en-US" sz="1050" b="1" dirty="0"/>
              <a:t>Feature Scaling &amp; Dummy Variables and encoding of the data. </a:t>
            </a:r>
          </a:p>
          <a:p>
            <a:pPr marL="457200" lvl="1" indent="0">
              <a:buNone/>
            </a:pPr>
            <a:r>
              <a:rPr lang="en-US" sz="1050" b="1" dirty="0"/>
              <a:t>Classification technique: logistic regression used for the model making and prediction. </a:t>
            </a:r>
          </a:p>
          <a:p>
            <a:pPr marL="457200" lvl="1" indent="0">
              <a:buNone/>
            </a:pPr>
            <a:r>
              <a:rPr lang="en-US" sz="1050" b="1" dirty="0"/>
              <a:t>Validation of the model. </a:t>
            </a:r>
          </a:p>
          <a:p>
            <a:pPr marL="457200" lvl="1" indent="0">
              <a:buNone/>
            </a:pPr>
            <a:r>
              <a:rPr lang="en-US" sz="1050" b="1" dirty="0"/>
              <a:t>Model presentation. </a:t>
            </a:r>
          </a:p>
          <a:p>
            <a:pPr marL="457200" lvl="1" indent="0">
              <a:buNone/>
            </a:pPr>
            <a:r>
              <a:rPr lang="en-US" sz="1050" b="1" dirty="0"/>
              <a:t>Conclusions and recommendations</a:t>
            </a:r>
          </a:p>
        </p:txBody>
      </p:sp>
    </p:spTree>
    <p:extLst>
      <p:ext uri="{BB962C8B-B14F-4D97-AF65-F5344CB8AC3E}">
        <p14:creationId xmlns:p14="http://schemas.microsoft.com/office/powerpoint/2010/main" val="211334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C8CA7-D4BF-C304-C9CA-C33E8ECA702F}"/>
              </a:ext>
            </a:extLst>
          </p:cNvPr>
          <p:cNvSpPr>
            <a:spLocks noGrp="1"/>
          </p:cNvSpPr>
          <p:nvPr>
            <p:ph type="title"/>
          </p:nvPr>
        </p:nvSpPr>
        <p:spPr>
          <a:xfrm>
            <a:off x="2197101" y="735283"/>
            <a:ext cx="4978399" cy="462581"/>
          </a:xfrm>
        </p:spPr>
        <p:txBody>
          <a:bodyPr vert="horz" lIns="91440" tIns="45720" rIns="91440" bIns="45720" rtlCol="0" anchor="b">
            <a:normAutofit/>
          </a:bodyPr>
          <a:lstStyle/>
          <a:p>
            <a:r>
              <a:rPr lang="en-US" sz="2400" dirty="0"/>
              <a:t>Data Manipulation </a:t>
            </a:r>
            <a:endParaRPr lang="en-US" sz="5200" b="1"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C4281D71-2B7F-8EDA-D67C-57176A0C8FF7}"/>
              </a:ext>
            </a:extLst>
          </p:cNvPr>
          <p:cNvSpPr>
            <a:spLocks noGrp="1"/>
          </p:cNvSpPr>
          <p:nvPr>
            <p:ph idx="1"/>
          </p:nvPr>
        </p:nvSpPr>
        <p:spPr>
          <a:xfrm>
            <a:off x="2197101" y="1490473"/>
            <a:ext cx="5154675" cy="4646608"/>
          </a:xfrm>
        </p:spPr>
        <p:txBody>
          <a:bodyPr vert="horz" lIns="91440" tIns="45720" rIns="91440" bIns="45720" rtlCol="0">
            <a:normAutofit/>
          </a:bodyPr>
          <a:lstStyle/>
          <a:p>
            <a:r>
              <a:rPr lang="en-US" sz="1400" dirty="0">
                <a:latin typeface="Arial" panose="020B0604020202020204" pitchFamily="34" charset="0"/>
                <a:cs typeface="Arial" panose="020B0604020202020204" pitchFamily="34" charset="0"/>
              </a:rPr>
              <a:t>Total Number of Rows =37, Total Number of Columns =9240. </a:t>
            </a:r>
          </a:p>
          <a:p>
            <a:r>
              <a:rPr lang="en-US" sz="1400" dirty="0">
                <a:latin typeface="Arial" panose="020B0604020202020204" pitchFamily="34" charset="0"/>
                <a:cs typeface="Arial" panose="020B0604020202020204" pitchFamily="34" charset="0"/>
              </a:rPr>
              <a:t> Single value features like “Magazine”, “Receive More Updates About Our Courses”, “Update me on Supply” </a:t>
            </a:r>
          </a:p>
          <a:p>
            <a:r>
              <a:rPr lang="en-US" sz="1400" dirty="0">
                <a:latin typeface="Arial" panose="020B0604020202020204" pitchFamily="34" charset="0"/>
                <a:cs typeface="Arial" panose="020B0604020202020204" pitchFamily="34" charset="0"/>
              </a:rPr>
              <a:t> Chain Content”, “Get updates on DM Content”, “I agree to pay the amount through cheque” etc. have been dropped. </a:t>
            </a:r>
          </a:p>
          <a:p>
            <a:r>
              <a:rPr lang="en-US" sz="1400" dirty="0">
                <a:latin typeface="Arial" panose="020B0604020202020204" pitchFamily="34" charset="0"/>
                <a:cs typeface="Arial" panose="020B0604020202020204" pitchFamily="34" charset="0"/>
              </a:rPr>
              <a:t> Removing the “Prospect ID” and “Lead Number” which is not necessary for the analysis.</a:t>
            </a:r>
          </a:p>
          <a:p>
            <a:r>
              <a:rPr lang="en-US" sz="1400" dirty="0">
                <a:latin typeface="Arial" panose="020B0604020202020204" pitchFamily="34" charset="0"/>
                <a:cs typeface="Arial" panose="020B0604020202020204" pitchFamily="34" charset="0"/>
              </a:rPr>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 </a:t>
            </a:r>
          </a:p>
          <a:p>
            <a:r>
              <a:rPr lang="en-US" sz="1400" dirty="0">
                <a:latin typeface="Arial" panose="020B0604020202020204" pitchFamily="34" charset="0"/>
                <a:cs typeface="Arial" panose="020B0604020202020204" pitchFamily="34" charset="0"/>
              </a:rPr>
              <a:t> Dropping the columns having more than 35% as missing value such as ‘How did you hear about X Education’ and ‘Lead Profile’</a:t>
            </a:r>
            <a:endParaRPr lang="en-US" sz="2000" kern="1200" dirty="0">
              <a:solidFill>
                <a:schemeClr val="tx1"/>
              </a:solidFill>
              <a:latin typeface="Arial" panose="020B0604020202020204" pitchFamily="34" charset="0"/>
              <a:cs typeface="Arial" panose="020B0604020202020204" pitchFamily="34" charset="0"/>
            </a:endParaRPr>
          </a:p>
        </p:txBody>
      </p:sp>
      <p:pic>
        <p:nvPicPr>
          <p:cNvPr id="7" name="Graphic 6" descr="Bar chart">
            <a:extLst>
              <a:ext uri="{FF2B5EF4-FFF2-40B4-BE49-F238E27FC236}">
                <a16:creationId xmlns:a16="http://schemas.microsoft.com/office/drawing/2014/main" id="{2042632D-8E2C-5C8E-A808-4887087DAF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Bar chart">
            <a:extLst>
              <a:ext uri="{FF2B5EF4-FFF2-40B4-BE49-F238E27FC236}">
                <a16:creationId xmlns:a16="http://schemas.microsoft.com/office/drawing/2014/main" id="{345EFB0C-AB0C-41EF-B9AA-BC315ECC5A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73501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15889-4E8B-6644-5CF6-6F0B9ED0646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EDA</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B17EE50-4C3E-366C-D91B-AF12CEBC6F1F}"/>
              </a:ext>
            </a:extLst>
          </p:cNvPr>
          <p:cNvPicPr>
            <a:picLocks noChangeAspect="1"/>
          </p:cNvPicPr>
          <p:nvPr/>
        </p:nvPicPr>
        <p:blipFill>
          <a:blip r:embed="rId2"/>
          <a:stretch>
            <a:fillRect/>
          </a:stretch>
        </p:blipFill>
        <p:spPr>
          <a:xfrm>
            <a:off x="5922492" y="998384"/>
            <a:ext cx="5536001" cy="4802479"/>
          </a:xfrm>
          <a:prstGeom prst="rect">
            <a:avLst/>
          </a:prstGeom>
        </p:spPr>
      </p:pic>
    </p:spTree>
    <p:extLst>
      <p:ext uri="{BB962C8B-B14F-4D97-AF65-F5344CB8AC3E}">
        <p14:creationId xmlns:p14="http://schemas.microsoft.com/office/powerpoint/2010/main" val="123078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F02200-D494-9C42-7836-1A4DEE851146}"/>
              </a:ext>
            </a:extLst>
          </p:cNvPr>
          <p:cNvPicPr>
            <a:picLocks noGrp="1" noChangeAspect="1"/>
          </p:cNvPicPr>
          <p:nvPr>
            <p:ph idx="1"/>
          </p:nvPr>
        </p:nvPicPr>
        <p:blipFill>
          <a:blip r:embed="rId2"/>
          <a:stretch>
            <a:fillRect/>
          </a:stretch>
        </p:blipFill>
        <p:spPr>
          <a:xfrm>
            <a:off x="1703843" y="420624"/>
            <a:ext cx="8784314" cy="5427155"/>
          </a:xfrm>
        </p:spPr>
      </p:pic>
    </p:spTree>
    <p:extLst>
      <p:ext uri="{BB962C8B-B14F-4D97-AF65-F5344CB8AC3E}">
        <p14:creationId xmlns:p14="http://schemas.microsoft.com/office/powerpoint/2010/main" val="232037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1483E1-E4F2-540E-51B7-C04CDD5233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B28F1-5BB0-0367-7A2E-54FF7A237954}"/>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Categorical Variable Relation</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4E828DC-E938-F9B4-430A-D8766B2511A4}"/>
              </a:ext>
            </a:extLst>
          </p:cNvPr>
          <p:cNvPicPr>
            <a:picLocks noChangeAspect="1"/>
          </p:cNvPicPr>
          <p:nvPr/>
        </p:nvPicPr>
        <p:blipFill>
          <a:blip r:embed="rId2"/>
          <a:stretch>
            <a:fillRect/>
          </a:stretch>
        </p:blipFill>
        <p:spPr>
          <a:xfrm>
            <a:off x="5922492" y="1413583"/>
            <a:ext cx="5536001" cy="3972080"/>
          </a:xfrm>
          <a:prstGeom prst="rect">
            <a:avLst/>
          </a:prstGeom>
        </p:spPr>
      </p:pic>
    </p:spTree>
    <p:extLst>
      <p:ext uri="{BB962C8B-B14F-4D97-AF65-F5344CB8AC3E}">
        <p14:creationId xmlns:p14="http://schemas.microsoft.com/office/powerpoint/2010/main" val="235329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01A0E4-9635-6809-9A65-410BA81AADE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4" name="Rectangle 13">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29BE27F-F7D6-D56E-4BB4-85163A3C50AB}"/>
              </a:ext>
            </a:extLst>
          </p:cNvPr>
          <p:cNvPicPr>
            <a:picLocks noChangeAspect="1"/>
          </p:cNvPicPr>
          <p:nvPr/>
        </p:nvPicPr>
        <p:blipFill>
          <a:blip r:embed="rId2"/>
          <a:srcRect t="6085"/>
          <a:stretch/>
        </p:blipFill>
        <p:spPr>
          <a:xfrm>
            <a:off x="838200" y="704765"/>
            <a:ext cx="10628376" cy="5440003"/>
          </a:xfrm>
          <a:prstGeom prst="rect">
            <a:avLst/>
          </a:prstGeom>
        </p:spPr>
      </p:pic>
    </p:spTree>
    <p:extLst>
      <p:ext uri="{BB962C8B-B14F-4D97-AF65-F5344CB8AC3E}">
        <p14:creationId xmlns:p14="http://schemas.microsoft.com/office/powerpoint/2010/main" val="131791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671170C-B343-2CA2-685B-E7D9736A19EC}"/>
              </a:ext>
            </a:extLst>
          </p:cNvPr>
          <p:cNvPicPr>
            <a:picLocks noChangeAspect="1"/>
          </p:cNvPicPr>
          <p:nvPr/>
        </p:nvPicPr>
        <p:blipFill>
          <a:blip r:embed="rId2"/>
          <a:srcRect t="11312" b="19521"/>
          <a:stretch/>
        </p:blipFill>
        <p:spPr>
          <a:xfrm>
            <a:off x="838200" y="704765"/>
            <a:ext cx="10628376" cy="5440003"/>
          </a:xfrm>
          <a:prstGeom prst="rect">
            <a:avLst/>
          </a:prstGeom>
        </p:spPr>
      </p:pic>
    </p:spTree>
    <p:extLst>
      <p:ext uri="{BB962C8B-B14F-4D97-AF65-F5344CB8AC3E}">
        <p14:creationId xmlns:p14="http://schemas.microsoft.com/office/powerpoint/2010/main" val="140283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746</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PowerPoint Presentation</vt:lpstr>
      <vt:lpstr>Problem Statement</vt:lpstr>
      <vt:lpstr>Analysis Approach</vt:lpstr>
      <vt:lpstr>Data Manipulation </vt:lpstr>
      <vt:lpstr>EDA</vt:lpstr>
      <vt:lpstr>PowerPoint Presentation</vt:lpstr>
      <vt:lpstr>Categorical Variable Relation</vt:lpstr>
      <vt:lpstr>PowerPoint Presentation</vt:lpstr>
      <vt:lpstr>PowerPoint Presentation</vt:lpstr>
      <vt:lpstr>Data Conversion </vt:lpstr>
      <vt:lpstr>Model Building </vt:lpstr>
      <vt:lpstr>ROC Curve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 Wasi Stanikzai</dc:creator>
  <cp:lastModifiedBy>Abdul Wasi Stanikzai</cp:lastModifiedBy>
  <cp:revision>4</cp:revision>
  <dcterms:created xsi:type="dcterms:W3CDTF">2025-02-12T06:07:11Z</dcterms:created>
  <dcterms:modified xsi:type="dcterms:W3CDTF">2025-02-16T07:20:21Z</dcterms:modified>
</cp:coreProperties>
</file>