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4" r:id="rId9"/>
    <p:sldId id="265" r:id="rId10"/>
    <p:sldId id="268" r:id="rId11"/>
    <p:sldId id="275" r:id="rId12"/>
    <p:sldId id="277" r:id="rId13"/>
    <p:sldId id="276"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48" autoAdjust="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EC2CE-E45A-4024-B033-BFCD2D7B160E}" type="datetimeFigureOut">
              <a:rPr lang="en-US" smtClean="0"/>
              <a:t>26-Jul-19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C4328-B840-4E82-B0A6-4B2C9CCD14BE}" type="slidenum">
              <a:rPr lang="en-US" smtClean="0"/>
              <a:t>‹#›</a:t>
            </a:fld>
            <a:endParaRPr lang="en-US"/>
          </a:p>
        </p:txBody>
      </p:sp>
    </p:spTree>
    <p:extLst>
      <p:ext uri="{BB962C8B-B14F-4D97-AF65-F5344CB8AC3E}">
        <p14:creationId xmlns:p14="http://schemas.microsoft.com/office/powerpoint/2010/main" val="2067009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FC4328-B840-4E82-B0A6-4B2C9CCD14BE}" type="slidenum">
              <a:rPr lang="en-US" smtClean="0"/>
              <a:t>1</a:t>
            </a:fld>
            <a:endParaRPr lang="en-US"/>
          </a:p>
        </p:txBody>
      </p:sp>
    </p:spTree>
    <p:extLst>
      <p:ext uri="{BB962C8B-B14F-4D97-AF65-F5344CB8AC3E}">
        <p14:creationId xmlns:p14="http://schemas.microsoft.com/office/powerpoint/2010/main" val="63875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FC4328-B840-4E82-B0A6-4B2C9CCD14BE}" type="slidenum">
              <a:rPr lang="en-US" smtClean="0"/>
              <a:t>7</a:t>
            </a:fld>
            <a:endParaRPr lang="en-US"/>
          </a:p>
        </p:txBody>
      </p:sp>
    </p:spTree>
    <p:extLst>
      <p:ext uri="{BB962C8B-B14F-4D97-AF65-F5344CB8AC3E}">
        <p14:creationId xmlns:p14="http://schemas.microsoft.com/office/powerpoint/2010/main" val="59360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FC4328-B840-4E82-B0A6-4B2C9CCD14BE}" type="slidenum">
              <a:rPr lang="en-US" smtClean="0"/>
              <a:t>8</a:t>
            </a:fld>
            <a:endParaRPr lang="en-US"/>
          </a:p>
        </p:txBody>
      </p:sp>
    </p:spTree>
    <p:extLst>
      <p:ext uri="{BB962C8B-B14F-4D97-AF65-F5344CB8AC3E}">
        <p14:creationId xmlns:p14="http://schemas.microsoft.com/office/powerpoint/2010/main" val="3059331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FC4328-B840-4E82-B0A6-4B2C9CCD14BE}" type="slidenum">
              <a:rPr lang="en-US" smtClean="0"/>
              <a:t>9</a:t>
            </a:fld>
            <a:endParaRPr lang="en-US"/>
          </a:p>
        </p:txBody>
      </p:sp>
    </p:spTree>
    <p:extLst>
      <p:ext uri="{BB962C8B-B14F-4D97-AF65-F5344CB8AC3E}">
        <p14:creationId xmlns:p14="http://schemas.microsoft.com/office/powerpoint/2010/main" val="289693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12E078-B9A9-4CA2-8501-03602B2C3E20}" type="datetime1">
              <a:rPr lang="en-US" smtClean="0"/>
              <a:t>26-Jul-19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222268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F5B292-7B0B-4360-A29F-D5E63E8945A3}" type="datetime1">
              <a:rPr lang="en-US" smtClean="0"/>
              <a:t>26-Jul-19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197318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B80BD-516B-49B5-AB04-FEEE12A4BD3B}" type="datetime1">
              <a:rPr lang="en-US" smtClean="0"/>
              <a:t>26-Jul-19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156763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8C23D-5D84-4405-B1E1-254B00DCD157}" type="datetime1">
              <a:rPr lang="en-US" smtClean="0"/>
              <a:t>26-Jul-19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425291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F3ECB7-ADC5-435B-9A29-D498D6842FE2}" type="datetime1">
              <a:rPr lang="en-US" smtClean="0"/>
              <a:t>26-Jul-19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384004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0A00CB-87CD-4B2A-B032-351ABC9E3EC2}" type="datetime1">
              <a:rPr lang="en-US" smtClean="0"/>
              <a:t>26-Jul-19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227605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CDB01D-D278-4F9C-9830-0B3A0C5F253A}" type="datetime1">
              <a:rPr lang="en-US" smtClean="0"/>
              <a:t>26-Jul-19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307942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5C6447-A0DE-45FD-A01B-50E32AD73FDD}" type="datetime1">
              <a:rPr lang="en-US" smtClean="0"/>
              <a:t>26-Jul-19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351211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75CBB-4062-4B64-9536-21F10055A011}" type="datetime1">
              <a:rPr lang="en-US" smtClean="0"/>
              <a:t>26-Jul-19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326478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7A0F0A-01A6-40E3-B546-288756D1A255}" type="datetime1">
              <a:rPr lang="en-US" smtClean="0"/>
              <a:t>26-Jul-19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249206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DC8B26-0404-4A3A-A3F2-03DD64E3DDFB}" type="datetime1">
              <a:rPr lang="en-US" smtClean="0"/>
              <a:t>26-Jul-19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B1FC4-1770-4941-B103-8E797B88350F}" type="slidenum">
              <a:rPr lang="en-US" smtClean="0"/>
              <a:t>‹#›</a:t>
            </a:fld>
            <a:endParaRPr lang="en-US"/>
          </a:p>
        </p:txBody>
      </p:sp>
    </p:spTree>
    <p:extLst>
      <p:ext uri="{BB962C8B-B14F-4D97-AF65-F5344CB8AC3E}">
        <p14:creationId xmlns:p14="http://schemas.microsoft.com/office/powerpoint/2010/main" val="236337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7E617-4E20-4404-BBF2-25A99CDEDD4B}" type="datetime1">
              <a:rPr lang="en-US" smtClean="0"/>
              <a:t>26-Jul-19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B1FC4-1770-4941-B103-8E797B88350F}" type="slidenum">
              <a:rPr lang="en-US" smtClean="0"/>
              <a:t>‹#›</a:t>
            </a:fld>
            <a:endParaRPr lang="en-US"/>
          </a:p>
        </p:txBody>
      </p:sp>
    </p:spTree>
    <p:extLst>
      <p:ext uri="{BB962C8B-B14F-4D97-AF65-F5344CB8AC3E}">
        <p14:creationId xmlns:p14="http://schemas.microsoft.com/office/powerpoint/2010/main" val="1687435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axembedded.files.wordpress.com/2013/08/serial-transfer.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maxembedded.files.wordpress.com/2013/08/parallel-transfer.p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xUQYMfPac0g" TargetMode="Externa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maxembedded.files.wordpress.com/2013/09/crosstalk-and-skew.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Protocols part1</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33B1FC4-1770-4941-B103-8E797B88350F}" type="slidenum">
              <a:rPr lang="en-US" smtClean="0"/>
              <a:t>1</a:t>
            </a:fld>
            <a:endParaRPr lang="en-US"/>
          </a:p>
        </p:txBody>
      </p:sp>
      <p:sp>
        <p:nvSpPr>
          <p:cNvPr id="5" name="Subtitle 2"/>
          <p:cNvSpPr>
            <a:spLocks noGrp="1"/>
          </p:cNvSpPr>
          <p:nvPr/>
        </p:nvSpPr>
        <p:spPr bwMode="auto">
          <a:xfrm>
            <a:off x="1524000" y="4700587"/>
            <a:ext cx="9144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1800" kern="1200">
                <a:solidFill>
                  <a:schemeClr val="tx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chemeClr val="tx1"/>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eaLnBrk="1" hangingPunct="1"/>
            <a:r>
              <a:rPr lang="en-GB" dirty="0" smtClean="0">
                <a:cs typeface="Cordia New" pitchFamily="34" charset="-34"/>
              </a:rPr>
              <a:t>Nasif M.</a:t>
            </a:r>
          </a:p>
        </p:txBody>
      </p:sp>
    </p:spTree>
    <p:extLst>
      <p:ext uri="{BB962C8B-B14F-4D97-AF65-F5344CB8AC3E}">
        <p14:creationId xmlns:p14="http://schemas.microsoft.com/office/powerpoint/2010/main" val="345133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567" y="29007"/>
            <a:ext cx="10190403" cy="1060305"/>
          </a:xfrm>
        </p:spPr>
        <p:txBody>
          <a:bodyPr/>
          <a:lstStyle/>
          <a:p>
            <a:r>
              <a:rPr lang="en-US" b="1" dirty="0"/>
              <a:t>Advantages of Serial over </a:t>
            </a:r>
            <a:r>
              <a:rPr lang="en-US" b="1" dirty="0" smtClean="0"/>
              <a:t>Parallel</a:t>
            </a:r>
            <a:endParaRPr lang="en-US" dirty="0"/>
          </a:p>
        </p:txBody>
      </p:sp>
      <p:sp>
        <p:nvSpPr>
          <p:cNvPr id="3" name="Content Placeholder 2"/>
          <p:cNvSpPr>
            <a:spLocks noGrp="1"/>
          </p:cNvSpPr>
          <p:nvPr>
            <p:ph idx="1"/>
          </p:nvPr>
        </p:nvSpPr>
        <p:spPr>
          <a:xfrm>
            <a:off x="434715" y="931490"/>
            <a:ext cx="11467475" cy="5664182"/>
          </a:xfrm>
        </p:spPr>
        <p:txBody>
          <a:bodyPr>
            <a:normAutofit/>
          </a:bodyPr>
          <a:lstStyle/>
          <a:p>
            <a:pPr marL="0" indent="0">
              <a:buNone/>
            </a:pPr>
            <a:r>
              <a:rPr lang="en-US" dirty="0"/>
              <a:t>Although a serial link may seem inferior to a parallel one, since it can transmit less data per clock cycle, it is often the case that serial links can be clocked considerably faster than parallel links in order to achieve a higher data rate. A number of factors allow serial to be clocked at a higher rate:</a:t>
            </a:r>
          </a:p>
          <a:p>
            <a:pPr lvl="0"/>
            <a:r>
              <a:rPr lang="en-US" dirty="0"/>
              <a:t>Clock skew between different channels is not an issue </a:t>
            </a:r>
            <a:endParaRPr lang="en-US" dirty="0" smtClean="0"/>
          </a:p>
          <a:p>
            <a:pPr lvl="0"/>
            <a:r>
              <a:rPr lang="en-US" dirty="0" smtClean="0"/>
              <a:t>A </a:t>
            </a:r>
            <a:r>
              <a:rPr lang="en-US" dirty="0"/>
              <a:t>serial connection requires fewer interconnecting cables (e.g. wires/fibers) and hence occupies less space. The extra space allows for better isolation of the channel from its surroundings.</a:t>
            </a:r>
          </a:p>
          <a:p>
            <a:pPr lvl="0"/>
            <a:r>
              <a:rPr lang="en-US" dirty="0"/>
              <a:t>Crosstalk is not a much significant issue, because there are fewer conductors in proximity.</a:t>
            </a:r>
          </a:p>
          <a:p>
            <a:endParaRPr lang="en-US" dirty="0"/>
          </a:p>
        </p:txBody>
      </p:sp>
      <p:sp>
        <p:nvSpPr>
          <p:cNvPr id="4" name="Slide Number Placeholder 3"/>
          <p:cNvSpPr>
            <a:spLocks noGrp="1"/>
          </p:cNvSpPr>
          <p:nvPr>
            <p:ph type="sldNum" sz="quarter" idx="12"/>
          </p:nvPr>
        </p:nvSpPr>
        <p:spPr/>
        <p:txBody>
          <a:bodyPr/>
          <a:lstStyle/>
          <a:p>
            <a:fld id="{B33B1FC4-1770-4941-B103-8E797B88350F}" type="slidenum">
              <a:rPr lang="en-US" smtClean="0"/>
              <a:t>10</a:t>
            </a:fld>
            <a:endParaRPr lang="en-US"/>
          </a:p>
        </p:txBody>
      </p:sp>
    </p:spTree>
    <p:extLst>
      <p:ext uri="{BB962C8B-B14F-4D97-AF65-F5344CB8AC3E}">
        <p14:creationId xmlns:p14="http://schemas.microsoft.com/office/powerpoint/2010/main" val="1165869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756"/>
            <a:ext cx="9746673" cy="729384"/>
          </a:xfrm>
        </p:spPr>
        <p:txBody>
          <a:bodyPr/>
          <a:lstStyle/>
          <a:p>
            <a:r>
              <a:rPr lang="en-US" dirty="0"/>
              <a:t>UART</a:t>
            </a:r>
          </a:p>
        </p:txBody>
      </p:sp>
      <p:sp>
        <p:nvSpPr>
          <p:cNvPr id="3" name="Content Placeholder 2"/>
          <p:cNvSpPr>
            <a:spLocks noGrp="1"/>
          </p:cNvSpPr>
          <p:nvPr>
            <p:ph idx="1"/>
          </p:nvPr>
        </p:nvSpPr>
        <p:spPr>
          <a:xfrm>
            <a:off x="604284" y="837471"/>
            <a:ext cx="11314814" cy="5350677"/>
          </a:xfrm>
        </p:spPr>
        <p:txBody>
          <a:bodyPr/>
          <a:lstStyle/>
          <a:p>
            <a:r>
              <a:rPr lang="en-US" dirty="0"/>
              <a:t>UART stands for </a:t>
            </a:r>
            <a:r>
              <a:rPr lang="en-US" u="sng" dirty="0"/>
              <a:t>U</a:t>
            </a:r>
            <a:r>
              <a:rPr lang="en-US" dirty="0"/>
              <a:t>niversal </a:t>
            </a:r>
            <a:r>
              <a:rPr lang="en-US" u="sng" dirty="0"/>
              <a:t>A</a:t>
            </a:r>
            <a:r>
              <a:rPr lang="en-US" dirty="0"/>
              <a:t>synchronous </a:t>
            </a:r>
            <a:r>
              <a:rPr lang="en-US" u="sng" dirty="0"/>
              <a:t>R</a:t>
            </a:r>
            <a:r>
              <a:rPr lang="en-US" dirty="0"/>
              <a:t>eceiver </a:t>
            </a:r>
            <a:r>
              <a:rPr lang="en-US" u="sng" dirty="0"/>
              <a:t>T</a:t>
            </a:r>
            <a:r>
              <a:rPr lang="en-US" dirty="0"/>
              <a:t>ransmitter</a:t>
            </a:r>
            <a:r>
              <a:rPr lang="en-US" dirty="0" smtClean="0"/>
              <a:t>,</a:t>
            </a:r>
          </a:p>
          <a:p>
            <a:r>
              <a:rPr lang="en-US" dirty="0"/>
              <a:t>They are basically just a piece of computer hardware that converts parallel data into serial </a:t>
            </a:r>
            <a:r>
              <a:rPr lang="en-US" dirty="0" smtClean="0"/>
              <a:t>data and vice-versa. </a:t>
            </a:r>
          </a:p>
          <a:p>
            <a:r>
              <a:rPr lang="en-US" dirty="0"/>
              <a:t>The UART, or Universal Asynchronous Receiver / Transmitter, </a:t>
            </a:r>
            <a:r>
              <a:rPr lang="en-US" dirty="0">
                <a:solidFill>
                  <a:srgbClr val="C00000"/>
                </a:solidFill>
              </a:rPr>
              <a:t>is a feature of </a:t>
            </a:r>
            <a:r>
              <a:rPr lang="en-US" dirty="0" smtClean="0">
                <a:solidFill>
                  <a:srgbClr val="C00000"/>
                </a:solidFill>
              </a:rPr>
              <a:t>the</a:t>
            </a:r>
            <a:r>
              <a:rPr lang="en-US" dirty="0">
                <a:solidFill>
                  <a:srgbClr val="C00000"/>
                </a:solidFill>
              </a:rPr>
              <a:t> </a:t>
            </a:r>
            <a:r>
              <a:rPr lang="en-US" dirty="0" smtClean="0">
                <a:solidFill>
                  <a:srgbClr val="C00000"/>
                </a:solidFill>
              </a:rPr>
              <a:t>microcontroller </a:t>
            </a:r>
            <a:r>
              <a:rPr lang="en-US" dirty="0" smtClean="0"/>
              <a:t>which is useful </a:t>
            </a:r>
            <a:r>
              <a:rPr lang="en-US" dirty="0"/>
              <a:t>for communicating serial data (text, numbers, etc.) to </a:t>
            </a:r>
            <a:r>
              <a:rPr lang="en-US" dirty="0" smtClean="0"/>
              <a:t>the PC</a:t>
            </a:r>
            <a:r>
              <a:rPr lang="en-US" dirty="0"/>
              <a:t>. The device changes incoming parallel information (within the microcontroller/PC) to serial data which can be sent on a communication line.</a:t>
            </a:r>
          </a:p>
        </p:txBody>
      </p:sp>
      <p:sp>
        <p:nvSpPr>
          <p:cNvPr id="4" name="Slide Number Placeholder 3"/>
          <p:cNvSpPr>
            <a:spLocks noGrp="1"/>
          </p:cNvSpPr>
          <p:nvPr>
            <p:ph type="sldNum" sz="quarter" idx="12"/>
          </p:nvPr>
        </p:nvSpPr>
        <p:spPr/>
        <p:txBody>
          <a:bodyPr/>
          <a:lstStyle/>
          <a:p>
            <a:fld id="{B33B1FC4-1770-4941-B103-8E797B88350F}" type="slidenum">
              <a:rPr lang="en-US" smtClean="0"/>
              <a:t>11</a:t>
            </a:fld>
            <a:endParaRPr lang="en-US"/>
          </a:p>
        </p:txBody>
      </p:sp>
    </p:spTree>
    <p:extLst>
      <p:ext uri="{BB962C8B-B14F-4D97-AF65-F5344CB8AC3E}">
        <p14:creationId xmlns:p14="http://schemas.microsoft.com/office/powerpoint/2010/main" val="644805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Box 3"/>
          <p:cNvSpPr txBox="1"/>
          <p:nvPr/>
        </p:nvSpPr>
        <p:spPr>
          <a:xfrm>
            <a:off x="1634837" y="5264727"/>
            <a:ext cx="6846746" cy="369332"/>
          </a:xfrm>
          <a:prstGeom prst="rect">
            <a:avLst/>
          </a:prstGeom>
          <a:noFill/>
        </p:spPr>
        <p:txBody>
          <a:bodyPr wrap="none" rtlCol="0">
            <a:spAutoFit/>
          </a:bodyPr>
          <a:lstStyle/>
          <a:p>
            <a:r>
              <a:rPr lang="en-US" i="1" dirty="0"/>
              <a:t>Super-simplified UART interface. Parallel on one end, serial on the other</a:t>
            </a:r>
            <a:endParaRPr lang="en-US" dirty="0"/>
          </a:p>
        </p:txBody>
      </p:sp>
      <p:sp>
        <p:nvSpPr>
          <p:cNvPr id="5" name="Slide Number Placeholder 4"/>
          <p:cNvSpPr>
            <a:spLocks noGrp="1"/>
          </p:cNvSpPr>
          <p:nvPr>
            <p:ph type="sldNum" sz="quarter" idx="12"/>
          </p:nvPr>
        </p:nvSpPr>
        <p:spPr/>
        <p:txBody>
          <a:bodyPr/>
          <a:lstStyle/>
          <a:p>
            <a:fld id="{B33B1FC4-1770-4941-B103-8E797B88350F}" type="slidenum">
              <a:rPr lang="en-US" smtClean="0"/>
              <a:t>12</a:t>
            </a:fld>
            <a:endParaRPr lang="en-US"/>
          </a:p>
        </p:txBody>
      </p:sp>
      <p:pic>
        <p:nvPicPr>
          <p:cNvPr id="8" name="Picture 2" descr="Simplified U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010" y="746406"/>
            <a:ext cx="5829589" cy="4430488"/>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1524000" y="401958"/>
            <a:ext cx="7772400" cy="5682384"/>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a:spLocks noGrp="1"/>
          </p:cNvSpPr>
          <p:nvPr>
            <p:ph idx="1"/>
          </p:nvPr>
        </p:nvSpPr>
        <p:spPr>
          <a:xfrm>
            <a:off x="1714209" y="2885225"/>
            <a:ext cx="2743200" cy="1002290"/>
          </a:xfrm>
        </p:spPr>
        <p:txBody>
          <a:bodyPr/>
          <a:lstStyle/>
          <a:p>
            <a:pPr marL="0" indent="0">
              <a:buNone/>
            </a:pPr>
            <a:r>
              <a:rPr lang="en-US" dirty="0" smtClean="0"/>
              <a:t>Microcontroller</a:t>
            </a:r>
            <a:endParaRPr lang="en-US" dirty="0"/>
          </a:p>
        </p:txBody>
      </p:sp>
    </p:spTree>
    <p:extLst>
      <p:ext uri="{BB962C8B-B14F-4D97-AF65-F5344CB8AC3E}">
        <p14:creationId xmlns:p14="http://schemas.microsoft.com/office/powerpoint/2010/main" val="820625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436" y="1094509"/>
            <a:ext cx="11492346" cy="5320145"/>
          </a:xfrm>
        </p:spPr>
        <p:txBody>
          <a:bodyPr/>
          <a:lstStyle/>
          <a:p>
            <a:r>
              <a:rPr lang="en-US" dirty="0"/>
              <a:t>USART stands for </a:t>
            </a:r>
            <a:r>
              <a:rPr lang="en-US" u="sng" dirty="0"/>
              <a:t>U</a:t>
            </a:r>
            <a:r>
              <a:rPr lang="en-US" dirty="0"/>
              <a:t>niversal </a:t>
            </a:r>
            <a:r>
              <a:rPr lang="en-US" u="sng" dirty="0" err="1" smtClean="0"/>
              <a:t>S</a:t>
            </a:r>
            <a:r>
              <a:rPr lang="en-US" dirty="0" err="1" smtClean="0"/>
              <a:t>ynchronous</a:t>
            </a:r>
            <a:r>
              <a:rPr lang="en-US" u="sng" dirty="0" err="1" smtClean="0"/>
              <a:t>A</a:t>
            </a:r>
            <a:r>
              <a:rPr lang="en-US" dirty="0" err="1" smtClean="0"/>
              <a:t>synchronous</a:t>
            </a:r>
            <a:r>
              <a:rPr lang="en-US" dirty="0"/>
              <a:t> </a:t>
            </a:r>
            <a:r>
              <a:rPr lang="en-US" u="sng" dirty="0"/>
              <a:t>R</a:t>
            </a:r>
            <a:r>
              <a:rPr lang="en-US" dirty="0"/>
              <a:t>eceiver </a:t>
            </a:r>
            <a:r>
              <a:rPr lang="en-US" u="sng" dirty="0"/>
              <a:t>T</a:t>
            </a:r>
            <a:r>
              <a:rPr lang="en-US" dirty="0"/>
              <a:t>ransmitter</a:t>
            </a:r>
            <a:r>
              <a:rPr lang="en-US" dirty="0" smtClean="0"/>
              <a:t>.</a:t>
            </a:r>
          </a:p>
          <a:p>
            <a:pPr marL="0" indent="0">
              <a:buNone/>
            </a:pPr>
            <a:r>
              <a:rPr lang="en-US" dirty="0"/>
              <a:t>In </a:t>
            </a:r>
            <a:r>
              <a:rPr lang="en-US" i="1" dirty="0"/>
              <a:t>synchronous</a:t>
            </a:r>
            <a:r>
              <a:rPr lang="en-US" dirty="0"/>
              <a:t> transmission, the clock data is recovered separately from the data stream and no start/stop bits are used. This improves the efficiency of transmission on suitable channels since more of the bits sent are usable data and not character framing.</a:t>
            </a:r>
          </a:p>
          <a:p>
            <a:pPr marL="0" indent="0">
              <a:buNone/>
            </a:pPr>
            <a:r>
              <a:rPr lang="en-US" dirty="0" smtClean="0"/>
              <a:t> </a:t>
            </a:r>
          </a:p>
          <a:p>
            <a:endParaRPr lang="en-US" dirty="0"/>
          </a:p>
        </p:txBody>
      </p:sp>
      <p:sp>
        <p:nvSpPr>
          <p:cNvPr id="4" name="Title 1"/>
          <p:cNvSpPr>
            <a:spLocks noGrp="1"/>
          </p:cNvSpPr>
          <p:nvPr>
            <p:ph type="title"/>
          </p:nvPr>
        </p:nvSpPr>
        <p:spPr>
          <a:xfrm>
            <a:off x="838200" y="365126"/>
            <a:ext cx="9746673" cy="729384"/>
          </a:xfrm>
        </p:spPr>
        <p:txBody>
          <a:bodyPr/>
          <a:lstStyle/>
          <a:p>
            <a:r>
              <a:rPr lang="en-US" dirty="0" smtClean="0"/>
              <a:t>USART</a:t>
            </a:r>
            <a:endParaRPr lang="en-US" dirty="0"/>
          </a:p>
        </p:txBody>
      </p:sp>
      <p:sp>
        <p:nvSpPr>
          <p:cNvPr id="2" name="Slide Number Placeholder 1"/>
          <p:cNvSpPr>
            <a:spLocks noGrp="1"/>
          </p:cNvSpPr>
          <p:nvPr>
            <p:ph type="sldNum" sz="quarter" idx="12"/>
          </p:nvPr>
        </p:nvSpPr>
        <p:spPr/>
        <p:txBody>
          <a:bodyPr/>
          <a:lstStyle/>
          <a:p>
            <a:fld id="{B33B1FC4-1770-4941-B103-8E797B88350F}" type="slidenum">
              <a:rPr lang="en-US" smtClean="0"/>
              <a:t>13</a:t>
            </a:fld>
            <a:endParaRPr lang="en-US"/>
          </a:p>
        </p:txBody>
      </p:sp>
    </p:spTree>
    <p:extLst>
      <p:ext uri="{BB962C8B-B14F-4D97-AF65-F5344CB8AC3E}">
        <p14:creationId xmlns:p14="http://schemas.microsoft.com/office/powerpoint/2010/main" val="4127541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Serial - </a:t>
            </a:r>
            <a:r>
              <a:rPr lang="en-US" dirty="0" smtClean="0"/>
              <a:t>Serial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6948"/>
            <a:ext cx="5105129" cy="382884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6072" y="1876948"/>
            <a:ext cx="5107728" cy="3828846"/>
          </a:xfrm>
          <a:prstGeom prst="rect">
            <a:avLst/>
          </a:prstGeom>
        </p:spPr>
      </p:pic>
      <p:sp>
        <p:nvSpPr>
          <p:cNvPr id="3" name="Slide Number Placeholder 2"/>
          <p:cNvSpPr>
            <a:spLocks noGrp="1"/>
          </p:cNvSpPr>
          <p:nvPr>
            <p:ph type="sldNum" sz="quarter" idx="12"/>
          </p:nvPr>
        </p:nvSpPr>
        <p:spPr/>
        <p:txBody>
          <a:bodyPr/>
          <a:lstStyle/>
          <a:p>
            <a:fld id="{B33B1FC4-1770-4941-B103-8E797B88350F}" type="slidenum">
              <a:rPr lang="en-US" smtClean="0"/>
              <a:t>14</a:t>
            </a:fld>
            <a:endParaRPr lang="en-US"/>
          </a:p>
        </p:txBody>
      </p:sp>
    </p:spTree>
    <p:extLst>
      <p:ext uri="{BB962C8B-B14F-4D97-AF65-F5344CB8AC3E}">
        <p14:creationId xmlns:p14="http://schemas.microsoft.com/office/powerpoint/2010/main" val="386054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220"/>
          </a:xfrm>
        </p:spPr>
        <p:txBody>
          <a:bodyPr>
            <a:normAutofit/>
          </a:bodyPr>
          <a:lstStyle/>
          <a:p>
            <a:r>
              <a:rPr lang="en-US" dirty="0" smtClean="0"/>
              <a:t>Serial communication</a:t>
            </a:r>
            <a:endParaRPr lang="en-US" dirty="0"/>
          </a:p>
        </p:txBody>
      </p:sp>
      <p:sp>
        <p:nvSpPr>
          <p:cNvPr id="3" name="Content Placeholder 2"/>
          <p:cNvSpPr>
            <a:spLocks noGrp="1"/>
          </p:cNvSpPr>
          <p:nvPr>
            <p:ph idx="1"/>
          </p:nvPr>
        </p:nvSpPr>
        <p:spPr>
          <a:xfrm>
            <a:off x="838200" y="1343891"/>
            <a:ext cx="10515600" cy="4833072"/>
          </a:xfrm>
        </p:spPr>
        <p:txBody>
          <a:bodyPr/>
          <a:lstStyle/>
          <a:p>
            <a:pPr marL="0" indent="0">
              <a:buNone/>
            </a:pPr>
            <a:r>
              <a:rPr lang="en-US" dirty="0"/>
              <a:t>In Telecommunication and Computer Science, serial communication is the process of sending/receiving data in one bit at a time. </a:t>
            </a:r>
            <a:endParaRPr lang="en-US" dirty="0" smtClean="0"/>
          </a:p>
          <a:p>
            <a:pPr marL="0" indent="0">
              <a:buNone/>
            </a:pPr>
            <a:endParaRPr lang="en-US" dirty="0"/>
          </a:p>
        </p:txBody>
      </p:sp>
      <p:pic>
        <p:nvPicPr>
          <p:cNvPr id="4" name="Picture 3" descr="Serial Transfer">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165466" y="2539192"/>
            <a:ext cx="7020098" cy="3238154"/>
          </a:xfrm>
          <a:prstGeom prst="rect">
            <a:avLst/>
          </a:prstGeom>
          <a:noFill/>
          <a:ln>
            <a:noFill/>
          </a:ln>
        </p:spPr>
      </p:pic>
      <p:sp>
        <p:nvSpPr>
          <p:cNvPr id="5" name="Slide Number Placeholder 4"/>
          <p:cNvSpPr>
            <a:spLocks noGrp="1"/>
          </p:cNvSpPr>
          <p:nvPr>
            <p:ph type="sldNum" sz="quarter" idx="12"/>
          </p:nvPr>
        </p:nvSpPr>
        <p:spPr/>
        <p:txBody>
          <a:bodyPr/>
          <a:lstStyle/>
          <a:p>
            <a:fld id="{B33B1FC4-1770-4941-B103-8E797B88350F}" type="slidenum">
              <a:rPr lang="en-US" smtClean="0"/>
              <a:t>2</a:t>
            </a:fld>
            <a:endParaRPr lang="en-US"/>
          </a:p>
        </p:txBody>
      </p:sp>
    </p:spTree>
    <p:extLst>
      <p:ext uri="{BB962C8B-B14F-4D97-AF65-F5344CB8AC3E}">
        <p14:creationId xmlns:p14="http://schemas.microsoft.com/office/powerpoint/2010/main" val="282740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34600" cy="715530"/>
          </a:xfrm>
        </p:spPr>
        <p:txBody>
          <a:bodyPr/>
          <a:lstStyle/>
          <a:p>
            <a:r>
              <a:rPr lang="en-US" dirty="0" smtClean="0"/>
              <a:t>Parallel communication</a:t>
            </a:r>
            <a:endParaRPr lang="en-US" dirty="0"/>
          </a:p>
        </p:txBody>
      </p:sp>
      <p:sp>
        <p:nvSpPr>
          <p:cNvPr id="3" name="Content Placeholder 2"/>
          <p:cNvSpPr>
            <a:spLocks noGrp="1"/>
          </p:cNvSpPr>
          <p:nvPr>
            <p:ph idx="1"/>
          </p:nvPr>
        </p:nvSpPr>
        <p:spPr>
          <a:xfrm>
            <a:off x="838200" y="1202170"/>
            <a:ext cx="10494818" cy="5254048"/>
          </a:xfrm>
        </p:spPr>
        <p:txBody>
          <a:bodyPr/>
          <a:lstStyle/>
          <a:p>
            <a:pPr marL="0" indent="0">
              <a:buNone/>
            </a:pPr>
            <a:r>
              <a:rPr lang="en-US" dirty="0"/>
              <a:t>Parallel communication is the process of sending/receiving multiple data bits at a time through parallel channels. </a:t>
            </a:r>
            <a:endParaRPr lang="en-US" dirty="0" smtClean="0"/>
          </a:p>
          <a:p>
            <a:pPr marL="0" indent="0">
              <a:buNone/>
            </a:pPr>
            <a:endParaRPr lang="en-US" dirty="0"/>
          </a:p>
        </p:txBody>
      </p:sp>
      <p:pic>
        <p:nvPicPr>
          <p:cNvPr id="4" name="Picture 3" descr="Parallel Transfer">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394757" y="2300344"/>
            <a:ext cx="6472151" cy="4155873"/>
          </a:xfrm>
          <a:prstGeom prst="rect">
            <a:avLst/>
          </a:prstGeom>
          <a:noFill/>
          <a:ln>
            <a:noFill/>
          </a:ln>
        </p:spPr>
      </p:pic>
      <p:sp>
        <p:nvSpPr>
          <p:cNvPr id="5" name="Slide Number Placeholder 4"/>
          <p:cNvSpPr>
            <a:spLocks noGrp="1"/>
          </p:cNvSpPr>
          <p:nvPr>
            <p:ph type="sldNum" sz="quarter" idx="12"/>
          </p:nvPr>
        </p:nvSpPr>
        <p:spPr/>
        <p:txBody>
          <a:bodyPr/>
          <a:lstStyle/>
          <a:p>
            <a:fld id="{B33B1FC4-1770-4941-B103-8E797B88350F}" type="slidenum">
              <a:rPr lang="en-US" smtClean="0"/>
              <a:t>3</a:t>
            </a:fld>
            <a:endParaRPr lang="en-US"/>
          </a:p>
        </p:txBody>
      </p:sp>
    </p:spTree>
    <p:extLst>
      <p:ext uri="{BB962C8B-B14F-4D97-AF65-F5344CB8AC3E}">
        <p14:creationId xmlns:p14="http://schemas.microsoft.com/office/powerpoint/2010/main" val="9683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220"/>
          </a:xfrm>
        </p:spPr>
        <p:txBody>
          <a:bodyPr>
            <a:normAutofit/>
          </a:bodyPr>
          <a:lstStyle/>
          <a:p>
            <a:r>
              <a:rPr lang="en-US" dirty="0" smtClean="0"/>
              <a:t>Serial communication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63" y="1205345"/>
            <a:ext cx="9137073" cy="5334000"/>
          </a:xfrm>
          <a:prstGeom prst="rect">
            <a:avLst/>
          </a:prstGeom>
        </p:spPr>
      </p:pic>
      <p:sp>
        <p:nvSpPr>
          <p:cNvPr id="3" name="Slide Number Placeholder 2"/>
          <p:cNvSpPr>
            <a:spLocks noGrp="1"/>
          </p:cNvSpPr>
          <p:nvPr>
            <p:ph type="sldNum" sz="quarter" idx="12"/>
          </p:nvPr>
        </p:nvSpPr>
        <p:spPr/>
        <p:txBody>
          <a:bodyPr/>
          <a:lstStyle/>
          <a:p>
            <a:fld id="{B33B1FC4-1770-4941-B103-8E797B88350F}" type="slidenum">
              <a:rPr lang="en-US" smtClean="0"/>
              <a:t>4</a:t>
            </a:fld>
            <a:endParaRPr lang="en-US"/>
          </a:p>
        </p:txBody>
      </p:sp>
    </p:spTree>
    <p:extLst>
      <p:ext uri="{BB962C8B-B14F-4D97-AF65-F5344CB8AC3E}">
        <p14:creationId xmlns:p14="http://schemas.microsoft.com/office/powerpoint/2010/main" val="204633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133" y="1345914"/>
            <a:ext cx="9466637" cy="4837840"/>
          </a:xfrm>
        </p:spPr>
      </p:pic>
      <p:sp>
        <p:nvSpPr>
          <p:cNvPr id="4" name="Title 1"/>
          <p:cNvSpPr>
            <a:spLocks noGrp="1"/>
          </p:cNvSpPr>
          <p:nvPr>
            <p:ph type="title"/>
          </p:nvPr>
        </p:nvSpPr>
        <p:spPr>
          <a:xfrm>
            <a:off x="681651" y="192529"/>
            <a:ext cx="10515600" cy="980789"/>
          </a:xfrm>
        </p:spPr>
        <p:txBody>
          <a:bodyPr/>
          <a:lstStyle/>
          <a:p>
            <a:r>
              <a:rPr lang="en-US" dirty="0" smtClean="0"/>
              <a:t>Parallel communication</a:t>
            </a:r>
            <a:endParaRPr lang="en-US" dirty="0"/>
          </a:p>
        </p:txBody>
      </p:sp>
      <p:sp>
        <p:nvSpPr>
          <p:cNvPr id="2" name="Slide Number Placeholder 1"/>
          <p:cNvSpPr>
            <a:spLocks noGrp="1"/>
          </p:cNvSpPr>
          <p:nvPr>
            <p:ph type="sldNum" sz="quarter" idx="12"/>
          </p:nvPr>
        </p:nvSpPr>
        <p:spPr/>
        <p:txBody>
          <a:bodyPr/>
          <a:lstStyle/>
          <a:p>
            <a:fld id="{B33B1FC4-1770-4941-B103-8E797B88350F}" type="slidenum">
              <a:rPr lang="en-US" smtClean="0"/>
              <a:t>5</a:t>
            </a:fld>
            <a:endParaRPr lang="en-US"/>
          </a:p>
        </p:txBody>
      </p:sp>
    </p:spTree>
    <p:extLst>
      <p:ext uri="{BB962C8B-B14F-4D97-AF65-F5344CB8AC3E}">
        <p14:creationId xmlns:p14="http://schemas.microsoft.com/office/powerpoint/2010/main" val="314264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99073" cy="1172729"/>
          </a:xfrm>
        </p:spPr>
        <p:txBody>
          <a:bodyPr>
            <a:normAutofit fontScale="90000"/>
          </a:bodyPr>
          <a:lstStyle/>
          <a:p>
            <a:r>
              <a:rPr lang="en-US" dirty="0"/>
              <a:t>Serial vs Parallel Communication</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3415967"/>
              </p:ext>
            </p:extLst>
          </p:nvPr>
        </p:nvGraphicFramePr>
        <p:xfrm>
          <a:off x="1081000" y="1537855"/>
          <a:ext cx="7605799" cy="4779819"/>
        </p:xfrm>
        <a:graphic>
          <a:graphicData uri="http://schemas.openxmlformats.org/drawingml/2006/table">
            <a:tbl>
              <a:tblPr firstRow="1" firstCol="1" bandRow="1">
                <a:tableStyleId>{5C22544A-7EE6-4342-B048-85BDC9FD1C3A}</a:tableStyleId>
              </a:tblPr>
              <a:tblGrid>
                <a:gridCol w="3832785">
                  <a:extLst>
                    <a:ext uri="{9D8B030D-6E8A-4147-A177-3AD203B41FA5}">
                      <a16:colId xmlns:a16="http://schemas.microsoft.com/office/drawing/2014/main" val="2055113886"/>
                    </a:ext>
                  </a:extLst>
                </a:gridCol>
                <a:gridCol w="3773014">
                  <a:extLst>
                    <a:ext uri="{9D8B030D-6E8A-4147-A177-3AD203B41FA5}">
                      <a16:colId xmlns:a16="http://schemas.microsoft.com/office/drawing/2014/main" val="1367930722"/>
                    </a:ext>
                  </a:extLst>
                </a:gridCol>
              </a:tblGrid>
              <a:tr h="860495">
                <a:tc>
                  <a:txBody>
                    <a:bodyPr/>
                    <a:lstStyle/>
                    <a:p>
                      <a:pPr marL="0" marR="0" algn="l">
                        <a:lnSpc>
                          <a:spcPct val="115000"/>
                        </a:lnSpc>
                        <a:spcBef>
                          <a:spcPts val="0"/>
                        </a:spcBef>
                        <a:spcAft>
                          <a:spcPts val="1000"/>
                        </a:spcAft>
                      </a:pPr>
                      <a:r>
                        <a:rPr lang="en-US" sz="2800" dirty="0">
                          <a:solidFill>
                            <a:schemeClr val="tx1"/>
                          </a:solidFill>
                          <a:effectLst/>
                        </a:rPr>
                        <a:t>Serial Communication</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15000"/>
                        </a:lnSpc>
                        <a:spcBef>
                          <a:spcPts val="0"/>
                        </a:spcBef>
                        <a:spcAft>
                          <a:spcPts val="1000"/>
                        </a:spcAft>
                      </a:pPr>
                      <a:r>
                        <a:rPr lang="en-US" sz="2800" dirty="0">
                          <a:solidFill>
                            <a:schemeClr val="tx1"/>
                          </a:solidFill>
                          <a:effectLst/>
                        </a:rPr>
                        <a:t>Parallel Communication</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84226684"/>
                  </a:ext>
                </a:extLst>
              </a:tr>
              <a:tr h="1577247">
                <a:tc>
                  <a:txBody>
                    <a:bodyPr/>
                    <a:lstStyle/>
                    <a:p>
                      <a:pPr marL="0" marR="0" algn="l">
                        <a:lnSpc>
                          <a:spcPct val="115000"/>
                        </a:lnSpc>
                        <a:spcBef>
                          <a:spcPts val="0"/>
                        </a:spcBef>
                        <a:spcAft>
                          <a:spcPts val="0"/>
                        </a:spcAft>
                      </a:pPr>
                      <a:r>
                        <a:rPr lang="en-US" sz="2800" b="0" i="0" dirty="0">
                          <a:solidFill>
                            <a:schemeClr val="tx1"/>
                          </a:solidFill>
                          <a:effectLst/>
                        </a:rPr>
                        <a:t>1. One data bit is </a:t>
                      </a:r>
                      <a:r>
                        <a:rPr lang="en-US" sz="2800" b="0" i="0" dirty="0" err="1">
                          <a:solidFill>
                            <a:schemeClr val="tx1"/>
                          </a:solidFill>
                          <a:effectLst/>
                        </a:rPr>
                        <a:t>transceived</a:t>
                      </a:r>
                      <a:r>
                        <a:rPr lang="en-US" sz="2800" b="0" i="0" dirty="0">
                          <a:solidFill>
                            <a:schemeClr val="tx1"/>
                          </a:solidFill>
                          <a:effectLst/>
                        </a:rPr>
                        <a:t> at a time</a:t>
                      </a:r>
                      <a:endParaRPr lang="en-US" sz="28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2"/>
                    </a:solidFill>
                  </a:tcPr>
                </a:tc>
                <a:tc>
                  <a:txBody>
                    <a:bodyPr/>
                    <a:lstStyle/>
                    <a:p>
                      <a:pPr marL="0" marR="0" algn="l">
                        <a:lnSpc>
                          <a:spcPct val="115000"/>
                        </a:lnSpc>
                        <a:spcBef>
                          <a:spcPts val="0"/>
                        </a:spcBef>
                        <a:spcAft>
                          <a:spcPts val="0"/>
                        </a:spcAft>
                      </a:pPr>
                      <a:r>
                        <a:rPr lang="en-US" sz="2800">
                          <a:solidFill>
                            <a:schemeClr val="tx1"/>
                          </a:solidFill>
                          <a:effectLst/>
                        </a:rPr>
                        <a:t>1. Multiple data bits are transceived at a time</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2570015319"/>
                  </a:ext>
                </a:extLst>
              </a:tr>
              <a:tr h="764830">
                <a:tc>
                  <a:txBody>
                    <a:bodyPr/>
                    <a:lstStyle/>
                    <a:p>
                      <a:pPr marL="0" marR="0" algn="l">
                        <a:lnSpc>
                          <a:spcPct val="115000"/>
                        </a:lnSpc>
                        <a:spcBef>
                          <a:spcPts val="0"/>
                        </a:spcBef>
                        <a:spcAft>
                          <a:spcPts val="0"/>
                        </a:spcAft>
                      </a:pPr>
                      <a:r>
                        <a:rPr lang="en-US" sz="2800" b="0" i="0">
                          <a:solidFill>
                            <a:schemeClr val="tx1"/>
                          </a:solidFill>
                          <a:effectLst/>
                        </a:rPr>
                        <a:t>2. Slower</a:t>
                      </a:r>
                      <a:endParaRPr lang="en-US" sz="2800" b="0" i="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2"/>
                    </a:solidFill>
                  </a:tcPr>
                </a:tc>
                <a:tc>
                  <a:txBody>
                    <a:bodyPr/>
                    <a:lstStyle/>
                    <a:p>
                      <a:pPr marL="0" marR="0" algn="l">
                        <a:lnSpc>
                          <a:spcPct val="115000"/>
                        </a:lnSpc>
                        <a:spcBef>
                          <a:spcPts val="0"/>
                        </a:spcBef>
                        <a:spcAft>
                          <a:spcPts val="0"/>
                        </a:spcAft>
                      </a:pPr>
                      <a:r>
                        <a:rPr lang="en-US" sz="2800">
                          <a:solidFill>
                            <a:schemeClr val="tx1"/>
                          </a:solidFill>
                          <a:effectLst/>
                        </a:rPr>
                        <a:t>2. Faster</a:t>
                      </a:r>
                      <a:endParaRPr lang="en-US"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3843964272"/>
                  </a:ext>
                </a:extLst>
              </a:tr>
              <a:tr h="1577247">
                <a:tc>
                  <a:txBody>
                    <a:bodyPr/>
                    <a:lstStyle/>
                    <a:p>
                      <a:pPr marL="0" marR="0" algn="l">
                        <a:lnSpc>
                          <a:spcPct val="115000"/>
                        </a:lnSpc>
                        <a:spcBef>
                          <a:spcPts val="0"/>
                        </a:spcBef>
                        <a:spcAft>
                          <a:spcPts val="0"/>
                        </a:spcAft>
                      </a:pPr>
                      <a:r>
                        <a:rPr lang="en-US" sz="2800" b="0" i="0" dirty="0">
                          <a:solidFill>
                            <a:schemeClr val="tx1"/>
                          </a:solidFill>
                          <a:effectLst/>
                        </a:rPr>
                        <a:t>3. Less number of cables required to transmit data</a:t>
                      </a:r>
                      <a:endParaRPr lang="en-US" sz="28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2"/>
                    </a:solidFill>
                  </a:tcPr>
                </a:tc>
                <a:tc>
                  <a:txBody>
                    <a:bodyPr/>
                    <a:lstStyle/>
                    <a:p>
                      <a:pPr marL="0" marR="0" algn="l">
                        <a:lnSpc>
                          <a:spcPct val="115000"/>
                        </a:lnSpc>
                        <a:spcBef>
                          <a:spcPts val="0"/>
                        </a:spcBef>
                        <a:spcAft>
                          <a:spcPts val="0"/>
                        </a:spcAft>
                      </a:pPr>
                      <a:r>
                        <a:rPr lang="en-US" sz="2800" dirty="0">
                          <a:solidFill>
                            <a:schemeClr val="tx1"/>
                          </a:solidFill>
                          <a:effectLst/>
                        </a:rPr>
                        <a:t>3. Higher number of cables required</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2120697762"/>
                  </a:ext>
                </a:extLst>
              </a:tr>
            </a:tbl>
          </a:graphicData>
        </a:graphic>
      </p:graphicFrame>
      <p:sp>
        <p:nvSpPr>
          <p:cNvPr id="3" name="Slide Number Placeholder 2"/>
          <p:cNvSpPr>
            <a:spLocks noGrp="1"/>
          </p:cNvSpPr>
          <p:nvPr>
            <p:ph type="sldNum" sz="quarter" idx="12"/>
          </p:nvPr>
        </p:nvSpPr>
        <p:spPr/>
        <p:txBody>
          <a:bodyPr/>
          <a:lstStyle/>
          <a:p>
            <a:fld id="{B33B1FC4-1770-4941-B103-8E797B88350F}" type="slidenum">
              <a:rPr lang="en-US" smtClean="0"/>
              <a:t>6</a:t>
            </a:fld>
            <a:endParaRPr lang="en-US"/>
          </a:p>
        </p:txBody>
      </p:sp>
    </p:spTree>
    <p:extLst>
      <p:ext uri="{BB962C8B-B14F-4D97-AF65-F5344CB8AC3E}">
        <p14:creationId xmlns:p14="http://schemas.microsoft.com/office/powerpoint/2010/main" val="309002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0932"/>
            <a:ext cx="10952747" cy="750971"/>
          </a:xfrm>
        </p:spPr>
        <p:txBody>
          <a:bodyPr>
            <a:normAutofit fontScale="90000"/>
          </a:bodyPr>
          <a:lstStyle/>
          <a:p>
            <a:r>
              <a:rPr lang="en-US" b="1" dirty="0"/>
              <a:t>Major Factors Limiting Parallel Communication</a:t>
            </a:r>
            <a:r>
              <a:rPr lang="en-US" dirty="0"/>
              <a:t/>
            </a:r>
            <a:br>
              <a:rPr lang="en-US" dirty="0"/>
            </a:br>
            <a:endParaRPr lang="en-US" dirty="0"/>
          </a:p>
        </p:txBody>
      </p:sp>
      <p:sp>
        <p:nvSpPr>
          <p:cNvPr id="3" name="Content Placeholder 2"/>
          <p:cNvSpPr>
            <a:spLocks noGrp="1"/>
          </p:cNvSpPr>
          <p:nvPr>
            <p:ph idx="1"/>
          </p:nvPr>
        </p:nvSpPr>
        <p:spPr>
          <a:xfrm>
            <a:off x="528929" y="964176"/>
            <a:ext cx="11097126" cy="5646486"/>
          </a:xfrm>
        </p:spPr>
        <p:txBody>
          <a:bodyPr/>
          <a:lstStyle/>
          <a:p>
            <a:pPr lvl="0"/>
            <a:r>
              <a:rPr lang="en-US" b="1" dirty="0"/>
              <a:t>Speed</a:t>
            </a:r>
            <a:r>
              <a:rPr lang="en-US" dirty="0"/>
              <a:t>:  </a:t>
            </a:r>
            <a:r>
              <a:rPr lang="en-US" dirty="0" smtClean="0">
                <a:solidFill>
                  <a:srgbClr val="0000FF"/>
                </a:solidFill>
              </a:rPr>
              <a:t>Clock skew phenomenon</a:t>
            </a:r>
            <a:r>
              <a:rPr lang="en-US" dirty="0"/>
              <a:t> reduces the speed of every link to the slowest of all of the links</a:t>
            </a:r>
            <a:r>
              <a:rPr lang="en-US" dirty="0" smtClean="0"/>
              <a:t>.</a:t>
            </a:r>
          </a:p>
          <a:p>
            <a:pPr lvl="0"/>
            <a:endParaRPr lang="en-US" dirty="0"/>
          </a:p>
          <a:p>
            <a:pPr marL="0" lvl="0" indent="0">
              <a:buNone/>
            </a:pPr>
            <a:endParaRPr lang="en-US" dirty="0"/>
          </a:p>
          <a:p>
            <a:pPr lvl="0"/>
            <a:r>
              <a:rPr lang="en-US" b="1" dirty="0"/>
              <a:t>Cable length</a:t>
            </a:r>
            <a:r>
              <a:rPr lang="en-US" dirty="0"/>
              <a:t>: </a:t>
            </a:r>
            <a:r>
              <a:rPr lang="en-US" dirty="0" smtClean="0">
                <a:solidFill>
                  <a:srgbClr val="0000FF"/>
                </a:solidFill>
              </a:rPr>
              <a:t>Crosstalk phenomenon</a:t>
            </a:r>
            <a:r>
              <a:rPr lang="en-US" dirty="0"/>
              <a:t> creates interference between the parallel lines, and the effect only magnifies with the length of the communication link. This limits the length of the communication cable that can be used.</a:t>
            </a:r>
          </a:p>
          <a:p>
            <a:endParaRPr lang="en-US" dirty="0"/>
          </a:p>
        </p:txBody>
      </p:sp>
      <p:sp>
        <p:nvSpPr>
          <p:cNvPr id="4" name="Slide Number Placeholder 3"/>
          <p:cNvSpPr>
            <a:spLocks noGrp="1"/>
          </p:cNvSpPr>
          <p:nvPr>
            <p:ph type="sldNum" sz="quarter" idx="12"/>
          </p:nvPr>
        </p:nvSpPr>
        <p:spPr/>
        <p:txBody>
          <a:bodyPr/>
          <a:lstStyle/>
          <a:p>
            <a:fld id="{B33B1FC4-1770-4941-B103-8E797B88350F}" type="slidenum">
              <a:rPr lang="en-US" smtClean="0"/>
              <a:t>7</a:t>
            </a:fld>
            <a:endParaRPr lang="en-US"/>
          </a:p>
        </p:txBody>
      </p:sp>
      <p:sp>
        <p:nvSpPr>
          <p:cNvPr id="5" name="TextBox 4"/>
          <p:cNvSpPr txBox="1"/>
          <p:nvPr/>
        </p:nvSpPr>
        <p:spPr>
          <a:xfrm>
            <a:off x="674557" y="6145967"/>
            <a:ext cx="10951498" cy="646331"/>
          </a:xfrm>
          <a:prstGeom prst="rect">
            <a:avLst/>
          </a:prstGeom>
          <a:noFill/>
        </p:spPr>
        <p:txBody>
          <a:bodyPr wrap="square" rtlCol="0">
            <a:spAutoFit/>
          </a:bodyPr>
          <a:lstStyle/>
          <a:p>
            <a:r>
              <a:rPr lang="en-US" dirty="0" smtClean="0"/>
              <a:t>Phenomenon : a </a:t>
            </a:r>
            <a:r>
              <a:rPr lang="en-US" dirty="0"/>
              <a:t>fact or situation that is observed to exist or happen, especially one whose cause or explanation is in question.</a:t>
            </a:r>
          </a:p>
        </p:txBody>
      </p:sp>
    </p:spTree>
    <p:extLst>
      <p:ext uri="{BB962C8B-B14F-4D97-AF65-F5344CB8AC3E}">
        <p14:creationId xmlns:p14="http://schemas.microsoft.com/office/powerpoint/2010/main" val="422818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6" y="153370"/>
            <a:ext cx="11425187" cy="576984"/>
          </a:xfrm>
        </p:spPr>
        <p:txBody>
          <a:bodyPr>
            <a:noAutofit/>
          </a:bodyPr>
          <a:lstStyle/>
          <a:p>
            <a:r>
              <a:rPr lang="en-US" sz="4000" dirty="0" smtClean="0"/>
              <a:t>Terminology</a:t>
            </a:r>
            <a:endParaRPr lang="en-US" sz="4000" dirty="0"/>
          </a:p>
        </p:txBody>
      </p:sp>
      <p:sp>
        <p:nvSpPr>
          <p:cNvPr id="3" name="Content Placeholder 2"/>
          <p:cNvSpPr>
            <a:spLocks noGrp="1"/>
          </p:cNvSpPr>
          <p:nvPr>
            <p:ph idx="1"/>
          </p:nvPr>
        </p:nvSpPr>
        <p:spPr>
          <a:xfrm>
            <a:off x="433137" y="691464"/>
            <a:ext cx="11550316" cy="5919198"/>
          </a:xfrm>
        </p:spPr>
        <p:txBody>
          <a:bodyPr/>
          <a:lstStyle/>
          <a:p>
            <a:pPr marL="0" lvl="0" indent="0">
              <a:buNone/>
            </a:pPr>
            <a:r>
              <a:rPr lang="en-US" b="1" dirty="0"/>
              <a:t>Clock Skew:</a:t>
            </a:r>
            <a:r>
              <a:rPr lang="en-US" dirty="0"/>
              <a:t> In a parallel circuit, clock </a:t>
            </a:r>
            <a:r>
              <a:rPr lang="en-US" dirty="0" smtClean="0"/>
              <a:t>skew phenomenon is observed, </a:t>
            </a:r>
            <a:r>
              <a:rPr lang="en-US" dirty="0" smtClean="0">
                <a:solidFill>
                  <a:srgbClr val="0000FF"/>
                </a:solidFill>
              </a:rPr>
              <a:t>which is </a:t>
            </a:r>
            <a:r>
              <a:rPr lang="en-US" dirty="0">
                <a:solidFill>
                  <a:srgbClr val="0000FF"/>
                </a:solidFill>
              </a:rPr>
              <a:t>the time difference in the arrival of two </a:t>
            </a:r>
            <a:r>
              <a:rPr lang="en-US" dirty="0" smtClean="0">
                <a:solidFill>
                  <a:srgbClr val="0000FF"/>
                </a:solidFill>
              </a:rPr>
              <a:t>bits sequentially in adjacent </a:t>
            </a:r>
            <a:r>
              <a:rPr lang="en-US" dirty="0">
                <a:solidFill>
                  <a:srgbClr val="0000FF"/>
                </a:solidFill>
              </a:rPr>
              <a:t>registers</a:t>
            </a:r>
            <a:r>
              <a:rPr lang="en-US" dirty="0"/>
              <a:t>. There is a time lag in the data bits through different channels of the same bus. Clock skew is inevitable due to differences in physical conditions of the channels, like temperature, resistance, path length, </a:t>
            </a:r>
            <a:r>
              <a:rPr lang="en-US" dirty="0" err="1"/>
              <a:t>etc</a:t>
            </a:r>
            <a:endParaRPr lang="en-US" dirty="0"/>
          </a:p>
          <a:p>
            <a:pPr marL="0" lvl="0" indent="0">
              <a:buNone/>
            </a:pPr>
            <a:endParaRPr lang="en-US" dirty="0" smtClean="0"/>
          </a:p>
        </p:txBody>
      </p:sp>
      <p:sp>
        <p:nvSpPr>
          <p:cNvPr id="4" name="Slide Number Placeholder 3"/>
          <p:cNvSpPr>
            <a:spLocks noGrp="1"/>
          </p:cNvSpPr>
          <p:nvPr>
            <p:ph type="sldNum" sz="quarter" idx="12"/>
          </p:nvPr>
        </p:nvSpPr>
        <p:spPr/>
        <p:txBody>
          <a:bodyPr/>
          <a:lstStyle/>
          <a:p>
            <a:fld id="{B33B1FC4-1770-4941-B103-8E797B88350F}" type="slidenum">
              <a:rPr lang="en-US" smtClean="0"/>
              <a:t>8</a:t>
            </a:fld>
            <a:endParaRPr lang="en-US"/>
          </a:p>
        </p:txBody>
      </p:sp>
      <p:sp>
        <p:nvSpPr>
          <p:cNvPr id="7" name="TextBox 6"/>
          <p:cNvSpPr txBox="1"/>
          <p:nvPr/>
        </p:nvSpPr>
        <p:spPr>
          <a:xfrm>
            <a:off x="6729105" y="2855281"/>
            <a:ext cx="4862762" cy="2954655"/>
          </a:xfrm>
          <a:prstGeom prst="rect">
            <a:avLst/>
          </a:prstGeom>
          <a:noFill/>
        </p:spPr>
        <p:txBody>
          <a:bodyPr wrap="square" rtlCol="0">
            <a:spAutoFit/>
          </a:bodyPr>
          <a:lstStyle/>
          <a:p>
            <a:pPr lvl="0"/>
            <a:r>
              <a:rPr lang="en-US" sz="2400" i="1" dirty="0"/>
              <a:t>For example, around 5 people are firing at the same time, there is bound to be a time difference in the arrival of the bullet from the first shooter and that from the second shooter and so on. This time difference is what we call clock skew</a:t>
            </a:r>
            <a:r>
              <a:rPr lang="en-US" sz="2400" dirty="0"/>
              <a:t>. </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6" y="2786178"/>
            <a:ext cx="5700551" cy="4071822"/>
          </a:xfrm>
          <a:prstGeom prst="rect">
            <a:avLst/>
          </a:prstGeom>
        </p:spPr>
      </p:pic>
    </p:spTree>
    <p:extLst>
      <p:ext uri="{BB962C8B-B14F-4D97-AF65-F5344CB8AC3E}">
        <p14:creationId xmlns:p14="http://schemas.microsoft.com/office/powerpoint/2010/main" val="2793024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517" y="74847"/>
            <a:ext cx="10963174" cy="576984"/>
          </a:xfrm>
        </p:spPr>
        <p:txBody>
          <a:bodyPr>
            <a:noAutofit/>
          </a:bodyPr>
          <a:lstStyle/>
          <a:p>
            <a:r>
              <a:rPr lang="en-US" sz="4000" dirty="0" smtClean="0"/>
              <a:t>Terminology</a:t>
            </a:r>
            <a:endParaRPr lang="en-US" sz="4000" dirty="0"/>
          </a:p>
        </p:txBody>
      </p:sp>
      <p:sp>
        <p:nvSpPr>
          <p:cNvPr id="3" name="Content Placeholder 2"/>
          <p:cNvSpPr>
            <a:spLocks noGrp="1"/>
          </p:cNvSpPr>
          <p:nvPr>
            <p:ph idx="1"/>
          </p:nvPr>
        </p:nvSpPr>
        <p:spPr>
          <a:xfrm>
            <a:off x="404262" y="651831"/>
            <a:ext cx="11636942" cy="5623841"/>
          </a:xfrm>
        </p:spPr>
        <p:txBody>
          <a:bodyPr/>
          <a:lstStyle/>
          <a:p>
            <a:pPr marL="0" lvl="0" indent="0">
              <a:buNone/>
            </a:pPr>
            <a:r>
              <a:rPr lang="en-US" b="1" dirty="0"/>
              <a:t>Crosstalk:</a:t>
            </a:r>
            <a:r>
              <a:rPr lang="en-US" dirty="0"/>
              <a:t> </a:t>
            </a:r>
            <a:r>
              <a:rPr lang="en-US" dirty="0" smtClean="0">
                <a:solidFill>
                  <a:srgbClr val="0000FF"/>
                </a:solidFill>
              </a:rPr>
              <a:t>This phenomenon is observed in parallel circuit when a</a:t>
            </a:r>
            <a:r>
              <a:rPr lang="en-US" dirty="0">
                <a:solidFill>
                  <a:srgbClr val="0000FF"/>
                </a:solidFill>
              </a:rPr>
              <a:t> signal transmitted on one channel of a transmission bus creates an undesired effect in another channel</a:t>
            </a:r>
            <a:r>
              <a:rPr lang="en-US" dirty="0"/>
              <a:t>. Undesired capacitive, inductive, or conductive coupling is usually what is called crosstalk, from one circuit, part of a circuit, or channel, to another. </a:t>
            </a:r>
          </a:p>
        </p:txBody>
      </p:sp>
      <p:sp>
        <p:nvSpPr>
          <p:cNvPr id="4" name="Slide Number Placeholder 3"/>
          <p:cNvSpPr>
            <a:spLocks noGrp="1"/>
          </p:cNvSpPr>
          <p:nvPr>
            <p:ph type="sldNum" sz="quarter" idx="12"/>
          </p:nvPr>
        </p:nvSpPr>
        <p:spPr/>
        <p:txBody>
          <a:bodyPr/>
          <a:lstStyle/>
          <a:p>
            <a:fld id="{B33B1FC4-1770-4941-B103-8E797B88350F}" type="slidenum">
              <a:rPr lang="en-US" smtClean="0"/>
              <a:t>9</a:t>
            </a:fld>
            <a:endParaRPr lang="en-US"/>
          </a:p>
        </p:txBody>
      </p:sp>
      <p:pic>
        <p:nvPicPr>
          <p:cNvPr id="5" name="Picture 4" descr="Crosstalk and Skew">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3493969" y="2782019"/>
            <a:ext cx="6264467" cy="3668746"/>
          </a:xfrm>
          <a:prstGeom prst="rect">
            <a:avLst/>
          </a:prstGeom>
          <a:noFill/>
          <a:ln>
            <a:noFill/>
          </a:ln>
        </p:spPr>
      </p:pic>
      <p:pic>
        <p:nvPicPr>
          <p:cNvPr id="6" name="xUQYMfPac0g"/>
          <p:cNvPicPr>
            <a:picLocks noRot="1" noChangeAspect="1"/>
          </p:cNvPicPr>
          <p:nvPr>
            <a:videoFile r:link="rId1"/>
          </p:nvPr>
        </p:nvPicPr>
        <p:blipFill>
          <a:blip r:embed="rId6"/>
          <a:stretch>
            <a:fillRect/>
          </a:stretch>
        </p:blipFill>
        <p:spPr>
          <a:xfrm>
            <a:off x="434530" y="4835003"/>
            <a:ext cx="3029172" cy="1703909"/>
          </a:xfrm>
          <a:prstGeom prst="rect">
            <a:avLst/>
          </a:prstGeom>
        </p:spPr>
      </p:pic>
    </p:spTree>
    <p:extLst>
      <p:ext uri="{BB962C8B-B14F-4D97-AF65-F5344CB8AC3E}">
        <p14:creationId xmlns:p14="http://schemas.microsoft.com/office/powerpoint/2010/main" val="337010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331</Words>
  <Application>Microsoft Office PowerPoint</Application>
  <PresentationFormat>Widescreen</PresentationFormat>
  <Paragraphs>62</Paragraphs>
  <Slides>14</Slides>
  <Notes>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Cordia New</vt:lpstr>
      <vt:lpstr>Times New Roman</vt:lpstr>
      <vt:lpstr>Office Theme</vt:lpstr>
      <vt:lpstr>Communication Protocols part1</vt:lpstr>
      <vt:lpstr>Serial communication</vt:lpstr>
      <vt:lpstr>Parallel communication</vt:lpstr>
      <vt:lpstr>Serial communication</vt:lpstr>
      <vt:lpstr>Parallel communication</vt:lpstr>
      <vt:lpstr>Serial vs Parallel Communication </vt:lpstr>
      <vt:lpstr>Major Factors Limiting Parallel Communication </vt:lpstr>
      <vt:lpstr>Terminology</vt:lpstr>
      <vt:lpstr>Terminology</vt:lpstr>
      <vt:lpstr>Advantages of Serial over Parallel</vt:lpstr>
      <vt:lpstr>UART</vt:lpstr>
      <vt:lpstr>PowerPoint Presentation</vt:lpstr>
      <vt:lpstr>USART</vt:lpstr>
      <vt:lpstr>Serial - Serial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nasif</dc:creator>
  <cp:lastModifiedBy>Nasif M</cp:lastModifiedBy>
  <cp:revision>127</cp:revision>
  <dcterms:created xsi:type="dcterms:W3CDTF">2016-04-14T14:48:26Z</dcterms:created>
  <dcterms:modified xsi:type="dcterms:W3CDTF">2019-07-26T14:33:59Z</dcterms:modified>
</cp:coreProperties>
</file>