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28"/>
  </p:notesMasterIdLst>
  <p:sldIdLst>
    <p:sldId id="266" r:id="rId3"/>
    <p:sldId id="261" r:id="rId4"/>
    <p:sldId id="262" r:id="rId5"/>
    <p:sldId id="290" r:id="rId6"/>
    <p:sldId id="289" r:id="rId7"/>
    <p:sldId id="293" r:id="rId8"/>
    <p:sldId id="294" r:id="rId9"/>
    <p:sldId id="296" r:id="rId10"/>
    <p:sldId id="288" r:id="rId11"/>
    <p:sldId id="297" r:id="rId12"/>
    <p:sldId id="298" r:id="rId13"/>
    <p:sldId id="299" r:id="rId14"/>
    <p:sldId id="300" r:id="rId15"/>
    <p:sldId id="302" r:id="rId16"/>
    <p:sldId id="303" r:id="rId17"/>
    <p:sldId id="304" r:id="rId18"/>
    <p:sldId id="307" r:id="rId19"/>
    <p:sldId id="314" r:id="rId20"/>
    <p:sldId id="308" r:id="rId21"/>
    <p:sldId id="309" r:id="rId22"/>
    <p:sldId id="310" r:id="rId23"/>
    <p:sldId id="311" r:id="rId24"/>
    <p:sldId id="312" r:id="rId25"/>
    <p:sldId id="313" r:id="rId26"/>
    <p:sldId id="267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F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8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16452105-2DEA-4883-9E0D-630E643CBA1E}" type="datetimeFigureOut">
              <a:rPr lang="zh-CN" altLang="en-US" smtClean="0"/>
              <a:pPr/>
              <a:t>2022/10/31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6115273-E56A-40F7-8202-17F6624D187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6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9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5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4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8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25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5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83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36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68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5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0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19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37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66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81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50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3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6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91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1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1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33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49834" y="2010341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09874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69910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69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6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80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8560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2805889" y="2417548"/>
            <a:ext cx="1740397" cy="2903148"/>
          </a:xfrm>
          <a:custGeom>
            <a:avLst/>
            <a:gdLst>
              <a:gd name="connsiteX0" fmla="*/ 0 w 1740397"/>
              <a:gd name="connsiteY0" fmla="*/ 0 h 2903148"/>
              <a:gd name="connsiteX1" fmla="*/ 1740397 w 1740397"/>
              <a:gd name="connsiteY1" fmla="*/ 0 h 2903148"/>
              <a:gd name="connsiteX2" fmla="*/ 1740397 w 1740397"/>
              <a:gd name="connsiteY2" fmla="*/ 2903148 h 2903148"/>
              <a:gd name="connsiteX3" fmla="*/ 0 w 1740397"/>
              <a:gd name="connsiteY3" fmla="*/ 2903148 h 290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97" h="2903148">
                <a:moveTo>
                  <a:pt x="0" y="0"/>
                </a:moveTo>
                <a:lnTo>
                  <a:pt x="1740397" y="0"/>
                </a:lnTo>
                <a:lnTo>
                  <a:pt x="1740397" y="2903148"/>
                </a:lnTo>
                <a:lnTo>
                  <a:pt x="0" y="2903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4153872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19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02258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22219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2179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162141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0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02258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22219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2179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162141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7605" y="674072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781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548150" y="2511413"/>
            <a:ext cx="1372239" cy="1055566"/>
          </a:xfrm>
          <a:custGeom>
            <a:avLst/>
            <a:gdLst>
              <a:gd name="connsiteX0" fmla="*/ 175931 w 1372239"/>
              <a:gd name="connsiteY0" fmla="*/ 0 h 1055566"/>
              <a:gd name="connsiteX1" fmla="*/ 1196308 w 1372239"/>
              <a:gd name="connsiteY1" fmla="*/ 0 h 1055566"/>
              <a:gd name="connsiteX2" fmla="*/ 1372239 w 1372239"/>
              <a:gd name="connsiteY2" fmla="*/ 175931 h 1055566"/>
              <a:gd name="connsiteX3" fmla="*/ 1372239 w 1372239"/>
              <a:gd name="connsiteY3" fmla="*/ 879635 h 1055566"/>
              <a:gd name="connsiteX4" fmla="*/ 1196308 w 1372239"/>
              <a:gd name="connsiteY4" fmla="*/ 1055566 h 1055566"/>
              <a:gd name="connsiteX5" fmla="*/ 175931 w 1372239"/>
              <a:gd name="connsiteY5" fmla="*/ 1055566 h 1055566"/>
              <a:gd name="connsiteX6" fmla="*/ 0 w 1372239"/>
              <a:gd name="connsiteY6" fmla="*/ 879635 h 1055566"/>
              <a:gd name="connsiteX7" fmla="*/ 0 w 1372239"/>
              <a:gd name="connsiteY7" fmla="*/ 175931 h 1055566"/>
              <a:gd name="connsiteX8" fmla="*/ 175931 w 1372239"/>
              <a:gd name="connsiteY8" fmla="*/ 0 h 105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239" h="1055566">
                <a:moveTo>
                  <a:pt x="175931" y="0"/>
                </a:moveTo>
                <a:lnTo>
                  <a:pt x="1196308" y="0"/>
                </a:lnTo>
                <a:cubicBezTo>
                  <a:pt x="1293472" y="0"/>
                  <a:pt x="1372239" y="78767"/>
                  <a:pt x="1372239" y="175931"/>
                </a:cubicBezTo>
                <a:lnTo>
                  <a:pt x="1372239" y="879635"/>
                </a:lnTo>
                <a:cubicBezTo>
                  <a:pt x="1372239" y="976799"/>
                  <a:pt x="1293472" y="1055566"/>
                  <a:pt x="1196308" y="1055566"/>
                </a:cubicBezTo>
                <a:lnTo>
                  <a:pt x="175931" y="1055566"/>
                </a:lnTo>
                <a:cubicBezTo>
                  <a:pt x="78767" y="1055566"/>
                  <a:pt x="0" y="976799"/>
                  <a:pt x="0" y="879635"/>
                </a:cubicBezTo>
                <a:lnTo>
                  <a:pt x="0" y="175931"/>
                </a:lnTo>
                <a:cubicBezTo>
                  <a:pt x="0" y="78767"/>
                  <a:pt x="78767" y="0"/>
                  <a:pt x="1759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48150" y="4253715"/>
            <a:ext cx="1372239" cy="1055566"/>
          </a:xfrm>
          <a:custGeom>
            <a:avLst/>
            <a:gdLst>
              <a:gd name="connsiteX0" fmla="*/ 175931 w 1372239"/>
              <a:gd name="connsiteY0" fmla="*/ 0 h 1055566"/>
              <a:gd name="connsiteX1" fmla="*/ 1196308 w 1372239"/>
              <a:gd name="connsiteY1" fmla="*/ 0 h 1055566"/>
              <a:gd name="connsiteX2" fmla="*/ 1372239 w 1372239"/>
              <a:gd name="connsiteY2" fmla="*/ 175931 h 1055566"/>
              <a:gd name="connsiteX3" fmla="*/ 1372239 w 1372239"/>
              <a:gd name="connsiteY3" fmla="*/ 879635 h 1055566"/>
              <a:gd name="connsiteX4" fmla="*/ 1196308 w 1372239"/>
              <a:gd name="connsiteY4" fmla="*/ 1055566 h 1055566"/>
              <a:gd name="connsiteX5" fmla="*/ 175931 w 1372239"/>
              <a:gd name="connsiteY5" fmla="*/ 1055566 h 1055566"/>
              <a:gd name="connsiteX6" fmla="*/ 0 w 1372239"/>
              <a:gd name="connsiteY6" fmla="*/ 879635 h 1055566"/>
              <a:gd name="connsiteX7" fmla="*/ 0 w 1372239"/>
              <a:gd name="connsiteY7" fmla="*/ 175931 h 1055566"/>
              <a:gd name="connsiteX8" fmla="*/ 175931 w 1372239"/>
              <a:gd name="connsiteY8" fmla="*/ 0 h 105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239" h="1055566">
                <a:moveTo>
                  <a:pt x="175931" y="0"/>
                </a:moveTo>
                <a:lnTo>
                  <a:pt x="1196308" y="0"/>
                </a:lnTo>
                <a:cubicBezTo>
                  <a:pt x="1293472" y="0"/>
                  <a:pt x="1372239" y="78767"/>
                  <a:pt x="1372239" y="175931"/>
                </a:cubicBezTo>
                <a:lnTo>
                  <a:pt x="1372239" y="879635"/>
                </a:lnTo>
                <a:cubicBezTo>
                  <a:pt x="1372239" y="976799"/>
                  <a:pt x="1293472" y="1055566"/>
                  <a:pt x="1196308" y="1055566"/>
                </a:cubicBezTo>
                <a:lnTo>
                  <a:pt x="175931" y="1055566"/>
                </a:lnTo>
                <a:cubicBezTo>
                  <a:pt x="78767" y="1055566"/>
                  <a:pt x="0" y="976799"/>
                  <a:pt x="0" y="879635"/>
                </a:cubicBezTo>
                <a:lnTo>
                  <a:pt x="0" y="175931"/>
                </a:lnTo>
                <a:cubicBezTo>
                  <a:pt x="0" y="78767"/>
                  <a:pt x="78767" y="0"/>
                  <a:pt x="1759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172159" y="2511413"/>
            <a:ext cx="1372239" cy="1055566"/>
          </a:xfrm>
          <a:custGeom>
            <a:avLst/>
            <a:gdLst>
              <a:gd name="connsiteX0" fmla="*/ 175931 w 1372239"/>
              <a:gd name="connsiteY0" fmla="*/ 0 h 1055566"/>
              <a:gd name="connsiteX1" fmla="*/ 1196308 w 1372239"/>
              <a:gd name="connsiteY1" fmla="*/ 0 h 1055566"/>
              <a:gd name="connsiteX2" fmla="*/ 1372239 w 1372239"/>
              <a:gd name="connsiteY2" fmla="*/ 175931 h 1055566"/>
              <a:gd name="connsiteX3" fmla="*/ 1372239 w 1372239"/>
              <a:gd name="connsiteY3" fmla="*/ 879635 h 1055566"/>
              <a:gd name="connsiteX4" fmla="*/ 1196308 w 1372239"/>
              <a:gd name="connsiteY4" fmla="*/ 1055566 h 1055566"/>
              <a:gd name="connsiteX5" fmla="*/ 175931 w 1372239"/>
              <a:gd name="connsiteY5" fmla="*/ 1055566 h 1055566"/>
              <a:gd name="connsiteX6" fmla="*/ 0 w 1372239"/>
              <a:gd name="connsiteY6" fmla="*/ 879635 h 1055566"/>
              <a:gd name="connsiteX7" fmla="*/ 0 w 1372239"/>
              <a:gd name="connsiteY7" fmla="*/ 175931 h 1055566"/>
              <a:gd name="connsiteX8" fmla="*/ 175931 w 1372239"/>
              <a:gd name="connsiteY8" fmla="*/ 0 h 105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239" h="1055566">
                <a:moveTo>
                  <a:pt x="175931" y="0"/>
                </a:moveTo>
                <a:lnTo>
                  <a:pt x="1196308" y="0"/>
                </a:lnTo>
                <a:cubicBezTo>
                  <a:pt x="1293472" y="0"/>
                  <a:pt x="1372239" y="78767"/>
                  <a:pt x="1372239" y="175931"/>
                </a:cubicBezTo>
                <a:lnTo>
                  <a:pt x="1372239" y="879635"/>
                </a:lnTo>
                <a:cubicBezTo>
                  <a:pt x="1372239" y="976799"/>
                  <a:pt x="1293472" y="1055566"/>
                  <a:pt x="1196308" y="1055566"/>
                </a:cubicBezTo>
                <a:lnTo>
                  <a:pt x="175931" y="1055566"/>
                </a:lnTo>
                <a:cubicBezTo>
                  <a:pt x="78767" y="1055566"/>
                  <a:pt x="0" y="976799"/>
                  <a:pt x="0" y="879635"/>
                </a:cubicBezTo>
                <a:lnTo>
                  <a:pt x="0" y="175931"/>
                </a:lnTo>
                <a:cubicBezTo>
                  <a:pt x="0" y="78767"/>
                  <a:pt x="78767" y="0"/>
                  <a:pt x="1759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1172159" y="4253715"/>
            <a:ext cx="1372239" cy="1055566"/>
          </a:xfrm>
          <a:custGeom>
            <a:avLst/>
            <a:gdLst>
              <a:gd name="connsiteX0" fmla="*/ 175931 w 1372239"/>
              <a:gd name="connsiteY0" fmla="*/ 0 h 1055566"/>
              <a:gd name="connsiteX1" fmla="*/ 1196308 w 1372239"/>
              <a:gd name="connsiteY1" fmla="*/ 0 h 1055566"/>
              <a:gd name="connsiteX2" fmla="*/ 1372239 w 1372239"/>
              <a:gd name="connsiteY2" fmla="*/ 175931 h 1055566"/>
              <a:gd name="connsiteX3" fmla="*/ 1372239 w 1372239"/>
              <a:gd name="connsiteY3" fmla="*/ 879635 h 1055566"/>
              <a:gd name="connsiteX4" fmla="*/ 1196308 w 1372239"/>
              <a:gd name="connsiteY4" fmla="*/ 1055566 h 1055566"/>
              <a:gd name="connsiteX5" fmla="*/ 175931 w 1372239"/>
              <a:gd name="connsiteY5" fmla="*/ 1055566 h 1055566"/>
              <a:gd name="connsiteX6" fmla="*/ 0 w 1372239"/>
              <a:gd name="connsiteY6" fmla="*/ 879635 h 1055566"/>
              <a:gd name="connsiteX7" fmla="*/ 0 w 1372239"/>
              <a:gd name="connsiteY7" fmla="*/ 175931 h 1055566"/>
              <a:gd name="connsiteX8" fmla="*/ 175931 w 1372239"/>
              <a:gd name="connsiteY8" fmla="*/ 0 h 105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239" h="1055566">
                <a:moveTo>
                  <a:pt x="175931" y="0"/>
                </a:moveTo>
                <a:lnTo>
                  <a:pt x="1196308" y="0"/>
                </a:lnTo>
                <a:cubicBezTo>
                  <a:pt x="1293472" y="0"/>
                  <a:pt x="1372239" y="78767"/>
                  <a:pt x="1372239" y="175931"/>
                </a:cubicBezTo>
                <a:lnTo>
                  <a:pt x="1372239" y="879635"/>
                </a:lnTo>
                <a:cubicBezTo>
                  <a:pt x="1372239" y="976799"/>
                  <a:pt x="1293472" y="1055566"/>
                  <a:pt x="1196308" y="1055566"/>
                </a:cubicBezTo>
                <a:lnTo>
                  <a:pt x="175931" y="1055566"/>
                </a:lnTo>
                <a:cubicBezTo>
                  <a:pt x="78767" y="1055566"/>
                  <a:pt x="0" y="976799"/>
                  <a:pt x="0" y="879635"/>
                </a:cubicBezTo>
                <a:lnTo>
                  <a:pt x="0" y="175931"/>
                </a:lnTo>
                <a:cubicBezTo>
                  <a:pt x="0" y="78767"/>
                  <a:pt x="78767" y="0"/>
                  <a:pt x="1759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58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407703" y="2052678"/>
            <a:ext cx="4347811" cy="2462863"/>
          </a:xfrm>
          <a:custGeom>
            <a:avLst/>
            <a:gdLst>
              <a:gd name="connsiteX0" fmla="*/ 0 w 4347811"/>
              <a:gd name="connsiteY0" fmla="*/ 0 h 2462863"/>
              <a:gd name="connsiteX1" fmla="*/ 4347811 w 4347811"/>
              <a:gd name="connsiteY1" fmla="*/ 0 h 2462863"/>
              <a:gd name="connsiteX2" fmla="*/ 4347811 w 4347811"/>
              <a:gd name="connsiteY2" fmla="*/ 2462863 h 2462863"/>
              <a:gd name="connsiteX3" fmla="*/ 0 w 4347811"/>
              <a:gd name="connsiteY3" fmla="*/ 2462863 h 246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7811" h="2462863">
                <a:moveTo>
                  <a:pt x="0" y="0"/>
                </a:moveTo>
                <a:lnTo>
                  <a:pt x="4347811" y="0"/>
                </a:lnTo>
                <a:lnTo>
                  <a:pt x="4347811" y="2462863"/>
                </a:lnTo>
                <a:lnTo>
                  <a:pt x="0" y="24628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088518" y="1930228"/>
            <a:ext cx="3335544" cy="2405374"/>
          </a:xfrm>
          <a:custGeom>
            <a:avLst/>
            <a:gdLst>
              <a:gd name="connsiteX0" fmla="*/ 0 w 3335544"/>
              <a:gd name="connsiteY0" fmla="*/ 0 h 2405374"/>
              <a:gd name="connsiteX1" fmla="*/ 3335544 w 3335544"/>
              <a:gd name="connsiteY1" fmla="*/ 0 h 2405374"/>
              <a:gd name="connsiteX2" fmla="*/ 3335544 w 3335544"/>
              <a:gd name="connsiteY2" fmla="*/ 2405374 h 2405374"/>
              <a:gd name="connsiteX3" fmla="*/ 0 w 3335544"/>
              <a:gd name="connsiteY3" fmla="*/ 2405374 h 240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5544" h="2405374">
                <a:moveTo>
                  <a:pt x="0" y="0"/>
                </a:moveTo>
                <a:lnTo>
                  <a:pt x="3335544" y="0"/>
                </a:lnTo>
                <a:lnTo>
                  <a:pt x="3335544" y="2405374"/>
                </a:lnTo>
                <a:lnTo>
                  <a:pt x="0" y="24053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338850" y="4415802"/>
            <a:ext cx="2082870" cy="1398705"/>
          </a:xfrm>
          <a:custGeom>
            <a:avLst/>
            <a:gdLst>
              <a:gd name="connsiteX0" fmla="*/ 0 w 2082870"/>
              <a:gd name="connsiteY0" fmla="*/ 0 h 1398705"/>
              <a:gd name="connsiteX1" fmla="*/ 2082870 w 2082870"/>
              <a:gd name="connsiteY1" fmla="*/ 0 h 1398705"/>
              <a:gd name="connsiteX2" fmla="*/ 2082870 w 2082870"/>
              <a:gd name="connsiteY2" fmla="*/ 1398705 h 1398705"/>
              <a:gd name="connsiteX3" fmla="*/ 0 w 2082870"/>
              <a:gd name="connsiteY3" fmla="*/ 1398705 h 139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70" h="1398705">
                <a:moveTo>
                  <a:pt x="0" y="0"/>
                </a:moveTo>
                <a:lnTo>
                  <a:pt x="2082870" y="0"/>
                </a:lnTo>
                <a:lnTo>
                  <a:pt x="2082870" y="1398705"/>
                </a:lnTo>
                <a:lnTo>
                  <a:pt x="0" y="13987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513082" y="4435449"/>
            <a:ext cx="1216033" cy="802647"/>
          </a:xfrm>
          <a:custGeom>
            <a:avLst/>
            <a:gdLst>
              <a:gd name="connsiteX0" fmla="*/ 0 w 1216033"/>
              <a:gd name="connsiteY0" fmla="*/ 0 h 802647"/>
              <a:gd name="connsiteX1" fmla="*/ 1216033 w 1216033"/>
              <a:gd name="connsiteY1" fmla="*/ 0 h 802647"/>
              <a:gd name="connsiteX2" fmla="*/ 1216033 w 1216033"/>
              <a:gd name="connsiteY2" fmla="*/ 802647 h 802647"/>
              <a:gd name="connsiteX3" fmla="*/ 0 w 1216033"/>
              <a:gd name="connsiteY3" fmla="*/ 802647 h 80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033" h="802647">
                <a:moveTo>
                  <a:pt x="0" y="0"/>
                </a:moveTo>
                <a:lnTo>
                  <a:pt x="1216033" y="0"/>
                </a:lnTo>
                <a:lnTo>
                  <a:pt x="1216033" y="802647"/>
                </a:lnTo>
                <a:lnTo>
                  <a:pt x="0" y="8026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95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3800987"/>
          </a:xfrm>
          <a:custGeom>
            <a:avLst/>
            <a:gdLst>
              <a:gd name="connsiteX0" fmla="*/ 0 w 12192000"/>
              <a:gd name="connsiteY0" fmla="*/ 0 h 3800987"/>
              <a:gd name="connsiteX1" fmla="*/ 12192000 w 12192000"/>
              <a:gd name="connsiteY1" fmla="*/ 0 h 3800987"/>
              <a:gd name="connsiteX2" fmla="*/ 12192000 w 12192000"/>
              <a:gd name="connsiteY2" fmla="*/ 3800987 h 3800987"/>
              <a:gd name="connsiteX3" fmla="*/ 0 w 12192000"/>
              <a:gd name="connsiteY3" fmla="*/ 3800987 h 380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00987">
                <a:moveTo>
                  <a:pt x="0" y="0"/>
                </a:moveTo>
                <a:lnTo>
                  <a:pt x="12192000" y="0"/>
                </a:lnTo>
                <a:lnTo>
                  <a:pt x="12192000" y="3800987"/>
                </a:lnTo>
                <a:lnTo>
                  <a:pt x="0" y="3800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66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0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8" r:id="rId4"/>
    <p:sldLayoutId id="2147483674" r:id="rId5"/>
    <p:sldLayoutId id="2147483667" r:id="rId6"/>
    <p:sldLayoutId id="2147483666" r:id="rId7"/>
    <p:sldLayoutId id="2147483665" r:id="rId8"/>
    <p:sldLayoutId id="2147483664" r:id="rId9"/>
    <p:sldLayoutId id="21474836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7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800000">
            <a:off x="1106381" y="4423948"/>
            <a:ext cx="2997689" cy="1240953"/>
          </a:xfrm>
          <a:custGeom>
            <a:avLst/>
            <a:gdLst>
              <a:gd name="connsiteX0" fmla="*/ 0 w 3144894"/>
              <a:gd name="connsiteY0" fmla="*/ 0 h 1227203"/>
              <a:gd name="connsiteX1" fmla="*/ 3144894 w 3144894"/>
              <a:gd name="connsiteY1" fmla="*/ 0 h 1227203"/>
              <a:gd name="connsiteX2" fmla="*/ 3144894 w 3144894"/>
              <a:gd name="connsiteY2" fmla="*/ 1227203 h 1227203"/>
              <a:gd name="connsiteX3" fmla="*/ 0 w 3144894"/>
              <a:gd name="connsiteY3" fmla="*/ 1227203 h 1227203"/>
              <a:gd name="connsiteX4" fmla="*/ 0 w 3144894"/>
              <a:gd name="connsiteY4" fmla="*/ 0 h 1227203"/>
              <a:gd name="connsiteX0" fmla="*/ 0 w 3144894"/>
              <a:gd name="connsiteY0" fmla="*/ 11818 h 1239021"/>
              <a:gd name="connsiteX1" fmla="*/ 1483799 w 3144894"/>
              <a:gd name="connsiteY1" fmla="*/ 0 h 1239021"/>
              <a:gd name="connsiteX2" fmla="*/ 3144894 w 3144894"/>
              <a:gd name="connsiteY2" fmla="*/ 11818 h 1239021"/>
              <a:gd name="connsiteX3" fmla="*/ 3144894 w 3144894"/>
              <a:gd name="connsiteY3" fmla="*/ 1239021 h 1239021"/>
              <a:gd name="connsiteX4" fmla="*/ 0 w 3144894"/>
              <a:gd name="connsiteY4" fmla="*/ 1239021 h 1239021"/>
              <a:gd name="connsiteX5" fmla="*/ 0 w 3144894"/>
              <a:gd name="connsiteY5" fmla="*/ 11818 h 1239021"/>
              <a:gd name="connsiteX0" fmla="*/ 0 w 3144894"/>
              <a:gd name="connsiteY0" fmla="*/ 11818 h 1240953"/>
              <a:gd name="connsiteX1" fmla="*/ 1483799 w 3144894"/>
              <a:gd name="connsiteY1" fmla="*/ 0 h 1240953"/>
              <a:gd name="connsiteX2" fmla="*/ 3144894 w 3144894"/>
              <a:gd name="connsiteY2" fmla="*/ 11818 h 1240953"/>
              <a:gd name="connsiteX3" fmla="*/ 3144894 w 3144894"/>
              <a:gd name="connsiteY3" fmla="*/ 1239021 h 1240953"/>
              <a:gd name="connsiteX4" fmla="*/ 147205 w 3144894"/>
              <a:gd name="connsiteY4" fmla="*/ 1240953 h 1240953"/>
              <a:gd name="connsiteX5" fmla="*/ 0 w 3144894"/>
              <a:gd name="connsiteY5" fmla="*/ 1239021 h 1240953"/>
              <a:gd name="connsiteX6" fmla="*/ 0 w 3144894"/>
              <a:gd name="connsiteY6" fmla="*/ 11818 h 1240953"/>
              <a:gd name="connsiteX0" fmla="*/ 0 w 3144894"/>
              <a:gd name="connsiteY0" fmla="*/ 11818 h 1240953"/>
              <a:gd name="connsiteX1" fmla="*/ 1483799 w 3144894"/>
              <a:gd name="connsiteY1" fmla="*/ 0 h 1240953"/>
              <a:gd name="connsiteX2" fmla="*/ 3144894 w 3144894"/>
              <a:gd name="connsiteY2" fmla="*/ 11818 h 1240953"/>
              <a:gd name="connsiteX3" fmla="*/ 3144894 w 3144894"/>
              <a:gd name="connsiteY3" fmla="*/ 1239021 h 1240953"/>
              <a:gd name="connsiteX4" fmla="*/ 147205 w 3144894"/>
              <a:gd name="connsiteY4" fmla="*/ 1240953 h 1240953"/>
              <a:gd name="connsiteX5" fmla="*/ 0 w 3144894"/>
              <a:gd name="connsiteY5" fmla="*/ 11818 h 1240953"/>
              <a:gd name="connsiteX0" fmla="*/ 0 w 2997689"/>
              <a:gd name="connsiteY0" fmla="*/ 1240953 h 1240953"/>
              <a:gd name="connsiteX1" fmla="*/ 1336594 w 2997689"/>
              <a:gd name="connsiteY1" fmla="*/ 0 h 1240953"/>
              <a:gd name="connsiteX2" fmla="*/ 2997689 w 2997689"/>
              <a:gd name="connsiteY2" fmla="*/ 11818 h 1240953"/>
              <a:gd name="connsiteX3" fmla="*/ 2997689 w 2997689"/>
              <a:gd name="connsiteY3" fmla="*/ 1239021 h 1240953"/>
              <a:gd name="connsiteX4" fmla="*/ 0 w 2997689"/>
              <a:gd name="connsiteY4" fmla="*/ 1240953 h 12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689" h="1240953">
                <a:moveTo>
                  <a:pt x="0" y="1240953"/>
                </a:moveTo>
                <a:lnTo>
                  <a:pt x="1336594" y="0"/>
                </a:lnTo>
                <a:lnTo>
                  <a:pt x="2997689" y="11818"/>
                </a:lnTo>
                <a:lnTo>
                  <a:pt x="2997689" y="1239021"/>
                </a:lnTo>
                <a:lnTo>
                  <a:pt x="0" y="124095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86075" y="-483672"/>
            <a:ext cx="2938060" cy="2090177"/>
            <a:chOff x="2784891" y="-471487"/>
            <a:chExt cx="3391669" cy="2412881"/>
          </a:xfrm>
        </p:grpSpPr>
        <p:sp>
          <p:nvSpPr>
            <p:cNvPr id="16" name="矩形 15"/>
            <p:cNvSpPr/>
            <p:nvPr/>
          </p:nvSpPr>
          <p:spPr>
            <a:xfrm rot="1800000">
              <a:off x="3469518" y="196728"/>
              <a:ext cx="2707042" cy="174466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45400" y="2436197"/>
            <a:ext cx="2313943" cy="1582353"/>
            <a:chOff x="7151913" y="1546905"/>
            <a:chExt cx="2633444" cy="1800838"/>
          </a:xfrm>
        </p:grpSpPr>
        <p:sp>
          <p:nvSpPr>
            <p:cNvPr id="17" name="矩形 16"/>
            <p:cNvSpPr/>
            <p:nvPr/>
          </p:nvSpPr>
          <p:spPr>
            <a:xfrm rot="1800000">
              <a:off x="7630883" y="2079224"/>
              <a:ext cx="2154474" cy="1268519"/>
            </a:xfrm>
            <a:custGeom>
              <a:avLst/>
              <a:gdLst>
                <a:gd name="connsiteX0" fmla="*/ 0 w 3822018"/>
                <a:gd name="connsiteY0" fmla="*/ 0 h 1251208"/>
                <a:gd name="connsiteX1" fmla="*/ 3822018 w 3822018"/>
                <a:gd name="connsiteY1" fmla="*/ 0 h 1251208"/>
                <a:gd name="connsiteX2" fmla="*/ 3822018 w 3822018"/>
                <a:gd name="connsiteY2" fmla="*/ 1251208 h 1251208"/>
                <a:gd name="connsiteX3" fmla="*/ 0 w 3822018"/>
                <a:gd name="connsiteY3" fmla="*/ 1251208 h 1251208"/>
                <a:gd name="connsiteX4" fmla="*/ 0 w 3822018"/>
                <a:gd name="connsiteY4" fmla="*/ 0 h 1251208"/>
                <a:gd name="connsiteX0" fmla="*/ 0 w 3822018"/>
                <a:gd name="connsiteY0" fmla="*/ 9415 h 1260623"/>
                <a:gd name="connsiteX1" fmla="*/ 1721559 w 3822018"/>
                <a:gd name="connsiteY1" fmla="*/ 0 h 1260623"/>
                <a:gd name="connsiteX2" fmla="*/ 3822018 w 3822018"/>
                <a:gd name="connsiteY2" fmla="*/ 9415 h 1260623"/>
                <a:gd name="connsiteX3" fmla="*/ 3822018 w 3822018"/>
                <a:gd name="connsiteY3" fmla="*/ 1260623 h 1260623"/>
                <a:gd name="connsiteX4" fmla="*/ 0 w 3822018"/>
                <a:gd name="connsiteY4" fmla="*/ 1260623 h 1260623"/>
                <a:gd name="connsiteX5" fmla="*/ 0 w 3822018"/>
                <a:gd name="connsiteY5" fmla="*/ 9415 h 1260623"/>
                <a:gd name="connsiteX0" fmla="*/ 0 w 3822018"/>
                <a:gd name="connsiteY0" fmla="*/ 9415 h 1268519"/>
                <a:gd name="connsiteX1" fmla="*/ 1721559 w 3822018"/>
                <a:gd name="connsiteY1" fmla="*/ 0 h 1268519"/>
                <a:gd name="connsiteX2" fmla="*/ 3822018 w 3822018"/>
                <a:gd name="connsiteY2" fmla="*/ 9415 h 1268519"/>
                <a:gd name="connsiteX3" fmla="*/ 3822018 w 3822018"/>
                <a:gd name="connsiteY3" fmla="*/ 1260623 h 1268519"/>
                <a:gd name="connsiteX4" fmla="*/ 1667544 w 3822018"/>
                <a:gd name="connsiteY4" fmla="*/ 1268519 h 1268519"/>
                <a:gd name="connsiteX5" fmla="*/ 0 w 3822018"/>
                <a:gd name="connsiteY5" fmla="*/ 1260623 h 1268519"/>
                <a:gd name="connsiteX6" fmla="*/ 0 w 3822018"/>
                <a:gd name="connsiteY6" fmla="*/ 9415 h 1268519"/>
                <a:gd name="connsiteX0" fmla="*/ 0 w 3822018"/>
                <a:gd name="connsiteY0" fmla="*/ 9415 h 1268519"/>
                <a:gd name="connsiteX1" fmla="*/ 1721559 w 3822018"/>
                <a:gd name="connsiteY1" fmla="*/ 0 h 1268519"/>
                <a:gd name="connsiteX2" fmla="*/ 3822018 w 3822018"/>
                <a:gd name="connsiteY2" fmla="*/ 9415 h 1268519"/>
                <a:gd name="connsiteX3" fmla="*/ 3822018 w 3822018"/>
                <a:gd name="connsiteY3" fmla="*/ 1260623 h 1268519"/>
                <a:gd name="connsiteX4" fmla="*/ 1667544 w 3822018"/>
                <a:gd name="connsiteY4" fmla="*/ 1268519 h 1268519"/>
                <a:gd name="connsiteX5" fmla="*/ 0 w 3822018"/>
                <a:gd name="connsiteY5" fmla="*/ 9415 h 1268519"/>
                <a:gd name="connsiteX0" fmla="*/ 0 w 2154474"/>
                <a:gd name="connsiteY0" fmla="*/ 1268519 h 1268519"/>
                <a:gd name="connsiteX1" fmla="*/ 54015 w 2154474"/>
                <a:gd name="connsiteY1" fmla="*/ 0 h 1268519"/>
                <a:gd name="connsiteX2" fmla="*/ 2154474 w 2154474"/>
                <a:gd name="connsiteY2" fmla="*/ 9415 h 1268519"/>
                <a:gd name="connsiteX3" fmla="*/ 2154474 w 2154474"/>
                <a:gd name="connsiteY3" fmla="*/ 1260623 h 1268519"/>
                <a:gd name="connsiteX4" fmla="*/ 0 w 2154474"/>
                <a:gd name="connsiteY4" fmla="*/ 1268519 h 12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474" h="1268519">
                  <a:moveTo>
                    <a:pt x="0" y="1268519"/>
                  </a:moveTo>
                  <a:lnTo>
                    <a:pt x="54015" y="0"/>
                  </a:lnTo>
                  <a:lnTo>
                    <a:pt x="2154474" y="9415"/>
                  </a:lnTo>
                  <a:lnTo>
                    <a:pt x="2154474" y="1260623"/>
                  </a:lnTo>
                  <a:lnTo>
                    <a:pt x="0" y="1268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51913" y="1546905"/>
              <a:ext cx="1262063" cy="126206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27408" y="5044424"/>
            <a:ext cx="2434950" cy="1789395"/>
            <a:chOff x="4965700" y="4797425"/>
            <a:chExt cx="2810883" cy="2065661"/>
          </a:xfrm>
        </p:grpSpPr>
        <p:sp>
          <p:nvSpPr>
            <p:cNvPr id="19" name="矩形 18"/>
            <p:cNvSpPr/>
            <p:nvPr/>
          </p:nvSpPr>
          <p:spPr>
            <a:xfrm rot="1800000">
              <a:off x="5571754" y="5346686"/>
              <a:ext cx="2204829" cy="1516400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090 h 1513570"/>
                <a:gd name="connsiteX1" fmla="*/ 988447 w 3144894"/>
                <a:gd name="connsiteY1" fmla="*/ 0 h 1513570"/>
                <a:gd name="connsiteX2" fmla="*/ 3144894 w 3144894"/>
                <a:gd name="connsiteY2" fmla="*/ 3090 h 1513570"/>
                <a:gd name="connsiteX3" fmla="*/ 3144894 w 3144894"/>
                <a:gd name="connsiteY3" fmla="*/ 1513570 h 1513570"/>
                <a:gd name="connsiteX4" fmla="*/ 0 w 3144894"/>
                <a:gd name="connsiteY4" fmla="*/ 1513570 h 1513570"/>
                <a:gd name="connsiteX5" fmla="*/ 0 w 3144894"/>
                <a:gd name="connsiteY5" fmla="*/ 3090 h 151357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1513570 h 1516400"/>
                <a:gd name="connsiteX6" fmla="*/ 0 w 3144894"/>
                <a:gd name="connsiteY6" fmla="*/ 3090 h 151640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3090 h 1516400"/>
                <a:gd name="connsiteX0" fmla="*/ 0 w 2204829"/>
                <a:gd name="connsiteY0" fmla="*/ 1516400 h 1516400"/>
                <a:gd name="connsiteX1" fmla="*/ 48382 w 2204829"/>
                <a:gd name="connsiteY1" fmla="*/ 0 h 1516400"/>
                <a:gd name="connsiteX2" fmla="*/ 2204829 w 2204829"/>
                <a:gd name="connsiteY2" fmla="*/ 3090 h 1516400"/>
                <a:gd name="connsiteX3" fmla="*/ 2204829 w 2204829"/>
                <a:gd name="connsiteY3" fmla="*/ 1513570 h 1516400"/>
                <a:gd name="connsiteX4" fmla="*/ 0 w 2204829"/>
                <a:gd name="connsiteY4" fmla="*/ 1516400 h 15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829" h="1516400">
                  <a:moveTo>
                    <a:pt x="0" y="1516400"/>
                  </a:moveTo>
                  <a:lnTo>
                    <a:pt x="48382" y="0"/>
                  </a:lnTo>
                  <a:lnTo>
                    <a:pt x="2204829" y="3090"/>
                  </a:lnTo>
                  <a:lnTo>
                    <a:pt x="2204829" y="1513570"/>
                  </a:lnTo>
                  <a:lnTo>
                    <a:pt x="0" y="1516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965700" y="479742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059339" y="5919710"/>
            <a:ext cx="2023144" cy="1673380"/>
            <a:chOff x="8032750" y="5768975"/>
            <a:chExt cx="2335498" cy="1931734"/>
          </a:xfrm>
        </p:grpSpPr>
        <p:sp>
          <p:nvSpPr>
            <p:cNvPr id="20" name="矩形 19"/>
            <p:cNvSpPr/>
            <p:nvPr/>
          </p:nvSpPr>
          <p:spPr>
            <a:xfrm rot="1800000">
              <a:off x="8660632" y="6185782"/>
              <a:ext cx="1707616" cy="1514927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758 h 1514238"/>
                <a:gd name="connsiteX1" fmla="*/ 1508508 w 3144894"/>
                <a:gd name="connsiteY1" fmla="*/ 0 h 1514238"/>
                <a:gd name="connsiteX2" fmla="*/ 3144894 w 3144894"/>
                <a:gd name="connsiteY2" fmla="*/ 3758 h 1514238"/>
                <a:gd name="connsiteX3" fmla="*/ 3144894 w 3144894"/>
                <a:gd name="connsiteY3" fmla="*/ 1514238 h 1514238"/>
                <a:gd name="connsiteX4" fmla="*/ 0 w 3144894"/>
                <a:gd name="connsiteY4" fmla="*/ 1514238 h 1514238"/>
                <a:gd name="connsiteX5" fmla="*/ 0 w 3144894"/>
                <a:gd name="connsiteY5" fmla="*/ 3758 h 1514238"/>
                <a:gd name="connsiteX0" fmla="*/ 0 w 3144894"/>
                <a:gd name="connsiteY0" fmla="*/ 3758 h 1514927"/>
                <a:gd name="connsiteX1" fmla="*/ 1508508 w 3144894"/>
                <a:gd name="connsiteY1" fmla="*/ 0 h 1514927"/>
                <a:gd name="connsiteX2" fmla="*/ 3144894 w 3144894"/>
                <a:gd name="connsiteY2" fmla="*/ 3758 h 1514927"/>
                <a:gd name="connsiteX3" fmla="*/ 3144894 w 3144894"/>
                <a:gd name="connsiteY3" fmla="*/ 1514238 h 1514927"/>
                <a:gd name="connsiteX4" fmla="*/ 1437278 w 3144894"/>
                <a:gd name="connsiteY4" fmla="*/ 1514927 h 1514927"/>
                <a:gd name="connsiteX5" fmla="*/ 0 w 3144894"/>
                <a:gd name="connsiteY5" fmla="*/ 1514238 h 1514927"/>
                <a:gd name="connsiteX6" fmla="*/ 0 w 3144894"/>
                <a:gd name="connsiteY6" fmla="*/ 3758 h 1514927"/>
                <a:gd name="connsiteX0" fmla="*/ 0 w 3144894"/>
                <a:gd name="connsiteY0" fmla="*/ 3758 h 1514927"/>
                <a:gd name="connsiteX1" fmla="*/ 1508508 w 3144894"/>
                <a:gd name="connsiteY1" fmla="*/ 0 h 1514927"/>
                <a:gd name="connsiteX2" fmla="*/ 3144894 w 3144894"/>
                <a:gd name="connsiteY2" fmla="*/ 3758 h 1514927"/>
                <a:gd name="connsiteX3" fmla="*/ 3144894 w 3144894"/>
                <a:gd name="connsiteY3" fmla="*/ 1514238 h 1514927"/>
                <a:gd name="connsiteX4" fmla="*/ 1437278 w 3144894"/>
                <a:gd name="connsiteY4" fmla="*/ 1514927 h 1514927"/>
                <a:gd name="connsiteX5" fmla="*/ 0 w 3144894"/>
                <a:gd name="connsiteY5" fmla="*/ 3758 h 1514927"/>
                <a:gd name="connsiteX0" fmla="*/ 0 w 1707616"/>
                <a:gd name="connsiteY0" fmla="*/ 1514927 h 1514927"/>
                <a:gd name="connsiteX1" fmla="*/ 71230 w 1707616"/>
                <a:gd name="connsiteY1" fmla="*/ 0 h 1514927"/>
                <a:gd name="connsiteX2" fmla="*/ 1707616 w 1707616"/>
                <a:gd name="connsiteY2" fmla="*/ 3758 h 1514927"/>
                <a:gd name="connsiteX3" fmla="*/ 1707616 w 1707616"/>
                <a:gd name="connsiteY3" fmla="*/ 1514238 h 1514927"/>
                <a:gd name="connsiteX4" fmla="*/ 0 w 1707616"/>
                <a:gd name="connsiteY4" fmla="*/ 1514927 h 151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616" h="1514927">
                  <a:moveTo>
                    <a:pt x="0" y="1514927"/>
                  </a:moveTo>
                  <a:lnTo>
                    <a:pt x="71230" y="0"/>
                  </a:lnTo>
                  <a:lnTo>
                    <a:pt x="1707616" y="3758"/>
                  </a:lnTo>
                  <a:lnTo>
                    <a:pt x="1707616" y="1514238"/>
                  </a:lnTo>
                  <a:lnTo>
                    <a:pt x="0" y="151492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032750" y="576897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841937" y="1992123"/>
            <a:ext cx="2967881" cy="2610390"/>
            <a:chOff x="10401300" y="1706563"/>
            <a:chExt cx="3426094" cy="3013410"/>
          </a:xfrm>
        </p:grpSpPr>
        <p:sp>
          <p:nvSpPr>
            <p:cNvPr id="18" name="矩形 17"/>
            <p:cNvSpPr/>
            <p:nvPr/>
          </p:nvSpPr>
          <p:spPr>
            <a:xfrm rot="1800000">
              <a:off x="11428383" y="2292927"/>
              <a:ext cx="2399011" cy="2427046"/>
            </a:xfrm>
            <a:custGeom>
              <a:avLst/>
              <a:gdLst>
                <a:gd name="connsiteX0" fmla="*/ 0 w 3662646"/>
                <a:gd name="connsiteY0" fmla="*/ 0 h 2421793"/>
                <a:gd name="connsiteX1" fmla="*/ 3662646 w 3662646"/>
                <a:gd name="connsiteY1" fmla="*/ 0 h 2421793"/>
                <a:gd name="connsiteX2" fmla="*/ 3662646 w 3662646"/>
                <a:gd name="connsiteY2" fmla="*/ 2421793 h 2421793"/>
                <a:gd name="connsiteX3" fmla="*/ 0 w 3662646"/>
                <a:gd name="connsiteY3" fmla="*/ 2421793 h 2421793"/>
                <a:gd name="connsiteX4" fmla="*/ 0 w 3662646"/>
                <a:gd name="connsiteY4" fmla="*/ 0 h 2421793"/>
                <a:gd name="connsiteX0" fmla="*/ 0 w 3662646"/>
                <a:gd name="connsiteY0" fmla="*/ 0 h 2421793"/>
                <a:gd name="connsiteX1" fmla="*/ 1418822 w 3662646"/>
                <a:gd name="connsiteY1" fmla="*/ 262 h 2421793"/>
                <a:gd name="connsiteX2" fmla="*/ 3662646 w 3662646"/>
                <a:gd name="connsiteY2" fmla="*/ 0 h 2421793"/>
                <a:gd name="connsiteX3" fmla="*/ 3662646 w 3662646"/>
                <a:gd name="connsiteY3" fmla="*/ 2421793 h 2421793"/>
                <a:gd name="connsiteX4" fmla="*/ 0 w 3662646"/>
                <a:gd name="connsiteY4" fmla="*/ 2421793 h 2421793"/>
                <a:gd name="connsiteX5" fmla="*/ 0 w 3662646"/>
                <a:gd name="connsiteY5" fmla="*/ 0 h 2421793"/>
                <a:gd name="connsiteX0" fmla="*/ 0 w 3662646"/>
                <a:gd name="connsiteY0" fmla="*/ 0 h 2427046"/>
                <a:gd name="connsiteX1" fmla="*/ 1418822 w 3662646"/>
                <a:gd name="connsiteY1" fmla="*/ 262 h 2427046"/>
                <a:gd name="connsiteX2" fmla="*/ 3662646 w 3662646"/>
                <a:gd name="connsiteY2" fmla="*/ 0 h 2427046"/>
                <a:gd name="connsiteX3" fmla="*/ 3662646 w 3662646"/>
                <a:gd name="connsiteY3" fmla="*/ 2421793 h 2427046"/>
                <a:gd name="connsiteX4" fmla="*/ 1263635 w 3662646"/>
                <a:gd name="connsiteY4" fmla="*/ 2427046 h 2427046"/>
                <a:gd name="connsiteX5" fmla="*/ 0 w 3662646"/>
                <a:gd name="connsiteY5" fmla="*/ 2421793 h 2427046"/>
                <a:gd name="connsiteX6" fmla="*/ 0 w 3662646"/>
                <a:gd name="connsiteY6" fmla="*/ 0 h 2427046"/>
                <a:gd name="connsiteX0" fmla="*/ 0 w 3662646"/>
                <a:gd name="connsiteY0" fmla="*/ 0 h 2427046"/>
                <a:gd name="connsiteX1" fmla="*/ 1418822 w 3662646"/>
                <a:gd name="connsiteY1" fmla="*/ 262 h 2427046"/>
                <a:gd name="connsiteX2" fmla="*/ 3662646 w 3662646"/>
                <a:gd name="connsiteY2" fmla="*/ 0 h 2427046"/>
                <a:gd name="connsiteX3" fmla="*/ 3662646 w 3662646"/>
                <a:gd name="connsiteY3" fmla="*/ 2421793 h 2427046"/>
                <a:gd name="connsiteX4" fmla="*/ 1263635 w 3662646"/>
                <a:gd name="connsiteY4" fmla="*/ 2427046 h 2427046"/>
                <a:gd name="connsiteX5" fmla="*/ 0 w 3662646"/>
                <a:gd name="connsiteY5" fmla="*/ 0 h 2427046"/>
                <a:gd name="connsiteX0" fmla="*/ 0 w 2399011"/>
                <a:gd name="connsiteY0" fmla="*/ 2427046 h 2427046"/>
                <a:gd name="connsiteX1" fmla="*/ 155187 w 2399011"/>
                <a:gd name="connsiteY1" fmla="*/ 262 h 2427046"/>
                <a:gd name="connsiteX2" fmla="*/ 2399011 w 2399011"/>
                <a:gd name="connsiteY2" fmla="*/ 0 h 2427046"/>
                <a:gd name="connsiteX3" fmla="*/ 2399011 w 2399011"/>
                <a:gd name="connsiteY3" fmla="*/ 2421793 h 2427046"/>
                <a:gd name="connsiteX4" fmla="*/ 0 w 2399011"/>
                <a:gd name="connsiteY4" fmla="*/ 2427046 h 242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9011" h="2427046">
                  <a:moveTo>
                    <a:pt x="0" y="2427046"/>
                  </a:moveTo>
                  <a:lnTo>
                    <a:pt x="155187" y="262"/>
                  </a:lnTo>
                  <a:lnTo>
                    <a:pt x="2399011" y="0"/>
                  </a:lnTo>
                  <a:lnTo>
                    <a:pt x="2399011" y="2421793"/>
                  </a:lnTo>
                  <a:lnTo>
                    <a:pt x="0" y="24270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401300" y="1706563"/>
              <a:ext cx="2438400" cy="2438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87300" y="2912598"/>
            <a:ext cx="675601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Kubernetes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Introduction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74712" y="4397375"/>
            <a:ext cx="2011363" cy="467204"/>
            <a:chOff x="874712" y="4397375"/>
            <a:chExt cx="2011363" cy="467204"/>
          </a:xfrm>
        </p:grpSpPr>
        <p:sp>
          <p:nvSpPr>
            <p:cNvPr id="2" name="圆角矩形 1"/>
            <p:cNvSpPr/>
            <p:nvPr/>
          </p:nvSpPr>
          <p:spPr>
            <a:xfrm>
              <a:off x="874712" y="4397375"/>
              <a:ext cx="2011363" cy="46720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59895" y="4435894"/>
              <a:ext cx="1517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BY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：张士炳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5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组件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E6867-A333-21C1-D64B-C32C4674A57D}"/>
              </a:ext>
            </a:extLst>
          </p:cNvPr>
          <p:cNvSpPr txBox="1"/>
          <p:nvPr/>
        </p:nvSpPr>
        <p:spPr>
          <a:xfrm>
            <a:off x="792345" y="1251537"/>
            <a:ext cx="29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Service </a:t>
            </a:r>
            <a:r>
              <a:rPr lang="zh-CN" altLang="en-US" sz="2400" b="1" dirty="0"/>
              <a:t>与 </a:t>
            </a:r>
            <a:r>
              <a:rPr lang="en-US" altLang="zh-CN" sz="2400" b="1" dirty="0"/>
              <a:t>Ingress</a:t>
            </a:r>
            <a:endParaRPr lang="zh-CN" altLang="en-US" sz="24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7010403" y="551540"/>
            <a:ext cx="3289298" cy="5078104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3F0E1-7F6C-DA44-22A8-FBCB54D0343D}"/>
              </a:ext>
            </a:extLst>
          </p:cNvPr>
          <p:cNvSpPr/>
          <p:nvPr/>
        </p:nvSpPr>
        <p:spPr>
          <a:xfrm>
            <a:off x="7702551" y="775648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866CC-3723-C20F-62B8-61FB85D2A245}"/>
              </a:ext>
            </a:extLst>
          </p:cNvPr>
          <p:cNvSpPr/>
          <p:nvPr/>
        </p:nvSpPr>
        <p:spPr>
          <a:xfrm>
            <a:off x="7702551" y="1093792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7702551" y="1460861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7343776" y="5635937"/>
            <a:ext cx="2705100" cy="85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AA67C-6F06-027D-1BB1-011166274FBD}"/>
              </a:ext>
            </a:extLst>
          </p:cNvPr>
          <p:cNvSpPr/>
          <p:nvPr/>
        </p:nvSpPr>
        <p:spPr>
          <a:xfrm>
            <a:off x="7601622" y="1970407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43CBE-0074-79ED-EE6A-FB7C1D23B6F1}"/>
              </a:ext>
            </a:extLst>
          </p:cNvPr>
          <p:cNvSpPr txBox="1"/>
          <p:nvPr/>
        </p:nvSpPr>
        <p:spPr>
          <a:xfrm>
            <a:off x="8307796" y="1970407"/>
            <a:ext cx="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C0C4BAA-826B-A5E2-25D1-52174D5C9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33" y="2372875"/>
            <a:ext cx="643944" cy="515155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FBF2A691-E806-B087-0462-990B09871292}"/>
              </a:ext>
            </a:extLst>
          </p:cNvPr>
          <p:cNvSpPr txBox="1"/>
          <p:nvPr/>
        </p:nvSpPr>
        <p:spPr>
          <a:xfrm>
            <a:off x="792344" y="2038598"/>
            <a:ext cx="361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1A4DD1B-9B01-4C28-0E2F-5B8EC90ABF57}"/>
              </a:ext>
            </a:extLst>
          </p:cNvPr>
          <p:cNvSpPr txBox="1"/>
          <p:nvPr/>
        </p:nvSpPr>
        <p:spPr>
          <a:xfrm>
            <a:off x="786837" y="2721260"/>
            <a:ext cx="27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不变的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C7BDE13-6AB1-F496-4ED8-D4DA0AE478AD}"/>
              </a:ext>
            </a:extLst>
          </p:cNvPr>
          <p:cNvSpPr/>
          <p:nvPr/>
        </p:nvSpPr>
        <p:spPr>
          <a:xfrm>
            <a:off x="7614322" y="3524955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ABB1943-580B-908B-3874-2B01D85DDC95}"/>
              </a:ext>
            </a:extLst>
          </p:cNvPr>
          <p:cNvSpPr txBox="1"/>
          <p:nvPr/>
        </p:nvSpPr>
        <p:spPr>
          <a:xfrm>
            <a:off x="8320496" y="3524955"/>
            <a:ext cx="11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2B4D66E-D255-608D-FA42-8043ADF4B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33" y="3927423"/>
            <a:ext cx="643944" cy="515155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7FEB6FCE-56C6-7878-B126-2C8BBF74076F}"/>
              </a:ext>
            </a:extLst>
          </p:cNvPr>
          <p:cNvSpPr txBox="1"/>
          <p:nvPr/>
        </p:nvSpPr>
        <p:spPr>
          <a:xfrm>
            <a:off x="786837" y="3367591"/>
            <a:ext cx="27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生命周期相对</a:t>
            </a:r>
            <a:r>
              <a:rPr lang="en-US" altLang="zh-CN" dirty="0"/>
              <a:t>Pod</a:t>
            </a:r>
            <a:r>
              <a:rPr lang="zh-CN" altLang="en-US" dirty="0"/>
              <a:t>独立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D6534D-1254-D027-F797-81310AB62126}"/>
              </a:ext>
            </a:extLst>
          </p:cNvPr>
          <p:cNvSpPr/>
          <p:nvPr/>
        </p:nvSpPr>
        <p:spPr>
          <a:xfrm>
            <a:off x="9842491" y="2155073"/>
            <a:ext cx="1088167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7BAAE9-441A-708E-62D2-44B41A9D8021}"/>
              </a:ext>
            </a:extLst>
          </p:cNvPr>
          <p:cNvSpPr/>
          <p:nvPr/>
        </p:nvSpPr>
        <p:spPr>
          <a:xfrm>
            <a:off x="9846676" y="3690663"/>
            <a:ext cx="1083982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9060AA-2603-6715-AD95-734DBD375F4E}"/>
              </a:ext>
            </a:extLst>
          </p:cNvPr>
          <p:cNvSpPr txBox="1"/>
          <p:nvPr/>
        </p:nvSpPr>
        <p:spPr>
          <a:xfrm>
            <a:off x="792344" y="4005611"/>
            <a:ext cx="36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Ingress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F1F9BC-9639-74D8-E0E6-353EDCFE532A}"/>
              </a:ext>
            </a:extLst>
          </p:cNvPr>
          <p:cNvSpPr txBox="1"/>
          <p:nvPr/>
        </p:nvSpPr>
        <p:spPr>
          <a:xfrm>
            <a:off x="786836" y="4653471"/>
            <a:ext cx="398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面向外部的</a:t>
            </a:r>
            <a:r>
              <a:rPr lang="en-US" altLang="zh-CN" dirty="0"/>
              <a:t>Service</a:t>
            </a:r>
            <a:r>
              <a:rPr lang="zh-CN" altLang="en-US" dirty="0"/>
              <a:t>，用于重定向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D01252-FCC5-9B4A-0293-E1C3EEB1BBE6}"/>
              </a:ext>
            </a:extLst>
          </p:cNvPr>
          <p:cNvSpPr/>
          <p:nvPr/>
        </p:nvSpPr>
        <p:spPr>
          <a:xfrm>
            <a:off x="10299701" y="1202213"/>
            <a:ext cx="1159719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7FE3C205-7701-3B93-9569-CA2CDBFF028B}"/>
              </a:ext>
            </a:extLst>
          </p:cNvPr>
          <p:cNvSpPr/>
          <p:nvPr/>
        </p:nvSpPr>
        <p:spPr>
          <a:xfrm>
            <a:off x="10447459" y="2905659"/>
            <a:ext cx="203775" cy="7589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圆角右 18">
            <a:extLst>
              <a:ext uri="{FF2B5EF4-FFF2-40B4-BE49-F238E27FC236}">
                <a16:creationId xmlns:a16="http://schemas.microsoft.com/office/drawing/2014/main" id="{E1A005FE-509B-4DAC-6876-7F3AA4A1BA7A}"/>
              </a:ext>
            </a:extLst>
          </p:cNvPr>
          <p:cNvSpPr/>
          <p:nvPr/>
        </p:nvSpPr>
        <p:spPr>
          <a:xfrm rot="10800000">
            <a:off x="10915337" y="1842838"/>
            <a:ext cx="484319" cy="757450"/>
          </a:xfrm>
          <a:prstGeom prst="bentArrow">
            <a:avLst>
              <a:gd name="adj1" fmla="val 15991"/>
              <a:gd name="adj2" fmla="val 18694"/>
              <a:gd name="adj3" fmla="val 25000"/>
              <a:gd name="adj4" fmla="val 27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1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组件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E6867-A333-21C1-D64B-C32C4674A57D}"/>
              </a:ext>
            </a:extLst>
          </p:cNvPr>
          <p:cNvSpPr txBox="1"/>
          <p:nvPr/>
        </p:nvSpPr>
        <p:spPr>
          <a:xfrm>
            <a:off x="792345" y="1524912"/>
            <a:ext cx="336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ConfigMap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与 </a:t>
            </a:r>
            <a:r>
              <a:rPr lang="en-US" altLang="zh-CN" sz="2400" b="1" dirty="0"/>
              <a:t>Secret</a:t>
            </a:r>
            <a:endParaRPr lang="zh-CN" altLang="en-US" sz="24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5952702" y="670142"/>
            <a:ext cx="3289298" cy="5078104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3F0E1-7F6C-DA44-22A8-FBCB54D0343D}"/>
              </a:ext>
            </a:extLst>
          </p:cNvPr>
          <p:cNvSpPr/>
          <p:nvPr/>
        </p:nvSpPr>
        <p:spPr>
          <a:xfrm>
            <a:off x="6644850" y="894250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866CC-3723-C20F-62B8-61FB85D2A245}"/>
              </a:ext>
            </a:extLst>
          </p:cNvPr>
          <p:cNvSpPr/>
          <p:nvPr/>
        </p:nvSpPr>
        <p:spPr>
          <a:xfrm>
            <a:off x="6644850" y="1212394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6644850" y="1579463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6286075" y="5754539"/>
            <a:ext cx="2705100" cy="85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AA67C-6F06-027D-1BB1-011166274FBD}"/>
              </a:ext>
            </a:extLst>
          </p:cNvPr>
          <p:cNvSpPr/>
          <p:nvPr/>
        </p:nvSpPr>
        <p:spPr>
          <a:xfrm>
            <a:off x="6543921" y="2089009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43CBE-0074-79ED-EE6A-FB7C1D23B6F1}"/>
              </a:ext>
            </a:extLst>
          </p:cNvPr>
          <p:cNvSpPr txBox="1"/>
          <p:nvPr/>
        </p:nvSpPr>
        <p:spPr>
          <a:xfrm>
            <a:off x="7250095" y="2089009"/>
            <a:ext cx="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C0C4BAA-826B-A5E2-25D1-52174D5C9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32" y="2491477"/>
            <a:ext cx="643944" cy="515155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4C7BDE13-6AB1-F496-4ED8-D4DA0AE478AD}"/>
              </a:ext>
            </a:extLst>
          </p:cNvPr>
          <p:cNvSpPr/>
          <p:nvPr/>
        </p:nvSpPr>
        <p:spPr>
          <a:xfrm>
            <a:off x="6556621" y="3643557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ABB1943-580B-908B-3874-2B01D85DDC95}"/>
              </a:ext>
            </a:extLst>
          </p:cNvPr>
          <p:cNvSpPr txBox="1"/>
          <p:nvPr/>
        </p:nvSpPr>
        <p:spPr>
          <a:xfrm>
            <a:off x="7262795" y="3643557"/>
            <a:ext cx="11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2B4D66E-D255-608D-FA42-8043ADF4B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32" y="4046025"/>
            <a:ext cx="643944" cy="5151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D6534D-1254-D027-F797-81310AB62126}"/>
              </a:ext>
            </a:extLst>
          </p:cNvPr>
          <p:cNvSpPr/>
          <p:nvPr/>
        </p:nvSpPr>
        <p:spPr>
          <a:xfrm>
            <a:off x="8784790" y="2273675"/>
            <a:ext cx="1557165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7BAAE9-441A-708E-62D2-44B41A9D8021}"/>
              </a:ext>
            </a:extLst>
          </p:cNvPr>
          <p:cNvSpPr/>
          <p:nvPr/>
        </p:nvSpPr>
        <p:spPr>
          <a:xfrm>
            <a:off x="8788974" y="3809265"/>
            <a:ext cx="1501437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Service2</a:t>
            </a:r>
            <a:endParaRPr lang="zh-CN" altLang="en-US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6E74CC1-C3A0-FCE0-9C20-B18297D33EBB}"/>
              </a:ext>
            </a:extLst>
          </p:cNvPr>
          <p:cNvSpPr/>
          <p:nvPr/>
        </p:nvSpPr>
        <p:spPr>
          <a:xfrm>
            <a:off x="9445483" y="3024528"/>
            <a:ext cx="320722" cy="705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B1C246-F880-3EE9-AEC4-5DDD7FDC4A36}"/>
              </a:ext>
            </a:extLst>
          </p:cNvPr>
          <p:cNvSpPr txBox="1"/>
          <p:nvPr/>
        </p:nvSpPr>
        <p:spPr>
          <a:xfrm>
            <a:off x="9764972" y="3129883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23E6A1-C236-F19E-7433-8366499F99AD}"/>
              </a:ext>
            </a:extLst>
          </p:cNvPr>
          <p:cNvSpPr txBox="1"/>
          <p:nvPr/>
        </p:nvSpPr>
        <p:spPr>
          <a:xfrm>
            <a:off x="9362365" y="4615597"/>
            <a:ext cx="17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如数据库服务</a:t>
            </a:r>
          </a:p>
        </p:txBody>
      </p:sp>
    </p:spTree>
    <p:extLst>
      <p:ext uri="{BB962C8B-B14F-4D97-AF65-F5344CB8AC3E}">
        <p14:creationId xmlns:p14="http://schemas.microsoft.com/office/powerpoint/2010/main" val="342004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组件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5952702" y="670142"/>
            <a:ext cx="3289298" cy="5078104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3F0E1-7F6C-DA44-22A8-FBCB54D0343D}"/>
              </a:ext>
            </a:extLst>
          </p:cNvPr>
          <p:cNvSpPr/>
          <p:nvPr/>
        </p:nvSpPr>
        <p:spPr>
          <a:xfrm>
            <a:off x="6644850" y="894250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866CC-3723-C20F-62B8-61FB85D2A245}"/>
              </a:ext>
            </a:extLst>
          </p:cNvPr>
          <p:cNvSpPr/>
          <p:nvPr/>
        </p:nvSpPr>
        <p:spPr>
          <a:xfrm>
            <a:off x="6644850" y="1212394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6644850" y="1579463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6286075" y="5754539"/>
            <a:ext cx="2705100" cy="85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AA67C-6F06-027D-1BB1-011166274FBD}"/>
              </a:ext>
            </a:extLst>
          </p:cNvPr>
          <p:cNvSpPr/>
          <p:nvPr/>
        </p:nvSpPr>
        <p:spPr>
          <a:xfrm>
            <a:off x="6543921" y="2089009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43CBE-0074-79ED-EE6A-FB7C1D23B6F1}"/>
              </a:ext>
            </a:extLst>
          </p:cNvPr>
          <p:cNvSpPr txBox="1"/>
          <p:nvPr/>
        </p:nvSpPr>
        <p:spPr>
          <a:xfrm>
            <a:off x="7250095" y="2089009"/>
            <a:ext cx="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C0C4BAA-826B-A5E2-25D1-52174D5C9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32" y="2491477"/>
            <a:ext cx="643944" cy="515155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4C7BDE13-6AB1-F496-4ED8-D4DA0AE478AD}"/>
              </a:ext>
            </a:extLst>
          </p:cNvPr>
          <p:cNvSpPr/>
          <p:nvPr/>
        </p:nvSpPr>
        <p:spPr>
          <a:xfrm>
            <a:off x="6556621" y="3643557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ABB1943-580B-908B-3874-2B01D85DDC95}"/>
              </a:ext>
            </a:extLst>
          </p:cNvPr>
          <p:cNvSpPr txBox="1"/>
          <p:nvPr/>
        </p:nvSpPr>
        <p:spPr>
          <a:xfrm>
            <a:off x="7262795" y="3643557"/>
            <a:ext cx="11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2B4D66E-D255-608D-FA42-8043ADF4B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32" y="4046025"/>
            <a:ext cx="643944" cy="5151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D6534D-1254-D027-F797-81310AB62126}"/>
              </a:ext>
            </a:extLst>
          </p:cNvPr>
          <p:cNvSpPr/>
          <p:nvPr/>
        </p:nvSpPr>
        <p:spPr>
          <a:xfrm>
            <a:off x="8784790" y="2273675"/>
            <a:ext cx="1557165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7BAAE9-441A-708E-62D2-44B41A9D8021}"/>
              </a:ext>
            </a:extLst>
          </p:cNvPr>
          <p:cNvSpPr/>
          <p:nvPr/>
        </p:nvSpPr>
        <p:spPr>
          <a:xfrm>
            <a:off x="8788974" y="3809265"/>
            <a:ext cx="1501437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Service2</a:t>
            </a:r>
            <a:endParaRPr lang="zh-CN" altLang="en-US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6E74CC1-C3A0-FCE0-9C20-B18297D33EBB}"/>
              </a:ext>
            </a:extLst>
          </p:cNvPr>
          <p:cNvSpPr/>
          <p:nvPr/>
        </p:nvSpPr>
        <p:spPr>
          <a:xfrm>
            <a:off x="9445483" y="3024528"/>
            <a:ext cx="320722" cy="705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B1C246-F880-3EE9-AEC4-5DDD7FDC4A36}"/>
              </a:ext>
            </a:extLst>
          </p:cNvPr>
          <p:cNvSpPr txBox="1"/>
          <p:nvPr/>
        </p:nvSpPr>
        <p:spPr>
          <a:xfrm>
            <a:off x="9764972" y="3129883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56F47E-30BB-9AE5-4993-24A7E7E84064}"/>
              </a:ext>
            </a:extLst>
          </p:cNvPr>
          <p:cNvSpPr/>
          <p:nvPr/>
        </p:nvSpPr>
        <p:spPr>
          <a:xfrm>
            <a:off x="9013395" y="938839"/>
            <a:ext cx="1778852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id="{4C74E6A9-544C-0FB2-9368-C4580422B372}"/>
              </a:ext>
            </a:extLst>
          </p:cNvPr>
          <p:cNvSpPr/>
          <p:nvPr/>
        </p:nvSpPr>
        <p:spPr>
          <a:xfrm>
            <a:off x="10371313" y="1627642"/>
            <a:ext cx="375314" cy="10682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1D01DC-07A9-441E-81E4-83C4AAD0F320}"/>
              </a:ext>
            </a:extLst>
          </p:cNvPr>
          <p:cNvSpPr txBox="1"/>
          <p:nvPr/>
        </p:nvSpPr>
        <p:spPr>
          <a:xfrm>
            <a:off x="9107809" y="144619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SERVICE2_URL= </a:t>
            </a:r>
            <a:r>
              <a:rPr lang="en-US" altLang="zh-CN" dirty="0" err="1"/>
              <a:t>some_url</a:t>
            </a:r>
            <a:endParaRPr lang="en-US" altLang="zh-CN" dirty="0"/>
          </a:p>
          <a:p>
            <a:r>
              <a:rPr lang="en-US" altLang="zh-CN" dirty="0"/>
              <a:t>SOME_VAL = </a:t>
            </a:r>
            <a:r>
              <a:rPr lang="en-US" altLang="zh-CN" dirty="0" err="1"/>
              <a:t>some_val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362498-40D9-0E00-C338-EDDFFAF7E168}"/>
              </a:ext>
            </a:extLst>
          </p:cNvPr>
          <p:cNvSpPr txBox="1"/>
          <p:nvPr/>
        </p:nvSpPr>
        <p:spPr>
          <a:xfrm>
            <a:off x="792345" y="1251537"/>
            <a:ext cx="336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ConfigMap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与 </a:t>
            </a:r>
            <a:r>
              <a:rPr lang="en-US" altLang="zh-CN" sz="2400" b="1" dirty="0"/>
              <a:t>Secret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721E91-66AE-ADDF-867C-0D2170FC8F07}"/>
              </a:ext>
            </a:extLst>
          </p:cNvPr>
          <p:cNvSpPr txBox="1"/>
          <p:nvPr/>
        </p:nvSpPr>
        <p:spPr>
          <a:xfrm>
            <a:off x="792344" y="2038598"/>
            <a:ext cx="36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ConfigMap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A1DEED-61E6-549A-1CE4-D77AA2DB9A19}"/>
              </a:ext>
            </a:extLst>
          </p:cNvPr>
          <p:cNvSpPr txBox="1"/>
          <p:nvPr/>
        </p:nvSpPr>
        <p:spPr>
          <a:xfrm>
            <a:off x="786837" y="2721260"/>
            <a:ext cx="27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应用程序的外部配置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553E4D-5A4F-3AFF-9111-C8A3CBC7EECA}"/>
              </a:ext>
            </a:extLst>
          </p:cNvPr>
          <p:cNvSpPr txBox="1"/>
          <p:nvPr/>
        </p:nvSpPr>
        <p:spPr>
          <a:xfrm>
            <a:off x="792344" y="4005611"/>
            <a:ext cx="36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Secret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FC0A2D-FF42-70F1-A47F-95A3A6239C73}"/>
              </a:ext>
            </a:extLst>
          </p:cNvPr>
          <p:cNvSpPr txBox="1"/>
          <p:nvPr/>
        </p:nvSpPr>
        <p:spPr>
          <a:xfrm>
            <a:off x="786837" y="4660549"/>
            <a:ext cx="398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更安全的 </a:t>
            </a:r>
            <a:r>
              <a:rPr lang="en-US" altLang="zh-CN" dirty="0" err="1"/>
              <a:t>ConfigMap</a:t>
            </a:r>
            <a:r>
              <a:rPr lang="en-US" altLang="zh-CN" dirty="0"/>
              <a:t>, </a:t>
            </a:r>
            <a:r>
              <a:rPr lang="zh-CN" altLang="en-US" dirty="0"/>
              <a:t>保存涉密的配置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AF940E8-B312-B465-C973-713E9AC7CA6E}"/>
              </a:ext>
            </a:extLst>
          </p:cNvPr>
          <p:cNvSpPr txBox="1"/>
          <p:nvPr/>
        </p:nvSpPr>
        <p:spPr>
          <a:xfrm>
            <a:off x="1025132" y="3153672"/>
            <a:ext cx="3289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用于设置环境变量，配置选项等。简化依赖服务变动时导致的应用重新配置工作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5497CB-A911-FAA4-88EF-1C4C4C02F1E6}"/>
              </a:ext>
            </a:extLst>
          </p:cNvPr>
          <p:cNvSpPr txBox="1"/>
          <p:nvPr/>
        </p:nvSpPr>
        <p:spPr>
          <a:xfrm>
            <a:off x="1025132" y="5306880"/>
            <a:ext cx="328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Base64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加密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形 34" descr="云 轮廓">
            <a:extLst>
              <a:ext uri="{FF2B5EF4-FFF2-40B4-BE49-F238E27FC236}">
                <a16:creationId xmlns:a16="http://schemas.microsoft.com/office/drawing/2014/main" id="{30D6207B-6319-B8C9-D1BC-AF902DBDD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6877" y="2407423"/>
            <a:ext cx="2343229" cy="2343229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组件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5952702" y="670142"/>
            <a:ext cx="3289298" cy="5078104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3F0E1-7F6C-DA44-22A8-FBCB54D0343D}"/>
              </a:ext>
            </a:extLst>
          </p:cNvPr>
          <p:cNvSpPr/>
          <p:nvPr/>
        </p:nvSpPr>
        <p:spPr>
          <a:xfrm>
            <a:off x="6644850" y="894250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866CC-3723-C20F-62B8-61FB85D2A245}"/>
              </a:ext>
            </a:extLst>
          </p:cNvPr>
          <p:cNvSpPr/>
          <p:nvPr/>
        </p:nvSpPr>
        <p:spPr>
          <a:xfrm>
            <a:off x="6644850" y="1212394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6644850" y="1579463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6286075" y="5754539"/>
            <a:ext cx="2705100" cy="85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AA67C-6F06-027D-1BB1-011166274FBD}"/>
              </a:ext>
            </a:extLst>
          </p:cNvPr>
          <p:cNvSpPr/>
          <p:nvPr/>
        </p:nvSpPr>
        <p:spPr>
          <a:xfrm>
            <a:off x="6543921" y="2089009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43CBE-0074-79ED-EE6A-FB7C1D23B6F1}"/>
              </a:ext>
            </a:extLst>
          </p:cNvPr>
          <p:cNvSpPr txBox="1"/>
          <p:nvPr/>
        </p:nvSpPr>
        <p:spPr>
          <a:xfrm>
            <a:off x="7250095" y="2089009"/>
            <a:ext cx="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C0C4BAA-826B-A5E2-25D1-52174D5C9C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32" y="2491477"/>
            <a:ext cx="643944" cy="515155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4C7BDE13-6AB1-F496-4ED8-D4DA0AE478AD}"/>
              </a:ext>
            </a:extLst>
          </p:cNvPr>
          <p:cNvSpPr/>
          <p:nvPr/>
        </p:nvSpPr>
        <p:spPr>
          <a:xfrm>
            <a:off x="6556621" y="3643557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ABB1943-580B-908B-3874-2B01D85DDC95}"/>
              </a:ext>
            </a:extLst>
          </p:cNvPr>
          <p:cNvSpPr txBox="1"/>
          <p:nvPr/>
        </p:nvSpPr>
        <p:spPr>
          <a:xfrm>
            <a:off x="7262795" y="3643557"/>
            <a:ext cx="11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2B4D66E-D255-608D-FA42-8043ADF4B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32" y="4046025"/>
            <a:ext cx="643944" cy="5151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D6534D-1254-D027-F797-81310AB62126}"/>
              </a:ext>
            </a:extLst>
          </p:cNvPr>
          <p:cNvSpPr/>
          <p:nvPr/>
        </p:nvSpPr>
        <p:spPr>
          <a:xfrm>
            <a:off x="8784790" y="2273675"/>
            <a:ext cx="1557165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7BAAE9-441A-708E-62D2-44B41A9D8021}"/>
              </a:ext>
            </a:extLst>
          </p:cNvPr>
          <p:cNvSpPr/>
          <p:nvPr/>
        </p:nvSpPr>
        <p:spPr>
          <a:xfrm>
            <a:off x="8788974" y="3809265"/>
            <a:ext cx="1501437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Service2</a:t>
            </a:r>
            <a:endParaRPr lang="zh-CN" altLang="en-US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6E74CC1-C3A0-FCE0-9C20-B18297D33EBB}"/>
              </a:ext>
            </a:extLst>
          </p:cNvPr>
          <p:cNvSpPr/>
          <p:nvPr/>
        </p:nvSpPr>
        <p:spPr>
          <a:xfrm>
            <a:off x="9445483" y="3024528"/>
            <a:ext cx="320722" cy="705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362498-40D9-0E00-C338-EDDFFAF7E168}"/>
              </a:ext>
            </a:extLst>
          </p:cNvPr>
          <p:cNvSpPr txBox="1"/>
          <p:nvPr/>
        </p:nvSpPr>
        <p:spPr>
          <a:xfrm>
            <a:off x="792345" y="1251537"/>
            <a:ext cx="1357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Volume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A1DEED-61E6-549A-1CE4-D77AA2DB9A19}"/>
              </a:ext>
            </a:extLst>
          </p:cNvPr>
          <p:cNvSpPr txBox="1"/>
          <p:nvPr/>
        </p:nvSpPr>
        <p:spPr>
          <a:xfrm>
            <a:off x="792345" y="2089009"/>
            <a:ext cx="27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用于数据持久化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AF940E8-B312-B465-C973-713E9AC7CA6E}"/>
              </a:ext>
            </a:extLst>
          </p:cNvPr>
          <p:cNvSpPr txBox="1"/>
          <p:nvPr/>
        </p:nvSpPr>
        <p:spPr>
          <a:xfrm>
            <a:off x="1030640" y="2521421"/>
            <a:ext cx="3289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Volume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类似，可以挂载到远端或本地的存储路径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Kubernetes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本身不管理数据持久化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6F248A-0DCF-2B7C-CF35-92AA3AA8C413}"/>
              </a:ext>
            </a:extLst>
          </p:cNvPr>
          <p:cNvSpPr/>
          <p:nvPr/>
        </p:nvSpPr>
        <p:spPr>
          <a:xfrm>
            <a:off x="6951227" y="4604870"/>
            <a:ext cx="1557165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Volume</a:t>
            </a:r>
            <a:endParaRPr lang="zh-CN" altLang="en-US" dirty="0"/>
          </a:p>
        </p:txBody>
      </p:sp>
      <p:sp>
        <p:nvSpPr>
          <p:cNvPr id="33" name="箭头: 圆角右 32">
            <a:extLst>
              <a:ext uri="{FF2B5EF4-FFF2-40B4-BE49-F238E27FC236}">
                <a16:creationId xmlns:a16="http://schemas.microsoft.com/office/drawing/2014/main" id="{5B2D7738-2921-5034-1C6F-71A45E19CF7E}"/>
              </a:ext>
            </a:extLst>
          </p:cNvPr>
          <p:cNvSpPr/>
          <p:nvPr/>
        </p:nvSpPr>
        <p:spPr>
          <a:xfrm rot="16200000">
            <a:off x="5590481" y="3759630"/>
            <a:ext cx="810818" cy="1895473"/>
          </a:xfrm>
          <a:prstGeom prst="bentArrow">
            <a:avLst>
              <a:gd name="adj1" fmla="val 17426"/>
              <a:gd name="adj2" fmla="val 17426"/>
              <a:gd name="adj3" fmla="val 2247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FF8FEE3-9F20-41A4-C56F-9BADA520BC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44" y="3390651"/>
            <a:ext cx="572421" cy="5724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39265C2-AB20-0E53-0DA0-6850787FF9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772" y="5274938"/>
            <a:ext cx="386393" cy="386393"/>
          </a:xfrm>
          <a:prstGeom prst="rect">
            <a:avLst/>
          </a:prstGeom>
        </p:spPr>
      </p:pic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A9959968-D0EA-BD66-B717-A00BAF7BABE1}"/>
              </a:ext>
            </a:extLst>
          </p:cNvPr>
          <p:cNvSpPr/>
          <p:nvPr/>
        </p:nvSpPr>
        <p:spPr>
          <a:xfrm rot="5400000">
            <a:off x="8578626" y="4804426"/>
            <a:ext cx="493941" cy="3863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1550B4-5669-503A-D864-C08FAB0FD99E}"/>
              </a:ext>
            </a:extLst>
          </p:cNvPr>
          <p:cNvSpPr txBox="1"/>
          <p:nvPr/>
        </p:nvSpPr>
        <p:spPr>
          <a:xfrm>
            <a:off x="3787254" y="4449889"/>
            <a:ext cx="102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remote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CC60CDD-FCFB-7E62-335E-1DF60577E273}"/>
              </a:ext>
            </a:extLst>
          </p:cNvPr>
          <p:cNvSpPr txBox="1"/>
          <p:nvPr/>
        </p:nvSpPr>
        <p:spPr>
          <a:xfrm>
            <a:off x="9355540" y="555463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local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组件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5208877" y="1385096"/>
            <a:ext cx="2463147" cy="3772518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3F0E1-7F6C-DA44-22A8-FBCB54D0343D}"/>
              </a:ext>
            </a:extLst>
          </p:cNvPr>
          <p:cNvSpPr/>
          <p:nvPr/>
        </p:nvSpPr>
        <p:spPr>
          <a:xfrm>
            <a:off x="5716926" y="160611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866CC-3723-C20F-62B8-61FB85D2A245}"/>
              </a:ext>
            </a:extLst>
          </p:cNvPr>
          <p:cNvSpPr/>
          <p:nvPr/>
        </p:nvSpPr>
        <p:spPr>
          <a:xfrm>
            <a:off x="5716926" y="1924255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5716926" y="2291324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5653635" y="5219968"/>
            <a:ext cx="1674468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Node1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AA67C-6F06-027D-1BB1-011166274FBD}"/>
              </a:ext>
            </a:extLst>
          </p:cNvPr>
          <p:cNvSpPr/>
          <p:nvPr/>
        </p:nvSpPr>
        <p:spPr>
          <a:xfrm>
            <a:off x="5630982" y="2729622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43CBE-0074-79ED-EE6A-FB7C1D23B6F1}"/>
              </a:ext>
            </a:extLst>
          </p:cNvPr>
          <p:cNvSpPr txBox="1"/>
          <p:nvPr/>
        </p:nvSpPr>
        <p:spPr>
          <a:xfrm>
            <a:off x="6099228" y="2738261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C0C4BAA-826B-A5E2-25D1-52174D5C9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21" y="3070066"/>
            <a:ext cx="478897" cy="383117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4C7BDE13-6AB1-F496-4ED8-D4DA0AE478AD}"/>
              </a:ext>
            </a:extLst>
          </p:cNvPr>
          <p:cNvSpPr/>
          <p:nvPr/>
        </p:nvSpPr>
        <p:spPr>
          <a:xfrm>
            <a:off x="5647869" y="3782997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ABB1943-580B-908B-3874-2B01D85DDC95}"/>
              </a:ext>
            </a:extLst>
          </p:cNvPr>
          <p:cNvSpPr txBox="1"/>
          <p:nvPr/>
        </p:nvSpPr>
        <p:spPr>
          <a:xfrm>
            <a:off x="6123339" y="3791636"/>
            <a:ext cx="8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2B4D66E-D255-608D-FA42-8043ADF4B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01" y="4123441"/>
            <a:ext cx="478897" cy="3831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D6534D-1254-D027-F797-81310AB62126}"/>
              </a:ext>
            </a:extLst>
          </p:cNvPr>
          <p:cNvSpPr/>
          <p:nvPr/>
        </p:nvSpPr>
        <p:spPr>
          <a:xfrm>
            <a:off x="7981936" y="2869379"/>
            <a:ext cx="1158053" cy="4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7BAAE9-441A-708E-62D2-44B41A9D8021}"/>
              </a:ext>
            </a:extLst>
          </p:cNvPr>
          <p:cNvSpPr/>
          <p:nvPr/>
        </p:nvSpPr>
        <p:spPr>
          <a:xfrm>
            <a:off x="8023381" y="3922754"/>
            <a:ext cx="1116608" cy="4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362498-40D9-0E00-C338-EDDFFAF7E168}"/>
              </a:ext>
            </a:extLst>
          </p:cNvPr>
          <p:cNvSpPr txBox="1"/>
          <p:nvPr/>
        </p:nvSpPr>
        <p:spPr>
          <a:xfrm>
            <a:off x="792345" y="1251537"/>
            <a:ext cx="1295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Replica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A1DEED-61E6-549A-1CE4-D77AA2DB9A19}"/>
              </a:ext>
            </a:extLst>
          </p:cNvPr>
          <p:cNvSpPr txBox="1"/>
          <p:nvPr/>
        </p:nvSpPr>
        <p:spPr>
          <a:xfrm>
            <a:off x="792345" y="2089009"/>
            <a:ext cx="384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复制</a:t>
            </a:r>
            <a:r>
              <a:rPr lang="en-US" altLang="zh-CN" dirty="0"/>
              <a:t>Node</a:t>
            </a:r>
            <a:r>
              <a:rPr lang="zh-CN" altLang="en-US" dirty="0"/>
              <a:t>和</a:t>
            </a:r>
            <a:r>
              <a:rPr lang="en-US" altLang="zh-CN" dirty="0"/>
              <a:t>Pod</a:t>
            </a:r>
            <a:r>
              <a:rPr lang="zh-CN" altLang="en-US" dirty="0"/>
              <a:t>，但连接到相同的服务，提供相同的服务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940712B-88BF-6BF1-F93F-780129B73FBC}"/>
              </a:ext>
            </a:extLst>
          </p:cNvPr>
          <p:cNvSpPr/>
          <p:nvPr/>
        </p:nvSpPr>
        <p:spPr>
          <a:xfrm>
            <a:off x="9561819" y="1385096"/>
            <a:ext cx="2463147" cy="3772518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C7EFD3-03EE-C7AD-9857-AB089D1460DB}"/>
              </a:ext>
            </a:extLst>
          </p:cNvPr>
          <p:cNvSpPr/>
          <p:nvPr/>
        </p:nvSpPr>
        <p:spPr>
          <a:xfrm>
            <a:off x="10069868" y="160611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034CFF-D01A-854E-4FD4-91171534214F}"/>
              </a:ext>
            </a:extLst>
          </p:cNvPr>
          <p:cNvSpPr/>
          <p:nvPr/>
        </p:nvSpPr>
        <p:spPr>
          <a:xfrm>
            <a:off x="10069868" y="1924255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DC7DE4-CE9E-5DB3-170F-72A953D7FBF9}"/>
              </a:ext>
            </a:extLst>
          </p:cNvPr>
          <p:cNvSpPr/>
          <p:nvPr/>
        </p:nvSpPr>
        <p:spPr>
          <a:xfrm>
            <a:off x="10069868" y="2291324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68CA72-3D2B-A7DF-BB90-18301A828410}"/>
              </a:ext>
            </a:extLst>
          </p:cNvPr>
          <p:cNvSpPr/>
          <p:nvPr/>
        </p:nvSpPr>
        <p:spPr>
          <a:xfrm>
            <a:off x="10006577" y="5219968"/>
            <a:ext cx="1674468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Node2</a:t>
            </a:r>
            <a:endParaRPr lang="zh-CN" altLang="en-US" sz="28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6A7DA3-35F3-0B11-1DB6-065D8981EFE4}"/>
              </a:ext>
            </a:extLst>
          </p:cNvPr>
          <p:cNvSpPr/>
          <p:nvPr/>
        </p:nvSpPr>
        <p:spPr>
          <a:xfrm>
            <a:off x="9983924" y="2729622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81BD2F-7E58-9DB0-F13C-B2352652F1D3}"/>
              </a:ext>
            </a:extLst>
          </p:cNvPr>
          <p:cNvSpPr txBox="1"/>
          <p:nvPr/>
        </p:nvSpPr>
        <p:spPr>
          <a:xfrm>
            <a:off x="10452170" y="2738261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6BBF31C-634E-5FAC-4427-DDA0206FDB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363" y="3070066"/>
            <a:ext cx="478897" cy="38311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A9A8DBE-4E83-381D-337F-3601D39F0D1D}"/>
              </a:ext>
            </a:extLst>
          </p:cNvPr>
          <p:cNvSpPr/>
          <p:nvPr/>
        </p:nvSpPr>
        <p:spPr>
          <a:xfrm>
            <a:off x="10000811" y="3782997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5DA61A1-DD74-3E4D-8134-E1FD46CD07C4}"/>
              </a:ext>
            </a:extLst>
          </p:cNvPr>
          <p:cNvSpPr txBox="1"/>
          <p:nvPr/>
        </p:nvSpPr>
        <p:spPr>
          <a:xfrm>
            <a:off x="10476281" y="3791636"/>
            <a:ext cx="8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286FFCC-3B4E-5FEA-AEAF-01009144BF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743" y="4123441"/>
            <a:ext cx="478897" cy="383117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F6D0FCB9-EC3B-E7E2-FC81-2A3A5BA21FE2}"/>
              </a:ext>
            </a:extLst>
          </p:cNvPr>
          <p:cNvSpPr/>
          <p:nvPr/>
        </p:nvSpPr>
        <p:spPr>
          <a:xfrm>
            <a:off x="7328103" y="3070066"/>
            <a:ext cx="653833" cy="19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84926421-19C5-D90D-D474-C08E77435FDE}"/>
              </a:ext>
            </a:extLst>
          </p:cNvPr>
          <p:cNvSpPr/>
          <p:nvPr/>
        </p:nvSpPr>
        <p:spPr>
          <a:xfrm>
            <a:off x="7345107" y="4014553"/>
            <a:ext cx="653833" cy="19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BC3555EC-9A54-0CBF-9056-A0D15A6CBBD2}"/>
              </a:ext>
            </a:extLst>
          </p:cNvPr>
          <p:cNvSpPr/>
          <p:nvPr/>
        </p:nvSpPr>
        <p:spPr>
          <a:xfrm>
            <a:off x="9227190" y="2992898"/>
            <a:ext cx="644541" cy="2757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左 38">
            <a:extLst>
              <a:ext uri="{FF2B5EF4-FFF2-40B4-BE49-F238E27FC236}">
                <a16:creationId xmlns:a16="http://schemas.microsoft.com/office/drawing/2014/main" id="{763C0CFB-E753-9E64-356C-26CC2EEF2A7A}"/>
              </a:ext>
            </a:extLst>
          </p:cNvPr>
          <p:cNvSpPr/>
          <p:nvPr/>
        </p:nvSpPr>
        <p:spPr>
          <a:xfrm>
            <a:off x="9236209" y="4075255"/>
            <a:ext cx="644541" cy="2757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88EB667-D1F8-7CFF-7665-A958509550A2}"/>
              </a:ext>
            </a:extLst>
          </p:cNvPr>
          <p:cNvSpPr txBox="1"/>
          <p:nvPr/>
        </p:nvSpPr>
        <p:spPr>
          <a:xfrm>
            <a:off x="792345" y="3250088"/>
            <a:ext cx="38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</a:t>
            </a:r>
            <a:r>
              <a:rPr lang="zh-CN" altLang="en-US" dirty="0"/>
              <a:t>起到负载均衡的作用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643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组件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5208877" y="1385096"/>
            <a:ext cx="2463147" cy="3772518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3F0E1-7F6C-DA44-22A8-FBCB54D0343D}"/>
              </a:ext>
            </a:extLst>
          </p:cNvPr>
          <p:cNvSpPr/>
          <p:nvPr/>
        </p:nvSpPr>
        <p:spPr>
          <a:xfrm>
            <a:off x="5716926" y="160611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866CC-3723-C20F-62B8-61FB85D2A245}"/>
              </a:ext>
            </a:extLst>
          </p:cNvPr>
          <p:cNvSpPr/>
          <p:nvPr/>
        </p:nvSpPr>
        <p:spPr>
          <a:xfrm>
            <a:off x="5716926" y="1924255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5716926" y="2291324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5653635" y="5219968"/>
            <a:ext cx="1674468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Node1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AA67C-6F06-027D-1BB1-011166274FBD}"/>
              </a:ext>
            </a:extLst>
          </p:cNvPr>
          <p:cNvSpPr/>
          <p:nvPr/>
        </p:nvSpPr>
        <p:spPr>
          <a:xfrm>
            <a:off x="5630982" y="2729622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43CBE-0074-79ED-EE6A-FB7C1D23B6F1}"/>
              </a:ext>
            </a:extLst>
          </p:cNvPr>
          <p:cNvSpPr txBox="1"/>
          <p:nvPr/>
        </p:nvSpPr>
        <p:spPr>
          <a:xfrm>
            <a:off x="6099228" y="2738261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C0C4BAA-826B-A5E2-25D1-52174D5C9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21" y="3070066"/>
            <a:ext cx="478897" cy="383117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4C7BDE13-6AB1-F496-4ED8-D4DA0AE478AD}"/>
              </a:ext>
            </a:extLst>
          </p:cNvPr>
          <p:cNvSpPr/>
          <p:nvPr/>
        </p:nvSpPr>
        <p:spPr>
          <a:xfrm>
            <a:off x="5647869" y="3782997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ABB1943-580B-908B-3874-2B01D85DDC95}"/>
              </a:ext>
            </a:extLst>
          </p:cNvPr>
          <p:cNvSpPr txBox="1"/>
          <p:nvPr/>
        </p:nvSpPr>
        <p:spPr>
          <a:xfrm>
            <a:off x="6123339" y="3791636"/>
            <a:ext cx="8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2B4D66E-D255-608D-FA42-8043ADF4B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01" y="4123441"/>
            <a:ext cx="478897" cy="3831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D6534D-1254-D027-F797-81310AB62126}"/>
              </a:ext>
            </a:extLst>
          </p:cNvPr>
          <p:cNvSpPr/>
          <p:nvPr/>
        </p:nvSpPr>
        <p:spPr>
          <a:xfrm>
            <a:off x="7981936" y="2869379"/>
            <a:ext cx="1158053" cy="4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7BAAE9-441A-708E-62D2-44B41A9D8021}"/>
              </a:ext>
            </a:extLst>
          </p:cNvPr>
          <p:cNvSpPr/>
          <p:nvPr/>
        </p:nvSpPr>
        <p:spPr>
          <a:xfrm>
            <a:off x="8023381" y="3922754"/>
            <a:ext cx="1116608" cy="4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362498-40D9-0E00-C338-EDDFFAF7E168}"/>
              </a:ext>
            </a:extLst>
          </p:cNvPr>
          <p:cNvSpPr txBox="1"/>
          <p:nvPr/>
        </p:nvSpPr>
        <p:spPr>
          <a:xfrm>
            <a:off x="792345" y="1251537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Deployment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A1DEED-61E6-549A-1CE4-D77AA2DB9A19}"/>
              </a:ext>
            </a:extLst>
          </p:cNvPr>
          <p:cNvSpPr txBox="1"/>
          <p:nvPr/>
        </p:nvSpPr>
        <p:spPr>
          <a:xfrm>
            <a:off x="792345" y="2089009"/>
            <a:ext cx="384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K8s </a:t>
            </a:r>
            <a:r>
              <a:rPr lang="zh-CN" altLang="en-US" dirty="0"/>
              <a:t>创建和复制</a:t>
            </a:r>
            <a:r>
              <a:rPr lang="en-US" altLang="zh-CN" dirty="0"/>
              <a:t>Pod</a:t>
            </a:r>
            <a:r>
              <a:rPr lang="zh-CN" altLang="en-US" dirty="0"/>
              <a:t>等组件的蓝图。对</a:t>
            </a:r>
            <a:r>
              <a:rPr lang="en-US" altLang="zh-CN" dirty="0"/>
              <a:t>Pod</a:t>
            </a:r>
            <a:r>
              <a:rPr lang="zh-CN" altLang="en-US" dirty="0"/>
              <a:t>的再次抽象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940712B-88BF-6BF1-F93F-780129B73FBC}"/>
              </a:ext>
            </a:extLst>
          </p:cNvPr>
          <p:cNvSpPr/>
          <p:nvPr/>
        </p:nvSpPr>
        <p:spPr>
          <a:xfrm>
            <a:off x="9561819" y="1385096"/>
            <a:ext cx="2463147" cy="3772518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C7EFD3-03EE-C7AD-9857-AB089D1460DB}"/>
              </a:ext>
            </a:extLst>
          </p:cNvPr>
          <p:cNvSpPr/>
          <p:nvPr/>
        </p:nvSpPr>
        <p:spPr>
          <a:xfrm>
            <a:off x="10069868" y="160611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034CFF-D01A-854E-4FD4-91171534214F}"/>
              </a:ext>
            </a:extLst>
          </p:cNvPr>
          <p:cNvSpPr/>
          <p:nvPr/>
        </p:nvSpPr>
        <p:spPr>
          <a:xfrm>
            <a:off x="10069868" y="1924255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DC7DE4-CE9E-5DB3-170F-72A953D7FBF9}"/>
              </a:ext>
            </a:extLst>
          </p:cNvPr>
          <p:cNvSpPr/>
          <p:nvPr/>
        </p:nvSpPr>
        <p:spPr>
          <a:xfrm>
            <a:off x="10069868" y="2291324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68CA72-3D2B-A7DF-BB90-18301A828410}"/>
              </a:ext>
            </a:extLst>
          </p:cNvPr>
          <p:cNvSpPr/>
          <p:nvPr/>
        </p:nvSpPr>
        <p:spPr>
          <a:xfrm>
            <a:off x="10006577" y="5219968"/>
            <a:ext cx="1674468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Node2</a:t>
            </a:r>
            <a:endParaRPr lang="zh-CN" altLang="en-US" sz="28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6A7DA3-35F3-0B11-1DB6-065D8981EFE4}"/>
              </a:ext>
            </a:extLst>
          </p:cNvPr>
          <p:cNvSpPr/>
          <p:nvPr/>
        </p:nvSpPr>
        <p:spPr>
          <a:xfrm>
            <a:off x="9983924" y="2729622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81BD2F-7E58-9DB0-F13C-B2352652F1D3}"/>
              </a:ext>
            </a:extLst>
          </p:cNvPr>
          <p:cNvSpPr txBox="1"/>
          <p:nvPr/>
        </p:nvSpPr>
        <p:spPr>
          <a:xfrm>
            <a:off x="10452170" y="2738261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6BBF31C-634E-5FAC-4427-DDA0206FDB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363" y="3070066"/>
            <a:ext cx="478897" cy="38311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A9A8DBE-4E83-381D-337F-3601D39F0D1D}"/>
              </a:ext>
            </a:extLst>
          </p:cNvPr>
          <p:cNvSpPr/>
          <p:nvPr/>
        </p:nvSpPr>
        <p:spPr>
          <a:xfrm>
            <a:off x="10000811" y="3782997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5DA61A1-DD74-3E4D-8134-E1FD46CD07C4}"/>
              </a:ext>
            </a:extLst>
          </p:cNvPr>
          <p:cNvSpPr txBox="1"/>
          <p:nvPr/>
        </p:nvSpPr>
        <p:spPr>
          <a:xfrm>
            <a:off x="10476281" y="3791636"/>
            <a:ext cx="8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286FFCC-3B4E-5FEA-AEAF-01009144BF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743" y="4123441"/>
            <a:ext cx="478897" cy="383117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F6D0FCB9-EC3B-E7E2-FC81-2A3A5BA21FE2}"/>
              </a:ext>
            </a:extLst>
          </p:cNvPr>
          <p:cNvSpPr/>
          <p:nvPr/>
        </p:nvSpPr>
        <p:spPr>
          <a:xfrm>
            <a:off x="7328103" y="3070066"/>
            <a:ext cx="653833" cy="19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84926421-19C5-D90D-D474-C08E77435FDE}"/>
              </a:ext>
            </a:extLst>
          </p:cNvPr>
          <p:cNvSpPr/>
          <p:nvPr/>
        </p:nvSpPr>
        <p:spPr>
          <a:xfrm>
            <a:off x="7345107" y="4014553"/>
            <a:ext cx="653833" cy="19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BC3555EC-9A54-0CBF-9056-A0D15A6CBBD2}"/>
              </a:ext>
            </a:extLst>
          </p:cNvPr>
          <p:cNvSpPr/>
          <p:nvPr/>
        </p:nvSpPr>
        <p:spPr>
          <a:xfrm>
            <a:off x="9227190" y="2992898"/>
            <a:ext cx="644541" cy="2757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左 38">
            <a:extLst>
              <a:ext uri="{FF2B5EF4-FFF2-40B4-BE49-F238E27FC236}">
                <a16:creationId xmlns:a16="http://schemas.microsoft.com/office/drawing/2014/main" id="{763C0CFB-E753-9E64-356C-26CC2EEF2A7A}"/>
              </a:ext>
            </a:extLst>
          </p:cNvPr>
          <p:cNvSpPr/>
          <p:nvPr/>
        </p:nvSpPr>
        <p:spPr>
          <a:xfrm>
            <a:off x="9236209" y="4075255"/>
            <a:ext cx="644541" cy="2757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88EB667-D1F8-7CFF-7665-A958509550A2}"/>
              </a:ext>
            </a:extLst>
          </p:cNvPr>
          <p:cNvSpPr txBox="1"/>
          <p:nvPr/>
        </p:nvSpPr>
        <p:spPr>
          <a:xfrm>
            <a:off x="792345" y="2992898"/>
            <a:ext cx="384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管理者创建和配置</a:t>
            </a:r>
            <a:r>
              <a:rPr lang="en-US" altLang="zh-CN" dirty="0"/>
              <a:t>Deployment</a:t>
            </a:r>
            <a:r>
              <a:rPr lang="zh-CN" altLang="en-US" dirty="0"/>
              <a:t>来管理 </a:t>
            </a:r>
            <a:r>
              <a:rPr lang="en-US" altLang="zh-CN" dirty="0"/>
              <a:t>K8s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3E95C9-D5F1-A662-42E5-E39673727662}"/>
              </a:ext>
            </a:extLst>
          </p:cNvPr>
          <p:cNvSpPr/>
          <p:nvPr/>
        </p:nvSpPr>
        <p:spPr>
          <a:xfrm>
            <a:off x="7296646" y="402030"/>
            <a:ext cx="2533035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Deployment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3CDE05-6122-04A7-F042-9D80A4CF8EC4}"/>
              </a:ext>
            </a:extLst>
          </p:cNvPr>
          <p:cNvSpPr txBox="1"/>
          <p:nvPr/>
        </p:nvSpPr>
        <p:spPr>
          <a:xfrm>
            <a:off x="790299" y="3922754"/>
            <a:ext cx="384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一般不用于数据库等含状态的应用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6E3992-3A18-3D58-6D46-EF13E0AE470B}"/>
              </a:ext>
            </a:extLst>
          </p:cNvPr>
          <p:cNvSpPr txBox="1"/>
          <p:nvPr/>
        </p:nvSpPr>
        <p:spPr>
          <a:xfrm>
            <a:off x="1023054" y="4675580"/>
            <a:ext cx="32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K8s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StatefulSet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组件来处理这类应用，但不推荐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4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297403" y="2961672"/>
            <a:ext cx="4806817" cy="2401396"/>
          </a:xfrm>
          <a:custGeom>
            <a:avLst/>
            <a:gdLst>
              <a:gd name="connsiteX0" fmla="*/ 0 w 9266664"/>
              <a:gd name="connsiteY0" fmla="*/ 0 h 2369924"/>
              <a:gd name="connsiteX1" fmla="*/ 9266664 w 9266664"/>
              <a:gd name="connsiteY1" fmla="*/ 0 h 2369924"/>
              <a:gd name="connsiteX2" fmla="*/ 9266664 w 9266664"/>
              <a:gd name="connsiteY2" fmla="*/ 2369924 h 2369924"/>
              <a:gd name="connsiteX3" fmla="*/ 0 w 9266664"/>
              <a:gd name="connsiteY3" fmla="*/ 2369924 h 2369924"/>
              <a:gd name="connsiteX4" fmla="*/ 0 w 9266664"/>
              <a:gd name="connsiteY4" fmla="*/ 0 h 2369924"/>
              <a:gd name="connsiteX0" fmla="*/ 0 w 9266664"/>
              <a:gd name="connsiteY0" fmla="*/ 0 h 2369924"/>
              <a:gd name="connsiteX1" fmla="*/ 4198570 w 9266664"/>
              <a:gd name="connsiteY1" fmla="*/ 3826 h 2369924"/>
              <a:gd name="connsiteX2" fmla="*/ 9266664 w 9266664"/>
              <a:gd name="connsiteY2" fmla="*/ 0 h 2369924"/>
              <a:gd name="connsiteX3" fmla="*/ 9266664 w 9266664"/>
              <a:gd name="connsiteY3" fmla="*/ 2369924 h 2369924"/>
              <a:gd name="connsiteX4" fmla="*/ 0 w 9266664"/>
              <a:gd name="connsiteY4" fmla="*/ 2369924 h 2369924"/>
              <a:gd name="connsiteX5" fmla="*/ 0 w 9266664"/>
              <a:gd name="connsiteY5" fmla="*/ 0 h 2369924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2369924 h 2377462"/>
              <a:gd name="connsiteX6" fmla="*/ 0 w 9266664"/>
              <a:gd name="connsiteY6" fmla="*/ 0 h 2377462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0 h 2377462"/>
              <a:gd name="connsiteX0" fmla="*/ 0 w 7217202"/>
              <a:gd name="connsiteY0" fmla="*/ 2377462 h 2377462"/>
              <a:gd name="connsiteX1" fmla="*/ 2149108 w 7217202"/>
              <a:gd name="connsiteY1" fmla="*/ 3826 h 2377462"/>
              <a:gd name="connsiteX2" fmla="*/ 7217202 w 7217202"/>
              <a:gd name="connsiteY2" fmla="*/ 0 h 2377462"/>
              <a:gd name="connsiteX3" fmla="*/ 7217202 w 7217202"/>
              <a:gd name="connsiteY3" fmla="*/ 2369924 h 2377462"/>
              <a:gd name="connsiteX4" fmla="*/ 0 w 7217202"/>
              <a:gd name="connsiteY4" fmla="*/ 2377462 h 2377462"/>
              <a:gd name="connsiteX0" fmla="*/ 0 w 7217202"/>
              <a:gd name="connsiteY0" fmla="*/ 2401396 h 2401396"/>
              <a:gd name="connsiteX1" fmla="*/ 2149108 w 7217202"/>
              <a:gd name="connsiteY1" fmla="*/ 27760 h 2401396"/>
              <a:gd name="connsiteX2" fmla="*/ 3184170 w 7217202"/>
              <a:gd name="connsiteY2" fmla="*/ 0 h 2401396"/>
              <a:gd name="connsiteX3" fmla="*/ 7217202 w 7217202"/>
              <a:gd name="connsiteY3" fmla="*/ 23934 h 2401396"/>
              <a:gd name="connsiteX4" fmla="*/ 7217202 w 7217202"/>
              <a:gd name="connsiteY4" fmla="*/ 2393858 h 2401396"/>
              <a:gd name="connsiteX5" fmla="*/ 0 w 7217202"/>
              <a:gd name="connsiteY5" fmla="*/ 2401396 h 2401396"/>
              <a:gd name="connsiteX0" fmla="*/ 0 w 7217202"/>
              <a:gd name="connsiteY0" fmla="*/ 2401396 h 2401396"/>
              <a:gd name="connsiteX1" fmla="*/ 3184170 w 7217202"/>
              <a:gd name="connsiteY1" fmla="*/ 0 h 2401396"/>
              <a:gd name="connsiteX2" fmla="*/ 7217202 w 7217202"/>
              <a:gd name="connsiteY2" fmla="*/ 23934 h 2401396"/>
              <a:gd name="connsiteX3" fmla="*/ 7217202 w 7217202"/>
              <a:gd name="connsiteY3" fmla="*/ 2393858 h 2401396"/>
              <a:gd name="connsiteX4" fmla="*/ 0 w 7217202"/>
              <a:gd name="connsiteY4" fmla="*/ 2401396 h 24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02" h="2401396">
                <a:moveTo>
                  <a:pt x="0" y="2401396"/>
                </a:moveTo>
                <a:lnTo>
                  <a:pt x="3184170" y="0"/>
                </a:lnTo>
                <a:lnTo>
                  <a:pt x="7217202" y="23934"/>
                </a:lnTo>
                <a:lnTo>
                  <a:pt x="7217202" y="2393858"/>
                </a:lnTo>
                <a:lnTo>
                  <a:pt x="0" y="240139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9495150" y="2885470"/>
            <a:ext cx="4808965" cy="2388362"/>
          </a:xfrm>
          <a:custGeom>
            <a:avLst/>
            <a:gdLst>
              <a:gd name="connsiteX0" fmla="*/ 0 w 9266664"/>
              <a:gd name="connsiteY0" fmla="*/ 0 h 2382833"/>
              <a:gd name="connsiteX1" fmla="*/ 9266664 w 9266664"/>
              <a:gd name="connsiteY1" fmla="*/ 0 h 2382833"/>
              <a:gd name="connsiteX2" fmla="*/ 9266664 w 9266664"/>
              <a:gd name="connsiteY2" fmla="*/ 2382833 h 2382833"/>
              <a:gd name="connsiteX3" fmla="*/ 0 w 9266664"/>
              <a:gd name="connsiteY3" fmla="*/ 2382833 h 2382833"/>
              <a:gd name="connsiteX4" fmla="*/ 0 w 9266664"/>
              <a:gd name="connsiteY4" fmla="*/ 0 h 2382833"/>
              <a:gd name="connsiteX0" fmla="*/ 0 w 9266664"/>
              <a:gd name="connsiteY0" fmla="*/ 0 h 2382833"/>
              <a:gd name="connsiteX1" fmla="*/ 6466659 w 9266664"/>
              <a:gd name="connsiteY1" fmla="*/ 25983 h 2382833"/>
              <a:gd name="connsiteX2" fmla="*/ 9266664 w 9266664"/>
              <a:gd name="connsiteY2" fmla="*/ 0 h 2382833"/>
              <a:gd name="connsiteX3" fmla="*/ 9266664 w 9266664"/>
              <a:gd name="connsiteY3" fmla="*/ 2382833 h 2382833"/>
              <a:gd name="connsiteX4" fmla="*/ 0 w 9266664"/>
              <a:gd name="connsiteY4" fmla="*/ 2382833 h 2382833"/>
              <a:gd name="connsiteX5" fmla="*/ 0 w 9266664"/>
              <a:gd name="connsiteY5" fmla="*/ 0 h 2382833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2382833 h 2388362"/>
              <a:gd name="connsiteX6" fmla="*/ 0 w 9266664"/>
              <a:gd name="connsiteY6" fmla="*/ 0 h 2388362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0 h 2388362"/>
              <a:gd name="connsiteX0" fmla="*/ 0 w 4808965"/>
              <a:gd name="connsiteY0" fmla="*/ 2388362 h 2388362"/>
              <a:gd name="connsiteX1" fmla="*/ 2008960 w 4808965"/>
              <a:gd name="connsiteY1" fmla="*/ 25983 h 2388362"/>
              <a:gd name="connsiteX2" fmla="*/ 4808965 w 4808965"/>
              <a:gd name="connsiteY2" fmla="*/ 0 h 2388362"/>
              <a:gd name="connsiteX3" fmla="*/ 4808965 w 4808965"/>
              <a:gd name="connsiteY3" fmla="*/ 2382833 h 2388362"/>
              <a:gd name="connsiteX4" fmla="*/ 0 w 4808965"/>
              <a:gd name="connsiteY4" fmla="*/ 2388362 h 23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965" h="2388362">
                <a:moveTo>
                  <a:pt x="0" y="2388362"/>
                </a:moveTo>
                <a:lnTo>
                  <a:pt x="2008960" y="25983"/>
                </a:lnTo>
                <a:lnTo>
                  <a:pt x="4808965" y="0"/>
                </a:lnTo>
                <a:lnTo>
                  <a:pt x="4808965" y="2382833"/>
                </a:lnTo>
                <a:lnTo>
                  <a:pt x="0" y="238836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" y="2850131"/>
            <a:ext cx="3247725" cy="1157738"/>
          </a:xfrm>
          <a:custGeom>
            <a:avLst/>
            <a:gdLst>
              <a:gd name="connsiteX0" fmla="*/ 0 w 3247725"/>
              <a:gd name="connsiteY0" fmla="*/ 0 h 1157738"/>
              <a:gd name="connsiteX1" fmla="*/ 2668856 w 3247725"/>
              <a:gd name="connsiteY1" fmla="*/ 0 h 1157738"/>
              <a:gd name="connsiteX2" fmla="*/ 3247725 w 3247725"/>
              <a:gd name="connsiteY2" fmla="*/ 578869 h 1157738"/>
              <a:gd name="connsiteX3" fmla="*/ 2668856 w 3247725"/>
              <a:gd name="connsiteY3" fmla="*/ 1157738 h 1157738"/>
              <a:gd name="connsiteX4" fmla="*/ 0 w 3247725"/>
              <a:gd name="connsiteY4" fmla="*/ 1157738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7725" h="1157738">
                <a:moveTo>
                  <a:pt x="0" y="0"/>
                </a:moveTo>
                <a:lnTo>
                  <a:pt x="2668856" y="0"/>
                </a:lnTo>
                <a:cubicBezTo>
                  <a:pt x="2988557" y="0"/>
                  <a:pt x="3247725" y="259168"/>
                  <a:pt x="3247725" y="578869"/>
                </a:cubicBezTo>
                <a:cubicBezTo>
                  <a:pt x="3247725" y="898570"/>
                  <a:pt x="2988557" y="1157738"/>
                  <a:pt x="2668856" y="1157738"/>
                </a:cubicBezTo>
                <a:lnTo>
                  <a:pt x="0" y="11577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32496" y="2850131"/>
            <a:ext cx="3259501" cy="1157738"/>
          </a:xfrm>
          <a:custGeom>
            <a:avLst/>
            <a:gdLst>
              <a:gd name="connsiteX0" fmla="*/ 578869 w 3259501"/>
              <a:gd name="connsiteY0" fmla="*/ 0 h 1157738"/>
              <a:gd name="connsiteX1" fmla="*/ 3259501 w 3259501"/>
              <a:gd name="connsiteY1" fmla="*/ 0 h 1157738"/>
              <a:gd name="connsiteX2" fmla="*/ 3259501 w 3259501"/>
              <a:gd name="connsiteY2" fmla="*/ 1157738 h 1157738"/>
              <a:gd name="connsiteX3" fmla="*/ 578869 w 3259501"/>
              <a:gd name="connsiteY3" fmla="*/ 1157738 h 1157738"/>
              <a:gd name="connsiteX4" fmla="*/ 0 w 3259501"/>
              <a:gd name="connsiteY4" fmla="*/ 578869 h 1157738"/>
              <a:gd name="connsiteX5" fmla="*/ 578869 w 3259501"/>
              <a:gd name="connsiteY5" fmla="*/ 0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501" h="1157738">
                <a:moveTo>
                  <a:pt x="578869" y="0"/>
                </a:moveTo>
                <a:lnTo>
                  <a:pt x="3259501" y="0"/>
                </a:lnTo>
                <a:lnTo>
                  <a:pt x="3259501" y="1157738"/>
                </a:lnTo>
                <a:lnTo>
                  <a:pt x="578869" y="1157738"/>
                </a:lnTo>
                <a:cubicBezTo>
                  <a:pt x="259168" y="1157738"/>
                  <a:pt x="0" y="898570"/>
                  <a:pt x="0" y="578869"/>
                </a:cubicBezTo>
                <a:cubicBezTo>
                  <a:pt x="0" y="259168"/>
                  <a:pt x="259168" y="0"/>
                  <a:pt x="578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48639" y="3119321"/>
            <a:ext cx="389472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600" b="1" dirty="0">
                <a:cs typeface="+mn-ea"/>
                <a:sym typeface="+mn-lt"/>
              </a:rPr>
              <a:t>架构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49028" y="1962681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34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架构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C00619-1400-A776-3CD9-7100E37D4451}"/>
              </a:ext>
            </a:extLst>
          </p:cNvPr>
          <p:cNvSpPr txBox="1"/>
          <p:nvPr/>
        </p:nvSpPr>
        <p:spPr>
          <a:xfrm>
            <a:off x="792345" y="3457393"/>
            <a:ext cx="261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Worker Node</a:t>
            </a:r>
            <a:endParaRPr lang="zh-CN" altLang="en-US" sz="2400" b="1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1C0C0CE-7122-DF49-9D50-70DCA0D84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5733" y="1391455"/>
            <a:ext cx="6506442" cy="526256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6B6FE39-C58A-41C0-339C-6ECC816E841D}"/>
              </a:ext>
            </a:extLst>
          </p:cNvPr>
          <p:cNvSpPr txBox="1"/>
          <p:nvPr/>
        </p:nvSpPr>
        <p:spPr>
          <a:xfrm>
            <a:off x="792345" y="2304869"/>
            <a:ext cx="255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Master Node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68EF35-CF16-8D37-B788-E5108CEE6644}"/>
              </a:ext>
            </a:extLst>
          </p:cNvPr>
          <p:cNvSpPr txBox="1"/>
          <p:nvPr/>
        </p:nvSpPr>
        <p:spPr>
          <a:xfrm>
            <a:off x="1124710" y="2916758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Panel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3D9559-2977-19A0-38D3-89B10077778B}"/>
              </a:ext>
            </a:extLst>
          </p:cNvPr>
          <p:cNvSpPr txBox="1"/>
          <p:nvPr/>
        </p:nvSpPr>
        <p:spPr>
          <a:xfrm>
            <a:off x="792345" y="1376876"/>
            <a:ext cx="36143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noProof="0" dirty="0">
                <a:cs typeface="+mn-ea"/>
                <a:sym typeface="+mn-lt"/>
              </a:rPr>
              <a:t>Kubernetes Cluster</a:t>
            </a:r>
            <a:endParaRPr lang="zh-CN" altLang="en-US" sz="2800" b="1" noProof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8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架构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5208569" y="1385096"/>
            <a:ext cx="2463147" cy="465430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3F0E1-7F6C-DA44-22A8-FBCB54D0343D}"/>
              </a:ext>
            </a:extLst>
          </p:cNvPr>
          <p:cNvSpPr/>
          <p:nvPr/>
        </p:nvSpPr>
        <p:spPr>
          <a:xfrm>
            <a:off x="5716926" y="160611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866CC-3723-C20F-62B8-61FB85D2A245}"/>
              </a:ext>
            </a:extLst>
          </p:cNvPr>
          <p:cNvSpPr/>
          <p:nvPr/>
        </p:nvSpPr>
        <p:spPr>
          <a:xfrm>
            <a:off x="5716926" y="1924255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5716926" y="2291324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5740326" y="6039397"/>
            <a:ext cx="1674468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Node1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AA67C-6F06-027D-1BB1-011166274FBD}"/>
              </a:ext>
            </a:extLst>
          </p:cNvPr>
          <p:cNvSpPr/>
          <p:nvPr/>
        </p:nvSpPr>
        <p:spPr>
          <a:xfrm>
            <a:off x="5630982" y="2729622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43CBE-0074-79ED-EE6A-FB7C1D23B6F1}"/>
              </a:ext>
            </a:extLst>
          </p:cNvPr>
          <p:cNvSpPr txBox="1"/>
          <p:nvPr/>
        </p:nvSpPr>
        <p:spPr>
          <a:xfrm>
            <a:off x="6099228" y="2738261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C0C4BAA-826B-A5E2-25D1-52174D5C9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21" y="3070066"/>
            <a:ext cx="478897" cy="383117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4C7BDE13-6AB1-F496-4ED8-D4DA0AE478AD}"/>
              </a:ext>
            </a:extLst>
          </p:cNvPr>
          <p:cNvSpPr/>
          <p:nvPr/>
        </p:nvSpPr>
        <p:spPr>
          <a:xfrm>
            <a:off x="5647869" y="3782997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ABB1943-580B-908B-3874-2B01D85DDC95}"/>
              </a:ext>
            </a:extLst>
          </p:cNvPr>
          <p:cNvSpPr txBox="1"/>
          <p:nvPr/>
        </p:nvSpPr>
        <p:spPr>
          <a:xfrm>
            <a:off x="6123339" y="3791636"/>
            <a:ext cx="8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2B4D66E-D255-608D-FA42-8043ADF4B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01" y="4123441"/>
            <a:ext cx="478897" cy="3831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D6534D-1254-D027-F797-81310AB62126}"/>
              </a:ext>
            </a:extLst>
          </p:cNvPr>
          <p:cNvSpPr/>
          <p:nvPr/>
        </p:nvSpPr>
        <p:spPr>
          <a:xfrm>
            <a:off x="8023348" y="2921315"/>
            <a:ext cx="1158053" cy="4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940712B-88BF-6BF1-F93F-780129B73FBC}"/>
              </a:ext>
            </a:extLst>
          </p:cNvPr>
          <p:cNvSpPr/>
          <p:nvPr/>
        </p:nvSpPr>
        <p:spPr>
          <a:xfrm>
            <a:off x="9561819" y="1385096"/>
            <a:ext cx="2463147" cy="4671900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C7EFD3-03EE-C7AD-9857-AB089D1460DB}"/>
              </a:ext>
            </a:extLst>
          </p:cNvPr>
          <p:cNvSpPr/>
          <p:nvPr/>
        </p:nvSpPr>
        <p:spPr>
          <a:xfrm>
            <a:off x="10069868" y="160611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034CFF-D01A-854E-4FD4-91171534214F}"/>
              </a:ext>
            </a:extLst>
          </p:cNvPr>
          <p:cNvSpPr/>
          <p:nvPr/>
        </p:nvSpPr>
        <p:spPr>
          <a:xfrm>
            <a:off x="10069868" y="1924255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DC7DE4-CE9E-5DB3-170F-72A953D7FBF9}"/>
              </a:ext>
            </a:extLst>
          </p:cNvPr>
          <p:cNvSpPr/>
          <p:nvPr/>
        </p:nvSpPr>
        <p:spPr>
          <a:xfrm>
            <a:off x="10069868" y="2291324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68CA72-3D2B-A7DF-BB90-18301A828410}"/>
              </a:ext>
            </a:extLst>
          </p:cNvPr>
          <p:cNvSpPr/>
          <p:nvPr/>
        </p:nvSpPr>
        <p:spPr>
          <a:xfrm>
            <a:off x="10055957" y="6056996"/>
            <a:ext cx="1674468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Node2</a:t>
            </a:r>
            <a:endParaRPr lang="zh-CN" altLang="en-US" sz="28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6A7DA3-35F3-0B11-1DB6-065D8981EFE4}"/>
              </a:ext>
            </a:extLst>
          </p:cNvPr>
          <p:cNvSpPr/>
          <p:nvPr/>
        </p:nvSpPr>
        <p:spPr>
          <a:xfrm>
            <a:off x="9983924" y="2729622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81BD2F-7E58-9DB0-F13C-B2352652F1D3}"/>
              </a:ext>
            </a:extLst>
          </p:cNvPr>
          <p:cNvSpPr txBox="1"/>
          <p:nvPr/>
        </p:nvSpPr>
        <p:spPr>
          <a:xfrm>
            <a:off x="10452170" y="2738261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6BBF31C-634E-5FAC-4427-DDA0206FDB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363" y="3070066"/>
            <a:ext cx="478897" cy="38311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A9A8DBE-4E83-381D-337F-3601D39F0D1D}"/>
              </a:ext>
            </a:extLst>
          </p:cNvPr>
          <p:cNvSpPr/>
          <p:nvPr/>
        </p:nvSpPr>
        <p:spPr>
          <a:xfrm>
            <a:off x="10000811" y="3782997"/>
            <a:ext cx="1657581" cy="714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5DA61A1-DD74-3E4D-8134-E1FD46CD07C4}"/>
              </a:ext>
            </a:extLst>
          </p:cNvPr>
          <p:cNvSpPr txBox="1"/>
          <p:nvPr/>
        </p:nvSpPr>
        <p:spPr>
          <a:xfrm>
            <a:off x="10476281" y="3791636"/>
            <a:ext cx="8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286FFCC-3B4E-5FEA-AEAF-01009144BF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743" y="4123441"/>
            <a:ext cx="478897" cy="383117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F6D0FCB9-EC3B-E7E2-FC81-2A3A5BA21FE2}"/>
              </a:ext>
            </a:extLst>
          </p:cNvPr>
          <p:cNvSpPr/>
          <p:nvPr/>
        </p:nvSpPr>
        <p:spPr>
          <a:xfrm>
            <a:off x="7328103" y="3070066"/>
            <a:ext cx="653833" cy="19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BC3555EC-9A54-0CBF-9056-A0D15A6CBBD2}"/>
              </a:ext>
            </a:extLst>
          </p:cNvPr>
          <p:cNvSpPr/>
          <p:nvPr/>
        </p:nvSpPr>
        <p:spPr>
          <a:xfrm>
            <a:off x="9227498" y="3021658"/>
            <a:ext cx="644541" cy="2757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3E95C9-D5F1-A662-42E5-E39673727662}"/>
              </a:ext>
            </a:extLst>
          </p:cNvPr>
          <p:cNvSpPr/>
          <p:nvPr/>
        </p:nvSpPr>
        <p:spPr>
          <a:xfrm>
            <a:off x="7296646" y="402030"/>
            <a:ext cx="2533035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Deployment</a:t>
            </a:r>
            <a:endParaRPr lang="zh-CN" altLang="en-US" sz="28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C00619-1400-A776-3CD9-7100E37D4451}"/>
              </a:ext>
            </a:extLst>
          </p:cNvPr>
          <p:cNvSpPr txBox="1"/>
          <p:nvPr/>
        </p:nvSpPr>
        <p:spPr>
          <a:xfrm>
            <a:off x="792345" y="1251537"/>
            <a:ext cx="226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Worker Node</a:t>
            </a:r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B9F8DB5-9C25-A8A5-A154-75CAD030A601}"/>
              </a:ext>
            </a:extLst>
          </p:cNvPr>
          <p:cNvSpPr txBox="1"/>
          <p:nvPr/>
        </p:nvSpPr>
        <p:spPr>
          <a:xfrm>
            <a:off x="792345" y="2038598"/>
            <a:ext cx="450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必备的三个程序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D14561-7E5D-B9C6-E2D1-371C8D23D547}"/>
              </a:ext>
            </a:extLst>
          </p:cNvPr>
          <p:cNvSpPr txBox="1"/>
          <p:nvPr/>
        </p:nvSpPr>
        <p:spPr>
          <a:xfrm>
            <a:off x="786837" y="2721260"/>
            <a:ext cx="403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Container Runtime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A7B5ADD-3E39-1E37-9C9E-0ECAD4F01D39}"/>
              </a:ext>
            </a:extLst>
          </p:cNvPr>
          <p:cNvSpPr txBox="1"/>
          <p:nvPr/>
        </p:nvSpPr>
        <p:spPr>
          <a:xfrm>
            <a:off x="1039782" y="3191834"/>
            <a:ext cx="40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用于运行 </a:t>
            </a:r>
            <a:r>
              <a:rPr lang="en-US" altLang="zh-CN" dirty="0"/>
              <a:t>Container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771426-3A89-AC54-B57A-510C756D6489}"/>
              </a:ext>
            </a:extLst>
          </p:cNvPr>
          <p:cNvSpPr txBox="1"/>
          <p:nvPr/>
        </p:nvSpPr>
        <p:spPr>
          <a:xfrm>
            <a:off x="786837" y="3621403"/>
            <a:ext cx="403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Kubelet</a:t>
            </a:r>
            <a:endParaRPr lang="en-US" altLang="zh-CN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7F02E3-43EE-7EB3-CA1B-CC15FCF81678}"/>
              </a:ext>
            </a:extLst>
          </p:cNvPr>
          <p:cNvSpPr txBox="1"/>
          <p:nvPr/>
        </p:nvSpPr>
        <p:spPr>
          <a:xfrm>
            <a:off x="1025014" y="4100887"/>
            <a:ext cx="4037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实际调度和管理 </a:t>
            </a:r>
            <a:r>
              <a:rPr lang="en-US" altLang="zh-CN" dirty="0"/>
              <a:t>Pod </a:t>
            </a:r>
            <a:r>
              <a:rPr lang="zh-CN" altLang="en-US" dirty="0"/>
              <a:t>和 </a:t>
            </a:r>
            <a:r>
              <a:rPr lang="en-US" altLang="zh-CN" dirty="0"/>
              <a:t>Container</a:t>
            </a:r>
            <a:r>
              <a:rPr lang="zh-CN" altLang="en-US" dirty="0"/>
              <a:t>的程序。同时与 </a:t>
            </a:r>
            <a:r>
              <a:rPr lang="en-US" altLang="zh-CN" dirty="0"/>
              <a:t>Container </a:t>
            </a:r>
            <a:r>
              <a:rPr lang="zh-CN" altLang="en-US" dirty="0"/>
              <a:t>和 </a:t>
            </a:r>
            <a:r>
              <a:rPr lang="en-US" altLang="zh-CN" dirty="0"/>
              <a:t>Node </a:t>
            </a:r>
            <a:r>
              <a:rPr lang="zh-CN" altLang="en-US" dirty="0"/>
              <a:t>交互，负责资源调度等</a:t>
            </a:r>
            <a:endParaRPr lang="en-US" altLang="zh-CN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3713179-857C-7050-4B5F-D541A97BE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06" y="4665581"/>
            <a:ext cx="863525" cy="69082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69BB68C9-35CB-E3C8-93F3-7C6236439387}"/>
              </a:ext>
            </a:extLst>
          </p:cNvPr>
          <p:cNvSpPr txBox="1"/>
          <p:nvPr/>
        </p:nvSpPr>
        <p:spPr>
          <a:xfrm>
            <a:off x="5206299" y="5405702"/>
            <a:ext cx="176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Runtime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48EEEEA-78EE-DBBA-105E-952BFE7B0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505" y="4714882"/>
            <a:ext cx="863525" cy="69082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71327A39-04ED-B8E6-E849-921F8F832B17}"/>
              </a:ext>
            </a:extLst>
          </p:cNvPr>
          <p:cNvSpPr txBox="1"/>
          <p:nvPr/>
        </p:nvSpPr>
        <p:spPr>
          <a:xfrm>
            <a:off x="9660798" y="5455003"/>
            <a:ext cx="176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Runtime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47" name="图片 46" descr="图标&#10;&#10;描述已自动生成">
            <a:extLst>
              <a:ext uri="{FF2B5EF4-FFF2-40B4-BE49-F238E27FC236}">
                <a16:creationId xmlns:a16="http://schemas.microsoft.com/office/drawing/2014/main" id="{76A3EDC8-F7D3-BEFB-6600-BD32DFBBA1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82" y="4671087"/>
            <a:ext cx="690820" cy="69082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536F64C8-137E-BEE8-F465-F83C6135B766}"/>
              </a:ext>
            </a:extLst>
          </p:cNvPr>
          <p:cNvSpPr txBox="1"/>
          <p:nvPr/>
        </p:nvSpPr>
        <p:spPr>
          <a:xfrm>
            <a:off x="6521060" y="5450974"/>
            <a:ext cx="176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accent1"/>
                </a:solidFill>
              </a:rPr>
              <a:t>Kubelet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49" name="图片 48" descr="图标&#10;&#10;描述已自动生成">
            <a:extLst>
              <a:ext uri="{FF2B5EF4-FFF2-40B4-BE49-F238E27FC236}">
                <a16:creationId xmlns:a16="http://schemas.microsoft.com/office/drawing/2014/main" id="{E7426638-B372-10F3-F1C0-E146D53FD9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6" y="4699802"/>
            <a:ext cx="690820" cy="69082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3193EDDE-EB08-090F-8CB9-4403DF0D6336}"/>
              </a:ext>
            </a:extLst>
          </p:cNvPr>
          <p:cNvSpPr txBox="1"/>
          <p:nvPr/>
        </p:nvSpPr>
        <p:spPr>
          <a:xfrm>
            <a:off x="10911734" y="5479689"/>
            <a:ext cx="176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accent1"/>
                </a:solidFill>
              </a:rPr>
              <a:t>Kubelet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15A75C5-D7E2-2336-299A-F59853E9B0F2}"/>
              </a:ext>
            </a:extLst>
          </p:cNvPr>
          <p:cNvSpPr txBox="1"/>
          <p:nvPr/>
        </p:nvSpPr>
        <p:spPr>
          <a:xfrm>
            <a:off x="786526" y="5092434"/>
            <a:ext cx="403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Kube</a:t>
            </a:r>
            <a:r>
              <a:rPr lang="en-US" altLang="zh-CN" sz="2000" b="1" dirty="0"/>
              <a:t> Proxy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143CDD7-91EA-3E4F-ADE4-A975904B9475}"/>
              </a:ext>
            </a:extLst>
          </p:cNvPr>
          <p:cNvSpPr txBox="1"/>
          <p:nvPr/>
        </p:nvSpPr>
        <p:spPr>
          <a:xfrm>
            <a:off x="7873753" y="3654407"/>
            <a:ext cx="176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accent1"/>
                </a:solidFill>
              </a:rPr>
              <a:t>Kube</a:t>
            </a:r>
            <a:r>
              <a:rPr lang="en-US" altLang="zh-CN" sz="2000" b="1" dirty="0">
                <a:solidFill>
                  <a:schemeClr val="accent1"/>
                </a:solidFill>
              </a:rPr>
              <a:t> Proxy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94BA977-1FC4-8E62-9CFB-299BFB86F99B}"/>
              </a:ext>
            </a:extLst>
          </p:cNvPr>
          <p:cNvSpPr txBox="1"/>
          <p:nvPr/>
        </p:nvSpPr>
        <p:spPr>
          <a:xfrm>
            <a:off x="1019389" y="5560761"/>
            <a:ext cx="4037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负责定向 </a:t>
            </a:r>
            <a:r>
              <a:rPr lang="en-US" altLang="zh-CN" dirty="0"/>
              <a:t>Service </a:t>
            </a:r>
            <a:r>
              <a:rPr lang="zh-CN" altLang="en-US" dirty="0"/>
              <a:t>的请求到 </a:t>
            </a:r>
            <a:r>
              <a:rPr lang="en-US" altLang="zh-CN" dirty="0"/>
              <a:t>Pod</a:t>
            </a:r>
            <a:r>
              <a:rPr lang="zh-CN" altLang="en-US" dirty="0"/>
              <a:t>。具有负载均衡的功能，合理选择服务的</a:t>
            </a:r>
            <a:r>
              <a:rPr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40831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架构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6034839" y="3161127"/>
            <a:ext cx="1437250" cy="271579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6336464" y="3424836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6066392" y="5926148"/>
            <a:ext cx="1342980" cy="42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Worker Node</a:t>
            </a:r>
            <a:endParaRPr lang="zh-CN" altLang="en-US" sz="1600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940712B-88BF-6BF1-F93F-780129B73FBC}"/>
              </a:ext>
            </a:extLst>
          </p:cNvPr>
          <p:cNvSpPr/>
          <p:nvPr/>
        </p:nvSpPr>
        <p:spPr>
          <a:xfrm>
            <a:off x="9561819" y="1385096"/>
            <a:ext cx="2463147" cy="4671900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C7EFD3-03EE-C7AD-9857-AB089D1460DB}"/>
              </a:ext>
            </a:extLst>
          </p:cNvPr>
          <p:cNvSpPr/>
          <p:nvPr/>
        </p:nvSpPr>
        <p:spPr>
          <a:xfrm>
            <a:off x="10069868" y="160611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034CFF-D01A-854E-4FD4-91171534214F}"/>
              </a:ext>
            </a:extLst>
          </p:cNvPr>
          <p:cNvSpPr/>
          <p:nvPr/>
        </p:nvSpPr>
        <p:spPr>
          <a:xfrm>
            <a:off x="10069868" y="1924255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68CA72-3D2B-A7DF-BB90-18301A828410}"/>
              </a:ext>
            </a:extLst>
          </p:cNvPr>
          <p:cNvSpPr/>
          <p:nvPr/>
        </p:nvSpPr>
        <p:spPr>
          <a:xfrm>
            <a:off x="10055957" y="6056996"/>
            <a:ext cx="1674468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Master Node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81BD2F-7E58-9DB0-F13C-B2352652F1D3}"/>
              </a:ext>
            </a:extLst>
          </p:cNvPr>
          <p:cNvSpPr txBox="1"/>
          <p:nvPr/>
        </p:nvSpPr>
        <p:spPr>
          <a:xfrm>
            <a:off x="10452170" y="2738261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C00619-1400-A776-3CD9-7100E37D4451}"/>
              </a:ext>
            </a:extLst>
          </p:cNvPr>
          <p:cNvSpPr txBox="1"/>
          <p:nvPr/>
        </p:nvSpPr>
        <p:spPr>
          <a:xfrm>
            <a:off x="792345" y="1251537"/>
            <a:ext cx="220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Master Node</a:t>
            </a:r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B9F8DB5-9C25-A8A5-A154-75CAD030A601}"/>
              </a:ext>
            </a:extLst>
          </p:cNvPr>
          <p:cNvSpPr txBox="1"/>
          <p:nvPr/>
        </p:nvSpPr>
        <p:spPr>
          <a:xfrm>
            <a:off x="792345" y="2038598"/>
            <a:ext cx="29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必备的四个程序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D14561-7E5D-B9C6-E2D1-371C8D23D547}"/>
              </a:ext>
            </a:extLst>
          </p:cNvPr>
          <p:cNvSpPr txBox="1"/>
          <p:nvPr/>
        </p:nvSpPr>
        <p:spPr>
          <a:xfrm>
            <a:off x="786837" y="2721260"/>
            <a:ext cx="403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Api</a:t>
            </a:r>
            <a:r>
              <a:rPr lang="en-US" altLang="zh-CN" sz="2000" b="1" dirty="0"/>
              <a:t> Server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A7B5ADD-3E39-1E37-9C9E-0ECAD4F01D39}"/>
              </a:ext>
            </a:extLst>
          </p:cNvPr>
          <p:cNvSpPr txBox="1"/>
          <p:nvPr/>
        </p:nvSpPr>
        <p:spPr>
          <a:xfrm>
            <a:off x="1039782" y="3191834"/>
            <a:ext cx="40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向控制客户端程序提供接口，处理控制请求，控制</a:t>
            </a:r>
            <a:r>
              <a:rPr lang="en-US" altLang="zh-CN" dirty="0"/>
              <a:t>Kubernetes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7B6DC-AB06-09ED-44ED-9114424247A7}"/>
              </a:ext>
            </a:extLst>
          </p:cNvPr>
          <p:cNvSpPr/>
          <p:nvPr/>
        </p:nvSpPr>
        <p:spPr>
          <a:xfrm>
            <a:off x="6336464" y="3676845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D51CAD-2662-6B8C-1C0C-C87BE6003CF6}"/>
              </a:ext>
            </a:extLst>
          </p:cNvPr>
          <p:cNvSpPr/>
          <p:nvPr/>
        </p:nvSpPr>
        <p:spPr>
          <a:xfrm>
            <a:off x="6336464" y="3966775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A8E3BD-AF9A-6381-3A80-E704287D91D0}"/>
              </a:ext>
            </a:extLst>
          </p:cNvPr>
          <p:cNvSpPr/>
          <p:nvPr/>
        </p:nvSpPr>
        <p:spPr>
          <a:xfrm>
            <a:off x="9994911" y="2310703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Api</a:t>
            </a:r>
            <a:r>
              <a:rPr lang="en-US" altLang="zh-CN" sz="2000" b="1" dirty="0"/>
              <a:t> Server</a:t>
            </a:r>
            <a:endParaRPr lang="zh-CN" altLang="en-US" sz="20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C78ACD-E08B-7F44-50FD-8B0D5DB304CD}"/>
              </a:ext>
            </a:extLst>
          </p:cNvPr>
          <p:cNvSpPr/>
          <p:nvPr/>
        </p:nvSpPr>
        <p:spPr>
          <a:xfrm>
            <a:off x="9700049" y="24303"/>
            <a:ext cx="1891824" cy="616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61869533-57CB-62A0-08C1-598D2413D16D}"/>
              </a:ext>
            </a:extLst>
          </p:cNvPr>
          <p:cNvSpPr/>
          <p:nvPr/>
        </p:nvSpPr>
        <p:spPr>
          <a:xfrm>
            <a:off x="10452170" y="809416"/>
            <a:ext cx="441021" cy="14114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93B7CC46-F05C-9EDD-60E2-C402FC7A60B9}"/>
              </a:ext>
            </a:extLst>
          </p:cNvPr>
          <p:cNvSpPr/>
          <p:nvPr/>
        </p:nvSpPr>
        <p:spPr>
          <a:xfrm rot="21209775">
            <a:off x="7665820" y="3562793"/>
            <a:ext cx="2197090" cy="3568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957C202-68B9-790E-183E-366C713C8213}"/>
              </a:ext>
            </a:extLst>
          </p:cNvPr>
          <p:cNvSpPr/>
          <p:nvPr/>
        </p:nvSpPr>
        <p:spPr>
          <a:xfrm>
            <a:off x="9994911" y="3211071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Scheduler</a:t>
            </a:r>
            <a:endParaRPr lang="zh-CN" altLang="en-US" sz="20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149868-53D4-8439-80C4-C31AF758A5B2}"/>
              </a:ext>
            </a:extLst>
          </p:cNvPr>
          <p:cNvSpPr txBox="1"/>
          <p:nvPr/>
        </p:nvSpPr>
        <p:spPr>
          <a:xfrm>
            <a:off x="780874" y="3935087"/>
            <a:ext cx="403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Scheduler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576D474-0C34-3906-B269-6913F672E94A}"/>
              </a:ext>
            </a:extLst>
          </p:cNvPr>
          <p:cNvSpPr txBox="1"/>
          <p:nvPr/>
        </p:nvSpPr>
        <p:spPr>
          <a:xfrm>
            <a:off x="1033819" y="4405661"/>
            <a:ext cx="4037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负责调度和创建</a:t>
            </a:r>
            <a:r>
              <a:rPr lang="en-US" altLang="zh-CN" dirty="0"/>
              <a:t>Pod</a:t>
            </a:r>
            <a:r>
              <a:rPr lang="zh-CN" altLang="en-US" dirty="0"/>
              <a:t>。合理的选择合理的位置创建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r>
              <a:rPr lang="zh-CN" altLang="en-US" b="1" dirty="0"/>
              <a:t>实际创建工作由</a:t>
            </a:r>
            <a:r>
              <a:rPr lang="en-US" altLang="zh-CN" b="1" dirty="0" err="1"/>
              <a:t>Kubelet</a:t>
            </a:r>
            <a:r>
              <a:rPr lang="zh-CN" altLang="en-US" b="1" dirty="0"/>
              <a:t>完成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663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1800000">
            <a:off x="6337033" y="1895348"/>
            <a:ext cx="5172127" cy="1984242"/>
          </a:xfrm>
          <a:custGeom>
            <a:avLst/>
            <a:gdLst>
              <a:gd name="connsiteX0" fmla="*/ 0 w 9413612"/>
              <a:gd name="connsiteY0" fmla="*/ 0 h 1963207"/>
              <a:gd name="connsiteX1" fmla="*/ 9413612 w 9413612"/>
              <a:gd name="connsiteY1" fmla="*/ 0 h 1963207"/>
              <a:gd name="connsiteX2" fmla="*/ 9413612 w 9413612"/>
              <a:gd name="connsiteY2" fmla="*/ 1963207 h 1963207"/>
              <a:gd name="connsiteX3" fmla="*/ 0 w 9413612"/>
              <a:gd name="connsiteY3" fmla="*/ 1963207 h 1963207"/>
              <a:gd name="connsiteX4" fmla="*/ 0 w 9413612"/>
              <a:gd name="connsiteY4" fmla="*/ 0 h 1963207"/>
              <a:gd name="connsiteX0" fmla="*/ 0 w 9413612"/>
              <a:gd name="connsiteY0" fmla="*/ 18933 h 1982140"/>
              <a:gd name="connsiteX1" fmla="*/ 6870575 w 9413612"/>
              <a:gd name="connsiteY1" fmla="*/ 0 h 1982140"/>
              <a:gd name="connsiteX2" fmla="*/ 9413612 w 9413612"/>
              <a:gd name="connsiteY2" fmla="*/ 18933 h 1982140"/>
              <a:gd name="connsiteX3" fmla="*/ 9413612 w 9413612"/>
              <a:gd name="connsiteY3" fmla="*/ 1982140 h 1982140"/>
              <a:gd name="connsiteX4" fmla="*/ 0 w 9413612"/>
              <a:gd name="connsiteY4" fmla="*/ 1982140 h 1982140"/>
              <a:gd name="connsiteX5" fmla="*/ 0 w 9413612"/>
              <a:gd name="connsiteY5" fmla="*/ 18933 h 1982140"/>
              <a:gd name="connsiteX0" fmla="*/ 0 w 9413612"/>
              <a:gd name="connsiteY0" fmla="*/ 18933 h 1984242"/>
              <a:gd name="connsiteX1" fmla="*/ 6870575 w 9413612"/>
              <a:gd name="connsiteY1" fmla="*/ 0 h 1984242"/>
              <a:gd name="connsiteX2" fmla="*/ 9413612 w 9413612"/>
              <a:gd name="connsiteY2" fmla="*/ 18933 h 1984242"/>
              <a:gd name="connsiteX3" fmla="*/ 9413612 w 9413612"/>
              <a:gd name="connsiteY3" fmla="*/ 1982140 h 1984242"/>
              <a:gd name="connsiteX4" fmla="*/ 4241485 w 9413612"/>
              <a:gd name="connsiteY4" fmla="*/ 1984242 h 1984242"/>
              <a:gd name="connsiteX5" fmla="*/ 0 w 9413612"/>
              <a:gd name="connsiteY5" fmla="*/ 1982140 h 1984242"/>
              <a:gd name="connsiteX6" fmla="*/ 0 w 9413612"/>
              <a:gd name="connsiteY6" fmla="*/ 18933 h 1984242"/>
              <a:gd name="connsiteX0" fmla="*/ 0 w 9413612"/>
              <a:gd name="connsiteY0" fmla="*/ 18933 h 1984242"/>
              <a:gd name="connsiteX1" fmla="*/ 6870575 w 9413612"/>
              <a:gd name="connsiteY1" fmla="*/ 0 h 1984242"/>
              <a:gd name="connsiteX2" fmla="*/ 9413612 w 9413612"/>
              <a:gd name="connsiteY2" fmla="*/ 18933 h 1984242"/>
              <a:gd name="connsiteX3" fmla="*/ 9413612 w 9413612"/>
              <a:gd name="connsiteY3" fmla="*/ 1982140 h 1984242"/>
              <a:gd name="connsiteX4" fmla="*/ 4241485 w 9413612"/>
              <a:gd name="connsiteY4" fmla="*/ 1984242 h 1984242"/>
              <a:gd name="connsiteX5" fmla="*/ 0 w 9413612"/>
              <a:gd name="connsiteY5" fmla="*/ 18933 h 1984242"/>
              <a:gd name="connsiteX0" fmla="*/ 0 w 5172127"/>
              <a:gd name="connsiteY0" fmla="*/ 1984242 h 1984242"/>
              <a:gd name="connsiteX1" fmla="*/ 2629090 w 5172127"/>
              <a:gd name="connsiteY1" fmla="*/ 0 h 1984242"/>
              <a:gd name="connsiteX2" fmla="*/ 5172127 w 5172127"/>
              <a:gd name="connsiteY2" fmla="*/ 18933 h 1984242"/>
              <a:gd name="connsiteX3" fmla="*/ 5172127 w 5172127"/>
              <a:gd name="connsiteY3" fmla="*/ 1982140 h 1984242"/>
              <a:gd name="connsiteX4" fmla="*/ 0 w 5172127"/>
              <a:gd name="connsiteY4" fmla="*/ 1984242 h 198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2127" h="1984242">
                <a:moveTo>
                  <a:pt x="0" y="1984242"/>
                </a:moveTo>
                <a:lnTo>
                  <a:pt x="2629090" y="0"/>
                </a:lnTo>
                <a:lnTo>
                  <a:pt x="5172127" y="18933"/>
                </a:lnTo>
                <a:lnTo>
                  <a:pt x="5172127" y="1982140"/>
                </a:lnTo>
                <a:lnTo>
                  <a:pt x="0" y="19842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矩形 42"/>
          <p:cNvSpPr/>
          <p:nvPr/>
        </p:nvSpPr>
        <p:spPr>
          <a:xfrm rot="1800000">
            <a:off x="6337033" y="2747882"/>
            <a:ext cx="5172127" cy="1984242"/>
          </a:xfrm>
          <a:custGeom>
            <a:avLst/>
            <a:gdLst>
              <a:gd name="connsiteX0" fmla="*/ 0 w 9413612"/>
              <a:gd name="connsiteY0" fmla="*/ 0 h 1963207"/>
              <a:gd name="connsiteX1" fmla="*/ 9413612 w 9413612"/>
              <a:gd name="connsiteY1" fmla="*/ 0 h 1963207"/>
              <a:gd name="connsiteX2" fmla="*/ 9413612 w 9413612"/>
              <a:gd name="connsiteY2" fmla="*/ 1963207 h 1963207"/>
              <a:gd name="connsiteX3" fmla="*/ 0 w 9413612"/>
              <a:gd name="connsiteY3" fmla="*/ 1963207 h 1963207"/>
              <a:gd name="connsiteX4" fmla="*/ 0 w 9413612"/>
              <a:gd name="connsiteY4" fmla="*/ 0 h 1963207"/>
              <a:gd name="connsiteX0" fmla="*/ 0 w 9413612"/>
              <a:gd name="connsiteY0" fmla="*/ 18933 h 1982140"/>
              <a:gd name="connsiteX1" fmla="*/ 6870575 w 9413612"/>
              <a:gd name="connsiteY1" fmla="*/ 0 h 1982140"/>
              <a:gd name="connsiteX2" fmla="*/ 9413612 w 9413612"/>
              <a:gd name="connsiteY2" fmla="*/ 18933 h 1982140"/>
              <a:gd name="connsiteX3" fmla="*/ 9413612 w 9413612"/>
              <a:gd name="connsiteY3" fmla="*/ 1982140 h 1982140"/>
              <a:gd name="connsiteX4" fmla="*/ 0 w 9413612"/>
              <a:gd name="connsiteY4" fmla="*/ 1982140 h 1982140"/>
              <a:gd name="connsiteX5" fmla="*/ 0 w 9413612"/>
              <a:gd name="connsiteY5" fmla="*/ 18933 h 1982140"/>
              <a:gd name="connsiteX0" fmla="*/ 0 w 9413612"/>
              <a:gd name="connsiteY0" fmla="*/ 18933 h 1984242"/>
              <a:gd name="connsiteX1" fmla="*/ 6870575 w 9413612"/>
              <a:gd name="connsiteY1" fmla="*/ 0 h 1984242"/>
              <a:gd name="connsiteX2" fmla="*/ 9413612 w 9413612"/>
              <a:gd name="connsiteY2" fmla="*/ 18933 h 1984242"/>
              <a:gd name="connsiteX3" fmla="*/ 9413612 w 9413612"/>
              <a:gd name="connsiteY3" fmla="*/ 1982140 h 1984242"/>
              <a:gd name="connsiteX4" fmla="*/ 4241485 w 9413612"/>
              <a:gd name="connsiteY4" fmla="*/ 1984242 h 1984242"/>
              <a:gd name="connsiteX5" fmla="*/ 0 w 9413612"/>
              <a:gd name="connsiteY5" fmla="*/ 1982140 h 1984242"/>
              <a:gd name="connsiteX6" fmla="*/ 0 w 9413612"/>
              <a:gd name="connsiteY6" fmla="*/ 18933 h 1984242"/>
              <a:gd name="connsiteX0" fmla="*/ 0 w 9413612"/>
              <a:gd name="connsiteY0" fmla="*/ 18933 h 1984242"/>
              <a:gd name="connsiteX1" fmla="*/ 6870575 w 9413612"/>
              <a:gd name="connsiteY1" fmla="*/ 0 h 1984242"/>
              <a:gd name="connsiteX2" fmla="*/ 9413612 w 9413612"/>
              <a:gd name="connsiteY2" fmla="*/ 18933 h 1984242"/>
              <a:gd name="connsiteX3" fmla="*/ 9413612 w 9413612"/>
              <a:gd name="connsiteY3" fmla="*/ 1982140 h 1984242"/>
              <a:gd name="connsiteX4" fmla="*/ 4241485 w 9413612"/>
              <a:gd name="connsiteY4" fmla="*/ 1984242 h 1984242"/>
              <a:gd name="connsiteX5" fmla="*/ 0 w 9413612"/>
              <a:gd name="connsiteY5" fmla="*/ 18933 h 1984242"/>
              <a:gd name="connsiteX0" fmla="*/ 0 w 5172127"/>
              <a:gd name="connsiteY0" fmla="*/ 1984242 h 1984242"/>
              <a:gd name="connsiteX1" fmla="*/ 2629090 w 5172127"/>
              <a:gd name="connsiteY1" fmla="*/ 0 h 1984242"/>
              <a:gd name="connsiteX2" fmla="*/ 5172127 w 5172127"/>
              <a:gd name="connsiteY2" fmla="*/ 18933 h 1984242"/>
              <a:gd name="connsiteX3" fmla="*/ 5172127 w 5172127"/>
              <a:gd name="connsiteY3" fmla="*/ 1982140 h 1984242"/>
              <a:gd name="connsiteX4" fmla="*/ 0 w 5172127"/>
              <a:gd name="connsiteY4" fmla="*/ 1984242 h 198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2127" h="1984242">
                <a:moveTo>
                  <a:pt x="0" y="1984242"/>
                </a:moveTo>
                <a:lnTo>
                  <a:pt x="2629090" y="0"/>
                </a:lnTo>
                <a:lnTo>
                  <a:pt x="5172127" y="18933"/>
                </a:lnTo>
                <a:lnTo>
                  <a:pt x="5172127" y="1982140"/>
                </a:lnTo>
                <a:lnTo>
                  <a:pt x="0" y="19842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矩形 42"/>
          <p:cNvSpPr/>
          <p:nvPr/>
        </p:nvSpPr>
        <p:spPr>
          <a:xfrm rot="1800000">
            <a:off x="6337033" y="3613962"/>
            <a:ext cx="5172127" cy="1984242"/>
          </a:xfrm>
          <a:custGeom>
            <a:avLst/>
            <a:gdLst>
              <a:gd name="connsiteX0" fmla="*/ 0 w 9413612"/>
              <a:gd name="connsiteY0" fmla="*/ 0 h 1963207"/>
              <a:gd name="connsiteX1" fmla="*/ 9413612 w 9413612"/>
              <a:gd name="connsiteY1" fmla="*/ 0 h 1963207"/>
              <a:gd name="connsiteX2" fmla="*/ 9413612 w 9413612"/>
              <a:gd name="connsiteY2" fmla="*/ 1963207 h 1963207"/>
              <a:gd name="connsiteX3" fmla="*/ 0 w 9413612"/>
              <a:gd name="connsiteY3" fmla="*/ 1963207 h 1963207"/>
              <a:gd name="connsiteX4" fmla="*/ 0 w 9413612"/>
              <a:gd name="connsiteY4" fmla="*/ 0 h 1963207"/>
              <a:gd name="connsiteX0" fmla="*/ 0 w 9413612"/>
              <a:gd name="connsiteY0" fmla="*/ 18933 h 1982140"/>
              <a:gd name="connsiteX1" fmla="*/ 6870575 w 9413612"/>
              <a:gd name="connsiteY1" fmla="*/ 0 h 1982140"/>
              <a:gd name="connsiteX2" fmla="*/ 9413612 w 9413612"/>
              <a:gd name="connsiteY2" fmla="*/ 18933 h 1982140"/>
              <a:gd name="connsiteX3" fmla="*/ 9413612 w 9413612"/>
              <a:gd name="connsiteY3" fmla="*/ 1982140 h 1982140"/>
              <a:gd name="connsiteX4" fmla="*/ 0 w 9413612"/>
              <a:gd name="connsiteY4" fmla="*/ 1982140 h 1982140"/>
              <a:gd name="connsiteX5" fmla="*/ 0 w 9413612"/>
              <a:gd name="connsiteY5" fmla="*/ 18933 h 1982140"/>
              <a:gd name="connsiteX0" fmla="*/ 0 w 9413612"/>
              <a:gd name="connsiteY0" fmla="*/ 18933 h 1984242"/>
              <a:gd name="connsiteX1" fmla="*/ 6870575 w 9413612"/>
              <a:gd name="connsiteY1" fmla="*/ 0 h 1984242"/>
              <a:gd name="connsiteX2" fmla="*/ 9413612 w 9413612"/>
              <a:gd name="connsiteY2" fmla="*/ 18933 h 1984242"/>
              <a:gd name="connsiteX3" fmla="*/ 9413612 w 9413612"/>
              <a:gd name="connsiteY3" fmla="*/ 1982140 h 1984242"/>
              <a:gd name="connsiteX4" fmla="*/ 4241485 w 9413612"/>
              <a:gd name="connsiteY4" fmla="*/ 1984242 h 1984242"/>
              <a:gd name="connsiteX5" fmla="*/ 0 w 9413612"/>
              <a:gd name="connsiteY5" fmla="*/ 1982140 h 1984242"/>
              <a:gd name="connsiteX6" fmla="*/ 0 w 9413612"/>
              <a:gd name="connsiteY6" fmla="*/ 18933 h 1984242"/>
              <a:gd name="connsiteX0" fmla="*/ 0 w 9413612"/>
              <a:gd name="connsiteY0" fmla="*/ 18933 h 1984242"/>
              <a:gd name="connsiteX1" fmla="*/ 6870575 w 9413612"/>
              <a:gd name="connsiteY1" fmla="*/ 0 h 1984242"/>
              <a:gd name="connsiteX2" fmla="*/ 9413612 w 9413612"/>
              <a:gd name="connsiteY2" fmla="*/ 18933 h 1984242"/>
              <a:gd name="connsiteX3" fmla="*/ 9413612 w 9413612"/>
              <a:gd name="connsiteY3" fmla="*/ 1982140 h 1984242"/>
              <a:gd name="connsiteX4" fmla="*/ 4241485 w 9413612"/>
              <a:gd name="connsiteY4" fmla="*/ 1984242 h 1984242"/>
              <a:gd name="connsiteX5" fmla="*/ 0 w 9413612"/>
              <a:gd name="connsiteY5" fmla="*/ 18933 h 1984242"/>
              <a:gd name="connsiteX0" fmla="*/ 0 w 5172127"/>
              <a:gd name="connsiteY0" fmla="*/ 1984242 h 1984242"/>
              <a:gd name="connsiteX1" fmla="*/ 2629090 w 5172127"/>
              <a:gd name="connsiteY1" fmla="*/ 0 h 1984242"/>
              <a:gd name="connsiteX2" fmla="*/ 5172127 w 5172127"/>
              <a:gd name="connsiteY2" fmla="*/ 18933 h 1984242"/>
              <a:gd name="connsiteX3" fmla="*/ 5172127 w 5172127"/>
              <a:gd name="connsiteY3" fmla="*/ 1982140 h 1984242"/>
              <a:gd name="connsiteX4" fmla="*/ 0 w 5172127"/>
              <a:gd name="connsiteY4" fmla="*/ 1984242 h 198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2127" h="1984242">
                <a:moveTo>
                  <a:pt x="0" y="1984242"/>
                </a:moveTo>
                <a:lnTo>
                  <a:pt x="2629090" y="0"/>
                </a:lnTo>
                <a:lnTo>
                  <a:pt x="5172127" y="18933"/>
                </a:lnTo>
                <a:lnTo>
                  <a:pt x="5172127" y="1982140"/>
                </a:lnTo>
                <a:lnTo>
                  <a:pt x="0" y="19842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矩形 42"/>
          <p:cNvSpPr/>
          <p:nvPr/>
        </p:nvSpPr>
        <p:spPr>
          <a:xfrm rot="1800000">
            <a:off x="6337033" y="4460592"/>
            <a:ext cx="5172127" cy="1984242"/>
          </a:xfrm>
          <a:custGeom>
            <a:avLst/>
            <a:gdLst>
              <a:gd name="connsiteX0" fmla="*/ 0 w 9413612"/>
              <a:gd name="connsiteY0" fmla="*/ 0 h 1963207"/>
              <a:gd name="connsiteX1" fmla="*/ 9413612 w 9413612"/>
              <a:gd name="connsiteY1" fmla="*/ 0 h 1963207"/>
              <a:gd name="connsiteX2" fmla="*/ 9413612 w 9413612"/>
              <a:gd name="connsiteY2" fmla="*/ 1963207 h 1963207"/>
              <a:gd name="connsiteX3" fmla="*/ 0 w 9413612"/>
              <a:gd name="connsiteY3" fmla="*/ 1963207 h 1963207"/>
              <a:gd name="connsiteX4" fmla="*/ 0 w 9413612"/>
              <a:gd name="connsiteY4" fmla="*/ 0 h 1963207"/>
              <a:gd name="connsiteX0" fmla="*/ 0 w 9413612"/>
              <a:gd name="connsiteY0" fmla="*/ 18933 h 1982140"/>
              <a:gd name="connsiteX1" fmla="*/ 6870575 w 9413612"/>
              <a:gd name="connsiteY1" fmla="*/ 0 h 1982140"/>
              <a:gd name="connsiteX2" fmla="*/ 9413612 w 9413612"/>
              <a:gd name="connsiteY2" fmla="*/ 18933 h 1982140"/>
              <a:gd name="connsiteX3" fmla="*/ 9413612 w 9413612"/>
              <a:gd name="connsiteY3" fmla="*/ 1982140 h 1982140"/>
              <a:gd name="connsiteX4" fmla="*/ 0 w 9413612"/>
              <a:gd name="connsiteY4" fmla="*/ 1982140 h 1982140"/>
              <a:gd name="connsiteX5" fmla="*/ 0 w 9413612"/>
              <a:gd name="connsiteY5" fmla="*/ 18933 h 1982140"/>
              <a:gd name="connsiteX0" fmla="*/ 0 w 9413612"/>
              <a:gd name="connsiteY0" fmla="*/ 18933 h 1984242"/>
              <a:gd name="connsiteX1" fmla="*/ 6870575 w 9413612"/>
              <a:gd name="connsiteY1" fmla="*/ 0 h 1984242"/>
              <a:gd name="connsiteX2" fmla="*/ 9413612 w 9413612"/>
              <a:gd name="connsiteY2" fmla="*/ 18933 h 1984242"/>
              <a:gd name="connsiteX3" fmla="*/ 9413612 w 9413612"/>
              <a:gd name="connsiteY3" fmla="*/ 1982140 h 1984242"/>
              <a:gd name="connsiteX4" fmla="*/ 4241485 w 9413612"/>
              <a:gd name="connsiteY4" fmla="*/ 1984242 h 1984242"/>
              <a:gd name="connsiteX5" fmla="*/ 0 w 9413612"/>
              <a:gd name="connsiteY5" fmla="*/ 1982140 h 1984242"/>
              <a:gd name="connsiteX6" fmla="*/ 0 w 9413612"/>
              <a:gd name="connsiteY6" fmla="*/ 18933 h 1984242"/>
              <a:gd name="connsiteX0" fmla="*/ 0 w 9413612"/>
              <a:gd name="connsiteY0" fmla="*/ 18933 h 1984242"/>
              <a:gd name="connsiteX1" fmla="*/ 6870575 w 9413612"/>
              <a:gd name="connsiteY1" fmla="*/ 0 h 1984242"/>
              <a:gd name="connsiteX2" fmla="*/ 9413612 w 9413612"/>
              <a:gd name="connsiteY2" fmla="*/ 18933 h 1984242"/>
              <a:gd name="connsiteX3" fmla="*/ 9413612 w 9413612"/>
              <a:gd name="connsiteY3" fmla="*/ 1982140 h 1984242"/>
              <a:gd name="connsiteX4" fmla="*/ 4241485 w 9413612"/>
              <a:gd name="connsiteY4" fmla="*/ 1984242 h 1984242"/>
              <a:gd name="connsiteX5" fmla="*/ 0 w 9413612"/>
              <a:gd name="connsiteY5" fmla="*/ 18933 h 1984242"/>
              <a:gd name="connsiteX0" fmla="*/ 0 w 5172127"/>
              <a:gd name="connsiteY0" fmla="*/ 1984242 h 1984242"/>
              <a:gd name="connsiteX1" fmla="*/ 2629090 w 5172127"/>
              <a:gd name="connsiteY1" fmla="*/ 0 h 1984242"/>
              <a:gd name="connsiteX2" fmla="*/ 5172127 w 5172127"/>
              <a:gd name="connsiteY2" fmla="*/ 18933 h 1984242"/>
              <a:gd name="connsiteX3" fmla="*/ 5172127 w 5172127"/>
              <a:gd name="connsiteY3" fmla="*/ 1982140 h 1984242"/>
              <a:gd name="connsiteX4" fmla="*/ 0 w 5172127"/>
              <a:gd name="connsiteY4" fmla="*/ 1984242 h 198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2127" h="1984242">
                <a:moveTo>
                  <a:pt x="0" y="1984242"/>
                </a:moveTo>
                <a:lnTo>
                  <a:pt x="2629090" y="0"/>
                </a:lnTo>
                <a:lnTo>
                  <a:pt x="5172127" y="18933"/>
                </a:lnTo>
                <a:lnTo>
                  <a:pt x="5172127" y="1982140"/>
                </a:lnTo>
                <a:lnTo>
                  <a:pt x="0" y="19842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266701" y="5638800"/>
            <a:ext cx="3500547" cy="2572481"/>
            <a:chOff x="4965700" y="4797425"/>
            <a:chExt cx="2810883" cy="2065661"/>
          </a:xfrm>
        </p:grpSpPr>
        <p:sp>
          <p:nvSpPr>
            <p:cNvPr id="19" name="矩形 18"/>
            <p:cNvSpPr/>
            <p:nvPr/>
          </p:nvSpPr>
          <p:spPr>
            <a:xfrm rot="1800000">
              <a:off x="5571754" y="5346686"/>
              <a:ext cx="2204829" cy="1516400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090 h 1513570"/>
                <a:gd name="connsiteX1" fmla="*/ 988447 w 3144894"/>
                <a:gd name="connsiteY1" fmla="*/ 0 h 1513570"/>
                <a:gd name="connsiteX2" fmla="*/ 3144894 w 3144894"/>
                <a:gd name="connsiteY2" fmla="*/ 3090 h 1513570"/>
                <a:gd name="connsiteX3" fmla="*/ 3144894 w 3144894"/>
                <a:gd name="connsiteY3" fmla="*/ 1513570 h 1513570"/>
                <a:gd name="connsiteX4" fmla="*/ 0 w 3144894"/>
                <a:gd name="connsiteY4" fmla="*/ 1513570 h 1513570"/>
                <a:gd name="connsiteX5" fmla="*/ 0 w 3144894"/>
                <a:gd name="connsiteY5" fmla="*/ 3090 h 151357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1513570 h 1516400"/>
                <a:gd name="connsiteX6" fmla="*/ 0 w 3144894"/>
                <a:gd name="connsiteY6" fmla="*/ 3090 h 151640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3090 h 1516400"/>
                <a:gd name="connsiteX0" fmla="*/ 0 w 2204829"/>
                <a:gd name="connsiteY0" fmla="*/ 1516400 h 1516400"/>
                <a:gd name="connsiteX1" fmla="*/ 48382 w 2204829"/>
                <a:gd name="connsiteY1" fmla="*/ 0 h 1516400"/>
                <a:gd name="connsiteX2" fmla="*/ 2204829 w 2204829"/>
                <a:gd name="connsiteY2" fmla="*/ 3090 h 1516400"/>
                <a:gd name="connsiteX3" fmla="*/ 2204829 w 2204829"/>
                <a:gd name="connsiteY3" fmla="*/ 1513570 h 1516400"/>
                <a:gd name="connsiteX4" fmla="*/ 0 w 2204829"/>
                <a:gd name="connsiteY4" fmla="*/ 1516400 h 15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829" h="1516400">
                  <a:moveTo>
                    <a:pt x="0" y="1516400"/>
                  </a:moveTo>
                  <a:lnTo>
                    <a:pt x="48382" y="0"/>
                  </a:lnTo>
                  <a:lnTo>
                    <a:pt x="2204829" y="3090"/>
                  </a:lnTo>
                  <a:lnTo>
                    <a:pt x="2204829" y="1513570"/>
                  </a:lnTo>
                  <a:lnTo>
                    <a:pt x="0" y="1516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965700" y="479742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61170" y="655645"/>
            <a:ext cx="1504230" cy="1105428"/>
            <a:chOff x="4965700" y="4797425"/>
            <a:chExt cx="2810883" cy="2065661"/>
          </a:xfrm>
        </p:grpSpPr>
        <p:sp>
          <p:nvSpPr>
            <p:cNvPr id="25" name="矩形 18"/>
            <p:cNvSpPr/>
            <p:nvPr/>
          </p:nvSpPr>
          <p:spPr>
            <a:xfrm rot="1800000">
              <a:off x="5571754" y="5346686"/>
              <a:ext cx="2204829" cy="1516400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090 h 1513570"/>
                <a:gd name="connsiteX1" fmla="*/ 988447 w 3144894"/>
                <a:gd name="connsiteY1" fmla="*/ 0 h 1513570"/>
                <a:gd name="connsiteX2" fmla="*/ 3144894 w 3144894"/>
                <a:gd name="connsiteY2" fmla="*/ 3090 h 1513570"/>
                <a:gd name="connsiteX3" fmla="*/ 3144894 w 3144894"/>
                <a:gd name="connsiteY3" fmla="*/ 1513570 h 1513570"/>
                <a:gd name="connsiteX4" fmla="*/ 0 w 3144894"/>
                <a:gd name="connsiteY4" fmla="*/ 1513570 h 1513570"/>
                <a:gd name="connsiteX5" fmla="*/ 0 w 3144894"/>
                <a:gd name="connsiteY5" fmla="*/ 3090 h 151357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1513570 h 1516400"/>
                <a:gd name="connsiteX6" fmla="*/ 0 w 3144894"/>
                <a:gd name="connsiteY6" fmla="*/ 3090 h 151640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3090 h 1516400"/>
                <a:gd name="connsiteX0" fmla="*/ 0 w 2204829"/>
                <a:gd name="connsiteY0" fmla="*/ 1516400 h 1516400"/>
                <a:gd name="connsiteX1" fmla="*/ 48382 w 2204829"/>
                <a:gd name="connsiteY1" fmla="*/ 0 h 1516400"/>
                <a:gd name="connsiteX2" fmla="*/ 2204829 w 2204829"/>
                <a:gd name="connsiteY2" fmla="*/ 3090 h 1516400"/>
                <a:gd name="connsiteX3" fmla="*/ 2204829 w 2204829"/>
                <a:gd name="connsiteY3" fmla="*/ 1513570 h 1516400"/>
                <a:gd name="connsiteX4" fmla="*/ 0 w 2204829"/>
                <a:gd name="connsiteY4" fmla="*/ 1516400 h 15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829" h="1516400">
                  <a:moveTo>
                    <a:pt x="0" y="1516400"/>
                  </a:moveTo>
                  <a:lnTo>
                    <a:pt x="48382" y="0"/>
                  </a:lnTo>
                  <a:lnTo>
                    <a:pt x="2204829" y="3090"/>
                  </a:lnTo>
                  <a:lnTo>
                    <a:pt x="2204829" y="1513570"/>
                  </a:lnTo>
                  <a:lnTo>
                    <a:pt x="0" y="1516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965700" y="479742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86994" y="5638800"/>
            <a:ext cx="1424425" cy="1046781"/>
            <a:chOff x="4965700" y="4797425"/>
            <a:chExt cx="2810883" cy="2065661"/>
          </a:xfrm>
        </p:grpSpPr>
        <p:sp>
          <p:nvSpPr>
            <p:cNvPr id="28" name="矩形 18"/>
            <p:cNvSpPr/>
            <p:nvPr/>
          </p:nvSpPr>
          <p:spPr>
            <a:xfrm rot="1800000">
              <a:off x="5571754" y="5346686"/>
              <a:ext cx="2204829" cy="1516400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090 h 1513570"/>
                <a:gd name="connsiteX1" fmla="*/ 988447 w 3144894"/>
                <a:gd name="connsiteY1" fmla="*/ 0 h 1513570"/>
                <a:gd name="connsiteX2" fmla="*/ 3144894 w 3144894"/>
                <a:gd name="connsiteY2" fmla="*/ 3090 h 1513570"/>
                <a:gd name="connsiteX3" fmla="*/ 3144894 w 3144894"/>
                <a:gd name="connsiteY3" fmla="*/ 1513570 h 1513570"/>
                <a:gd name="connsiteX4" fmla="*/ 0 w 3144894"/>
                <a:gd name="connsiteY4" fmla="*/ 1513570 h 1513570"/>
                <a:gd name="connsiteX5" fmla="*/ 0 w 3144894"/>
                <a:gd name="connsiteY5" fmla="*/ 3090 h 151357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1513570 h 1516400"/>
                <a:gd name="connsiteX6" fmla="*/ 0 w 3144894"/>
                <a:gd name="connsiteY6" fmla="*/ 3090 h 151640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3090 h 1516400"/>
                <a:gd name="connsiteX0" fmla="*/ 0 w 2204829"/>
                <a:gd name="connsiteY0" fmla="*/ 1516400 h 1516400"/>
                <a:gd name="connsiteX1" fmla="*/ 48382 w 2204829"/>
                <a:gd name="connsiteY1" fmla="*/ 0 h 1516400"/>
                <a:gd name="connsiteX2" fmla="*/ 2204829 w 2204829"/>
                <a:gd name="connsiteY2" fmla="*/ 3090 h 1516400"/>
                <a:gd name="connsiteX3" fmla="*/ 2204829 w 2204829"/>
                <a:gd name="connsiteY3" fmla="*/ 1513570 h 1516400"/>
                <a:gd name="connsiteX4" fmla="*/ 0 w 2204829"/>
                <a:gd name="connsiteY4" fmla="*/ 1516400 h 15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829" h="1516400">
                  <a:moveTo>
                    <a:pt x="0" y="1516400"/>
                  </a:moveTo>
                  <a:lnTo>
                    <a:pt x="48382" y="0"/>
                  </a:lnTo>
                  <a:lnTo>
                    <a:pt x="2204829" y="3090"/>
                  </a:lnTo>
                  <a:lnTo>
                    <a:pt x="2204829" y="1513570"/>
                  </a:lnTo>
                  <a:lnTo>
                    <a:pt x="0" y="1516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965700" y="479742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274300" y="4207751"/>
            <a:ext cx="2584292" cy="1899144"/>
            <a:chOff x="4965700" y="4797425"/>
            <a:chExt cx="2810883" cy="2065661"/>
          </a:xfrm>
        </p:grpSpPr>
        <p:sp>
          <p:nvSpPr>
            <p:cNvPr id="31" name="矩形 18"/>
            <p:cNvSpPr/>
            <p:nvPr/>
          </p:nvSpPr>
          <p:spPr>
            <a:xfrm rot="1800000">
              <a:off x="5571754" y="5346686"/>
              <a:ext cx="2204829" cy="1516400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090 h 1513570"/>
                <a:gd name="connsiteX1" fmla="*/ 988447 w 3144894"/>
                <a:gd name="connsiteY1" fmla="*/ 0 h 1513570"/>
                <a:gd name="connsiteX2" fmla="*/ 3144894 w 3144894"/>
                <a:gd name="connsiteY2" fmla="*/ 3090 h 1513570"/>
                <a:gd name="connsiteX3" fmla="*/ 3144894 w 3144894"/>
                <a:gd name="connsiteY3" fmla="*/ 1513570 h 1513570"/>
                <a:gd name="connsiteX4" fmla="*/ 0 w 3144894"/>
                <a:gd name="connsiteY4" fmla="*/ 1513570 h 1513570"/>
                <a:gd name="connsiteX5" fmla="*/ 0 w 3144894"/>
                <a:gd name="connsiteY5" fmla="*/ 3090 h 151357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1513570 h 1516400"/>
                <a:gd name="connsiteX6" fmla="*/ 0 w 3144894"/>
                <a:gd name="connsiteY6" fmla="*/ 3090 h 151640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3090 h 1516400"/>
                <a:gd name="connsiteX0" fmla="*/ 0 w 2204829"/>
                <a:gd name="connsiteY0" fmla="*/ 1516400 h 1516400"/>
                <a:gd name="connsiteX1" fmla="*/ 48382 w 2204829"/>
                <a:gd name="connsiteY1" fmla="*/ 0 h 1516400"/>
                <a:gd name="connsiteX2" fmla="*/ 2204829 w 2204829"/>
                <a:gd name="connsiteY2" fmla="*/ 3090 h 1516400"/>
                <a:gd name="connsiteX3" fmla="*/ 2204829 w 2204829"/>
                <a:gd name="connsiteY3" fmla="*/ 1513570 h 1516400"/>
                <a:gd name="connsiteX4" fmla="*/ 0 w 2204829"/>
                <a:gd name="connsiteY4" fmla="*/ 1516400 h 15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829" h="1516400">
                  <a:moveTo>
                    <a:pt x="0" y="1516400"/>
                  </a:moveTo>
                  <a:lnTo>
                    <a:pt x="48382" y="0"/>
                  </a:lnTo>
                  <a:lnTo>
                    <a:pt x="2204829" y="3090"/>
                  </a:lnTo>
                  <a:lnTo>
                    <a:pt x="2204829" y="1513570"/>
                  </a:lnTo>
                  <a:lnTo>
                    <a:pt x="0" y="1516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965700" y="479742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285085" y="2667882"/>
            <a:ext cx="288893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CONTENT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085854" y="2001689"/>
            <a:ext cx="3489876" cy="521055"/>
            <a:chOff x="6085854" y="2001689"/>
            <a:chExt cx="3489876" cy="521055"/>
          </a:xfrm>
        </p:grpSpPr>
        <p:sp>
          <p:nvSpPr>
            <p:cNvPr id="2" name="圆角矩形 1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382589" y="2075448"/>
              <a:ext cx="2860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noProof="0" dirty="0">
                  <a:solidFill>
                    <a:schemeClr val="accent1"/>
                  </a:solidFill>
                  <a:cs typeface="+mn-ea"/>
                  <a:sym typeface="+mn-lt"/>
                </a:rPr>
                <a:t>01. </a:t>
              </a:r>
              <a:r>
                <a:rPr lang="zh-CN" altLang="en-US" sz="2000" noProof="0" dirty="0">
                  <a:solidFill>
                    <a:schemeClr val="accent1"/>
                  </a:solidFill>
                  <a:cs typeface="+mn-ea"/>
                  <a:sym typeface="+mn-lt"/>
                </a:rPr>
                <a:t>什么是 </a:t>
              </a:r>
              <a:r>
                <a:rPr lang="en-US" altLang="zh-CN" sz="2000" noProof="0" dirty="0">
                  <a:cs typeface="+mn-ea"/>
                  <a:sym typeface="+mn-lt"/>
                </a:rPr>
                <a:t>Kubernetes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085854" y="2852040"/>
            <a:ext cx="3489876" cy="521055"/>
            <a:chOff x="6085854" y="2852040"/>
            <a:chExt cx="3489876" cy="521055"/>
          </a:xfrm>
        </p:grpSpPr>
        <p:sp>
          <p:nvSpPr>
            <p:cNvPr id="33" name="圆角矩形 32"/>
            <p:cNvSpPr/>
            <p:nvPr/>
          </p:nvSpPr>
          <p:spPr>
            <a:xfrm>
              <a:off x="6085854" y="2852040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82589" y="2900369"/>
              <a:ext cx="2604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noProof="0" dirty="0">
                  <a:solidFill>
                    <a:schemeClr val="accent1"/>
                  </a:solidFill>
                  <a:cs typeface="+mn-ea"/>
                  <a:sym typeface="+mn-lt"/>
                </a:rPr>
                <a:t>02. Kubernetes </a:t>
              </a:r>
              <a:r>
                <a:rPr lang="zh-CN" altLang="en-US" sz="20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组件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085854" y="3702391"/>
            <a:ext cx="3489876" cy="521055"/>
            <a:chOff x="6085854" y="3702391"/>
            <a:chExt cx="3489876" cy="521055"/>
          </a:xfrm>
        </p:grpSpPr>
        <p:sp>
          <p:nvSpPr>
            <p:cNvPr id="34" name="圆角矩形 33"/>
            <p:cNvSpPr/>
            <p:nvPr/>
          </p:nvSpPr>
          <p:spPr>
            <a:xfrm>
              <a:off x="6085854" y="3702391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82589" y="3747134"/>
              <a:ext cx="2604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noProof="0" dirty="0">
                  <a:solidFill>
                    <a:schemeClr val="accent1"/>
                  </a:solidFill>
                  <a:cs typeface="+mn-ea"/>
                  <a:sym typeface="+mn-lt"/>
                </a:rPr>
                <a:t>03. Kubernetes </a:t>
              </a:r>
              <a:r>
                <a:rPr lang="zh-CN" altLang="en-US" sz="20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架构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85854" y="4552742"/>
            <a:ext cx="3489876" cy="521055"/>
            <a:chOff x="6085854" y="4552742"/>
            <a:chExt cx="3489876" cy="521055"/>
          </a:xfrm>
        </p:grpSpPr>
        <p:sp>
          <p:nvSpPr>
            <p:cNvPr id="35" name="圆角矩形 34"/>
            <p:cNvSpPr/>
            <p:nvPr/>
          </p:nvSpPr>
          <p:spPr>
            <a:xfrm>
              <a:off x="6085854" y="4552742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82589" y="4600049"/>
              <a:ext cx="2622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noProof="0" dirty="0">
                  <a:solidFill>
                    <a:schemeClr val="accent1"/>
                  </a:solidFill>
                  <a:cs typeface="+mn-ea"/>
                  <a:sym typeface="+mn-lt"/>
                </a:rPr>
                <a:t>04.</a:t>
              </a: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cs typeface="+mn-ea"/>
                  <a:sym typeface="+mn-lt"/>
                </a:rPr>
                <a:t>Minikube</a:t>
              </a:r>
              <a:r>
                <a:rPr lang="en-US" altLang="zh-CN" sz="2000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cs typeface="+mn-ea"/>
                  <a:sym typeface="+mn-lt"/>
                </a:rPr>
                <a:t>的使用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6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架构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6034839" y="3161127"/>
            <a:ext cx="1437250" cy="271579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6336464" y="3424836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6066392" y="5926148"/>
            <a:ext cx="1342980" cy="42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Worker Node</a:t>
            </a:r>
            <a:endParaRPr lang="zh-CN" altLang="en-US" sz="1600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940712B-88BF-6BF1-F93F-780129B73FBC}"/>
              </a:ext>
            </a:extLst>
          </p:cNvPr>
          <p:cNvSpPr/>
          <p:nvPr/>
        </p:nvSpPr>
        <p:spPr>
          <a:xfrm>
            <a:off x="9561819" y="1385096"/>
            <a:ext cx="2463147" cy="4671900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C7EFD3-03EE-C7AD-9857-AB089D1460DB}"/>
              </a:ext>
            </a:extLst>
          </p:cNvPr>
          <p:cNvSpPr/>
          <p:nvPr/>
        </p:nvSpPr>
        <p:spPr>
          <a:xfrm>
            <a:off x="10069868" y="160611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034CFF-D01A-854E-4FD4-91171534214F}"/>
              </a:ext>
            </a:extLst>
          </p:cNvPr>
          <p:cNvSpPr/>
          <p:nvPr/>
        </p:nvSpPr>
        <p:spPr>
          <a:xfrm>
            <a:off x="10069868" y="1924255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68CA72-3D2B-A7DF-BB90-18301A828410}"/>
              </a:ext>
            </a:extLst>
          </p:cNvPr>
          <p:cNvSpPr/>
          <p:nvPr/>
        </p:nvSpPr>
        <p:spPr>
          <a:xfrm>
            <a:off x="10055957" y="6056996"/>
            <a:ext cx="1674468" cy="52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Master Node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81BD2F-7E58-9DB0-F13C-B2352652F1D3}"/>
              </a:ext>
            </a:extLst>
          </p:cNvPr>
          <p:cNvSpPr txBox="1"/>
          <p:nvPr/>
        </p:nvSpPr>
        <p:spPr>
          <a:xfrm>
            <a:off x="10452170" y="2738261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C00619-1400-A776-3CD9-7100E37D4451}"/>
              </a:ext>
            </a:extLst>
          </p:cNvPr>
          <p:cNvSpPr txBox="1"/>
          <p:nvPr/>
        </p:nvSpPr>
        <p:spPr>
          <a:xfrm>
            <a:off x="792345" y="1251537"/>
            <a:ext cx="220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Master Node</a:t>
            </a:r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B9F8DB5-9C25-A8A5-A154-75CAD030A601}"/>
              </a:ext>
            </a:extLst>
          </p:cNvPr>
          <p:cNvSpPr txBox="1"/>
          <p:nvPr/>
        </p:nvSpPr>
        <p:spPr>
          <a:xfrm>
            <a:off x="792345" y="2038598"/>
            <a:ext cx="29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必备的四个程序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D14561-7E5D-B9C6-E2D1-371C8D23D547}"/>
              </a:ext>
            </a:extLst>
          </p:cNvPr>
          <p:cNvSpPr txBox="1"/>
          <p:nvPr/>
        </p:nvSpPr>
        <p:spPr>
          <a:xfrm>
            <a:off x="786837" y="2721260"/>
            <a:ext cx="403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Controller Manager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A7B5ADD-3E39-1E37-9C9E-0ECAD4F01D39}"/>
              </a:ext>
            </a:extLst>
          </p:cNvPr>
          <p:cNvSpPr txBox="1"/>
          <p:nvPr/>
        </p:nvSpPr>
        <p:spPr>
          <a:xfrm>
            <a:off x="1039782" y="3191834"/>
            <a:ext cx="40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监听集群的状态。当监听到</a:t>
            </a:r>
            <a:r>
              <a:rPr lang="en-US" altLang="zh-CN" dirty="0"/>
              <a:t>Pod</a:t>
            </a:r>
            <a:r>
              <a:rPr lang="zh-CN" altLang="en-US" dirty="0"/>
              <a:t>宕机时调用</a:t>
            </a:r>
            <a:r>
              <a:rPr lang="en-US" altLang="zh-CN" dirty="0"/>
              <a:t>Scheduler</a:t>
            </a:r>
            <a:r>
              <a:rPr lang="zh-CN" altLang="en-US" dirty="0"/>
              <a:t>重新创建</a:t>
            </a:r>
            <a:r>
              <a:rPr lang="en-US" altLang="zh-CN" dirty="0"/>
              <a:t>Pod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7B6DC-AB06-09ED-44ED-9114424247A7}"/>
              </a:ext>
            </a:extLst>
          </p:cNvPr>
          <p:cNvSpPr/>
          <p:nvPr/>
        </p:nvSpPr>
        <p:spPr>
          <a:xfrm>
            <a:off x="6336464" y="3676845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D51CAD-2662-6B8C-1C0C-C87BE6003CF6}"/>
              </a:ext>
            </a:extLst>
          </p:cNvPr>
          <p:cNvSpPr/>
          <p:nvPr/>
        </p:nvSpPr>
        <p:spPr>
          <a:xfrm>
            <a:off x="6336464" y="3966775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A8E3BD-AF9A-6381-3A80-E704287D91D0}"/>
              </a:ext>
            </a:extLst>
          </p:cNvPr>
          <p:cNvSpPr/>
          <p:nvPr/>
        </p:nvSpPr>
        <p:spPr>
          <a:xfrm>
            <a:off x="9994911" y="2310703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Api</a:t>
            </a:r>
            <a:r>
              <a:rPr lang="en-US" altLang="zh-CN" sz="2000" b="1" dirty="0"/>
              <a:t> Server</a:t>
            </a:r>
            <a:endParaRPr lang="zh-CN" altLang="en-US" sz="20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C78ACD-E08B-7F44-50FD-8B0D5DB304CD}"/>
              </a:ext>
            </a:extLst>
          </p:cNvPr>
          <p:cNvSpPr/>
          <p:nvPr/>
        </p:nvSpPr>
        <p:spPr>
          <a:xfrm>
            <a:off x="9700049" y="24303"/>
            <a:ext cx="1891824" cy="616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61869533-57CB-62A0-08C1-598D2413D16D}"/>
              </a:ext>
            </a:extLst>
          </p:cNvPr>
          <p:cNvSpPr/>
          <p:nvPr/>
        </p:nvSpPr>
        <p:spPr>
          <a:xfrm>
            <a:off x="10452170" y="809416"/>
            <a:ext cx="441021" cy="14114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93B7CC46-F05C-9EDD-60E2-C402FC7A60B9}"/>
              </a:ext>
            </a:extLst>
          </p:cNvPr>
          <p:cNvSpPr/>
          <p:nvPr/>
        </p:nvSpPr>
        <p:spPr>
          <a:xfrm rot="21209775">
            <a:off x="7665820" y="3562793"/>
            <a:ext cx="2197090" cy="3568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957C202-68B9-790E-183E-366C713C8213}"/>
              </a:ext>
            </a:extLst>
          </p:cNvPr>
          <p:cNvSpPr/>
          <p:nvPr/>
        </p:nvSpPr>
        <p:spPr>
          <a:xfrm>
            <a:off x="9994911" y="3211071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Scheduler</a:t>
            </a:r>
            <a:endParaRPr lang="zh-CN" altLang="en-US" sz="20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149868-53D4-8439-80C4-C31AF758A5B2}"/>
              </a:ext>
            </a:extLst>
          </p:cNvPr>
          <p:cNvSpPr txBox="1"/>
          <p:nvPr/>
        </p:nvSpPr>
        <p:spPr>
          <a:xfrm>
            <a:off x="780874" y="3935087"/>
            <a:ext cx="403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Etcd</a:t>
            </a:r>
            <a:endParaRPr lang="en-US" altLang="zh-CN" sz="20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576D474-0C34-3906-B269-6913F672E94A}"/>
              </a:ext>
            </a:extLst>
          </p:cNvPr>
          <p:cNvSpPr txBox="1"/>
          <p:nvPr/>
        </p:nvSpPr>
        <p:spPr>
          <a:xfrm>
            <a:off x="1033819" y="4405661"/>
            <a:ext cx="4037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Key-Value</a:t>
            </a:r>
            <a:r>
              <a:rPr lang="zh-CN" altLang="en-US" dirty="0"/>
              <a:t>数据库，仅存储和更新集群的状态。如哪些节点可用，集群状态变化等。不存储具体应用的数据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0918A1-E7DB-7877-CD41-D121D79263AA}"/>
              </a:ext>
            </a:extLst>
          </p:cNvPr>
          <p:cNvSpPr/>
          <p:nvPr/>
        </p:nvSpPr>
        <p:spPr>
          <a:xfrm>
            <a:off x="10010450" y="4095568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Controller Manager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FDAFB6-AF77-C419-3FA6-188AEBDAB117}"/>
              </a:ext>
            </a:extLst>
          </p:cNvPr>
          <p:cNvSpPr/>
          <p:nvPr/>
        </p:nvSpPr>
        <p:spPr>
          <a:xfrm>
            <a:off x="10004158" y="4980065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Etcd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2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架构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5553992" y="1402656"/>
            <a:ext cx="2463147" cy="465430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3F0E1-7F6C-DA44-22A8-FBCB54D0343D}"/>
              </a:ext>
            </a:extLst>
          </p:cNvPr>
          <p:cNvSpPr/>
          <p:nvPr/>
        </p:nvSpPr>
        <p:spPr>
          <a:xfrm>
            <a:off x="6062349" y="162367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866CC-3723-C20F-62B8-61FB85D2A245}"/>
              </a:ext>
            </a:extLst>
          </p:cNvPr>
          <p:cNvSpPr/>
          <p:nvPr/>
        </p:nvSpPr>
        <p:spPr>
          <a:xfrm>
            <a:off x="6062349" y="1941815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6062349" y="2308884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5904793" y="6056957"/>
            <a:ext cx="1793238" cy="723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Master Node 1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43CBE-0074-79ED-EE6A-FB7C1D23B6F1}"/>
              </a:ext>
            </a:extLst>
          </p:cNvPr>
          <p:cNvSpPr txBox="1"/>
          <p:nvPr/>
        </p:nvSpPr>
        <p:spPr>
          <a:xfrm>
            <a:off x="6444651" y="2755821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940712B-88BF-6BF1-F93F-780129B73FBC}"/>
              </a:ext>
            </a:extLst>
          </p:cNvPr>
          <p:cNvSpPr/>
          <p:nvPr/>
        </p:nvSpPr>
        <p:spPr>
          <a:xfrm>
            <a:off x="8936508" y="1378272"/>
            <a:ext cx="2463147" cy="4671900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C7EFD3-03EE-C7AD-9857-AB089D1460DB}"/>
              </a:ext>
            </a:extLst>
          </p:cNvPr>
          <p:cNvSpPr/>
          <p:nvPr/>
        </p:nvSpPr>
        <p:spPr>
          <a:xfrm>
            <a:off x="9444557" y="1599287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034CFF-D01A-854E-4FD4-91171534214F}"/>
              </a:ext>
            </a:extLst>
          </p:cNvPr>
          <p:cNvSpPr/>
          <p:nvPr/>
        </p:nvSpPr>
        <p:spPr>
          <a:xfrm>
            <a:off x="9444557" y="1917431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DC7DE4-CE9E-5DB3-170F-72A953D7FBF9}"/>
              </a:ext>
            </a:extLst>
          </p:cNvPr>
          <p:cNvSpPr/>
          <p:nvPr/>
        </p:nvSpPr>
        <p:spPr>
          <a:xfrm>
            <a:off x="9444557" y="2284500"/>
            <a:ext cx="1478127" cy="135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68CA72-3D2B-A7DF-BB90-18301A828410}"/>
              </a:ext>
            </a:extLst>
          </p:cNvPr>
          <p:cNvSpPr/>
          <p:nvPr/>
        </p:nvSpPr>
        <p:spPr>
          <a:xfrm>
            <a:off x="9280709" y="6050172"/>
            <a:ext cx="1793237" cy="723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Master Node 2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81BD2F-7E58-9DB0-F13C-B2352652F1D3}"/>
              </a:ext>
            </a:extLst>
          </p:cNvPr>
          <p:cNvSpPr txBox="1"/>
          <p:nvPr/>
        </p:nvSpPr>
        <p:spPr>
          <a:xfrm>
            <a:off x="9826859" y="2731437"/>
            <a:ext cx="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5DA61A1-DD74-3E4D-8134-E1FD46CD07C4}"/>
              </a:ext>
            </a:extLst>
          </p:cNvPr>
          <p:cNvSpPr txBox="1"/>
          <p:nvPr/>
        </p:nvSpPr>
        <p:spPr>
          <a:xfrm>
            <a:off x="9850970" y="3784812"/>
            <a:ext cx="8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C00619-1400-A776-3CD9-7100E37D4451}"/>
              </a:ext>
            </a:extLst>
          </p:cNvPr>
          <p:cNvSpPr txBox="1"/>
          <p:nvPr/>
        </p:nvSpPr>
        <p:spPr>
          <a:xfrm>
            <a:off x="792345" y="1251537"/>
            <a:ext cx="220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Master Node</a:t>
            </a:r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B9F8DB5-9C25-A8A5-A154-75CAD030A601}"/>
              </a:ext>
            </a:extLst>
          </p:cNvPr>
          <p:cNvSpPr txBox="1"/>
          <p:nvPr/>
        </p:nvSpPr>
        <p:spPr>
          <a:xfrm>
            <a:off x="792345" y="2038598"/>
            <a:ext cx="450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通常也有多个主节点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D14561-7E5D-B9C6-E2D1-371C8D23D547}"/>
              </a:ext>
            </a:extLst>
          </p:cNvPr>
          <p:cNvSpPr txBox="1"/>
          <p:nvPr/>
        </p:nvSpPr>
        <p:spPr>
          <a:xfrm>
            <a:off x="786837" y="2721260"/>
            <a:ext cx="4421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也采取负载均衡的方式</a:t>
            </a:r>
            <a:endParaRPr lang="en-US" altLang="zh-CN" sz="20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771426-3A89-AC54-B57A-510C756D6489}"/>
              </a:ext>
            </a:extLst>
          </p:cNvPr>
          <p:cNvSpPr txBox="1"/>
          <p:nvPr/>
        </p:nvSpPr>
        <p:spPr>
          <a:xfrm>
            <a:off x="786837" y="3621403"/>
            <a:ext cx="3846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Etcd</a:t>
            </a:r>
            <a:r>
              <a:rPr lang="zh-CN" altLang="en-US" sz="2000" b="1" dirty="0"/>
              <a:t>采取分布式存储的方式</a:t>
            </a:r>
            <a:endParaRPr lang="en-US" altLang="zh-CN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CF674D-005F-2B33-A41E-0D9F42EB34F4}"/>
              </a:ext>
            </a:extLst>
          </p:cNvPr>
          <p:cNvSpPr/>
          <p:nvPr/>
        </p:nvSpPr>
        <p:spPr>
          <a:xfrm>
            <a:off x="9369600" y="2303879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Api</a:t>
            </a:r>
            <a:r>
              <a:rPr lang="en-US" altLang="zh-CN" sz="2000" b="1" dirty="0"/>
              <a:t> Server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999FD5-92DD-29FE-FFC0-8067C22BD79A}"/>
              </a:ext>
            </a:extLst>
          </p:cNvPr>
          <p:cNvSpPr/>
          <p:nvPr/>
        </p:nvSpPr>
        <p:spPr>
          <a:xfrm>
            <a:off x="9369600" y="3204247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Scheduler</a:t>
            </a:r>
            <a:endParaRPr lang="zh-CN" altLang="en-US" sz="20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F8AF07-C22E-081A-72A6-108EE859B49E}"/>
              </a:ext>
            </a:extLst>
          </p:cNvPr>
          <p:cNvSpPr/>
          <p:nvPr/>
        </p:nvSpPr>
        <p:spPr>
          <a:xfrm>
            <a:off x="9385139" y="4088744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Controller Manager</a:t>
            </a:r>
            <a:endParaRPr lang="zh-CN" altLang="en-US" sz="20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ECC9C1A-9C6D-8D69-B621-B33360F57A54}"/>
              </a:ext>
            </a:extLst>
          </p:cNvPr>
          <p:cNvSpPr/>
          <p:nvPr/>
        </p:nvSpPr>
        <p:spPr>
          <a:xfrm>
            <a:off x="9378847" y="4973241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Etcd</a:t>
            </a:r>
            <a:endParaRPr lang="zh-CN" altLang="en-US" sz="20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4802EB-0183-8C2A-F902-C36A1B1F351E}"/>
              </a:ext>
            </a:extLst>
          </p:cNvPr>
          <p:cNvSpPr/>
          <p:nvPr/>
        </p:nvSpPr>
        <p:spPr>
          <a:xfrm>
            <a:off x="6056508" y="2517823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Api</a:t>
            </a:r>
            <a:r>
              <a:rPr lang="en-US" altLang="zh-CN" sz="2000" b="1" dirty="0"/>
              <a:t> Server</a:t>
            </a:r>
            <a:endParaRPr lang="zh-CN" altLang="en-US" sz="20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A13D1F-2687-E08B-79E8-9FAAFF6FD4B1}"/>
              </a:ext>
            </a:extLst>
          </p:cNvPr>
          <p:cNvSpPr/>
          <p:nvPr/>
        </p:nvSpPr>
        <p:spPr>
          <a:xfrm>
            <a:off x="6056508" y="3418191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Scheduler</a:t>
            </a:r>
            <a:endParaRPr lang="zh-CN" altLang="en-US" sz="20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652496F-F16F-DB17-18F1-ACCCF2C4A3F3}"/>
              </a:ext>
            </a:extLst>
          </p:cNvPr>
          <p:cNvSpPr/>
          <p:nvPr/>
        </p:nvSpPr>
        <p:spPr>
          <a:xfrm>
            <a:off x="6072047" y="4302688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Controller Manager</a:t>
            </a:r>
            <a:endParaRPr lang="zh-CN" altLang="en-US" sz="20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B308D48-6B5C-70A1-24AF-BE37572EA695}"/>
              </a:ext>
            </a:extLst>
          </p:cNvPr>
          <p:cNvSpPr/>
          <p:nvPr/>
        </p:nvSpPr>
        <p:spPr>
          <a:xfrm>
            <a:off x="6065755" y="5187185"/>
            <a:ext cx="1596962" cy="6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Etcd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997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架构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C00619-1400-A776-3CD9-7100E37D4451}"/>
              </a:ext>
            </a:extLst>
          </p:cNvPr>
          <p:cNvSpPr txBox="1"/>
          <p:nvPr/>
        </p:nvSpPr>
        <p:spPr>
          <a:xfrm>
            <a:off x="792345" y="1251537"/>
            <a:ext cx="2564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Kubernetes</a:t>
            </a:r>
            <a:r>
              <a:rPr lang="zh-CN" altLang="en-US" sz="2400" b="1" dirty="0"/>
              <a:t>集群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28E0436-A563-1EDB-6AFF-668A84ED6A83}"/>
              </a:ext>
            </a:extLst>
          </p:cNvPr>
          <p:cNvSpPr/>
          <p:nvPr/>
        </p:nvSpPr>
        <p:spPr>
          <a:xfrm>
            <a:off x="5755082" y="124474"/>
            <a:ext cx="1437250" cy="271579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B5AD1F-EFD6-5E7B-97E5-D4688CFEFAE0}"/>
              </a:ext>
            </a:extLst>
          </p:cNvPr>
          <p:cNvSpPr/>
          <p:nvPr/>
        </p:nvSpPr>
        <p:spPr>
          <a:xfrm>
            <a:off x="6056707" y="388183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D1E6AE-16A8-1766-93F2-5982A9560B04}"/>
              </a:ext>
            </a:extLst>
          </p:cNvPr>
          <p:cNvSpPr/>
          <p:nvPr/>
        </p:nvSpPr>
        <p:spPr>
          <a:xfrm>
            <a:off x="5786635" y="2889495"/>
            <a:ext cx="1342980" cy="42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Master Node</a:t>
            </a:r>
            <a:endParaRPr lang="zh-CN" altLang="en-US" sz="1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F0657A-9249-5D30-D3D7-28DAF057A967}"/>
              </a:ext>
            </a:extLst>
          </p:cNvPr>
          <p:cNvSpPr/>
          <p:nvPr/>
        </p:nvSpPr>
        <p:spPr>
          <a:xfrm>
            <a:off x="6056707" y="640192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93C7BB-38C1-7434-3E04-A6FFE25F6213}"/>
              </a:ext>
            </a:extLst>
          </p:cNvPr>
          <p:cNvSpPr/>
          <p:nvPr/>
        </p:nvSpPr>
        <p:spPr>
          <a:xfrm>
            <a:off x="6056707" y="930122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9C99BB3-69C5-56EB-8732-67BA72D9AFF4}"/>
              </a:ext>
            </a:extLst>
          </p:cNvPr>
          <p:cNvSpPr/>
          <p:nvPr/>
        </p:nvSpPr>
        <p:spPr>
          <a:xfrm>
            <a:off x="8150264" y="124474"/>
            <a:ext cx="1437250" cy="271579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43A30C-3D1B-2D04-C1AD-5A20B29DF23C}"/>
              </a:ext>
            </a:extLst>
          </p:cNvPr>
          <p:cNvSpPr/>
          <p:nvPr/>
        </p:nvSpPr>
        <p:spPr>
          <a:xfrm>
            <a:off x="8451889" y="388183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3BE90E-2687-DE64-F4D1-A7FD8373D9BD}"/>
              </a:ext>
            </a:extLst>
          </p:cNvPr>
          <p:cNvSpPr/>
          <p:nvPr/>
        </p:nvSpPr>
        <p:spPr>
          <a:xfrm>
            <a:off x="8181817" y="2889495"/>
            <a:ext cx="1342980" cy="42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Master Node</a:t>
            </a:r>
            <a:endParaRPr lang="zh-CN" altLang="en-US" sz="16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B85B6A-55BE-7A64-D279-B419064D696F}"/>
              </a:ext>
            </a:extLst>
          </p:cNvPr>
          <p:cNvSpPr/>
          <p:nvPr/>
        </p:nvSpPr>
        <p:spPr>
          <a:xfrm>
            <a:off x="8451889" y="640192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6FEA8C-5602-11BD-034E-CB17FC4CD13C}"/>
              </a:ext>
            </a:extLst>
          </p:cNvPr>
          <p:cNvSpPr/>
          <p:nvPr/>
        </p:nvSpPr>
        <p:spPr>
          <a:xfrm>
            <a:off x="8451889" y="930122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43914E9-EE8F-86A1-C775-540721419855}"/>
              </a:ext>
            </a:extLst>
          </p:cNvPr>
          <p:cNvSpPr/>
          <p:nvPr/>
        </p:nvSpPr>
        <p:spPr>
          <a:xfrm>
            <a:off x="3632833" y="3689888"/>
            <a:ext cx="1437250" cy="271579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880B8CF-85B9-1EE5-6D1D-0C7F6EB1952F}"/>
              </a:ext>
            </a:extLst>
          </p:cNvPr>
          <p:cNvSpPr/>
          <p:nvPr/>
        </p:nvSpPr>
        <p:spPr>
          <a:xfrm>
            <a:off x="3934458" y="3953597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DBAD7BF-EA27-A154-0376-B4F35662393C}"/>
              </a:ext>
            </a:extLst>
          </p:cNvPr>
          <p:cNvSpPr/>
          <p:nvPr/>
        </p:nvSpPr>
        <p:spPr>
          <a:xfrm>
            <a:off x="3664386" y="6454909"/>
            <a:ext cx="1342980" cy="42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Worker Node</a:t>
            </a:r>
            <a:endParaRPr lang="zh-CN" altLang="en-US" sz="16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17DC667-DB57-9F9F-FE03-4640946A3865}"/>
              </a:ext>
            </a:extLst>
          </p:cNvPr>
          <p:cNvSpPr/>
          <p:nvPr/>
        </p:nvSpPr>
        <p:spPr>
          <a:xfrm>
            <a:off x="3934458" y="4205606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533E70-19BA-8960-5B8A-845FA06B4C3E}"/>
              </a:ext>
            </a:extLst>
          </p:cNvPr>
          <p:cNvSpPr/>
          <p:nvPr/>
        </p:nvSpPr>
        <p:spPr>
          <a:xfrm>
            <a:off x="3934458" y="4495536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5953E87-2FB0-A424-D752-B0B2CD190FE8}"/>
              </a:ext>
            </a:extLst>
          </p:cNvPr>
          <p:cNvSpPr/>
          <p:nvPr/>
        </p:nvSpPr>
        <p:spPr>
          <a:xfrm>
            <a:off x="5555865" y="3689888"/>
            <a:ext cx="1437250" cy="271579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DC4A23-3B1A-53C2-77D2-BEB09877D438}"/>
              </a:ext>
            </a:extLst>
          </p:cNvPr>
          <p:cNvSpPr/>
          <p:nvPr/>
        </p:nvSpPr>
        <p:spPr>
          <a:xfrm>
            <a:off x="5857490" y="3953597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475A0B-B452-4F72-A55D-D4A11D10BFB6}"/>
              </a:ext>
            </a:extLst>
          </p:cNvPr>
          <p:cNvSpPr/>
          <p:nvPr/>
        </p:nvSpPr>
        <p:spPr>
          <a:xfrm>
            <a:off x="5587418" y="6454909"/>
            <a:ext cx="1342980" cy="42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Worker Node</a:t>
            </a:r>
            <a:endParaRPr lang="zh-CN" altLang="en-US" sz="16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252C305-9117-32C4-2E6D-10067FC7F0E2}"/>
              </a:ext>
            </a:extLst>
          </p:cNvPr>
          <p:cNvSpPr/>
          <p:nvPr/>
        </p:nvSpPr>
        <p:spPr>
          <a:xfrm>
            <a:off x="5857490" y="4205606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D992533-C6F6-D417-4E6A-D36C39BFCC6C}"/>
              </a:ext>
            </a:extLst>
          </p:cNvPr>
          <p:cNvSpPr/>
          <p:nvPr/>
        </p:nvSpPr>
        <p:spPr>
          <a:xfrm>
            <a:off x="5857490" y="4495536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6E7482E-808C-1805-956B-2ECF08BFE416}"/>
              </a:ext>
            </a:extLst>
          </p:cNvPr>
          <p:cNvSpPr/>
          <p:nvPr/>
        </p:nvSpPr>
        <p:spPr>
          <a:xfrm>
            <a:off x="7463037" y="3739118"/>
            <a:ext cx="1437250" cy="271579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7F6626E-0791-1BCD-9C4A-8DFE59602017}"/>
              </a:ext>
            </a:extLst>
          </p:cNvPr>
          <p:cNvSpPr/>
          <p:nvPr/>
        </p:nvSpPr>
        <p:spPr>
          <a:xfrm>
            <a:off x="7764662" y="4002827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51CF548-D6DD-AB77-F7E6-01073A00CC28}"/>
              </a:ext>
            </a:extLst>
          </p:cNvPr>
          <p:cNvSpPr/>
          <p:nvPr/>
        </p:nvSpPr>
        <p:spPr>
          <a:xfrm>
            <a:off x="7494590" y="6504139"/>
            <a:ext cx="1342980" cy="42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Worker Node</a:t>
            </a:r>
            <a:endParaRPr lang="zh-CN" altLang="en-US" sz="1600" b="1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AE2F5DE-D331-D70A-490A-0EDBAD8FC7E0}"/>
              </a:ext>
            </a:extLst>
          </p:cNvPr>
          <p:cNvSpPr/>
          <p:nvPr/>
        </p:nvSpPr>
        <p:spPr>
          <a:xfrm>
            <a:off x="7764662" y="4254836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F012BFC-A1D4-EF35-412C-83781E5C9876}"/>
              </a:ext>
            </a:extLst>
          </p:cNvPr>
          <p:cNvSpPr/>
          <p:nvPr/>
        </p:nvSpPr>
        <p:spPr>
          <a:xfrm>
            <a:off x="7764662" y="4544766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BB643FE-3893-9A19-8A75-B129E7BE885A}"/>
              </a:ext>
            </a:extLst>
          </p:cNvPr>
          <p:cNvSpPr/>
          <p:nvPr/>
        </p:nvSpPr>
        <p:spPr>
          <a:xfrm>
            <a:off x="9555961" y="3747773"/>
            <a:ext cx="1437250" cy="2715791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D779251-C86B-4CA3-FAF2-D0A982C0CEB4}"/>
              </a:ext>
            </a:extLst>
          </p:cNvPr>
          <p:cNvSpPr/>
          <p:nvPr/>
        </p:nvSpPr>
        <p:spPr>
          <a:xfrm>
            <a:off x="9857586" y="4011482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3E0BD00-AE92-ABC6-D942-37EF48B7CD42}"/>
              </a:ext>
            </a:extLst>
          </p:cNvPr>
          <p:cNvSpPr/>
          <p:nvPr/>
        </p:nvSpPr>
        <p:spPr>
          <a:xfrm>
            <a:off x="9587514" y="6512794"/>
            <a:ext cx="1342980" cy="42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Worker Node</a:t>
            </a:r>
            <a:endParaRPr lang="zh-CN" altLang="en-US" sz="1600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49B997B-8C65-85AF-526B-8A482701637E}"/>
              </a:ext>
            </a:extLst>
          </p:cNvPr>
          <p:cNvSpPr/>
          <p:nvPr/>
        </p:nvSpPr>
        <p:spPr>
          <a:xfrm>
            <a:off x="9857586" y="4263491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78599C1-4EC1-1A7B-83AB-BE1BF1BE8FC7}"/>
              </a:ext>
            </a:extLst>
          </p:cNvPr>
          <p:cNvSpPr/>
          <p:nvPr/>
        </p:nvSpPr>
        <p:spPr>
          <a:xfrm>
            <a:off x="9857586" y="4553421"/>
            <a:ext cx="833999" cy="128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A84A4CC-9422-A604-101D-48979B4D59C7}"/>
              </a:ext>
            </a:extLst>
          </p:cNvPr>
          <p:cNvSpPr/>
          <p:nvPr/>
        </p:nvSpPr>
        <p:spPr>
          <a:xfrm>
            <a:off x="4223982" y="3429000"/>
            <a:ext cx="6209731" cy="9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675845-FBB1-482D-49D9-89EA841866F7}"/>
              </a:ext>
            </a:extLst>
          </p:cNvPr>
          <p:cNvSpPr/>
          <p:nvPr/>
        </p:nvSpPr>
        <p:spPr>
          <a:xfrm>
            <a:off x="4155743" y="3429000"/>
            <a:ext cx="116273" cy="26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D554AF5-EAAC-60F5-2B47-D2292CA1CE2B}"/>
              </a:ext>
            </a:extLst>
          </p:cNvPr>
          <p:cNvSpPr/>
          <p:nvPr/>
        </p:nvSpPr>
        <p:spPr>
          <a:xfrm>
            <a:off x="6250675" y="3429000"/>
            <a:ext cx="116273" cy="21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C76E09-2DF1-BF97-BAA4-0C4512556CD6}"/>
              </a:ext>
            </a:extLst>
          </p:cNvPr>
          <p:cNvSpPr/>
          <p:nvPr/>
        </p:nvSpPr>
        <p:spPr>
          <a:xfrm>
            <a:off x="8154931" y="3520096"/>
            <a:ext cx="116273" cy="21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68168FE-969E-459D-ADE9-63B860949B1D}"/>
              </a:ext>
            </a:extLst>
          </p:cNvPr>
          <p:cNvSpPr/>
          <p:nvPr/>
        </p:nvSpPr>
        <p:spPr>
          <a:xfrm>
            <a:off x="10317440" y="3486885"/>
            <a:ext cx="116273" cy="21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225E96D-E7F6-874D-29AB-2F8BC344E233}"/>
              </a:ext>
            </a:extLst>
          </p:cNvPr>
          <p:cNvSpPr/>
          <p:nvPr/>
        </p:nvSpPr>
        <p:spPr>
          <a:xfrm>
            <a:off x="7608627" y="1603612"/>
            <a:ext cx="116273" cy="188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F037F18-ABC7-E69C-6A0A-56D89DDB69F3}"/>
              </a:ext>
            </a:extLst>
          </p:cNvPr>
          <p:cNvSpPr/>
          <p:nvPr/>
        </p:nvSpPr>
        <p:spPr>
          <a:xfrm>
            <a:off x="7240137" y="1482370"/>
            <a:ext cx="859809" cy="16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3CC413A-BD81-7765-35D7-066F18AFA5E5}"/>
              </a:ext>
            </a:extLst>
          </p:cNvPr>
          <p:cNvSpPr txBox="1"/>
          <p:nvPr/>
        </p:nvSpPr>
        <p:spPr>
          <a:xfrm>
            <a:off x="682869" y="2160200"/>
            <a:ext cx="4421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安装必备的主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工作节点程序</a:t>
            </a:r>
            <a:endParaRPr lang="en-US" altLang="zh-CN" sz="20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48E7AE3-CEB6-AB4C-D555-99B70DFE5294}"/>
              </a:ext>
            </a:extLst>
          </p:cNvPr>
          <p:cNvSpPr txBox="1"/>
          <p:nvPr/>
        </p:nvSpPr>
        <p:spPr>
          <a:xfrm>
            <a:off x="679526" y="2755889"/>
            <a:ext cx="3846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加入集群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74105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297403" y="2961672"/>
            <a:ext cx="4806817" cy="2401396"/>
          </a:xfrm>
          <a:custGeom>
            <a:avLst/>
            <a:gdLst>
              <a:gd name="connsiteX0" fmla="*/ 0 w 9266664"/>
              <a:gd name="connsiteY0" fmla="*/ 0 h 2369924"/>
              <a:gd name="connsiteX1" fmla="*/ 9266664 w 9266664"/>
              <a:gd name="connsiteY1" fmla="*/ 0 h 2369924"/>
              <a:gd name="connsiteX2" fmla="*/ 9266664 w 9266664"/>
              <a:gd name="connsiteY2" fmla="*/ 2369924 h 2369924"/>
              <a:gd name="connsiteX3" fmla="*/ 0 w 9266664"/>
              <a:gd name="connsiteY3" fmla="*/ 2369924 h 2369924"/>
              <a:gd name="connsiteX4" fmla="*/ 0 w 9266664"/>
              <a:gd name="connsiteY4" fmla="*/ 0 h 2369924"/>
              <a:gd name="connsiteX0" fmla="*/ 0 w 9266664"/>
              <a:gd name="connsiteY0" fmla="*/ 0 h 2369924"/>
              <a:gd name="connsiteX1" fmla="*/ 4198570 w 9266664"/>
              <a:gd name="connsiteY1" fmla="*/ 3826 h 2369924"/>
              <a:gd name="connsiteX2" fmla="*/ 9266664 w 9266664"/>
              <a:gd name="connsiteY2" fmla="*/ 0 h 2369924"/>
              <a:gd name="connsiteX3" fmla="*/ 9266664 w 9266664"/>
              <a:gd name="connsiteY3" fmla="*/ 2369924 h 2369924"/>
              <a:gd name="connsiteX4" fmla="*/ 0 w 9266664"/>
              <a:gd name="connsiteY4" fmla="*/ 2369924 h 2369924"/>
              <a:gd name="connsiteX5" fmla="*/ 0 w 9266664"/>
              <a:gd name="connsiteY5" fmla="*/ 0 h 2369924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2369924 h 2377462"/>
              <a:gd name="connsiteX6" fmla="*/ 0 w 9266664"/>
              <a:gd name="connsiteY6" fmla="*/ 0 h 2377462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0 h 2377462"/>
              <a:gd name="connsiteX0" fmla="*/ 0 w 7217202"/>
              <a:gd name="connsiteY0" fmla="*/ 2377462 h 2377462"/>
              <a:gd name="connsiteX1" fmla="*/ 2149108 w 7217202"/>
              <a:gd name="connsiteY1" fmla="*/ 3826 h 2377462"/>
              <a:gd name="connsiteX2" fmla="*/ 7217202 w 7217202"/>
              <a:gd name="connsiteY2" fmla="*/ 0 h 2377462"/>
              <a:gd name="connsiteX3" fmla="*/ 7217202 w 7217202"/>
              <a:gd name="connsiteY3" fmla="*/ 2369924 h 2377462"/>
              <a:gd name="connsiteX4" fmla="*/ 0 w 7217202"/>
              <a:gd name="connsiteY4" fmla="*/ 2377462 h 2377462"/>
              <a:gd name="connsiteX0" fmla="*/ 0 w 7217202"/>
              <a:gd name="connsiteY0" fmla="*/ 2401396 h 2401396"/>
              <a:gd name="connsiteX1" fmla="*/ 2149108 w 7217202"/>
              <a:gd name="connsiteY1" fmla="*/ 27760 h 2401396"/>
              <a:gd name="connsiteX2" fmla="*/ 3184170 w 7217202"/>
              <a:gd name="connsiteY2" fmla="*/ 0 h 2401396"/>
              <a:gd name="connsiteX3" fmla="*/ 7217202 w 7217202"/>
              <a:gd name="connsiteY3" fmla="*/ 23934 h 2401396"/>
              <a:gd name="connsiteX4" fmla="*/ 7217202 w 7217202"/>
              <a:gd name="connsiteY4" fmla="*/ 2393858 h 2401396"/>
              <a:gd name="connsiteX5" fmla="*/ 0 w 7217202"/>
              <a:gd name="connsiteY5" fmla="*/ 2401396 h 2401396"/>
              <a:gd name="connsiteX0" fmla="*/ 0 w 7217202"/>
              <a:gd name="connsiteY0" fmla="*/ 2401396 h 2401396"/>
              <a:gd name="connsiteX1" fmla="*/ 3184170 w 7217202"/>
              <a:gd name="connsiteY1" fmla="*/ 0 h 2401396"/>
              <a:gd name="connsiteX2" fmla="*/ 7217202 w 7217202"/>
              <a:gd name="connsiteY2" fmla="*/ 23934 h 2401396"/>
              <a:gd name="connsiteX3" fmla="*/ 7217202 w 7217202"/>
              <a:gd name="connsiteY3" fmla="*/ 2393858 h 2401396"/>
              <a:gd name="connsiteX4" fmla="*/ 0 w 7217202"/>
              <a:gd name="connsiteY4" fmla="*/ 2401396 h 24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02" h="2401396">
                <a:moveTo>
                  <a:pt x="0" y="2401396"/>
                </a:moveTo>
                <a:lnTo>
                  <a:pt x="3184170" y="0"/>
                </a:lnTo>
                <a:lnTo>
                  <a:pt x="7217202" y="23934"/>
                </a:lnTo>
                <a:lnTo>
                  <a:pt x="7217202" y="2393858"/>
                </a:lnTo>
                <a:lnTo>
                  <a:pt x="0" y="240139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9495150" y="2885470"/>
            <a:ext cx="4808965" cy="2388362"/>
          </a:xfrm>
          <a:custGeom>
            <a:avLst/>
            <a:gdLst>
              <a:gd name="connsiteX0" fmla="*/ 0 w 9266664"/>
              <a:gd name="connsiteY0" fmla="*/ 0 h 2382833"/>
              <a:gd name="connsiteX1" fmla="*/ 9266664 w 9266664"/>
              <a:gd name="connsiteY1" fmla="*/ 0 h 2382833"/>
              <a:gd name="connsiteX2" fmla="*/ 9266664 w 9266664"/>
              <a:gd name="connsiteY2" fmla="*/ 2382833 h 2382833"/>
              <a:gd name="connsiteX3" fmla="*/ 0 w 9266664"/>
              <a:gd name="connsiteY3" fmla="*/ 2382833 h 2382833"/>
              <a:gd name="connsiteX4" fmla="*/ 0 w 9266664"/>
              <a:gd name="connsiteY4" fmla="*/ 0 h 2382833"/>
              <a:gd name="connsiteX0" fmla="*/ 0 w 9266664"/>
              <a:gd name="connsiteY0" fmla="*/ 0 h 2382833"/>
              <a:gd name="connsiteX1" fmla="*/ 6466659 w 9266664"/>
              <a:gd name="connsiteY1" fmla="*/ 25983 h 2382833"/>
              <a:gd name="connsiteX2" fmla="*/ 9266664 w 9266664"/>
              <a:gd name="connsiteY2" fmla="*/ 0 h 2382833"/>
              <a:gd name="connsiteX3" fmla="*/ 9266664 w 9266664"/>
              <a:gd name="connsiteY3" fmla="*/ 2382833 h 2382833"/>
              <a:gd name="connsiteX4" fmla="*/ 0 w 9266664"/>
              <a:gd name="connsiteY4" fmla="*/ 2382833 h 2382833"/>
              <a:gd name="connsiteX5" fmla="*/ 0 w 9266664"/>
              <a:gd name="connsiteY5" fmla="*/ 0 h 2382833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2382833 h 2388362"/>
              <a:gd name="connsiteX6" fmla="*/ 0 w 9266664"/>
              <a:gd name="connsiteY6" fmla="*/ 0 h 2388362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0 h 2388362"/>
              <a:gd name="connsiteX0" fmla="*/ 0 w 4808965"/>
              <a:gd name="connsiteY0" fmla="*/ 2388362 h 2388362"/>
              <a:gd name="connsiteX1" fmla="*/ 2008960 w 4808965"/>
              <a:gd name="connsiteY1" fmla="*/ 25983 h 2388362"/>
              <a:gd name="connsiteX2" fmla="*/ 4808965 w 4808965"/>
              <a:gd name="connsiteY2" fmla="*/ 0 h 2388362"/>
              <a:gd name="connsiteX3" fmla="*/ 4808965 w 4808965"/>
              <a:gd name="connsiteY3" fmla="*/ 2382833 h 2388362"/>
              <a:gd name="connsiteX4" fmla="*/ 0 w 4808965"/>
              <a:gd name="connsiteY4" fmla="*/ 2388362 h 23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965" h="2388362">
                <a:moveTo>
                  <a:pt x="0" y="2388362"/>
                </a:moveTo>
                <a:lnTo>
                  <a:pt x="2008960" y="25983"/>
                </a:lnTo>
                <a:lnTo>
                  <a:pt x="4808965" y="0"/>
                </a:lnTo>
                <a:lnTo>
                  <a:pt x="4808965" y="2382833"/>
                </a:lnTo>
                <a:lnTo>
                  <a:pt x="0" y="238836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" y="2850131"/>
            <a:ext cx="3247725" cy="1157738"/>
          </a:xfrm>
          <a:custGeom>
            <a:avLst/>
            <a:gdLst>
              <a:gd name="connsiteX0" fmla="*/ 0 w 3247725"/>
              <a:gd name="connsiteY0" fmla="*/ 0 h 1157738"/>
              <a:gd name="connsiteX1" fmla="*/ 2668856 w 3247725"/>
              <a:gd name="connsiteY1" fmla="*/ 0 h 1157738"/>
              <a:gd name="connsiteX2" fmla="*/ 3247725 w 3247725"/>
              <a:gd name="connsiteY2" fmla="*/ 578869 h 1157738"/>
              <a:gd name="connsiteX3" fmla="*/ 2668856 w 3247725"/>
              <a:gd name="connsiteY3" fmla="*/ 1157738 h 1157738"/>
              <a:gd name="connsiteX4" fmla="*/ 0 w 3247725"/>
              <a:gd name="connsiteY4" fmla="*/ 1157738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7725" h="1157738">
                <a:moveTo>
                  <a:pt x="0" y="0"/>
                </a:moveTo>
                <a:lnTo>
                  <a:pt x="2668856" y="0"/>
                </a:lnTo>
                <a:cubicBezTo>
                  <a:pt x="2988557" y="0"/>
                  <a:pt x="3247725" y="259168"/>
                  <a:pt x="3247725" y="578869"/>
                </a:cubicBezTo>
                <a:cubicBezTo>
                  <a:pt x="3247725" y="898570"/>
                  <a:pt x="2988557" y="1157738"/>
                  <a:pt x="2668856" y="1157738"/>
                </a:cubicBezTo>
                <a:lnTo>
                  <a:pt x="0" y="11577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32496" y="2850131"/>
            <a:ext cx="3259501" cy="1157738"/>
          </a:xfrm>
          <a:custGeom>
            <a:avLst/>
            <a:gdLst>
              <a:gd name="connsiteX0" fmla="*/ 578869 w 3259501"/>
              <a:gd name="connsiteY0" fmla="*/ 0 h 1157738"/>
              <a:gd name="connsiteX1" fmla="*/ 3259501 w 3259501"/>
              <a:gd name="connsiteY1" fmla="*/ 0 h 1157738"/>
              <a:gd name="connsiteX2" fmla="*/ 3259501 w 3259501"/>
              <a:gd name="connsiteY2" fmla="*/ 1157738 h 1157738"/>
              <a:gd name="connsiteX3" fmla="*/ 578869 w 3259501"/>
              <a:gd name="connsiteY3" fmla="*/ 1157738 h 1157738"/>
              <a:gd name="connsiteX4" fmla="*/ 0 w 3259501"/>
              <a:gd name="connsiteY4" fmla="*/ 578869 h 1157738"/>
              <a:gd name="connsiteX5" fmla="*/ 578869 w 3259501"/>
              <a:gd name="connsiteY5" fmla="*/ 0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501" h="1157738">
                <a:moveTo>
                  <a:pt x="578869" y="0"/>
                </a:moveTo>
                <a:lnTo>
                  <a:pt x="3259501" y="0"/>
                </a:lnTo>
                <a:lnTo>
                  <a:pt x="3259501" y="1157738"/>
                </a:lnTo>
                <a:lnTo>
                  <a:pt x="578869" y="1157738"/>
                </a:lnTo>
                <a:cubicBezTo>
                  <a:pt x="259168" y="1157738"/>
                  <a:pt x="0" y="898570"/>
                  <a:pt x="0" y="578869"/>
                </a:cubicBezTo>
                <a:cubicBezTo>
                  <a:pt x="0" y="259168"/>
                  <a:pt x="259168" y="0"/>
                  <a:pt x="578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42583" y="3119321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err="1">
                <a:solidFill>
                  <a:schemeClr val="accent1"/>
                </a:solidFill>
                <a:cs typeface="+mn-ea"/>
                <a:sym typeface="+mn-lt"/>
              </a:rPr>
              <a:t>Minikube</a:t>
            </a:r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3600" b="1" dirty="0">
                <a:cs typeface="+mn-ea"/>
                <a:sym typeface="+mn-lt"/>
              </a:rPr>
              <a:t>的使用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49028" y="1962681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858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87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 err="1">
                <a:solidFill>
                  <a:schemeClr val="accent1"/>
                </a:solidFill>
                <a:cs typeface="+mn-ea"/>
                <a:sym typeface="+mn-lt"/>
              </a:rPr>
              <a:t>Minikube</a:t>
            </a: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3200" b="1" noProof="0" dirty="0">
                <a:cs typeface="+mn-ea"/>
                <a:sym typeface="+mn-lt"/>
              </a:rPr>
              <a:t>的使用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C00619-1400-A776-3CD9-7100E37D4451}"/>
              </a:ext>
            </a:extLst>
          </p:cNvPr>
          <p:cNvSpPr txBox="1"/>
          <p:nvPr/>
        </p:nvSpPr>
        <p:spPr>
          <a:xfrm>
            <a:off x="792345" y="1251537"/>
            <a:ext cx="10560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Minikube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是一个在本地机器、虚拟环境或者容器环境上运行一个单节点的</a:t>
            </a:r>
            <a:r>
              <a:rPr lang="en-US" altLang="zh-CN" sz="2400" dirty="0"/>
              <a:t>Kubernetes</a:t>
            </a:r>
            <a:r>
              <a:rPr lang="zh-CN" altLang="en-US" sz="2400" dirty="0"/>
              <a:t>集群的工具，支持所有的</a:t>
            </a:r>
            <a:r>
              <a:rPr lang="en-US" altLang="zh-CN" sz="2400" dirty="0"/>
              <a:t>Kubernetes</a:t>
            </a:r>
            <a:r>
              <a:rPr lang="zh-CN" altLang="en-US" sz="2400" dirty="0"/>
              <a:t>功能和特性。用于本地开发与学习。</a:t>
            </a:r>
          </a:p>
        </p:txBody>
      </p:sp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5AEBA7A0-3427-3319-230C-86CCE920AF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68" y="3203455"/>
            <a:ext cx="2476619" cy="24030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610403-3A4C-739E-E6F4-AC6DA25CC5A1}"/>
              </a:ext>
            </a:extLst>
          </p:cNvPr>
          <p:cNvSpPr txBox="1"/>
          <p:nvPr/>
        </p:nvSpPr>
        <p:spPr>
          <a:xfrm>
            <a:off x="786837" y="2721260"/>
            <a:ext cx="591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https://minikube.sigs.k8s.io/docs/start/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F93063-B205-E9EE-A6A0-C9E0456F6818}"/>
              </a:ext>
            </a:extLst>
          </p:cNvPr>
          <p:cNvSpPr txBox="1"/>
          <p:nvPr/>
        </p:nvSpPr>
        <p:spPr>
          <a:xfrm>
            <a:off x="786837" y="3483386"/>
            <a:ext cx="765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Kubectl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是一个用于与集群交互的客户端</a:t>
            </a:r>
            <a:r>
              <a:rPr lang="en-US" altLang="zh-CN" sz="2400" dirty="0" err="1"/>
              <a:t>Cli</a:t>
            </a:r>
            <a:r>
              <a:rPr lang="zh-CN" altLang="en-US" sz="2400" dirty="0"/>
              <a:t>工具。</a:t>
            </a:r>
          </a:p>
        </p:txBody>
      </p:sp>
    </p:spTree>
    <p:extLst>
      <p:ext uri="{BB962C8B-B14F-4D97-AF65-F5344CB8AC3E}">
        <p14:creationId xmlns:p14="http://schemas.microsoft.com/office/powerpoint/2010/main" val="228955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800000">
            <a:off x="1106381" y="4423948"/>
            <a:ext cx="2997689" cy="1240953"/>
          </a:xfrm>
          <a:custGeom>
            <a:avLst/>
            <a:gdLst>
              <a:gd name="connsiteX0" fmla="*/ 0 w 3144894"/>
              <a:gd name="connsiteY0" fmla="*/ 0 h 1227203"/>
              <a:gd name="connsiteX1" fmla="*/ 3144894 w 3144894"/>
              <a:gd name="connsiteY1" fmla="*/ 0 h 1227203"/>
              <a:gd name="connsiteX2" fmla="*/ 3144894 w 3144894"/>
              <a:gd name="connsiteY2" fmla="*/ 1227203 h 1227203"/>
              <a:gd name="connsiteX3" fmla="*/ 0 w 3144894"/>
              <a:gd name="connsiteY3" fmla="*/ 1227203 h 1227203"/>
              <a:gd name="connsiteX4" fmla="*/ 0 w 3144894"/>
              <a:gd name="connsiteY4" fmla="*/ 0 h 1227203"/>
              <a:gd name="connsiteX0" fmla="*/ 0 w 3144894"/>
              <a:gd name="connsiteY0" fmla="*/ 11818 h 1239021"/>
              <a:gd name="connsiteX1" fmla="*/ 1483799 w 3144894"/>
              <a:gd name="connsiteY1" fmla="*/ 0 h 1239021"/>
              <a:gd name="connsiteX2" fmla="*/ 3144894 w 3144894"/>
              <a:gd name="connsiteY2" fmla="*/ 11818 h 1239021"/>
              <a:gd name="connsiteX3" fmla="*/ 3144894 w 3144894"/>
              <a:gd name="connsiteY3" fmla="*/ 1239021 h 1239021"/>
              <a:gd name="connsiteX4" fmla="*/ 0 w 3144894"/>
              <a:gd name="connsiteY4" fmla="*/ 1239021 h 1239021"/>
              <a:gd name="connsiteX5" fmla="*/ 0 w 3144894"/>
              <a:gd name="connsiteY5" fmla="*/ 11818 h 1239021"/>
              <a:gd name="connsiteX0" fmla="*/ 0 w 3144894"/>
              <a:gd name="connsiteY0" fmla="*/ 11818 h 1240953"/>
              <a:gd name="connsiteX1" fmla="*/ 1483799 w 3144894"/>
              <a:gd name="connsiteY1" fmla="*/ 0 h 1240953"/>
              <a:gd name="connsiteX2" fmla="*/ 3144894 w 3144894"/>
              <a:gd name="connsiteY2" fmla="*/ 11818 h 1240953"/>
              <a:gd name="connsiteX3" fmla="*/ 3144894 w 3144894"/>
              <a:gd name="connsiteY3" fmla="*/ 1239021 h 1240953"/>
              <a:gd name="connsiteX4" fmla="*/ 147205 w 3144894"/>
              <a:gd name="connsiteY4" fmla="*/ 1240953 h 1240953"/>
              <a:gd name="connsiteX5" fmla="*/ 0 w 3144894"/>
              <a:gd name="connsiteY5" fmla="*/ 1239021 h 1240953"/>
              <a:gd name="connsiteX6" fmla="*/ 0 w 3144894"/>
              <a:gd name="connsiteY6" fmla="*/ 11818 h 1240953"/>
              <a:gd name="connsiteX0" fmla="*/ 0 w 3144894"/>
              <a:gd name="connsiteY0" fmla="*/ 11818 h 1240953"/>
              <a:gd name="connsiteX1" fmla="*/ 1483799 w 3144894"/>
              <a:gd name="connsiteY1" fmla="*/ 0 h 1240953"/>
              <a:gd name="connsiteX2" fmla="*/ 3144894 w 3144894"/>
              <a:gd name="connsiteY2" fmla="*/ 11818 h 1240953"/>
              <a:gd name="connsiteX3" fmla="*/ 3144894 w 3144894"/>
              <a:gd name="connsiteY3" fmla="*/ 1239021 h 1240953"/>
              <a:gd name="connsiteX4" fmla="*/ 147205 w 3144894"/>
              <a:gd name="connsiteY4" fmla="*/ 1240953 h 1240953"/>
              <a:gd name="connsiteX5" fmla="*/ 0 w 3144894"/>
              <a:gd name="connsiteY5" fmla="*/ 11818 h 1240953"/>
              <a:gd name="connsiteX0" fmla="*/ 0 w 2997689"/>
              <a:gd name="connsiteY0" fmla="*/ 1240953 h 1240953"/>
              <a:gd name="connsiteX1" fmla="*/ 1336594 w 2997689"/>
              <a:gd name="connsiteY1" fmla="*/ 0 h 1240953"/>
              <a:gd name="connsiteX2" fmla="*/ 2997689 w 2997689"/>
              <a:gd name="connsiteY2" fmla="*/ 11818 h 1240953"/>
              <a:gd name="connsiteX3" fmla="*/ 2997689 w 2997689"/>
              <a:gd name="connsiteY3" fmla="*/ 1239021 h 1240953"/>
              <a:gd name="connsiteX4" fmla="*/ 0 w 2997689"/>
              <a:gd name="connsiteY4" fmla="*/ 1240953 h 12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689" h="1240953">
                <a:moveTo>
                  <a:pt x="0" y="1240953"/>
                </a:moveTo>
                <a:lnTo>
                  <a:pt x="1336594" y="0"/>
                </a:lnTo>
                <a:lnTo>
                  <a:pt x="2997689" y="11818"/>
                </a:lnTo>
                <a:lnTo>
                  <a:pt x="2997689" y="1239021"/>
                </a:lnTo>
                <a:lnTo>
                  <a:pt x="0" y="124095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86075" y="-483672"/>
            <a:ext cx="2938060" cy="2090177"/>
            <a:chOff x="2784891" y="-471487"/>
            <a:chExt cx="3391669" cy="2412881"/>
          </a:xfrm>
        </p:grpSpPr>
        <p:sp>
          <p:nvSpPr>
            <p:cNvPr id="16" name="矩形 15"/>
            <p:cNvSpPr/>
            <p:nvPr/>
          </p:nvSpPr>
          <p:spPr>
            <a:xfrm rot="1800000">
              <a:off x="3469518" y="196728"/>
              <a:ext cx="2707042" cy="174466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45400" y="2436197"/>
            <a:ext cx="2313943" cy="1582353"/>
            <a:chOff x="7151913" y="1546905"/>
            <a:chExt cx="2633444" cy="1800838"/>
          </a:xfrm>
        </p:grpSpPr>
        <p:sp>
          <p:nvSpPr>
            <p:cNvPr id="17" name="矩形 16"/>
            <p:cNvSpPr/>
            <p:nvPr/>
          </p:nvSpPr>
          <p:spPr>
            <a:xfrm rot="1800000">
              <a:off x="7630883" y="2079224"/>
              <a:ext cx="2154474" cy="1268519"/>
            </a:xfrm>
            <a:custGeom>
              <a:avLst/>
              <a:gdLst>
                <a:gd name="connsiteX0" fmla="*/ 0 w 3822018"/>
                <a:gd name="connsiteY0" fmla="*/ 0 h 1251208"/>
                <a:gd name="connsiteX1" fmla="*/ 3822018 w 3822018"/>
                <a:gd name="connsiteY1" fmla="*/ 0 h 1251208"/>
                <a:gd name="connsiteX2" fmla="*/ 3822018 w 3822018"/>
                <a:gd name="connsiteY2" fmla="*/ 1251208 h 1251208"/>
                <a:gd name="connsiteX3" fmla="*/ 0 w 3822018"/>
                <a:gd name="connsiteY3" fmla="*/ 1251208 h 1251208"/>
                <a:gd name="connsiteX4" fmla="*/ 0 w 3822018"/>
                <a:gd name="connsiteY4" fmla="*/ 0 h 1251208"/>
                <a:gd name="connsiteX0" fmla="*/ 0 w 3822018"/>
                <a:gd name="connsiteY0" fmla="*/ 9415 h 1260623"/>
                <a:gd name="connsiteX1" fmla="*/ 1721559 w 3822018"/>
                <a:gd name="connsiteY1" fmla="*/ 0 h 1260623"/>
                <a:gd name="connsiteX2" fmla="*/ 3822018 w 3822018"/>
                <a:gd name="connsiteY2" fmla="*/ 9415 h 1260623"/>
                <a:gd name="connsiteX3" fmla="*/ 3822018 w 3822018"/>
                <a:gd name="connsiteY3" fmla="*/ 1260623 h 1260623"/>
                <a:gd name="connsiteX4" fmla="*/ 0 w 3822018"/>
                <a:gd name="connsiteY4" fmla="*/ 1260623 h 1260623"/>
                <a:gd name="connsiteX5" fmla="*/ 0 w 3822018"/>
                <a:gd name="connsiteY5" fmla="*/ 9415 h 1260623"/>
                <a:gd name="connsiteX0" fmla="*/ 0 w 3822018"/>
                <a:gd name="connsiteY0" fmla="*/ 9415 h 1268519"/>
                <a:gd name="connsiteX1" fmla="*/ 1721559 w 3822018"/>
                <a:gd name="connsiteY1" fmla="*/ 0 h 1268519"/>
                <a:gd name="connsiteX2" fmla="*/ 3822018 w 3822018"/>
                <a:gd name="connsiteY2" fmla="*/ 9415 h 1268519"/>
                <a:gd name="connsiteX3" fmla="*/ 3822018 w 3822018"/>
                <a:gd name="connsiteY3" fmla="*/ 1260623 h 1268519"/>
                <a:gd name="connsiteX4" fmla="*/ 1667544 w 3822018"/>
                <a:gd name="connsiteY4" fmla="*/ 1268519 h 1268519"/>
                <a:gd name="connsiteX5" fmla="*/ 0 w 3822018"/>
                <a:gd name="connsiteY5" fmla="*/ 1260623 h 1268519"/>
                <a:gd name="connsiteX6" fmla="*/ 0 w 3822018"/>
                <a:gd name="connsiteY6" fmla="*/ 9415 h 1268519"/>
                <a:gd name="connsiteX0" fmla="*/ 0 w 3822018"/>
                <a:gd name="connsiteY0" fmla="*/ 9415 h 1268519"/>
                <a:gd name="connsiteX1" fmla="*/ 1721559 w 3822018"/>
                <a:gd name="connsiteY1" fmla="*/ 0 h 1268519"/>
                <a:gd name="connsiteX2" fmla="*/ 3822018 w 3822018"/>
                <a:gd name="connsiteY2" fmla="*/ 9415 h 1268519"/>
                <a:gd name="connsiteX3" fmla="*/ 3822018 w 3822018"/>
                <a:gd name="connsiteY3" fmla="*/ 1260623 h 1268519"/>
                <a:gd name="connsiteX4" fmla="*/ 1667544 w 3822018"/>
                <a:gd name="connsiteY4" fmla="*/ 1268519 h 1268519"/>
                <a:gd name="connsiteX5" fmla="*/ 0 w 3822018"/>
                <a:gd name="connsiteY5" fmla="*/ 9415 h 1268519"/>
                <a:gd name="connsiteX0" fmla="*/ 0 w 2154474"/>
                <a:gd name="connsiteY0" fmla="*/ 1268519 h 1268519"/>
                <a:gd name="connsiteX1" fmla="*/ 54015 w 2154474"/>
                <a:gd name="connsiteY1" fmla="*/ 0 h 1268519"/>
                <a:gd name="connsiteX2" fmla="*/ 2154474 w 2154474"/>
                <a:gd name="connsiteY2" fmla="*/ 9415 h 1268519"/>
                <a:gd name="connsiteX3" fmla="*/ 2154474 w 2154474"/>
                <a:gd name="connsiteY3" fmla="*/ 1260623 h 1268519"/>
                <a:gd name="connsiteX4" fmla="*/ 0 w 2154474"/>
                <a:gd name="connsiteY4" fmla="*/ 1268519 h 12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474" h="1268519">
                  <a:moveTo>
                    <a:pt x="0" y="1268519"/>
                  </a:moveTo>
                  <a:lnTo>
                    <a:pt x="54015" y="0"/>
                  </a:lnTo>
                  <a:lnTo>
                    <a:pt x="2154474" y="9415"/>
                  </a:lnTo>
                  <a:lnTo>
                    <a:pt x="2154474" y="1260623"/>
                  </a:lnTo>
                  <a:lnTo>
                    <a:pt x="0" y="1268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51913" y="1546905"/>
              <a:ext cx="1262063" cy="126206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27408" y="5044424"/>
            <a:ext cx="2434950" cy="1789395"/>
            <a:chOff x="4965700" y="4797425"/>
            <a:chExt cx="2810883" cy="2065661"/>
          </a:xfrm>
        </p:grpSpPr>
        <p:sp>
          <p:nvSpPr>
            <p:cNvPr id="19" name="矩形 18"/>
            <p:cNvSpPr/>
            <p:nvPr/>
          </p:nvSpPr>
          <p:spPr>
            <a:xfrm rot="1800000">
              <a:off x="5571754" y="5346686"/>
              <a:ext cx="2204829" cy="1516400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090 h 1513570"/>
                <a:gd name="connsiteX1" fmla="*/ 988447 w 3144894"/>
                <a:gd name="connsiteY1" fmla="*/ 0 h 1513570"/>
                <a:gd name="connsiteX2" fmla="*/ 3144894 w 3144894"/>
                <a:gd name="connsiteY2" fmla="*/ 3090 h 1513570"/>
                <a:gd name="connsiteX3" fmla="*/ 3144894 w 3144894"/>
                <a:gd name="connsiteY3" fmla="*/ 1513570 h 1513570"/>
                <a:gd name="connsiteX4" fmla="*/ 0 w 3144894"/>
                <a:gd name="connsiteY4" fmla="*/ 1513570 h 1513570"/>
                <a:gd name="connsiteX5" fmla="*/ 0 w 3144894"/>
                <a:gd name="connsiteY5" fmla="*/ 3090 h 151357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1513570 h 1516400"/>
                <a:gd name="connsiteX6" fmla="*/ 0 w 3144894"/>
                <a:gd name="connsiteY6" fmla="*/ 3090 h 151640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3090 h 1516400"/>
                <a:gd name="connsiteX0" fmla="*/ 0 w 2204829"/>
                <a:gd name="connsiteY0" fmla="*/ 1516400 h 1516400"/>
                <a:gd name="connsiteX1" fmla="*/ 48382 w 2204829"/>
                <a:gd name="connsiteY1" fmla="*/ 0 h 1516400"/>
                <a:gd name="connsiteX2" fmla="*/ 2204829 w 2204829"/>
                <a:gd name="connsiteY2" fmla="*/ 3090 h 1516400"/>
                <a:gd name="connsiteX3" fmla="*/ 2204829 w 2204829"/>
                <a:gd name="connsiteY3" fmla="*/ 1513570 h 1516400"/>
                <a:gd name="connsiteX4" fmla="*/ 0 w 2204829"/>
                <a:gd name="connsiteY4" fmla="*/ 1516400 h 15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829" h="1516400">
                  <a:moveTo>
                    <a:pt x="0" y="1516400"/>
                  </a:moveTo>
                  <a:lnTo>
                    <a:pt x="48382" y="0"/>
                  </a:lnTo>
                  <a:lnTo>
                    <a:pt x="2204829" y="3090"/>
                  </a:lnTo>
                  <a:lnTo>
                    <a:pt x="2204829" y="1513570"/>
                  </a:lnTo>
                  <a:lnTo>
                    <a:pt x="0" y="1516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965700" y="479742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059339" y="5919710"/>
            <a:ext cx="2023144" cy="1673380"/>
            <a:chOff x="8032750" y="5768975"/>
            <a:chExt cx="2335498" cy="1931734"/>
          </a:xfrm>
        </p:grpSpPr>
        <p:sp>
          <p:nvSpPr>
            <p:cNvPr id="20" name="矩形 19"/>
            <p:cNvSpPr/>
            <p:nvPr/>
          </p:nvSpPr>
          <p:spPr>
            <a:xfrm rot="1800000">
              <a:off x="8660632" y="6185782"/>
              <a:ext cx="1707616" cy="1514927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758 h 1514238"/>
                <a:gd name="connsiteX1" fmla="*/ 1508508 w 3144894"/>
                <a:gd name="connsiteY1" fmla="*/ 0 h 1514238"/>
                <a:gd name="connsiteX2" fmla="*/ 3144894 w 3144894"/>
                <a:gd name="connsiteY2" fmla="*/ 3758 h 1514238"/>
                <a:gd name="connsiteX3" fmla="*/ 3144894 w 3144894"/>
                <a:gd name="connsiteY3" fmla="*/ 1514238 h 1514238"/>
                <a:gd name="connsiteX4" fmla="*/ 0 w 3144894"/>
                <a:gd name="connsiteY4" fmla="*/ 1514238 h 1514238"/>
                <a:gd name="connsiteX5" fmla="*/ 0 w 3144894"/>
                <a:gd name="connsiteY5" fmla="*/ 3758 h 1514238"/>
                <a:gd name="connsiteX0" fmla="*/ 0 w 3144894"/>
                <a:gd name="connsiteY0" fmla="*/ 3758 h 1514927"/>
                <a:gd name="connsiteX1" fmla="*/ 1508508 w 3144894"/>
                <a:gd name="connsiteY1" fmla="*/ 0 h 1514927"/>
                <a:gd name="connsiteX2" fmla="*/ 3144894 w 3144894"/>
                <a:gd name="connsiteY2" fmla="*/ 3758 h 1514927"/>
                <a:gd name="connsiteX3" fmla="*/ 3144894 w 3144894"/>
                <a:gd name="connsiteY3" fmla="*/ 1514238 h 1514927"/>
                <a:gd name="connsiteX4" fmla="*/ 1437278 w 3144894"/>
                <a:gd name="connsiteY4" fmla="*/ 1514927 h 1514927"/>
                <a:gd name="connsiteX5" fmla="*/ 0 w 3144894"/>
                <a:gd name="connsiteY5" fmla="*/ 1514238 h 1514927"/>
                <a:gd name="connsiteX6" fmla="*/ 0 w 3144894"/>
                <a:gd name="connsiteY6" fmla="*/ 3758 h 1514927"/>
                <a:gd name="connsiteX0" fmla="*/ 0 w 3144894"/>
                <a:gd name="connsiteY0" fmla="*/ 3758 h 1514927"/>
                <a:gd name="connsiteX1" fmla="*/ 1508508 w 3144894"/>
                <a:gd name="connsiteY1" fmla="*/ 0 h 1514927"/>
                <a:gd name="connsiteX2" fmla="*/ 3144894 w 3144894"/>
                <a:gd name="connsiteY2" fmla="*/ 3758 h 1514927"/>
                <a:gd name="connsiteX3" fmla="*/ 3144894 w 3144894"/>
                <a:gd name="connsiteY3" fmla="*/ 1514238 h 1514927"/>
                <a:gd name="connsiteX4" fmla="*/ 1437278 w 3144894"/>
                <a:gd name="connsiteY4" fmla="*/ 1514927 h 1514927"/>
                <a:gd name="connsiteX5" fmla="*/ 0 w 3144894"/>
                <a:gd name="connsiteY5" fmla="*/ 3758 h 1514927"/>
                <a:gd name="connsiteX0" fmla="*/ 0 w 1707616"/>
                <a:gd name="connsiteY0" fmla="*/ 1514927 h 1514927"/>
                <a:gd name="connsiteX1" fmla="*/ 71230 w 1707616"/>
                <a:gd name="connsiteY1" fmla="*/ 0 h 1514927"/>
                <a:gd name="connsiteX2" fmla="*/ 1707616 w 1707616"/>
                <a:gd name="connsiteY2" fmla="*/ 3758 h 1514927"/>
                <a:gd name="connsiteX3" fmla="*/ 1707616 w 1707616"/>
                <a:gd name="connsiteY3" fmla="*/ 1514238 h 1514927"/>
                <a:gd name="connsiteX4" fmla="*/ 0 w 1707616"/>
                <a:gd name="connsiteY4" fmla="*/ 1514927 h 151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616" h="1514927">
                  <a:moveTo>
                    <a:pt x="0" y="1514927"/>
                  </a:moveTo>
                  <a:lnTo>
                    <a:pt x="71230" y="0"/>
                  </a:lnTo>
                  <a:lnTo>
                    <a:pt x="1707616" y="3758"/>
                  </a:lnTo>
                  <a:lnTo>
                    <a:pt x="1707616" y="1514238"/>
                  </a:lnTo>
                  <a:lnTo>
                    <a:pt x="0" y="151492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032750" y="576897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841937" y="1992123"/>
            <a:ext cx="2967881" cy="2610390"/>
            <a:chOff x="10401300" y="1706563"/>
            <a:chExt cx="3426094" cy="3013410"/>
          </a:xfrm>
        </p:grpSpPr>
        <p:sp>
          <p:nvSpPr>
            <p:cNvPr id="18" name="矩形 17"/>
            <p:cNvSpPr/>
            <p:nvPr/>
          </p:nvSpPr>
          <p:spPr>
            <a:xfrm rot="1800000">
              <a:off x="11428383" y="2292927"/>
              <a:ext cx="2399011" cy="2427046"/>
            </a:xfrm>
            <a:custGeom>
              <a:avLst/>
              <a:gdLst>
                <a:gd name="connsiteX0" fmla="*/ 0 w 3662646"/>
                <a:gd name="connsiteY0" fmla="*/ 0 h 2421793"/>
                <a:gd name="connsiteX1" fmla="*/ 3662646 w 3662646"/>
                <a:gd name="connsiteY1" fmla="*/ 0 h 2421793"/>
                <a:gd name="connsiteX2" fmla="*/ 3662646 w 3662646"/>
                <a:gd name="connsiteY2" fmla="*/ 2421793 h 2421793"/>
                <a:gd name="connsiteX3" fmla="*/ 0 w 3662646"/>
                <a:gd name="connsiteY3" fmla="*/ 2421793 h 2421793"/>
                <a:gd name="connsiteX4" fmla="*/ 0 w 3662646"/>
                <a:gd name="connsiteY4" fmla="*/ 0 h 2421793"/>
                <a:gd name="connsiteX0" fmla="*/ 0 w 3662646"/>
                <a:gd name="connsiteY0" fmla="*/ 0 h 2421793"/>
                <a:gd name="connsiteX1" fmla="*/ 1418822 w 3662646"/>
                <a:gd name="connsiteY1" fmla="*/ 262 h 2421793"/>
                <a:gd name="connsiteX2" fmla="*/ 3662646 w 3662646"/>
                <a:gd name="connsiteY2" fmla="*/ 0 h 2421793"/>
                <a:gd name="connsiteX3" fmla="*/ 3662646 w 3662646"/>
                <a:gd name="connsiteY3" fmla="*/ 2421793 h 2421793"/>
                <a:gd name="connsiteX4" fmla="*/ 0 w 3662646"/>
                <a:gd name="connsiteY4" fmla="*/ 2421793 h 2421793"/>
                <a:gd name="connsiteX5" fmla="*/ 0 w 3662646"/>
                <a:gd name="connsiteY5" fmla="*/ 0 h 2421793"/>
                <a:gd name="connsiteX0" fmla="*/ 0 w 3662646"/>
                <a:gd name="connsiteY0" fmla="*/ 0 h 2427046"/>
                <a:gd name="connsiteX1" fmla="*/ 1418822 w 3662646"/>
                <a:gd name="connsiteY1" fmla="*/ 262 h 2427046"/>
                <a:gd name="connsiteX2" fmla="*/ 3662646 w 3662646"/>
                <a:gd name="connsiteY2" fmla="*/ 0 h 2427046"/>
                <a:gd name="connsiteX3" fmla="*/ 3662646 w 3662646"/>
                <a:gd name="connsiteY3" fmla="*/ 2421793 h 2427046"/>
                <a:gd name="connsiteX4" fmla="*/ 1263635 w 3662646"/>
                <a:gd name="connsiteY4" fmla="*/ 2427046 h 2427046"/>
                <a:gd name="connsiteX5" fmla="*/ 0 w 3662646"/>
                <a:gd name="connsiteY5" fmla="*/ 2421793 h 2427046"/>
                <a:gd name="connsiteX6" fmla="*/ 0 w 3662646"/>
                <a:gd name="connsiteY6" fmla="*/ 0 h 2427046"/>
                <a:gd name="connsiteX0" fmla="*/ 0 w 3662646"/>
                <a:gd name="connsiteY0" fmla="*/ 0 h 2427046"/>
                <a:gd name="connsiteX1" fmla="*/ 1418822 w 3662646"/>
                <a:gd name="connsiteY1" fmla="*/ 262 h 2427046"/>
                <a:gd name="connsiteX2" fmla="*/ 3662646 w 3662646"/>
                <a:gd name="connsiteY2" fmla="*/ 0 h 2427046"/>
                <a:gd name="connsiteX3" fmla="*/ 3662646 w 3662646"/>
                <a:gd name="connsiteY3" fmla="*/ 2421793 h 2427046"/>
                <a:gd name="connsiteX4" fmla="*/ 1263635 w 3662646"/>
                <a:gd name="connsiteY4" fmla="*/ 2427046 h 2427046"/>
                <a:gd name="connsiteX5" fmla="*/ 0 w 3662646"/>
                <a:gd name="connsiteY5" fmla="*/ 0 h 2427046"/>
                <a:gd name="connsiteX0" fmla="*/ 0 w 2399011"/>
                <a:gd name="connsiteY0" fmla="*/ 2427046 h 2427046"/>
                <a:gd name="connsiteX1" fmla="*/ 155187 w 2399011"/>
                <a:gd name="connsiteY1" fmla="*/ 262 h 2427046"/>
                <a:gd name="connsiteX2" fmla="*/ 2399011 w 2399011"/>
                <a:gd name="connsiteY2" fmla="*/ 0 h 2427046"/>
                <a:gd name="connsiteX3" fmla="*/ 2399011 w 2399011"/>
                <a:gd name="connsiteY3" fmla="*/ 2421793 h 2427046"/>
                <a:gd name="connsiteX4" fmla="*/ 0 w 2399011"/>
                <a:gd name="connsiteY4" fmla="*/ 2427046 h 242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9011" h="2427046">
                  <a:moveTo>
                    <a:pt x="0" y="2427046"/>
                  </a:moveTo>
                  <a:lnTo>
                    <a:pt x="155187" y="262"/>
                  </a:lnTo>
                  <a:lnTo>
                    <a:pt x="2399011" y="0"/>
                  </a:lnTo>
                  <a:lnTo>
                    <a:pt x="2399011" y="2421793"/>
                  </a:lnTo>
                  <a:lnTo>
                    <a:pt x="0" y="24270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401300" y="1706563"/>
              <a:ext cx="2438400" cy="2438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87300" y="2912598"/>
            <a:ext cx="353263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srgbClr val="0070C0"/>
                </a:solidFill>
                <a:cs typeface="+mn-ea"/>
                <a:sym typeface="+mn-lt"/>
              </a:rPr>
              <a:t>THANK YOU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67888" y="4397375"/>
            <a:ext cx="2011363" cy="467204"/>
            <a:chOff x="874712" y="4397375"/>
            <a:chExt cx="2011363" cy="467204"/>
          </a:xfrm>
        </p:grpSpPr>
        <p:sp>
          <p:nvSpPr>
            <p:cNvPr id="2" name="圆角矩形 1"/>
            <p:cNvSpPr/>
            <p:nvPr/>
          </p:nvSpPr>
          <p:spPr>
            <a:xfrm>
              <a:off x="874712" y="4397375"/>
              <a:ext cx="2011363" cy="46720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59895" y="4435894"/>
              <a:ext cx="1517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BY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lang="zh-CN" altLang="en-US" sz="2000" dirty="0">
                  <a:solidFill>
                    <a:prstClr val="white"/>
                  </a:solidFill>
                  <a:cs typeface="+mn-ea"/>
                  <a:sym typeface="+mn-lt"/>
                </a:rPr>
                <a:t>张士炳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9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297403" y="2961672"/>
            <a:ext cx="4806817" cy="2401396"/>
          </a:xfrm>
          <a:custGeom>
            <a:avLst/>
            <a:gdLst>
              <a:gd name="connsiteX0" fmla="*/ 0 w 9266664"/>
              <a:gd name="connsiteY0" fmla="*/ 0 h 2369924"/>
              <a:gd name="connsiteX1" fmla="*/ 9266664 w 9266664"/>
              <a:gd name="connsiteY1" fmla="*/ 0 h 2369924"/>
              <a:gd name="connsiteX2" fmla="*/ 9266664 w 9266664"/>
              <a:gd name="connsiteY2" fmla="*/ 2369924 h 2369924"/>
              <a:gd name="connsiteX3" fmla="*/ 0 w 9266664"/>
              <a:gd name="connsiteY3" fmla="*/ 2369924 h 2369924"/>
              <a:gd name="connsiteX4" fmla="*/ 0 w 9266664"/>
              <a:gd name="connsiteY4" fmla="*/ 0 h 2369924"/>
              <a:gd name="connsiteX0" fmla="*/ 0 w 9266664"/>
              <a:gd name="connsiteY0" fmla="*/ 0 h 2369924"/>
              <a:gd name="connsiteX1" fmla="*/ 4198570 w 9266664"/>
              <a:gd name="connsiteY1" fmla="*/ 3826 h 2369924"/>
              <a:gd name="connsiteX2" fmla="*/ 9266664 w 9266664"/>
              <a:gd name="connsiteY2" fmla="*/ 0 h 2369924"/>
              <a:gd name="connsiteX3" fmla="*/ 9266664 w 9266664"/>
              <a:gd name="connsiteY3" fmla="*/ 2369924 h 2369924"/>
              <a:gd name="connsiteX4" fmla="*/ 0 w 9266664"/>
              <a:gd name="connsiteY4" fmla="*/ 2369924 h 2369924"/>
              <a:gd name="connsiteX5" fmla="*/ 0 w 9266664"/>
              <a:gd name="connsiteY5" fmla="*/ 0 h 2369924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2369924 h 2377462"/>
              <a:gd name="connsiteX6" fmla="*/ 0 w 9266664"/>
              <a:gd name="connsiteY6" fmla="*/ 0 h 2377462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0 h 2377462"/>
              <a:gd name="connsiteX0" fmla="*/ 0 w 7217202"/>
              <a:gd name="connsiteY0" fmla="*/ 2377462 h 2377462"/>
              <a:gd name="connsiteX1" fmla="*/ 2149108 w 7217202"/>
              <a:gd name="connsiteY1" fmla="*/ 3826 h 2377462"/>
              <a:gd name="connsiteX2" fmla="*/ 7217202 w 7217202"/>
              <a:gd name="connsiteY2" fmla="*/ 0 h 2377462"/>
              <a:gd name="connsiteX3" fmla="*/ 7217202 w 7217202"/>
              <a:gd name="connsiteY3" fmla="*/ 2369924 h 2377462"/>
              <a:gd name="connsiteX4" fmla="*/ 0 w 7217202"/>
              <a:gd name="connsiteY4" fmla="*/ 2377462 h 2377462"/>
              <a:gd name="connsiteX0" fmla="*/ 0 w 7217202"/>
              <a:gd name="connsiteY0" fmla="*/ 2401396 h 2401396"/>
              <a:gd name="connsiteX1" fmla="*/ 2149108 w 7217202"/>
              <a:gd name="connsiteY1" fmla="*/ 27760 h 2401396"/>
              <a:gd name="connsiteX2" fmla="*/ 3184170 w 7217202"/>
              <a:gd name="connsiteY2" fmla="*/ 0 h 2401396"/>
              <a:gd name="connsiteX3" fmla="*/ 7217202 w 7217202"/>
              <a:gd name="connsiteY3" fmla="*/ 23934 h 2401396"/>
              <a:gd name="connsiteX4" fmla="*/ 7217202 w 7217202"/>
              <a:gd name="connsiteY4" fmla="*/ 2393858 h 2401396"/>
              <a:gd name="connsiteX5" fmla="*/ 0 w 7217202"/>
              <a:gd name="connsiteY5" fmla="*/ 2401396 h 2401396"/>
              <a:gd name="connsiteX0" fmla="*/ 0 w 7217202"/>
              <a:gd name="connsiteY0" fmla="*/ 2401396 h 2401396"/>
              <a:gd name="connsiteX1" fmla="*/ 3184170 w 7217202"/>
              <a:gd name="connsiteY1" fmla="*/ 0 h 2401396"/>
              <a:gd name="connsiteX2" fmla="*/ 7217202 w 7217202"/>
              <a:gd name="connsiteY2" fmla="*/ 23934 h 2401396"/>
              <a:gd name="connsiteX3" fmla="*/ 7217202 w 7217202"/>
              <a:gd name="connsiteY3" fmla="*/ 2393858 h 2401396"/>
              <a:gd name="connsiteX4" fmla="*/ 0 w 7217202"/>
              <a:gd name="connsiteY4" fmla="*/ 2401396 h 24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02" h="2401396">
                <a:moveTo>
                  <a:pt x="0" y="2401396"/>
                </a:moveTo>
                <a:lnTo>
                  <a:pt x="3184170" y="0"/>
                </a:lnTo>
                <a:lnTo>
                  <a:pt x="7217202" y="23934"/>
                </a:lnTo>
                <a:lnTo>
                  <a:pt x="7217202" y="2393858"/>
                </a:lnTo>
                <a:lnTo>
                  <a:pt x="0" y="240139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9495150" y="2885470"/>
            <a:ext cx="4808965" cy="2388362"/>
          </a:xfrm>
          <a:custGeom>
            <a:avLst/>
            <a:gdLst>
              <a:gd name="connsiteX0" fmla="*/ 0 w 9266664"/>
              <a:gd name="connsiteY0" fmla="*/ 0 h 2382833"/>
              <a:gd name="connsiteX1" fmla="*/ 9266664 w 9266664"/>
              <a:gd name="connsiteY1" fmla="*/ 0 h 2382833"/>
              <a:gd name="connsiteX2" fmla="*/ 9266664 w 9266664"/>
              <a:gd name="connsiteY2" fmla="*/ 2382833 h 2382833"/>
              <a:gd name="connsiteX3" fmla="*/ 0 w 9266664"/>
              <a:gd name="connsiteY3" fmla="*/ 2382833 h 2382833"/>
              <a:gd name="connsiteX4" fmla="*/ 0 w 9266664"/>
              <a:gd name="connsiteY4" fmla="*/ 0 h 2382833"/>
              <a:gd name="connsiteX0" fmla="*/ 0 w 9266664"/>
              <a:gd name="connsiteY0" fmla="*/ 0 h 2382833"/>
              <a:gd name="connsiteX1" fmla="*/ 6466659 w 9266664"/>
              <a:gd name="connsiteY1" fmla="*/ 25983 h 2382833"/>
              <a:gd name="connsiteX2" fmla="*/ 9266664 w 9266664"/>
              <a:gd name="connsiteY2" fmla="*/ 0 h 2382833"/>
              <a:gd name="connsiteX3" fmla="*/ 9266664 w 9266664"/>
              <a:gd name="connsiteY3" fmla="*/ 2382833 h 2382833"/>
              <a:gd name="connsiteX4" fmla="*/ 0 w 9266664"/>
              <a:gd name="connsiteY4" fmla="*/ 2382833 h 2382833"/>
              <a:gd name="connsiteX5" fmla="*/ 0 w 9266664"/>
              <a:gd name="connsiteY5" fmla="*/ 0 h 2382833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2382833 h 2388362"/>
              <a:gd name="connsiteX6" fmla="*/ 0 w 9266664"/>
              <a:gd name="connsiteY6" fmla="*/ 0 h 2388362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0 h 2388362"/>
              <a:gd name="connsiteX0" fmla="*/ 0 w 4808965"/>
              <a:gd name="connsiteY0" fmla="*/ 2388362 h 2388362"/>
              <a:gd name="connsiteX1" fmla="*/ 2008960 w 4808965"/>
              <a:gd name="connsiteY1" fmla="*/ 25983 h 2388362"/>
              <a:gd name="connsiteX2" fmla="*/ 4808965 w 4808965"/>
              <a:gd name="connsiteY2" fmla="*/ 0 h 2388362"/>
              <a:gd name="connsiteX3" fmla="*/ 4808965 w 4808965"/>
              <a:gd name="connsiteY3" fmla="*/ 2382833 h 2388362"/>
              <a:gd name="connsiteX4" fmla="*/ 0 w 4808965"/>
              <a:gd name="connsiteY4" fmla="*/ 2388362 h 23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965" h="2388362">
                <a:moveTo>
                  <a:pt x="0" y="2388362"/>
                </a:moveTo>
                <a:lnTo>
                  <a:pt x="2008960" y="25983"/>
                </a:lnTo>
                <a:lnTo>
                  <a:pt x="4808965" y="0"/>
                </a:lnTo>
                <a:lnTo>
                  <a:pt x="4808965" y="2382833"/>
                </a:lnTo>
                <a:lnTo>
                  <a:pt x="0" y="238836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" y="2850131"/>
            <a:ext cx="3247725" cy="1157738"/>
          </a:xfrm>
          <a:custGeom>
            <a:avLst/>
            <a:gdLst>
              <a:gd name="connsiteX0" fmla="*/ 0 w 3247725"/>
              <a:gd name="connsiteY0" fmla="*/ 0 h 1157738"/>
              <a:gd name="connsiteX1" fmla="*/ 2668856 w 3247725"/>
              <a:gd name="connsiteY1" fmla="*/ 0 h 1157738"/>
              <a:gd name="connsiteX2" fmla="*/ 3247725 w 3247725"/>
              <a:gd name="connsiteY2" fmla="*/ 578869 h 1157738"/>
              <a:gd name="connsiteX3" fmla="*/ 2668856 w 3247725"/>
              <a:gd name="connsiteY3" fmla="*/ 1157738 h 1157738"/>
              <a:gd name="connsiteX4" fmla="*/ 0 w 3247725"/>
              <a:gd name="connsiteY4" fmla="*/ 1157738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7725" h="1157738">
                <a:moveTo>
                  <a:pt x="0" y="0"/>
                </a:moveTo>
                <a:lnTo>
                  <a:pt x="2668856" y="0"/>
                </a:lnTo>
                <a:cubicBezTo>
                  <a:pt x="2988557" y="0"/>
                  <a:pt x="3247725" y="259168"/>
                  <a:pt x="3247725" y="578869"/>
                </a:cubicBezTo>
                <a:cubicBezTo>
                  <a:pt x="3247725" y="898570"/>
                  <a:pt x="2988557" y="1157738"/>
                  <a:pt x="2668856" y="1157738"/>
                </a:cubicBezTo>
                <a:lnTo>
                  <a:pt x="0" y="11577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32496" y="2850131"/>
            <a:ext cx="3259501" cy="1157738"/>
          </a:xfrm>
          <a:custGeom>
            <a:avLst/>
            <a:gdLst>
              <a:gd name="connsiteX0" fmla="*/ 578869 w 3259501"/>
              <a:gd name="connsiteY0" fmla="*/ 0 h 1157738"/>
              <a:gd name="connsiteX1" fmla="*/ 3259501 w 3259501"/>
              <a:gd name="connsiteY1" fmla="*/ 0 h 1157738"/>
              <a:gd name="connsiteX2" fmla="*/ 3259501 w 3259501"/>
              <a:gd name="connsiteY2" fmla="*/ 1157738 h 1157738"/>
              <a:gd name="connsiteX3" fmla="*/ 578869 w 3259501"/>
              <a:gd name="connsiteY3" fmla="*/ 1157738 h 1157738"/>
              <a:gd name="connsiteX4" fmla="*/ 0 w 3259501"/>
              <a:gd name="connsiteY4" fmla="*/ 578869 h 1157738"/>
              <a:gd name="connsiteX5" fmla="*/ 578869 w 3259501"/>
              <a:gd name="connsiteY5" fmla="*/ 0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501" h="1157738">
                <a:moveTo>
                  <a:pt x="578869" y="0"/>
                </a:moveTo>
                <a:lnTo>
                  <a:pt x="3259501" y="0"/>
                </a:lnTo>
                <a:lnTo>
                  <a:pt x="3259501" y="1157738"/>
                </a:lnTo>
                <a:lnTo>
                  <a:pt x="578869" y="1157738"/>
                </a:lnTo>
                <a:cubicBezTo>
                  <a:pt x="259168" y="1157738"/>
                  <a:pt x="0" y="898570"/>
                  <a:pt x="0" y="578869"/>
                </a:cubicBezTo>
                <a:cubicBezTo>
                  <a:pt x="0" y="259168"/>
                  <a:pt x="259168" y="0"/>
                  <a:pt x="578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17812" y="3119321"/>
            <a:ext cx="435638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什么是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Kubernetes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49028" y="1962681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363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89003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什么是 </a:t>
            </a:r>
            <a:r>
              <a:rPr lang="en-US" altLang="zh-CN" sz="32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Kubernetes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F6D0D978-E684-0706-F08F-B19527241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2863"/>
          <a:stretch/>
        </p:blipFill>
        <p:spPr>
          <a:xfrm>
            <a:off x="0" y="1738542"/>
            <a:ext cx="12192000" cy="39147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C9F716-03E7-8A84-0335-76D5E23704DB}"/>
              </a:ext>
            </a:extLst>
          </p:cNvPr>
          <p:cNvSpPr txBox="1"/>
          <p:nvPr/>
        </p:nvSpPr>
        <p:spPr>
          <a:xfrm flipH="1">
            <a:off x="792345" y="6034709"/>
            <a:ext cx="17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传统部署方案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48837D-36F6-54CC-9733-DC05E3C282E0}"/>
              </a:ext>
            </a:extLst>
          </p:cNvPr>
          <p:cNvSpPr txBox="1"/>
          <p:nvPr/>
        </p:nvSpPr>
        <p:spPr>
          <a:xfrm flipH="1">
            <a:off x="4444550" y="6030283"/>
            <a:ext cx="186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虚拟化部署方案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4B2829-7D7D-F28D-0635-11B9C3B7798E}"/>
              </a:ext>
            </a:extLst>
          </p:cNvPr>
          <p:cNvSpPr txBox="1"/>
          <p:nvPr/>
        </p:nvSpPr>
        <p:spPr>
          <a:xfrm flipH="1">
            <a:off x="9291780" y="6030530"/>
            <a:ext cx="186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容器化部署方案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F36D62-C823-8F50-F394-66B523184EF4}"/>
              </a:ext>
            </a:extLst>
          </p:cNvPr>
          <p:cNvSpPr txBox="1"/>
          <p:nvPr/>
        </p:nvSpPr>
        <p:spPr>
          <a:xfrm>
            <a:off x="792345" y="1166729"/>
            <a:ext cx="392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容器化部署时代</a:t>
            </a:r>
          </a:p>
        </p:txBody>
      </p:sp>
    </p:spTree>
    <p:extLst>
      <p:ext uri="{BB962C8B-B14F-4D97-AF65-F5344CB8AC3E}">
        <p14:creationId xmlns:p14="http://schemas.microsoft.com/office/powerpoint/2010/main" val="331026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89003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什么是 </a:t>
            </a:r>
            <a:r>
              <a:rPr lang="en-US" altLang="zh-CN" sz="32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Kubernetes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BD3CA0-5163-4FD2-A866-9C6FFAD83387}"/>
              </a:ext>
            </a:extLst>
          </p:cNvPr>
          <p:cNvSpPr txBox="1"/>
          <p:nvPr/>
        </p:nvSpPr>
        <p:spPr>
          <a:xfrm>
            <a:off x="792345" y="1376876"/>
            <a:ext cx="9755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Kubernetes</a:t>
            </a:r>
            <a:r>
              <a:rPr lang="en-US" altLang="zh-CN" sz="2800" dirty="0"/>
              <a:t> </a:t>
            </a:r>
            <a:r>
              <a:rPr lang="zh-CN" altLang="en-US" sz="2800" dirty="0"/>
              <a:t>也称为 </a:t>
            </a:r>
            <a:r>
              <a:rPr lang="en-US" altLang="zh-CN" sz="2800" dirty="0">
                <a:solidFill>
                  <a:schemeClr val="accent1"/>
                </a:solidFill>
              </a:rPr>
              <a:t>K8s</a:t>
            </a:r>
            <a:r>
              <a:rPr lang="zh-CN" altLang="en-US" sz="2800" dirty="0"/>
              <a:t>，是用于自动部署、扩缩和管理</a:t>
            </a:r>
            <a:r>
              <a:rPr lang="zh-CN" altLang="en-US" sz="2800" dirty="0">
                <a:solidFill>
                  <a:schemeClr val="accent1"/>
                </a:solidFill>
              </a:rPr>
              <a:t>容器化</a:t>
            </a:r>
            <a:r>
              <a:rPr lang="zh-CN" altLang="en-US" sz="2800" dirty="0"/>
              <a:t>应用程序的开源系统，服务器编排工具。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DB3EB21D-73A2-BDD7-6FE5-8AF5F61A0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345" y="3272545"/>
            <a:ext cx="7768984" cy="28324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A33029-DE72-DCD1-E0B2-2D53E9905F12}"/>
              </a:ext>
            </a:extLst>
          </p:cNvPr>
          <p:cNvSpPr txBox="1"/>
          <p:nvPr/>
        </p:nvSpPr>
        <p:spPr>
          <a:xfrm>
            <a:off x="9409600" y="3574534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Physical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206DB3-67CC-84D0-AE33-0BDE07109084}"/>
              </a:ext>
            </a:extLst>
          </p:cNvPr>
          <p:cNvSpPr txBox="1"/>
          <p:nvPr/>
        </p:nvSpPr>
        <p:spPr>
          <a:xfrm>
            <a:off x="8878783" y="5001002"/>
            <a:ext cx="140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Virtual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02ED61-29AF-D662-1458-688E5CF5A87E}"/>
              </a:ext>
            </a:extLst>
          </p:cNvPr>
          <p:cNvSpPr txBox="1"/>
          <p:nvPr/>
        </p:nvSpPr>
        <p:spPr>
          <a:xfrm>
            <a:off x="10604342" y="5773320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Cloud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8FA03B-A364-5BD6-EBEF-C55AA90BAE8B}"/>
              </a:ext>
            </a:extLst>
          </p:cNvPr>
          <p:cNvSpPr txBox="1"/>
          <p:nvPr/>
        </p:nvSpPr>
        <p:spPr>
          <a:xfrm>
            <a:off x="792345" y="2752703"/>
            <a:ext cx="793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应对微服务的流行趋势，和容器日益增长的使用和管理需求</a:t>
            </a:r>
          </a:p>
        </p:txBody>
      </p:sp>
    </p:spTree>
    <p:extLst>
      <p:ext uri="{BB962C8B-B14F-4D97-AF65-F5344CB8AC3E}">
        <p14:creationId xmlns:p14="http://schemas.microsoft.com/office/powerpoint/2010/main" val="176559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 rot="1800000">
            <a:off x="1004199" y="2672905"/>
            <a:ext cx="1935197" cy="659411"/>
          </a:xfrm>
          <a:custGeom>
            <a:avLst/>
            <a:gdLst>
              <a:gd name="connsiteX0" fmla="*/ 0 w 2513509"/>
              <a:gd name="connsiteY0" fmla="*/ 0 h 651312"/>
              <a:gd name="connsiteX1" fmla="*/ 2513509 w 2513509"/>
              <a:gd name="connsiteY1" fmla="*/ 0 h 651312"/>
              <a:gd name="connsiteX2" fmla="*/ 2513509 w 2513509"/>
              <a:gd name="connsiteY2" fmla="*/ 651312 h 651312"/>
              <a:gd name="connsiteX3" fmla="*/ 0 w 2513509"/>
              <a:gd name="connsiteY3" fmla="*/ 651312 h 651312"/>
              <a:gd name="connsiteX4" fmla="*/ 0 w 2513509"/>
              <a:gd name="connsiteY4" fmla="*/ 0 h 651312"/>
              <a:gd name="connsiteX0" fmla="*/ 0 w 2513509"/>
              <a:gd name="connsiteY0" fmla="*/ 3450 h 654762"/>
              <a:gd name="connsiteX1" fmla="*/ 615545 w 2513509"/>
              <a:gd name="connsiteY1" fmla="*/ 0 h 654762"/>
              <a:gd name="connsiteX2" fmla="*/ 2513509 w 2513509"/>
              <a:gd name="connsiteY2" fmla="*/ 3450 h 654762"/>
              <a:gd name="connsiteX3" fmla="*/ 2513509 w 2513509"/>
              <a:gd name="connsiteY3" fmla="*/ 654762 h 654762"/>
              <a:gd name="connsiteX4" fmla="*/ 0 w 2513509"/>
              <a:gd name="connsiteY4" fmla="*/ 654762 h 654762"/>
              <a:gd name="connsiteX5" fmla="*/ 0 w 2513509"/>
              <a:gd name="connsiteY5" fmla="*/ 3450 h 654762"/>
              <a:gd name="connsiteX0" fmla="*/ 0 w 2513509"/>
              <a:gd name="connsiteY0" fmla="*/ 3450 h 659411"/>
              <a:gd name="connsiteX1" fmla="*/ 615545 w 2513509"/>
              <a:gd name="connsiteY1" fmla="*/ 0 h 659411"/>
              <a:gd name="connsiteX2" fmla="*/ 2513509 w 2513509"/>
              <a:gd name="connsiteY2" fmla="*/ 3450 h 659411"/>
              <a:gd name="connsiteX3" fmla="*/ 2513509 w 2513509"/>
              <a:gd name="connsiteY3" fmla="*/ 654762 h 659411"/>
              <a:gd name="connsiteX4" fmla="*/ 578312 w 2513509"/>
              <a:gd name="connsiteY4" fmla="*/ 659411 h 659411"/>
              <a:gd name="connsiteX5" fmla="*/ 0 w 2513509"/>
              <a:gd name="connsiteY5" fmla="*/ 654762 h 659411"/>
              <a:gd name="connsiteX6" fmla="*/ 0 w 2513509"/>
              <a:gd name="connsiteY6" fmla="*/ 3450 h 659411"/>
              <a:gd name="connsiteX0" fmla="*/ 0 w 2513509"/>
              <a:gd name="connsiteY0" fmla="*/ 3450 h 659411"/>
              <a:gd name="connsiteX1" fmla="*/ 615545 w 2513509"/>
              <a:gd name="connsiteY1" fmla="*/ 0 h 659411"/>
              <a:gd name="connsiteX2" fmla="*/ 2513509 w 2513509"/>
              <a:gd name="connsiteY2" fmla="*/ 3450 h 659411"/>
              <a:gd name="connsiteX3" fmla="*/ 2513509 w 2513509"/>
              <a:gd name="connsiteY3" fmla="*/ 654762 h 659411"/>
              <a:gd name="connsiteX4" fmla="*/ 578312 w 2513509"/>
              <a:gd name="connsiteY4" fmla="*/ 659411 h 659411"/>
              <a:gd name="connsiteX5" fmla="*/ 0 w 2513509"/>
              <a:gd name="connsiteY5" fmla="*/ 3450 h 659411"/>
              <a:gd name="connsiteX0" fmla="*/ 0 w 1935197"/>
              <a:gd name="connsiteY0" fmla="*/ 659411 h 659411"/>
              <a:gd name="connsiteX1" fmla="*/ 37233 w 1935197"/>
              <a:gd name="connsiteY1" fmla="*/ 0 h 659411"/>
              <a:gd name="connsiteX2" fmla="*/ 1935197 w 1935197"/>
              <a:gd name="connsiteY2" fmla="*/ 3450 h 659411"/>
              <a:gd name="connsiteX3" fmla="*/ 1935197 w 1935197"/>
              <a:gd name="connsiteY3" fmla="*/ 654762 h 659411"/>
              <a:gd name="connsiteX4" fmla="*/ 0 w 1935197"/>
              <a:gd name="connsiteY4" fmla="*/ 659411 h 65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97" h="659411">
                <a:moveTo>
                  <a:pt x="0" y="659411"/>
                </a:moveTo>
                <a:lnTo>
                  <a:pt x="37233" y="0"/>
                </a:lnTo>
                <a:lnTo>
                  <a:pt x="1935197" y="3450"/>
                </a:lnTo>
                <a:lnTo>
                  <a:pt x="1935197" y="654762"/>
                </a:lnTo>
                <a:lnTo>
                  <a:pt x="0" y="65941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矩形 48"/>
          <p:cNvSpPr/>
          <p:nvPr/>
        </p:nvSpPr>
        <p:spPr>
          <a:xfrm rot="1800000">
            <a:off x="1004198" y="3763624"/>
            <a:ext cx="1935197" cy="659411"/>
          </a:xfrm>
          <a:custGeom>
            <a:avLst/>
            <a:gdLst>
              <a:gd name="connsiteX0" fmla="*/ 0 w 2513509"/>
              <a:gd name="connsiteY0" fmla="*/ 0 h 651312"/>
              <a:gd name="connsiteX1" fmla="*/ 2513509 w 2513509"/>
              <a:gd name="connsiteY1" fmla="*/ 0 h 651312"/>
              <a:gd name="connsiteX2" fmla="*/ 2513509 w 2513509"/>
              <a:gd name="connsiteY2" fmla="*/ 651312 h 651312"/>
              <a:gd name="connsiteX3" fmla="*/ 0 w 2513509"/>
              <a:gd name="connsiteY3" fmla="*/ 651312 h 651312"/>
              <a:gd name="connsiteX4" fmla="*/ 0 w 2513509"/>
              <a:gd name="connsiteY4" fmla="*/ 0 h 651312"/>
              <a:gd name="connsiteX0" fmla="*/ 0 w 2513509"/>
              <a:gd name="connsiteY0" fmla="*/ 3450 h 654762"/>
              <a:gd name="connsiteX1" fmla="*/ 615545 w 2513509"/>
              <a:gd name="connsiteY1" fmla="*/ 0 h 654762"/>
              <a:gd name="connsiteX2" fmla="*/ 2513509 w 2513509"/>
              <a:gd name="connsiteY2" fmla="*/ 3450 h 654762"/>
              <a:gd name="connsiteX3" fmla="*/ 2513509 w 2513509"/>
              <a:gd name="connsiteY3" fmla="*/ 654762 h 654762"/>
              <a:gd name="connsiteX4" fmla="*/ 0 w 2513509"/>
              <a:gd name="connsiteY4" fmla="*/ 654762 h 654762"/>
              <a:gd name="connsiteX5" fmla="*/ 0 w 2513509"/>
              <a:gd name="connsiteY5" fmla="*/ 3450 h 654762"/>
              <a:gd name="connsiteX0" fmla="*/ 0 w 2513509"/>
              <a:gd name="connsiteY0" fmla="*/ 3450 h 659411"/>
              <a:gd name="connsiteX1" fmla="*/ 615545 w 2513509"/>
              <a:gd name="connsiteY1" fmla="*/ 0 h 659411"/>
              <a:gd name="connsiteX2" fmla="*/ 2513509 w 2513509"/>
              <a:gd name="connsiteY2" fmla="*/ 3450 h 659411"/>
              <a:gd name="connsiteX3" fmla="*/ 2513509 w 2513509"/>
              <a:gd name="connsiteY3" fmla="*/ 654762 h 659411"/>
              <a:gd name="connsiteX4" fmla="*/ 578312 w 2513509"/>
              <a:gd name="connsiteY4" fmla="*/ 659411 h 659411"/>
              <a:gd name="connsiteX5" fmla="*/ 0 w 2513509"/>
              <a:gd name="connsiteY5" fmla="*/ 654762 h 659411"/>
              <a:gd name="connsiteX6" fmla="*/ 0 w 2513509"/>
              <a:gd name="connsiteY6" fmla="*/ 3450 h 659411"/>
              <a:gd name="connsiteX0" fmla="*/ 0 w 2513509"/>
              <a:gd name="connsiteY0" fmla="*/ 3450 h 659411"/>
              <a:gd name="connsiteX1" fmla="*/ 615545 w 2513509"/>
              <a:gd name="connsiteY1" fmla="*/ 0 h 659411"/>
              <a:gd name="connsiteX2" fmla="*/ 2513509 w 2513509"/>
              <a:gd name="connsiteY2" fmla="*/ 3450 h 659411"/>
              <a:gd name="connsiteX3" fmla="*/ 2513509 w 2513509"/>
              <a:gd name="connsiteY3" fmla="*/ 654762 h 659411"/>
              <a:gd name="connsiteX4" fmla="*/ 578312 w 2513509"/>
              <a:gd name="connsiteY4" fmla="*/ 659411 h 659411"/>
              <a:gd name="connsiteX5" fmla="*/ 0 w 2513509"/>
              <a:gd name="connsiteY5" fmla="*/ 3450 h 659411"/>
              <a:gd name="connsiteX0" fmla="*/ 0 w 1935197"/>
              <a:gd name="connsiteY0" fmla="*/ 659411 h 659411"/>
              <a:gd name="connsiteX1" fmla="*/ 37233 w 1935197"/>
              <a:gd name="connsiteY1" fmla="*/ 0 h 659411"/>
              <a:gd name="connsiteX2" fmla="*/ 1935197 w 1935197"/>
              <a:gd name="connsiteY2" fmla="*/ 3450 h 659411"/>
              <a:gd name="connsiteX3" fmla="*/ 1935197 w 1935197"/>
              <a:gd name="connsiteY3" fmla="*/ 654762 h 659411"/>
              <a:gd name="connsiteX4" fmla="*/ 0 w 1935197"/>
              <a:gd name="connsiteY4" fmla="*/ 659411 h 65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97" h="659411">
                <a:moveTo>
                  <a:pt x="0" y="659411"/>
                </a:moveTo>
                <a:lnTo>
                  <a:pt x="37233" y="0"/>
                </a:lnTo>
                <a:lnTo>
                  <a:pt x="1935197" y="3450"/>
                </a:lnTo>
                <a:lnTo>
                  <a:pt x="1935197" y="654762"/>
                </a:lnTo>
                <a:lnTo>
                  <a:pt x="0" y="65941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矩形 48"/>
          <p:cNvSpPr/>
          <p:nvPr/>
        </p:nvSpPr>
        <p:spPr>
          <a:xfrm rot="1800000">
            <a:off x="1004198" y="4844190"/>
            <a:ext cx="1935197" cy="659411"/>
          </a:xfrm>
          <a:custGeom>
            <a:avLst/>
            <a:gdLst>
              <a:gd name="connsiteX0" fmla="*/ 0 w 2513509"/>
              <a:gd name="connsiteY0" fmla="*/ 0 h 651312"/>
              <a:gd name="connsiteX1" fmla="*/ 2513509 w 2513509"/>
              <a:gd name="connsiteY1" fmla="*/ 0 h 651312"/>
              <a:gd name="connsiteX2" fmla="*/ 2513509 w 2513509"/>
              <a:gd name="connsiteY2" fmla="*/ 651312 h 651312"/>
              <a:gd name="connsiteX3" fmla="*/ 0 w 2513509"/>
              <a:gd name="connsiteY3" fmla="*/ 651312 h 651312"/>
              <a:gd name="connsiteX4" fmla="*/ 0 w 2513509"/>
              <a:gd name="connsiteY4" fmla="*/ 0 h 651312"/>
              <a:gd name="connsiteX0" fmla="*/ 0 w 2513509"/>
              <a:gd name="connsiteY0" fmla="*/ 3450 h 654762"/>
              <a:gd name="connsiteX1" fmla="*/ 615545 w 2513509"/>
              <a:gd name="connsiteY1" fmla="*/ 0 h 654762"/>
              <a:gd name="connsiteX2" fmla="*/ 2513509 w 2513509"/>
              <a:gd name="connsiteY2" fmla="*/ 3450 h 654762"/>
              <a:gd name="connsiteX3" fmla="*/ 2513509 w 2513509"/>
              <a:gd name="connsiteY3" fmla="*/ 654762 h 654762"/>
              <a:gd name="connsiteX4" fmla="*/ 0 w 2513509"/>
              <a:gd name="connsiteY4" fmla="*/ 654762 h 654762"/>
              <a:gd name="connsiteX5" fmla="*/ 0 w 2513509"/>
              <a:gd name="connsiteY5" fmla="*/ 3450 h 654762"/>
              <a:gd name="connsiteX0" fmla="*/ 0 w 2513509"/>
              <a:gd name="connsiteY0" fmla="*/ 3450 h 659411"/>
              <a:gd name="connsiteX1" fmla="*/ 615545 w 2513509"/>
              <a:gd name="connsiteY1" fmla="*/ 0 h 659411"/>
              <a:gd name="connsiteX2" fmla="*/ 2513509 w 2513509"/>
              <a:gd name="connsiteY2" fmla="*/ 3450 h 659411"/>
              <a:gd name="connsiteX3" fmla="*/ 2513509 w 2513509"/>
              <a:gd name="connsiteY3" fmla="*/ 654762 h 659411"/>
              <a:gd name="connsiteX4" fmla="*/ 578312 w 2513509"/>
              <a:gd name="connsiteY4" fmla="*/ 659411 h 659411"/>
              <a:gd name="connsiteX5" fmla="*/ 0 w 2513509"/>
              <a:gd name="connsiteY5" fmla="*/ 654762 h 659411"/>
              <a:gd name="connsiteX6" fmla="*/ 0 w 2513509"/>
              <a:gd name="connsiteY6" fmla="*/ 3450 h 659411"/>
              <a:gd name="connsiteX0" fmla="*/ 0 w 2513509"/>
              <a:gd name="connsiteY0" fmla="*/ 3450 h 659411"/>
              <a:gd name="connsiteX1" fmla="*/ 615545 w 2513509"/>
              <a:gd name="connsiteY1" fmla="*/ 0 h 659411"/>
              <a:gd name="connsiteX2" fmla="*/ 2513509 w 2513509"/>
              <a:gd name="connsiteY2" fmla="*/ 3450 h 659411"/>
              <a:gd name="connsiteX3" fmla="*/ 2513509 w 2513509"/>
              <a:gd name="connsiteY3" fmla="*/ 654762 h 659411"/>
              <a:gd name="connsiteX4" fmla="*/ 578312 w 2513509"/>
              <a:gd name="connsiteY4" fmla="*/ 659411 h 659411"/>
              <a:gd name="connsiteX5" fmla="*/ 0 w 2513509"/>
              <a:gd name="connsiteY5" fmla="*/ 3450 h 659411"/>
              <a:gd name="connsiteX0" fmla="*/ 0 w 1935197"/>
              <a:gd name="connsiteY0" fmla="*/ 659411 h 659411"/>
              <a:gd name="connsiteX1" fmla="*/ 37233 w 1935197"/>
              <a:gd name="connsiteY1" fmla="*/ 0 h 659411"/>
              <a:gd name="connsiteX2" fmla="*/ 1935197 w 1935197"/>
              <a:gd name="connsiteY2" fmla="*/ 3450 h 659411"/>
              <a:gd name="connsiteX3" fmla="*/ 1935197 w 1935197"/>
              <a:gd name="connsiteY3" fmla="*/ 654762 h 659411"/>
              <a:gd name="connsiteX4" fmla="*/ 0 w 1935197"/>
              <a:gd name="connsiteY4" fmla="*/ 659411 h 65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97" h="659411">
                <a:moveTo>
                  <a:pt x="0" y="659411"/>
                </a:moveTo>
                <a:lnTo>
                  <a:pt x="37233" y="0"/>
                </a:lnTo>
                <a:lnTo>
                  <a:pt x="1935197" y="3450"/>
                </a:lnTo>
                <a:lnTo>
                  <a:pt x="1935197" y="654762"/>
                </a:lnTo>
                <a:lnTo>
                  <a:pt x="0" y="65941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2" name="矩形 48"/>
          <p:cNvSpPr/>
          <p:nvPr/>
        </p:nvSpPr>
        <p:spPr>
          <a:xfrm rot="1800000">
            <a:off x="1004198" y="5929496"/>
            <a:ext cx="1935197" cy="659411"/>
          </a:xfrm>
          <a:custGeom>
            <a:avLst/>
            <a:gdLst>
              <a:gd name="connsiteX0" fmla="*/ 0 w 2513509"/>
              <a:gd name="connsiteY0" fmla="*/ 0 h 651312"/>
              <a:gd name="connsiteX1" fmla="*/ 2513509 w 2513509"/>
              <a:gd name="connsiteY1" fmla="*/ 0 h 651312"/>
              <a:gd name="connsiteX2" fmla="*/ 2513509 w 2513509"/>
              <a:gd name="connsiteY2" fmla="*/ 651312 h 651312"/>
              <a:gd name="connsiteX3" fmla="*/ 0 w 2513509"/>
              <a:gd name="connsiteY3" fmla="*/ 651312 h 651312"/>
              <a:gd name="connsiteX4" fmla="*/ 0 w 2513509"/>
              <a:gd name="connsiteY4" fmla="*/ 0 h 651312"/>
              <a:gd name="connsiteX0" fmla="*/ 0 w 2513509"/>
              <a:gd name="connsiteY0" fmla="*/ 3450 h 654762"/>
              <a:gd name="connsiteX1" fmla="*/ 615545 w 2513509"/>
              <a:gd name="connsiteY1" fmla="*/ 0 h 654762"/>
              <a:gd name="connsiteX2" fmla="*/ 2513509 w 2513509"/>
              <a:gd name="connsiteY2" fmla="*/ 3450 h 654762"/>
              <a:gd name="connsiteX3" fmla="*/ 2513509 w 2513509"/>
              <a:gd name="connsiteY3" fmla="*/ 654762 h 654762"/>
              <a:gd name="connsiteX4" fmla="*/ 0 w 2513509"/>
              <a:gd name="connsiteY4" fmla="*/ 654762 h 654762"/>
              <a:gd name="connsiteX5" fmla="*/ 0 w 2513509"/>
              <a:gd name="connsiteY5" fmla="*/ 3450 h 654762"/>
              <a:gd name="connsiteX0" fmla="*/ 0 w 2513509"/>
              <a:gd name="connsiteY0" fmla="*/ 3450 h 659411"/>
              <a:gd name="connsiteX1" fmla="*/ 615545 w 2513509"/>
              <a:gd name="connsiteY1" fmla="*/ 0 h 659411"/>
              <a:gd name="connsiteX2" fmla="*/ 2513509 w 2513509"/>
              <a:gd name="connsiteY2" fmla="*/ 3450 h 659411"/>
              <a:gd name="connsiteX3" fmla="*/ 2513509 w 2513509"/>
              <a:gd name="connsiteY3" fmla="*/ 654762 h 659411"/>
              <a:gd name="connsiteX4" fmla="*/ 578312 w 2513509"/>
              <a:gd name="connsiteY4" fmla="*/ 659411 h 659411"/>
              <a:gd name="connsiteX5" fmla="*/ 0 w 2513509"/>
              <a:gd name="connsiteY5" fmla="*/ 654762 h 659411"/>
              <a:gd name="connsiteX6" fmla="*/ 0 w 2513509"/>
              <a:gd name="connsiteY6" fmla="*/ 3450 h 659411"/>
              <a:gd name="connsiteX0" fmla="*/ 0 w 2513509"/>
              <a:gd name="connsiteY0" fmla="*/ 3450 h 659411"/>
              <a:gd name="connsiteX1" fmla="*/ 615545 w 2513509"/>
              <a:gd name="connsiteY1" fmla="*/ 0 h 659411"/>
              <a:gd name="connsiteX2" fmla="*/ 2513509 w 2513509"/>
              <a:gd name="connsiteY2" fmla="*/ 3450 h 659411"/>
              <a:gd name="connsiteX3" fmla="*/ 2513509 w 2513509"/>
              <a:gd name="connsiteY3" fmla="*/ 654762 h 659411"/>
              <a:gd name="connsiteX4" fmla="*/ 578312 w 2513509"/>
              <a:gd name="connsiteY4" fmla="*/ 659411 h 659411"/>
              <a:gd name="connsiteX5" fmla="*/ 0 w 2513509"/>
              <a:gd name="connsiteY5" fmla="*/ 3450 h 659411"/>
              <a:gd name="connsiteX0" fmla="*/ 0 w 1935197"/>
              <a:gd name="connsiteY0" fmla="*/ 659411 h 659411"/>
              <a:gd name="connsiteX1" fmla="*/ 37233 w 1935197"/>
              <a:gd name="connsiteY1" fmla="*/ 0 h 659411"/>
              <a:gd name="connsiteX2" fmla="*/ 1935197 w 1935197"/>
              <a:gd name="connsiteY2" fmla="*/ 3450 h 659411"/>
              <a:gd name="connsiteX3" fmla="*/ 1935197 w 1935197"/>
              <a:gd name="connsiteY3" fmla="*/ 654762 h 659411"/>
              <a:gd name="connsiteX4" fmla="*/ 0 w 1935197"/>
              <a:gd name="connsiteY4" fmla="*/ 659411 h 65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97" h="659411">
                <a:moveTo>
                  <a:pt x="0" y="659411"/>
                </a:moveTo>
                <a:lnTo>
                  <a:pt x="37233" y="0"/>
                </a:lnTo>
                <a:lnTo>
                  <a:pt x="1935197" y="3450"/>
                </a:lnTo>
                <a:lnTo>
                  <a:pt x="1935197" y="654762"/>
                </a:lnTo>
                <a:lnTo>
                  <a:pt x="0" y="65941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92345" y="2179152"/>
            <a:ext cx="658292" cy="658290"/>
            <a:chOff x="1673680" y="1729947"/>
            <a:chExt cx="862911" cy="862910"/>
          </a:xfrm>
        </p:grpSpPr>
        <p:sp>
          <p:nvSpPr>
            <p:cNvPr id="23" name="Oval 1"/>
            <p:cNvSpPr/>
            <p:nvPr/>
          </p:nvSpPr>
          <p:spPr>
            <a:xfrm>
              <a:off x="1673680" y="1729947"/>
              <a:ext cx="862911" cy="86291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Freeform: Shape 40"/>
            <p:cNvSpPr>
              <a:spLocks/>
            </p:cNvSpPr>
            <p:nvPr/>
          </p:nvSpPr>
          <p:spPr bwMode="auto">
            <a:xfrm>
              <a:off x="1934642" y="1990909"/>
              <a:ext cx="340987" cy="340985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92345" y="3264460"/>
            <a:ext cx="658292" cy="658290"/>
            <a:chOff x="1673680" y="2815255"/>
            <a:chExt cx="862911" cy="862910"/>
          </a:xfrm>
        </p:grpSpPr>
        <p:sp>
          <p:nvSpPr>
            <p:cNvPr id="18" name="Oval 5"/>
            <p:cNvSpPr/>
            <p:nvPr/>
          </p:nvSpPr>
          <p:spPr>
            <a:xfrm>
              <a:off x="1673680" y="2815255"/>
              <a:ext cx="862911" cy="86291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1" name="Freeform: Shape 41"/>
            <p:cNvSpPr>
              <a:spLocks/>
            </p:cNvSpPr>
            <p:nvPr/>
          </p:nvSpPr>
          <p:spPr bwMode="auto">
            <a:xfrm>
              <a:off x="1934642" y="3076217"/>
              <a:ext cx="340987" cy="340985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2345" y="4349767"/>
            <a:ext cx="658292" cy="658290"/>
            <a:chOff x="1673680" y="3900562"/>
            <a:chExt cx="862911" cy="862910"/>
          </a:xfrm>
        </p:grpSpPr>
        <p:sp>
          <p:nvSpPr>
            <p:cNvPr id="13" name="Oval 9"/>
            <p:cNvSpPr/>
            <p:nvPr/>
          </p:nvSpPr>
          <p:spPr>
            <a:xfrm>
              <a:off x="1673680" y="3900562"/>
              <a:ext cx="862911" cy="86291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6" name="Freeform: Shape 43"/>
            <p:cNvSpPr>
              <a:spLocks/>
            </p:cNvSpPr>
            <p:nvPr/>
          </p:nvSpPr>
          <p:spPr bwMode="auto">
            <a:xfrm>
              <a:off x="1934642" y="4161524"/>
              <a:ext cx="340987" cy="340985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2345" y="5435074"/>
            <a:ext cx="658292" cy="658290"/>
            <a:chOff x="1673680" y="4985869"/>
            <a:chExt cx="862911" cy="862910"/>
          </a:xfrm>
        </p:grpSpPr>
        <p:sp>
          <p:nvSpPr>
            <p:cNvPr id="8" name="Oval 13"/>
            <p:cNvSpPr/>
            <p:nvPr/>
          </p:nvSpPr>
          <p:spPr>
            <a:xfrm>
              <a:off x="1673680" y="4985869"/>
              <a:ext cx="862911" cy="86291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1" name="Freeform: Shape 42"/>
            <p:cNvSpPr>
              <a:spLocks/>
            </p:cNvSpPr>
            <p:nvPr/>
          </p:nvSpPr>
          <p:spPr bwMode="auto">
            <a:xfrm>
              <a:off x="1935529" y="5246831"/>
              <a:ext cx="340987" cy="340985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9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92345" y="332683"/>
            <a:ext cx="389003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什么是 </a:t>
            </a:r>
            <a:r>
              <a:rPr lang="en-US" altLang="zh-CN" sz="32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Kubernetes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695394" y="2316385"/>
            <a:ext cx="8956244" cy="476767"/>
            <a:chOff x="2753440" y="1908074"/>
            <a:chExt cx="8028858" cy="476767"/>
          </a:xfrm>
        </p:grpSpPr>
        <p:cxnSp>
          <p:nvCxnSpPr>
            <p:cNvPr id="25" name="Straight Connector 3"/>
            <p:cNvCxnSpPr/>
            <p:nvPr/>
          </p:nvCxnSpPr>
          <p:spPr>
            <a:xfrm>
              <a:off x="4753952" y="1958654"/>
              <a:ext cx="0" cy="4261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829663" y="1908074"/>
              <a:ext cx="5952635" cy="3289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 如果进入容器的流量很大，</a:t>
              </a:r>
              <a:r>
                <a:rPr lang="en-US" altLang="zh-CN" sz="1400" dirty="0">
                  <a:cs typeface="+mn-ea"/>
                  <a:sym typeface="+mn-lt"/>
                </a:rPr>
                <a:t>K8s</a:t>
              </a:r>
              <a:r>
                <a:rPr lang="zh-CN" altLang="en-US" sz="1400" dirty="0">
                  <a:cs typeface="+mn-ea"/>
                  <a:sym typeface="+mn-lt"/>
                </a:rPr>
                <a:t>可以负载均衡并分配网络流量，从而使部署稳定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753440" y="1958654"/>
              <a:ext cx="2076223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负载均衡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95393" y="3389519"/>
            <a:ext cx="8956245" cy="587469"/>
            <a:chOff x="2753439" y="2981208"/>
            <a:chExt cx="8028859" cy="587469"/>
          </a:xfrm>
        </p:grpSpPr>
        <p:cxnSp>
          <p:nvCxnSpPr>
            <p:cNvPr id="19" name="Straight Connector 7"/>
            <p:cNvCxnSpPr/>
            <p:nvPr/>
          </p:nvCxnSpPr>
          <p:spPr>
            <a:xfrm>
              <a:off x="4748249" y="3002813"/>
              <a:ext cx="0" cy="4261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753439" y="3038788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自动部署和回滚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829663" y="2981208"/>
              <a:ext cx="5952635" cy="5874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可以使用 </a:t>
              </a:r>
              <a:r>
                <a:rPr lang="en-US" altLang="zh-CN" sz="1400" dirty="0">
                  <a:cs typeface="+mn-ea"/>
                  <a:sym typeface="+mn-lt"/>
                </a:rPr>
                <a:t>K8s</a:t>
              </a:r>
              <a:r>
                <a:rPr lang="zh-CN" altLang="en-US" sz="1400" dirty="0">
                  <a:cs typeface="+mn-ea"/>
                  <a:sym typeface="+mn-lt"/>
                </a:rPr>
                <a:t>描述容器的所需状态， 它可以以受控的速率将实际状态更改为期望状态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695393" y="4462653"/>
            <a:ext cx="8956247" cy="587469"/>
            <a:chOff x="1826053" y="4054342"/>
            <a:chExt cx="8956247" cy="587469"/>
          </a:xfrm>
        </p:grpSpPr>
        <p:cxnSp>
          <p:nvCxnSpPr>
            <p:cNvPr id="14" name="Straight Connector 11"/>
            <p:cNvCxnSpPr/>
            <p:nvPr/>
          </p:nvCxnSpPr>
          <p:spPr>
            <a:xfrm>
              <a:off x="4051277" y="4084899"/>
              <a:ext cx="0" cy="4261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826053" y="4114503"/>
              <a:ext cx="316936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高可用性和自我修复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4142094" y="4054342"/>
              <a:ext cx="6640206" cy="5874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cs typeface="+mn-ea"/>
                  <a:sym typeface="+mn-lt"/>
                </a:rPr>
                <a:t>K8s </a:t>
              </a:r>
              <a:r>
                <a:rPr lang="zh-CN" altLang="en-US" sz="1400" dirty="0">
                  <a:cs typeface="+mn-ea"/>
                  <a:sym typeface="+mn-lt"/>
                </a:rPr>
                <a:t>将重新启动失败的容器、替换容器、杀死不响应用户定义的运行状况检查的容器， 并且在准备好服务之前不将其通告给客户端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95393" y="5567422"/>
            <a:ext cx="8956245" cy="587469"/>
            <a:chOff x="2753439" y="5159111"/>
            <a:chExt cx="8028859" cy="587469"/>
          </a:xfrm>
        </p:grpSpPr>
        <p:cxnSp>
          <p:nvCxnSpPr>
            <p:cNvPr id="9" name="Straight Connector 15"/>
            <p:cNvCxnSpPr/>
            <p:nvPr/>
          </p:nvCxnSpPr>
          <p:spPr>
            <a:xfrm>
              <a:off x="4748249" y="5179273"/>
              <a:ext cx="0" cy="4261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753439" y="5208877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自动完成装箱计算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4829662" y="5159111"/>
              <a:ext cx="5952636" cy="5874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可以告诉 </a:t>
              </a:r>
              <a:r>
                <a:rPr lang="en-US" altLang="zh-CN" sz="1400" dirty="0">
                  <a:cs typeface="+mn-ea"/>
                  <a:sym typeface="+mn-lt"/>
                </a:rPr>
                <a:t>K8s </a:t>
              </a:r>
              <a:r>
                <a:rPr lang="zh-CN" altLang="en-US" sz="1400" dirty="0">
                  <a:cs typeface="+mn-ea"/>
                  <a:sym typeface="+mn-lt"/>
                </a:rPr>
                <a:t>每个容器需要多少 </a:t>
              </a:r>
              <a:r>
                <a:rPr lang="en-US" altLang="zh-CN" sz="1400" dirty="0">
                  <a:cs typeface="+mn-ea"/>
                  <a:sym typeface="+mn-lt"/>
                </a:rPr>
                <a:t>CPU </a:t>
              </a:r>
              <a:r>
                <a:rPr lang="zh-CN" altLang="en-US" sz="1400" dirty="0">
                  <a:cs typeface="+mn-ea"/>
                  <a:sym typeface="+mn-lt"/>
                </a:rPr>
                <a:t>和内存。 </a:t>
              </a:r>
              <a:r>
                <a:rPr lang="en-US" altLang="zh-CN" sz="1400" dirty="0">
                  <a:cs typeface="+mn-ea"/>
                  <a:sym typeface="+mn-lt"/>
                </a:rPr>
                <a:t>K8s </a:t>
              </a:r>
              <a:r>
                <a:rPr lang="zh-CN" altLang="en-US" sz="1400" dirty="0">
                  <a:cs typeface="+mn-ea"/>
                  <a:sym typeface="+mn-lt"/>
                </a:rPr>
                <a:t>可以将这些容器按实际情况调度到你的节点上，以最佳方式利用你的资源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038E97D-BF74-69EC-60AC-A2AF91F08C76}"/>
              </a:ext>
            </a:extLst>
          </p:cNvPr>
          <p:cNvSpPr txBox="1"/>
          <p:nvPr/>
        </p:nvSpPr>
        <p:spPr>
          <a:xfrm>
            <a:off x="792345" y="1386089"/>
            <a:ext cx="6566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Availability, Scalability, Disaster Recovery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8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297403" y="2961672"/>
            <a:ext cx="4806817" cy="2401396"/>
          </a:xfrm>
          <a:custGeom>
            <a:avLst/>
            <a:gdLst>
              <a:gd name="connsiteX0" fmla="*/ 0 w 9266664"/>
              <a:gd name="connsiteY0" fmla="*/ 0 h 2369924"/>
              <a:gd name="connsiteX1" fmla="*/ 9266664 w 9266664"/>
              <a:gd name="connsiteY1" fmla="*/ 0 h 2369924"/>
              <a:gd name="connsiteX2" fmla="*/ 9266664 w 9266664"/>
              <a:gd name="connsiteY2" fmla="*/ 2369924 h 2369924"/>
              <a:gd name="connsiteX3" fmla="*/ 0 w 9266664"/>
              <a:gd name="connsiteY3" fmla="*/ 2369924 h 2369924"/>
              <a:gd name="connsiteX4" fmla="*/ 0 w 9266664"/>
              <a:gd name="connsiteY4" fmla="*/ 0 h 2369924"/>
              <a:gd name="connsiteX0" fmla="*/ 0 w 9266664"/>
              <a:gd name="connsiteY0" fmla="*/ 0 h 2369924"/>
              <a:gd name="connsiteX1" fmla="*/ 4198570 w 9266664"/>
              <a:gd name="connsiteY1" fmla="*/ 3826 h 2369924"/>
              <a:gd name="connsiteX2" fmla="*/ 9266664 w 9266664"/>
              <a:gd name="connsiteY2" fmla="*/ 0 h 2369924"/>
              <a:gd name="connsiteX3" fmla="*/ 9266664 w 9266664"/>
              <a:gd name="connsiteY3" fmla="*/ 2369924 h 2369924"/>
              <a:gd name="connsiteX4" fmla="*/ 0 w 9266664"/>
              <a:gd name="connsiteY4" fmla="*/ 2369924 h 2369924"/>
              <a:gd name="connsiteX5" fmla="*/ 0 w 9266664"/>
              <a:gd name="connsiteY5" fmla="*/ 0 h 2369924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2369924 h 2377462"/>
              <a:gd name="connsiteX6" fmla="*/ 0 w 9266664"/>
              <a:gd name="connsiteY6" fmla="*/ 0 h 2377462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0 h 2377462"/>
              <a:gd name="connsiteX0" fmla="*/ 0 w 7217202"/>
              <a:gd name="connsiteY0" fmla="*/ 2377462 h 2377462"/>
              <a:gd name="connsiteX1" fmla="*/ 2149108 w 7217202"/>
              <a:gd name="connsiteY1" fmla="*/ 3826 h 2377462"/>
              <a:gd name="connsiteX2" fmla="*/ 7217202 w 7217202"/>
              <a:gd name="connsiteY2" fmla="*/ 0 h 2377462"/>
              <a:gd name="connsiteX3" fmla="*/ 7217202 w 7217202"/>
              <a:gd name="connsiteY3" fmla="*/ 2369924 h 2377462"/>
              <a:gd name="connsiteX4" fmla="*/ 0 w 7217202"/>
              <a:gd name="connsiteY4" fmla="*/ 2377462 h 2377462"/>
              <a:gd name="connsiteX0" fmla="*/ 0 w 7217202"/>
              <a:gd name="connsiteY0" fmla="*/ 2401396 h 2401396"/>
              <a:gd name="connsiteX1" fmla="*/ 2149108 w 7217202"/>
              <a:gd name="connsiteY1" fmla="*/ 27760 h 2401396"/>
              <a:gd name="connsiteX2" fmla="*/ 3184170 w 7217202"/>
              <a:gd name="connsiteY2" fmla="*/ 0 h 2401396"/>
              <a:gd name="connsiteX3" fmla="*/ 7217202 w 7217202"/>
              <a:gd name="connsiteY3" fmla="*/ 23934 h 2401396"/>
              <a:gd name="connsiteX4" fmla="*/ 7217202 w 7217202"/>
              <a:gd name="connsiteY4" fmla="*/ 2393858 h 2401396"/>
              <a:gd name="connsiteX5" fmla="*/ 0 w 7217202"/>
              <a:gd name="connsiteY5" fmla="*/ 2401396 h 2401396"/>
              <a:gd name="connsiteX0" fmla="*/ 0 w 7217202"/>
              <a:gd name="connsiteY0" fmla="*/ 2401396 h 2401396"/>
              <a:gd name="connsiteX1" fmla="*/ 3184170 w 7217202"/>
              <a:gd name="connsiteY1" fmla="*/ 0 h 2401396"/>
              <a:gd name="connsiteX2" fmla="*/ 7217202 w 7217202"/>
              <a:gd name="connsiteY2" fmla="*/ 23934 h 2401396"/>
              <a:gd name="connsiteX3" fmla="*/ 7217202 w 7217202"/>
              <a:gd name="connsiteY3" fmla="*/ 2393858 h 2401396"/>
              <a:gd name="connsiteX4" fmla="*/ 0 w 7217202"/>
              <a:gd name="connsiteY4" fmla="*/ 2401396 h 24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02" h="2401396">
                <a:moveTo>
                  <a:pt x="0" y="2401396"/>
                </a:moveTo>
                <a:lnTo>
                  <a:pt x="3184170" y="0"/>
                </a:lnTo>
                <a:lnTo>
                  <a:pt x="7217202" y="23934"/>
                </a:lnTo>
                <a:lnTo>
                  <a:pt x="7217202" y="2393858"/>
                </a:lnTo>
                <a:lnTo>
                  <a:pt x="0" y="240139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9495150" y="2885470"/>
            <a:ext cx="4808965" cy="2388362"/>
          </a:xfrm>
          <a:custGeom>
            <a:avLst/>
            <a:gdLst>
              <a:gd name="connsiteX0" fmla="*/ 0 w 9266664"/>
              <a:gd name="connsiteY0" fmla="*/ 0 h 2382833"/>
              <a:gd name="connsiteX1" fmla="*/ 9266664 w 9266664"/>
              <a:gd name="connsiteY1" fmla="*/ 0 h 2382833"/>
              <a:gd name="connsiteX2" fmla="*/ 9266664 w 9266664"/>
              <a:gd name="connsiteY2" fmla="*/ 2382833 h 2382833"/>
              <a:gd name="connsiteX3" fmla="*/ 0 w 9266664"/>
              <a:gd name="connsiteY3" fmla="*/ 2382833 h 2382833"/>
              <a:gd name="connsiteX4" fmla="*/ 0 w 9266664"/>
              <a:gd name="connsiteY4" fmla="*/ 0 h 2382833"/>
              <a:gd name="connsiteX0" fmla="*/ 0 w 9266664"/>
              <a:gd name="connsiteY0" fmla="*/ 0 h 2382833"/>
              <a:gd name="connsiteX1" fmla="*/ 6466659 w 9266664"/>
              <a:gd name="connsiteY1" fmla="*/ 25983 h 2382833"/>
              <a:gd name="connsiteX2" fmla="*/ 9266664 w 9266664"/>
              <a:gd name="connsiteY2" fmla="*/ 0 h 2382833"/>
              <a:gd name="connsiteX3" fmla="*/ 9266664 w 9266664"/>
              <a:gd name="connsiteY3" fmla="*/ 2382833 h 2382833"/>
              <a:gd name="connsiteX4" fmla="*/ 0 w 9266664"/>
              <a:gd name="connsiteY4" fmla="*/ 2382833 h 2382833"/>
              <a:gd name="connsiteX5" fmla="*/ 0 w 9266664"/>
              <a:gd name="connsiteY5" fmla="*/ 0 h 2382833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2382833 h 2388362"/>
              <a:gd name="connsiteX6" fmla="*/ 0 w 9266664"/>
              <a:gd name="connsiteY6" fmla="*/ 0 h 2388362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0 h 2388362"/>
              <a:gd name="connsiteX0" fmla="*/ 0 w 4808965"/>
              <a:gd name="connsiteY0" fmla="*/ 2388362 h 2388362"/>
              <a:gd name="connsiteX1" fmla="*/ 2008960 w 4808965"/>
              <a:gd name="connsiteY1" fmla="*/ 25983 h 2388362"/>
              <a:gd name="connsiteX2" fmla="*/ 4808965 w 4808965"/>
              <a:gd name="connsiteY2" fmla="*/ 0 h 2388362"/>
              <a:gd name="connsiteX3" fmla="*/ 4808965 w 4808965"/>
              <a:gd name="connsiteY3" fmla="*/ 2382833 h 2388362"/>
              <a:gd name="connsiteX4" fmla="*/ 0 w 4808965"/>
              <a:gd name="connsiteY4" fmla="*/ 2388362 h 23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965" h="2388362">
                <a:moveTo>
                  <a:pt x="0" y="2388362"/>
                </a:moveTo>
                <a:lnTo>
                  <a:pt x="2008960" y="25983"/>
                </a:lnTo>
                <a:lnTo>
                  <a:pt x="4808965" y="0"/>
                </a:lnTo>
                <a:lnTo>
                  <a:pt x="4808965" y="2382833"/>
                </a:lnTo>
                <a:lnTo>
                  <a:pt x="0" y="238836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" y="2850131"/>
            <a:ext cx="3247725" cy="1157738"/>
          </a:xfrm>
          <a:custGeom>
            <a:avLst/>
            <a:gdLst>
              <a:gd name="connsiteX0" fmla="*/ 0 w 3247725"/>
              <a:gd name="connsiteY0" fmla="*/ 0 h 1157738"/>
              <a:gd name="connsiteX1" fmla="*/ 2668856 w 3247725"/>
              <a:gd name="connsiteY1" fmla="*/ 0 h 1157738"/>
              <a:gd name="connsiteX2" fmla="*/ 3247725 w 3247725"/>
              <a:gd name="connsiteY2" fmla="*/ 578869 h 1157738"/>
              <a:gd name="connsiteX3" fmla="*/ 2668856 w 3247725"/>
              <a:gd name="connsiteY3" fmla="*/ 1157738 h 1157738"/>
              <a:gd name="connsiteX4" fmla="*/ 0 w 3247725"/>
              <a:gd name="connsiteY4" fmla="*/ 1157738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7725" h="1157738">
                <a:moveTo>
                  <a:pt x="0" y="0"/>
                </a:moveTo>
                <a:lnTo>
                  <a:pt x="2668856" y="0"/>
                </a:lnTo>
                <a:cubicBezTo>
                  <a:pt x="2988557" y="0"/>
                  <a:pt x="3247725" y="259168"/>
                  <a:pt x="3247725" y="578869"/>
                </a:cubicBezTo>
                <a:cubicBezTo>
                  <a:pt x="3247725" y="898570"/>
                  <a:pt x="2988557" y="1157738"/>
                  <a:pt x="2668856" y="1157738"/>
                </a:cubicBezTo>
                <a:lnTo>
                  <a:pt x="0" y="11577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32496" y="2850131"/>
            <a:ext cx="3259501" cy="1157738"/>
          </a:xfrm>
          <a:custGeom>
            <a:avLst/>
            <a:gdLst>
              <a:gd name="connsiteX0" fmla="*/ 578869 w 3259501"/>
              <a:gd name="connsiteY0" fmla="*/ 0 h 1157738"/>
              <a:gd name="connsiteX1" fmla="*/ 3259501 w 3259501"/>
              <a:gd name="connsiteY1" fmla="*/ 0 h 1157738"/>
              <a:gd name="connsiteX2" fmla="*/ 3259501 w 3259501"/>
              <a:gd name="connsiteY2" fmla="*/ 1157738 h 1157738"/>
              <a:gd name="connsiteX3" fmla="*/ 578869 w 3259501"/>
              <a:gd name="connsiteY3" fmla="*/ 1157738 h 1157738"/>
              <a:gd name="connsiteX4" fmla="*/ 0 w 3259501"/>
              <a:gd name="connsiteY4" fmla="*/ 578869 h 1157738"/>
              <a:gd name="connsiteX5" fmla="*/ 578869 w 3259501"/>
              <a:gd name="connsiteY5" fmla="*/ 0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501" h="1157738">
                <a:moveTo>
                  <a:pt x="578869" y="0"/>
                </a:moveTo>
                <a:lnTo>
                  <a:pt x="3259501" y="0"/>
                </a:lnTo>
                <a:lnTo>
                  <a:pt x="3259501" y="1157738"/>
                </a:lnTo>
                <a:lnTo>
                  <a:pt x="578869" y="1157738"/>
                </a:lnTo>
                <a:cubicBezTo>
                  <a:pt x="259168" y="1157738"/>
                  <a:pt x="0" y="898570"/>
                  <a:pt x="0" y="578869"/>
                </a:cubicBezTo>
                <a:cubicBezTo>
                  <a:pt x="0" y="259168"/>
                  <a:pt x="259168" y="0"/>
                  <a:pt x="578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48641" y="3119321"/>
            <a:ext cx="389472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600" b="1" dirty="0">
                <a:cs typeface="+mn-ea"/>
                <a:sym typeface="+mn-lt"/>
              </a:rPr>
              <a:t>组件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49028" y="1962681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88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 rot="1800000">
            <a:off x="3566484" y="237229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8" name="矩形 76"/>
          <p:cNvSpPr/>
          <p:nvPr/>
        </p:nvSpPr>
        <p:spPr>
          <a:xfrm rot="1800000">
            <a:off x="3566484" y="381935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9" name="矩形 76"/>
          <p:cNvSpPr/>
          <p:nvPr/>
        </p:nvSpPr>
        <p:spPr>
          <a:xfrm rot="1800000">
            <a:off x="3566484" y="524355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0" name="矩形 76"/>
          <p:cNvSpPr/>
          <p:nvPr/>
        </p:nvSpPr>
        <p:spPr>
          <a:xfrm rot="1800000">
            <a:off x="7794917" y="236191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1" name="矩形 76"/>
          <p:cNvSpPr/>
          <p:nvPr/>
        </p:nvSpPr>
        <p:spPr>
          <a:xfrm rot="1800000">
            <a:off x="7794917" y="380897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2" name="矩形 76"/>
          <p:cNvSpPr/>
          <p:nvPr/>
        </p:nvSpPr>
        <p:spPr>
          <a:xfrm rot="1800000">
            <a:off x="7794917" y="523317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Oval 2"/>
          <p:cNvSpPr/>
          <p:nvPr/>
        </p:nvSpPr>
        <p:spPr>
          <a:xfrm rot="5400000">
            <a:off x="3263879" y="2015275"/>
            <a:ext cx="798027" cy="800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Oval 3"/>
          <p:cNvSpPr/>
          <p:nvPr/>
        </p:nvSpPr>
        <p:spPr>
          <a:xfrm rot="5400000">
            <a:off x="3263879" y="3449902"/>
            <a:ext cx="798027" cy="800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" name="Oval 4"/>
          <p:cNvSpPr/>
          <p:nvPr/>
        </p:nvSpPr>
        <p:spPr>
          <a:xfrm rot="5400000">
            <a:off x="3263880" y="4884531"/>
            <a:ext cx="798025" cy="800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Oval 6"/>
          <p:cNvSpPr/>
          <p:nvPr/>
        </p:nvSpPr>
        <p:spPr>
          <a:xfrm rot="5400000">
            <a:off x="7505929" y="2004895"/>
            <a:ext cx="798025" cy="800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9" name="Group 7"/>
          <p:cNvGrpSpPr/>
          <p:nvPr/>
        </p:nvGrpSpPr>
        <p:grpSpPr>
          <a:xfrm>
            <a:off x="7732717" y="2154807"/>
            <a:ext cx="344443" cy="500499"/>
            <a:chOff x="-1587" y="-1587"/>
            <a:chExt cx="4211637" cy="6119812"/>
          </a:xfrm>
          <a:solidFill>
            <a:schemeClr val="accent1"/>
          </a:solidFill>
        </p:grpSpPr>
        <p:sp>
          <p:nvSpPr>
            <p:cNvPr id="51" name="Freeform: Shape 49"/>
            <p:cNvSpPr>
              <a:spLocks/>
            </p:cNvSpPr>
            <p:nvPr/>
          </p:nvSpPr>
          <p:spPr bwMode="auto">
            <a:xfrm>
              <a:off x="-1587" y="-1587"/>
              <a:ext cx="4211637" cy="6119812"/>
            </a:xfrm>
            <a:custGeom>
              <a:avLst/>
              <a:gdLst>
                <a:gd name="T0" fmla="*/ 560 w 1120"/>
                <a:gd name="T1" fmla="*/ 0 h 1629"/>
                <a:gd name="T2" fmla="*/ 0 w 1120"/>
                <a:gd name="T3" fmla="*/ 560 h 1629"/>
                <a:gd name="T4" fmla="*/ 256 w 1120"/>
                <a:gd name="T5" fmla="*/ 1174 h 1629"/>
                <a:gd name="T6" fmla="*/ 560 w 1120"/>
                <a:gd name="T7" fmla="*/ 1629 h 1629"/>
                <a:gd name="T8" fmla="*/ 864 w 1120"/>
                <a:gd name="T9" fmla="*/ 1175 h 1629"/>
                <a:gd name="T10" fmla="*/ 1120 w 1120"/>
                <a:gd name="T11" fmla="*/ 560 h 1629"/>
                <a:gd name="T12" fmla="*/ 560 w 1120"/>
                <a:gd name="T13" fmla="*/ 0 h 1629"/>
                <a:gd name="T14" fmla="*/ 692 w 1120"/>
                <a:gd name="T15" fmla="*/ 1383 h 1629"/>
                <a:gd name="T16" fmla="*/ 440 w 1120"/>
                <a:gd name="T17" fmla="*/ 1415 h 1629"/>
                <a:gd name="T18" fmla="*/ 409 w 1120"/>
                <a:gd name="T19" fmla="*/ 1319 h 1629"/>
                <a:gd name="T20" fmla="*/ 409 w 1120"/>
                <a:gd name="T21" fmla="*/ 1317 h 1629"/>
                <a:gd name="T22" fmla="*/ 724 w 1120"/>
                <a:gd name="T23" fmla="*/ 1278 h 1629"/>
                <a:gd name="T24" fmla="*/ 710 w 1120"/>
                <a:gd name="T25" fmla="*/ 1323 h 1629"/>
                <a:gd name="T26" fmla="*/ 692 w 1120"/>
                <a:gd name="T27" fmla="*/ 1383 h 1629"/>
                <a:gd name="T28" fmla="*/ 394 w 1120"/>
                <a:gd name="T29" fmla="*/ 1268 h 1629"/>
                <a:gd name="T30" fmla="*/ 363 w 1120"/>
                <a:gd name="T31" fmla="*/ 1171 h 1629"/>
                <a:gd name="T32" fmla="*/ 758 w 1120"/>
                <a:gd name="T33" fmla="*/ 1171 h 1629"/>
                <a:gd name="T34" fmla="*/ 740 w 1120"/>
                <a:gd name="T35" fmla="*/ 1225 h 1629"/>
                <a:gd name="T36" fmla="*/ 394 w 1120"/>
                <a:gd name="T37" fmla="*/ 1268 h 1629"/>
                <a:gd name="T38" fmla="*/ 560 w 1120"/>
                <a:gd name="T39" fmla="*/ 1527 h 1629"/>
                <a:gd name="T40" fmla="*/ 458 w 1120"/>
                <a:gd name="T41" fmla="*/ 1464 h 1629"/>
                <a:gd name="T42" fmla="*/ 674 w 1120"/>
                <a:gd name="T43" fmla="*/ 1437 h 1629"/>
                <a:gd name="T44" fmla="*/ 560 w 1120"/>
                <a:gd name="T45" fmla="*/ 1527 h 1629"/>
                <a:gd name="T46" fmla="*/ 798 w 1120"/>
                <a:gd name="T47" fmla="*/ 1069 h 1629"/>
                <a:gd name="T48" fmla="*/ 323 w 1120"/>
                <a:gd name="T49" fmla="*/ 1069 h 1629"/>
                <a:gd name="T50" fmla="*/ 237 w 1120"/>
                <a:gd name="T51" fmla="*/ 905 h 1629"/>
                <a:gd name="T52" fmla="*/ 102 w 1120"/>
                <a:gd name="T53" fmla="*/ 560 h 1629"/>
                <a:gd name="T54" fmla="*/ 560 w 1120"/>
                <a:gd name="T55" fmla="*/ 102 h 1629"/>
                <a:gd name="T56" fmla="*/ 1018 w 1120"/>
                <a:gd name="T57" fmla="*/ 560 h 1629"/>
                <a:gd name="T58" fmla="*/ 883 w 1120"/>
                <a:gd name="T59" fmla="*/ 906 h 1629"/>
                <a:gd name="T60" fmla="*/ 798 w 1120"/>
                <a:gd name="T61" fmla="*/ 106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2" name="Freeform: Shape 50"/>
            <p:cNvSpPr>
              <a:spLocks/>
            </p:cNvSpPr>
            <p:nvPr/>
          </p:nvSpPr>
          <p:spPr bwMode="auto">
            <a:xfrm>
              <a:off x="957263" y="955675"/>
              <a:ext cx="1239837" cy="1239837"/>
            </a:xfrm>
            <a:custGeom>
              <a:avLst/>
              <a:gdLst>
                <a:gd name="T0" fmla="*/ 305 w 330"/>
                <a:gd name="T1" fmla="*/ 0 h 330"/>
                <a:gd name="T2" fmla="*/ 0 w 330"/>
                <a:gd name="T3" fmla="*/ 305 h 330"/>
                <a:gd name="T4" fmla="*/ 25 w 330"/>
                <a:gd name="T5" fmla="*/ 330 h 330"/>
                <a:gd name="T6" fmla="*/ 50 w 330"/>
                <a:gd name="T7" fmla="*/ 305 h 330"/>
                <a:gd name="T8" fmla="*/ 305 w 330"/>
                <a:gd name="T9" fmla="*/ 50 h 330"/>
                <a:gd name="T10" fmla="*/ 330 w 330"/>
                <a:gd name="T11" fmla="*/ 25 h 330"/>
                <a:gd name="T12" fmla="*/ 305 w 330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10" name="Oval 8"/>
          <p:cNvSpPr/>
          <p:nvPr/>
        </p:nvSpPr>
        <p:spPr>
          <a:xfrm rot="5400000">
            <a:off x="7505929" y="3439523"/>
            <a:ext cx="798025" cy="800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1" name="Group 9"/>
          <p:cNvGrpSpPr/>
          <p:nvPr/>
        </p:nvGrpSpPr>
        <p:grpSpPr>
          <a:xfrm>
            <a:off x="7717410" y="3652227"/>
            <a:ext cx="375061" cy="374912"/>
            <a:chOff x="0" y="1588"/>
            <a:chExt cx="4016375" cy="4014787"/>
          </a:xfrm>
          <a:solidFill>
            <a:schemeClr val="accent1"/>
          </a:solidFill>
        </p:grpSpPr>
        <p:sp>
          <p:nvSpPr>
            <p:cNvPr id="49" name="Freeform: Shape 47"/>
            <p:cNvSpPr>
              <a:spLocks/>
            </p:cNvSpPr>
            <p:nvPr/>
          </p:nvSpPr>
          <p:spPr bwMode="auto">
            <a:xfrm>
              <a:off x="0" y="1588"/>
              <a:ext cx="4016375" cy="4014787"/>
            </a:xfrm>
            <a:custGeom>
              <a:avLst/>
              <a:gdLst>
                <a:gd name="T0" fmla="*/ 690 w 1068"/>
                <a:gd name="T1" fmla="*/ 335 h 1068"/>
                <a:gd name="T2" fmla="*/ 534 w 1068"/>
                <a:gd name="T3" fmla="*/ 0 h 1068"/>
                <a:gd name="T4" fmla="*/ 301 w 1068"/>
                <a:gd name="T5" fmla="*/ 342 h 1068"/>
                <a:gd name="T6" fmla="*/ 267 w 1068"/>
                <a:gd name="T7" fmla="*/ 360 h 1068"/>
                <a:gd name="T8" fmla="*/ 100 w 1068"/>
                <a:gd name="T9" fmla="*/ 334 h 1068"/>
                <a:gd name="T10" fmla="*/ 0 w 1068"/>
                <a:gd name="T11" fmla="*/ 968 h 1068"/>
                <a:gd name="T12" fmla="*/ 201 w 1068"/>
                <a:gd name="T13" fmla="*/ 1068 h 1068"/>
                <a:gd name="T14" fmla="*/ 291 w 1068"/>
                <a:gd name="T15" fmla="*/ 1011 h 1068"/>
                <a:gd name="T16" fmla="*/ 301 w 1068"/>
                <a:gd name="T17" fmla="*/ 1013 h 1068"/>
                <a:gd name="T18" fmla="*/ 635 w 1068"/>
                <a:gd name="T19" fmla="*/ 1068 h 1068"/>
                <a:gd name="T20" fmla="*/ 937 w 1068"/>
                <a:gd name="T21" fmla="*/ 1004 h 1068"/>
                <a:gd name="T22" fmla="*/ 952 w 1068"/>
                <a:gd name="T23" fmla="*/ 909 h 1068"/>
                <a:gd name="T24" fmla="*/ 1007 w 1068"/>
                <a:gd name="T25" fmla="*/ 732 h 1068"/>
                <a:gd name="T26" fmla="*/ 1039 w 1068"/>
                <a:gd name="T27" fmla="*/ 560 h 1068"/>
                <a:gd name="T28" fmla="*/ 1068 w 1068"/>
                <a:gd name="T29" fmla="*/ 481 h 1068"/>
                <a:gd name="T30" fmla="*/ 974 w 1068"/>
                <a:gd name="T31" fmla="*/ 349 h 1068"/>
                <a:gd name="T32" fmla="*/ 201 w 1068"/>
                <a:gd name="T33" fmla="*/ 1001 h 1068"/>
                <a:gd name="T34" fmla="*/ 67 w 1068"/>
                <a:gd name="T35" fmla="*/ 968 h 1068"/>
                <a:gd name="T36" fmla="*/ 100 w 1068"/>
                <a:gd name="T37" fmla="*/ 401 h 1068"/>
                <a:gd name="T38" fmla="*/ 234 w 1068"/>
                <a:gd name="T39" fmla="*/ 434 h 1068"/>
                <a:gd name="T40" fmla="*/ 1001 w 1068"/>
                <a:gd name="T41" fmla="*/ 485 h 1068"/>
                <a:gd name="T42" fmla="*/ 868 w 1068"/>
                <a:gd name="T43" fmla="*/ 534 h 1068"/>
                <a:gd name="T44" fmla="*/ 868 w 1068"/>
                <a:gd name="T45" fmla="*/ 567 h 1068"/>
                <a:gd name="T46" fmla="*/ 986 w 1068"/>
                <a:gd name="T47" fmla="*/ 629 h 1068"/>
                <a:gd name="T48" fmla="*/ 835 w 1068"/>
                <a:gd name="T49" fmla="*/ 701 h 1068"/>
                <a:gd name="T50" fmla="*/ 835 w 1068"/>
                <a:gd name="T51" fmla="*/ 734 h 1068"/>
                <a:gd name="T52" fmla="*/ 944 w 1068"/>
                <a:gd name="T53" fmla="*/ 803 h 1068"/>
                <a:gd name="T54" fmla="*/ 801 w 1068"/>
                <a:gd name="T55" fmla="*/ 868 h 1068"/>
                <a:gd name="T56" fmla="*/ 801 w 1068"/>
                <a:gd name="T57" fmla="*/ 901 h 1068"/>
                <a:gd name="T58" fmla="*/ 888 w 1068"/>
                <a:gd name="T59" fmla="*/ 948 h 1068"/>
                <a:gd name="T60" fmla="*/ 818 w 1068"/>
                <a:gd name="T61" fmla="*/ 1001 h 1068"/>
                <a:gd name="T62" fmla="*/ 450 w 1068"/>
                <a:gd name="T63" fmla="*/ 980 h 1068"/>
                <a:gd name="T64" fmla="*/ 268 w 1068"/>
                <a:gd name="T65" fmla="*/ 914 h 1068"/>
                <a:gd name="T66" fmla="*/ 294 w 1068"/>
                <a:gd name="T67" fmla="*/ 418 h 1068"/>
                <a:gd name="T68" fmla="*/ 501 w 1068"/>
                <a:gd name="T69" fmla="*/ 100 h 1068"/>
                <a:gd name="T70" fmla="*/ 632 w 1068"/>
                <a:gd name="T71" fmla="*/ 225 h 1068"/>
                <a:gd name="T72" fmla="*/ 962 w 1068"/>
                <a:gd name="T73" fmla="*/ 413 h 1068"/>
                <a:gd name="T74" fmla="*/ 1001 w 1068"/>
                <a:gd name="T75" fmla="*/ 485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8" h="1068">
                  <a:moveTo>
                    <a:pt x="974" y="349"/>
                  </a:moveTo>
                  <a:cubicBezTo>
                    <a:pt x="932" y="339"/>
                    <a:pt x="834" y="339"/>
                    <a:pt x="690" y="335"/>
                  </a:cubicBezTo>
                  <a:cubicBezTo>
                    <a:pt x="697" y="304"/>
                    <a:pt x="699" y="275"/>
                    <a:pt x="699" y="225"/>
                  </a:cubicBezTo>
                  <a:cubicBezTo>
                    <a:pt x="699" y="105"/>
                    <a:pt x="611" y="0"/>
                    <a:pt x="534" y="0"/>
                  </a:cubicBezTo>
                  <a:cubicBezTo>
                    <a:pt x="480" y="0"/>
                    <a:pt x="435" y="45"/>
                    <a:pt x="434" y="99"/>
                  </a:cubicBezTo>
                  <a:cubicBezTo>
                    <a:pt x="433" y="167"/>
                    <a:pt x="413" y="283"/>
                    <a:pt x="301" y="342"/>
                  </a:cubicBezTo>
                  <a:cubicBezTo>
                    <a:pt x="292" y="346"/>
                    <a:pt x="269" y="357"/>
                    <a:pt x="265" y="35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50" y="345"/>
                    <a:pt x="225" y="334"/>
                    <a:pt x="201" y="334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45" y="334"/>
                    <a:pt x="0" y="379"/>
                    <a:pt x="0" y="434"/>
                  </a:cubicBezTo>
                  <a:cubicBezTo>
                    <a:pt x="0" y="968"/>
                    <a:pt x="0" y="968"/>
                    <a:pt x="0" y="968"/>
                  </a:cubicBezTo>
                  <a:cubicBezTo>
                    <a:pt x="0" y="1023"/>
                    <a:pt x="45" y="1068"/>
                    <a:pt x="100" y="1068"/>
                  </a:cubicBezTo>
                  <a:cubicBezTo>
                    <a:pt x="201" y="1068"/>
                    <a:pt x="201" y="1068"/>
                    <a:pt x="201" y="1068"/>
                  </a:cubicBezTo>
                  <a:cubicBezTo>
                    <a:pt x="240" y="1068"/>
                    <a:pt x="273" y="1044"/>
                    <a:pt x="290" y="1010"/>
                  </a:cubicBezTo>
                  <a:cubicBezTo>
                    <a:pt x="290" y="1011"/>
                    <a:pt x="291" y="1011"/>
                    <a:pt x="291" y="1011"/>
                  </a:cubicBezTo>
                  <a:cubicBezTo>
                    <a:pt x="293" y="1011"/>
                    <a:pt x="296" y="1012"/>
                    <a:pt x="299" y="1013"/>
                  </a:cubicBezTo>
                  <a:cubicBezTo>
                    <a:pt x="300" y="1013"/>
                    <a:pt x="300" y="1013"/>
                    <a:pt x="301" y="1013"/>
                  </a:cubicBezTo>
                  <a:cubicBezTo>
                    <a:pt x="320" y="1018"/>
                    <a:pt x="357" y="1027"/>
                    <a:pt x="436" y="1045"/>
                  </a:cubicBezTo>
                  <a:cubicBezTo>
                    <a:pt x="453" y="1049"/>
                    <a:pt x="542" y="1068"/>
                    <a:pt x="635" y="1068"/>
                  </a:cubicBezTo>
                  <a:cubicBezTo>
                    <a:pt x="818" y="1068"/>
                    <a:pt x="818" y="1068"/>
                    <a:pt x="818" y="1068"/>
                  </a:cubicBezTo>
                  <a:cubicBezTo>
                    <a:pt x="873" y="1068"/>
                    <a:pt x="913" y="1047"/>
                    <a:pt x="937" y="1004"/>
                  </a:cubicBezTo>
                  <a:cubicBezTo>
                    <a:pt x="938" y="1003"/>
                    <a:pt x="945" y="988"/>
                    <a:pt x="952" y="968"/>
                  </a:cubicBezTo>
                  <a:cubicBezTo>
                    <a:pt x="956" y="952"/>
                    <a:pt x="958" y="931"/>
                    <a:pt x="952" y="909"/>
                  </a:cubicBezTo>
                  <a:cubicBezTo>
                    <a:pt x="988" y="884"/>
                    <a:pt x="1000" y="847"/>
                    <a:pt x="1007" y="823"/>
                  </a:cubicBezTo>
                  <a:cubicBezTo>
                    <a:pt x="1020" y="783"/>
                    <a:pt x="1016" y="753"/>
                    <a:pt x="1007" y="732"/>
                  </a:cubicBezTo>
                  <a:cubicBezTo>
                    <a:pt x="1027" y="713"/>
                    <a:pt x="1045" y="684"/>
                    <a:pt x="1052" y="640"/>
                  </a:cubicBezTo>
                  <a:cubicBezTo>
                    <a:pt x="1056" y="612"/>
                    <a:pt x="1052" y="584"/>
                    <a:pt x="1039" y="560"/>
                  </a:cubicBezTo>
                  <a:cubicBezTo>
                    <a:pt x="1058" y="539"/>
                    <a:pt x="1066" y="513"/>
                    <a:pt x="1067" y="488"/>
                  </a:cubicBezTo>
                  <a:cubicBezTo>
                    <a:pt x="1068" y="481"/>
                    <a:pt x="1068" y="481"/>
                    <a:pt x="1068" y="481"/>
                  </a:cubicBezTo>
                  <a:cubicBezTo>
                    <a:pt x="1068" y="476"/>
                    <a:pt x="1068" y="474"/>
                    <a:pt x="1068" y="464"/>
                  </a:cubicBezTo>
                  <a:cubicBezTo>
                    <a:pt x="1068" y="422"/>
                    <a:pt x="1039" y="368"/>
                    <a:pt x="974" y="349"/>
                  </a:cubicBezTo>
                  <a:close/>
                  <a:moveTo>
                    <a:pt x="234" y="968"/>
                  </a:moveTo>
                  <a:cubicBezTo>
                    <a:pt x="234" y="986"/>
                    <a:pt x="219" y="1001"/>
                    <a:pt x="201" y="1001"/>
                  </a:cubicBezTo>
                  <a:cubicBezTo>
                    <a:pt x="100" y="1001"/>
                    <a:pt x="100" y="1001"/>
                    <a:pt x="100" y="1001"/>
                  </a:cubicBezTo>
                  <a:cubicBezTo>
                    <a:pt x="82" y="1001"/>
                    <a:pt x="67" y="986"/>
                    <a:pt x="67" y="968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7" y="415"/>
                    <a:pt x="82" y="401"/>
                    <a:pt x="100" y="401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19" y="401"/>
                    <a:pt x="234" y="415"/>
                    <a:pt x="234" y="434"/>
                  </a:cubicBezTo>
                  <a:lnTo>
                    <a:pt x="234" y="968"/>
                  </a:lnTo>
                  <a:close/>
                  <a:moveTo>
                    <a:pt x="1001" y="485"/>
                  </a:moveTo>
                  <a:cubicBezTo>
                    <a:pt x="1000" y="502"/>
                    <a:pt x="993" y="534"/>
                    <a:pt x="935" y="534"/>
                  </a:cubicBezTo>
                  <a:cubicBezTo>
                    <a:pt x="885" y="534"/>
                    <a:pt x="868" y="534"/>
                    <a:pt x="868" y="534"/>
                  </a:cubicBezTo>
                  <a:cubicBezTo>
                    <a:pt x="859" y="534"/>
                    <a:pt x="851" y="541"/>
                    <a:pt x="851" y="551"/>
                  </a:cubicBezTo>
                  <a:cubicBezTo>
                    <a:pt x="851" y="560"/>
                    <a:pt x="859" y="567"/>
                    <a:pt x="868" y="567"/>
                  </a:cubicBezTo>
                  <a:cubicBezTo>
                    <a:pt x="868" y="567"/>
                    <a:pt x="883" y="567"/>
                    <a:pt x="933" y="567"/>
                  </a:cubicBezTo>
                  <a:cubicBezTo>
                    <a:pt x="983" y="567"/>
                    <a:pt x="989" y="609"/>
                    <a:pt x="986" y="629"/>
                  </a:cubicBezTo>
                  <a:cubicBezTo>
                    <a:pt x="982" y="654"/>
                    <a:pt x="970" y="701"/>
                    <a:pt x="914" y="701"/>
                  </a:cubicBezTo>
                  <a:cubicBezTo>
                    <a:pt x="858" y="701"/>
                    <a:pt x="835" y="701"/>
                    <a:pt x="835" y="701"/>
                  </a:cubicBezTo>
                  <a:cubicBezTo>
                    <a:pt x="825" y="701"/>
                    <a:pt x="818" y="708"/>
                    <a:pt x="818" y="718"/>
                  </a:cubicBezTo>
                  <a:cubicBezTo>
                    <a:pt x="818" y="727"/>
                    <a:pt x="825" y="734"/>
                    <a:pt x="835" y="734"/>
                  </a:cubicBezTo>
                  <a:cubicBezTo>
                    <a:pt x="835" y="734"/>
                    <a:pt x="874" y="734"/>
                    <a:pt x="900" y="734"/>
                  </a:cubicBezTo>
                  <a:cubicBezTo>
                    <a:pt x="957" y="734"/>
                    <a:pt x="952" y="777"/>
                    <a:pt x="944" y="803"/>
                  </a:cubicBezTo>
                  <a:cubicBezTo>
                    <a:pt x="933" y="837"/>
                    <a:pt x="926" y="868"/>
                    <a:pt x="856" y="868"/>
                  </a:cubicBezTo>
                  <a:cubicBezTo>
                    <a:pt x="831" y="868"/>
                    <a:pt x="801" y="868"/>
                    <a:pt x="801" y="868"/>
                  </a:cubicBezTo>
                  <a:cubicBezTo>
                    <a:pt x="792" y="868"/>
                    <a:pt x="784" y="875"/>
                    <a:pt x="784" y="884"/>
                  </a:cubicBezTo>
                  <a:cubicBezTo>
                    <a:pt x="784" y="894"/>
                    <a:pt x="792" y="901"/>
                    <a:pt x="801" y="901"/>
                  </a:cubicBezTo>
                  <a:cubicBezTo>
                    <a:pt x="801" y="901"/>
                    <a:pt x="824" y="901"/>
                    <a:pt x="853" y="901"/>
                  </a:cubicBezTo>
                  <a:cubicBezTo>
                    <a:pt x="890" y="901"/>
                    <a:pt x="892" y="936"/>
                    <a:pt x="888" y="948"/>
                  </a:cubicBezTo>
                  <a:cubicBezTo>
                    <a:pt x="884" y="962"/>
                    <a:pt x="879" y="972"/>
                    <a:pt x="878" y="972"/>
                  </a:cubicBezTo>
                  <a:cubicBezTo>
                    <a:pt x="868" y="990"/>
                    <a:pt x="852" y="1001"/>
                    <a:pt x="818" y="1001"/>
                  </a:cubicBezTo>
                  <a:cubicBezTo>
                    <a:pt x="635" y="1001"/>
                    <a:pt x="635" y="1001"/>
                    <a:pt x="635" y="1001"/>
                  </a:cubicBezTo>
                  <a:cubicBezTo>
                    <a:pt x="544" y="1001"/>
                    <a:pt x="453" y="980"/>
                    <a:pt x="450" y="980"/>
                  </a:cubicBezTo>
                  <a:cubicBezTo>
                    <a:pt x="312" y="948"/>
                    <a:pt x="304" y="946"/>
                    <a:pt x="296" y="943"/>
                  </a:cubicBezTo>
                  <a:cubicBezTo>
                    <a:pt x="296" y="943"/>
                    <a:pt x="268" y="938"/>
                    <a:pt x="268" y="914"/>
                  </a:cubicBezTo>
                  <a:cubicBezTo>
                    <a:pt x="267" y="453"/>
                    <a:pt x="267" y="453"/>
                    <a:pt x="267" y="453"/>
                  </a:cubicBezTo>
                  <a:cubicBezTo>
                    <a:pt x="267" y="437"/>
                    <a:pt x="277" y="423"/>
                    <a:pt x="294" y="418"/>
                  </a:cubicBezTo>
                  <a:cubicBezTo>
                    <a:pt x="296" y="417"/>
                    <a:pt x="299" y="416"/>
                    <a:pt x="301" y="415"/>
                  </a:cubicBezTo>
                  <a:cubicBezTo>
                    <a:pt x="453" y="352"/>
                    <a:pt x="500" y="214"/>
                    <a:pt x="501" y="100"/>
                  </a:cubicBezTo>
                  <a:cubicBezTo>
                    <a:pt x="501" y="84"/>
                    <a:pt x="513" y="67"/>
                    <a:pt x="534" y="67"/>
                  </a:cubicBezTo>
                  <a:cubicBezTo>
                    <a:pt x="570" y="67"/>
                    <a:pt x="632" y="138"/>
                    <a:pt x="632" y="225"/>
                  </a:cubicBezTo>
                  <a:cubicBezTo>
                    <a:pt x="632" y="304"/>
                    <a:pt x="629" y="318"/>
                    <a:pt x="601" y="401"/>
                  </a:cubicBezTo>
                  <a:cubicBezTo>
                    <a:pt x="935" y="401"/>
                    <a:pt x="932" y="405"/>
                    <a:pt x="962" y="413"/>
                  </a:cubicBezTo>
                  <a:cubicBezTo>
                    <a:pt x="998" y="423"/>
                    <a:pt x="1002" y="454"/>
                    <a:pt x="1002" y="464"/>
                  </a:cubicBezTo>
                  <a:cubicBezTo>
                    <a:pt x="1002" y="476"/>
                    <a:pt x="1001" y="474"/>
                    <a:pt x="1001" y="4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0" name="Freeform: Shape 48"/>
            <p:cNvSpPr>
              <a:spLocks/>
            </p:cNvSpPr>
            <p:nvPr/>
          </p:nvSpPr>
          <p:spPr bwMode="auto">
            <a:xfrm>
              <a:off x="376238" y="3263900"/>
              <a:ext cx="379413" cy="376237"/>
            </a:xfrm>
            <a:custGeom>
              <a:avLst/>
              <a:gdLst>
                <a:gd name="T0" fmla="*/ 50 w 101"/>
                <a:gd name="T1" fmla="*/ 0 h 100"/>
                <a:gd name="T2" fmla="*/ 0 w 101"/>
                <a:gd name="T3" fmla="*/ 50 h 100"/>
                <a:gd name="T4" fmla="*/ 50 w 101"/>
                <a:gd name="T5" fmla="*/ 100 h 100"/>
                <a:gd name="T6" fmla="*/ 101 w 101"/>
                <a:gd name="T7" fmla="*/ 50 h 100"/>
                <a:gd name="T8" fmla="*/ 50 w 101"/>
                <a:gd name="T9" fmla="*/ 0 h 100"/>
                <a:gd name="T10" fmla="*/ 50 w 101"/>
                <a:gd name="T11" fmla="*/ 67 h 100"/>
                <a:gd name="T12" fmla="*/ 34 w 101"/>
                <a:gd name="T13" fmla="*/ 50 h 100"/>
                <a:gd name="T14" fmla="*/ 50 w 101"/>
                <a:gd name="T15" fmla="*/ 33 h 100"/>
                <a:gd name="T16" fmla="*/ 67 w 101"/>
                <a:gd name="T17" fmla="*/ 50 h 100"/>
                <a:gd name="T18" fmla="*/ 50 w 101"/>
                <a:gd name="T19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100"/>
                    <a:pt x="50" y="100"/>
                  </a:cubicBezTo>
                  <a:cubicBezTo>
                    <a:pt x="78" y="100"/>
                    <a:pt x="101" y="77"/>
                    <a:pt x="101" y="50"/>
                  </a:cubicBezTo>
                  <a:cubicBezTo>
                    <a:pt x="101" y="22"/>
                    <a:pt x="78" y="0"/>
                    <a:pt x="50" y="0"/>
                  </a:cubicBezTo>
                  <a:close/>
                  <a:moveTo>
                    <a:pt x="50" y="67"/>
                  </a:moveTo>
                  <a:cubicBezTo>
                    <a:pt x="41" y="67"/>
                    <a:pt x="34" y="59"/>
                    <a:pt x="34" y="50"/>
                  </a:cubicBezTo>
                  <a:cubicBezTo>
                    <a:pt x="34" y="41"/>
                    <a:pt x="41" y="33"/>
                    <a:pt x="50" y="33"/>
                  </a:cubicBezTo>
                  <a:cubicBezTo>
                    <a:pt x="60" y="33"/>
                    <a:pt x="67" y="41"/>
                    <a:pt x="67" y="50"/>
                  </a:cubicBezTo>
                  <a:cubicBezTo>
                    <a:pt x="67" y="59"/>
                    <a:pt x="60" y="67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2" name="Group 10"/>
          <p:cNvGrpSpPr/>
          <p:nvPr/>
        </p:nvGrpSpPr>
        <p:grpSpPr>
          <a:xfrm>
            <a:off x="3432673" y="2216854"/>
            <a:ext cx="460440" cy="397165"/>
            <a:chOff x="-122235" y="-128590"/>
            <a:chExt cx="4632327" cy="3995735"/>
          </a:xfrm>
          <a:solidFill>
            <a:schemeClr val="accent1"/>
          </a:solidFill>
        </p:grpSpPr>
        <p:sp>
          <p:nvSpPr>
            <p:cNvPr id="47" name="Freeform: Shape 45"/>
            <p:cNvSpPr>
              <a:spLocks/>
            </p:cNvSpPr>
            <p:nvPr/>
          </p:nvSpPr>
          <p:spPr bwMode="auto">
            <a:xfrm>
              <a:off x="-122235" y="-128590"/>
              <a:ext cx="4632327" cy="3995735"/>
            </a:xfrm>
            <a:custGeom>
              <a:avLst/>
              <a:gdLst>
                <a:gd name="T0" fmla="*/ 1096 w 1232"/>
                <a:gd name="T1" fmla="*/ 134 h 1062"/>
                <a:gd name="T2" fmla="*/ 616 w 1232"/>
                <a:gd name="T3" fmla="*/ 123 h 1062"/>
                <a:gd name="T4" fmla="*/ 136 w 1232"/>
                <a:gd name="T5" fmla="*/ 134 h 1062"/>
                <a:gd name="T6" fmla="*/ 136 w 1232"/>
                <a:gd name="T7" fmla="*/ 622 h 1062"/>
                <a:gd name="T8" fmla="*/ 538 w 1232"/>
                <a:gd name="T9" fmla="*/ 1020 h 1062"/>
                <a:gd name="T10" fmla="*/ 694 w 1232"/>
                <a:gd name="T11" fmla="*/ 1020 h 1062"/>
                <a:gd name="T12" fmla="*/ 1096 w 1232"/>
                <a:gd name="T13" fmla="*/ 622 h 1062"/>
                <a:gd name="T14" fmla="*/ 1096 w 1232"/>
                <a:gd name="T15" fmla="*/ 134 h 1062"/>
                <a:gd name="T16" fmla="*/ 1044 w 1232"/>
                <a:gd name="T17" fmla="*/ 570 h 1062"/>
                <a:gd name="T18" fmla="*/ 642 w 1232"/>
                <a:gd name="T19" fmla="*/ 968 h 1062"/>
                <a:gd name="T20" fmla="*/ 590 w 1232"/>
                <a:gd name="T21" fmla="*/ 968 h 1062"/>
                <a:gd name="T22" fmla="*/ 188 w 1232"/>
                <a:gd name="T23" fmla="*/ 570 h 1062"/>
                <a:gd name="T24" fmla="*/ 188 w 1232"/>
                <a:gd name="T25" fmla="*/ 185 h 1062"/>
                <a:gd name="T26" fmla="*/ 567 w 1232"/>
                <a:gd name="T27" fmla="*/ 177 h 1062"/>
                <a:gd name="T28" fmla="*/ 616 w 1232"/>
                <a:gd name="T29" fmla="*/ 221 h 1062"/>
                <a:gd name="T30" fmla="*/ 665 w 1232"/>
                <a:gd name="T31" fmla="*/ 177 h 1062"/>
                <a:gd name="T32" fmla="*/ 1044 w 1232"/>
                <a:gd name="T33" fmla="*/ 185 h 1062"/>
                <a:gd name="T34" fmla="*/ 1044 w 1232"/>
                <a:gd name="T35" fmla="*/ 57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2" h="1062">
                  <a:moveTo>
                    <a:pt x="1096" y="134"/>
                  </a:moveTo>
                  <a:cubicBezTo>
                    <a:pt x="964" y="3"/>
                    <a:pt x="753" y="0"/>
                    <a:pt x="616" y="123"/>
                  </a:cubicBezTo>
                  <a:cubicBezTo>
                    <a:pt x="479" y="0"/>
                    <a:pt x="268" y="3"/>
                    <a:pt x="136" y="134"/>
                  </a:cubicBezTo>
                  <a:cubicBezTo>
                    <a:pt x="0" y="268"/>
                    <a:pt x="0" y="487"/>
                    <a:pt x="136" y="622"/>
                  </a:cubicBezTo>
                  <a:cubicBezTo>
                    <a:pt x="175" y="660"/>
                    <a:pt x="538" y="1020"/>
                    <a:pt x="538" y="1020"/>
                  </a:cubicBezTo>
                  <a:cubicBezTo>
                    <a:pt x="581" y="1062"/>
                    <a:pt x="651" y="1062"/>
                    <a:pt x="694" y="1020"/>
                  </a:cubicBezTo>
                  <a:cubicBezTo>
                    <a:pt x="694" y="1020"/>
                    <a:pt x="1092" y="626"/>
                    <a:pt x="1096" y="622"/>
                  </a:cubicBezTo>
                  <a:cubicBezTo>
                    <a:pt x="1232" y="487"/>
                    <a:pt x="1232" y="268"/>
                    <a:pt x="1096" y="134"/>
                  </a:cubicBezTo>
                  <a:close/>
                  <a:moveTo>
                    <a:pt x="1044" y="570"/>
                  </a:moveTo>
                  <a:cubicBezTo>
                    <a:pt x="642" y="968"/>
                    <a:pt x="642" y="968"/>
                    <a:pt x="642" y="968"/>
                  </a:cubicBezTo>
                  <a:cubicBezTo>
                    <a:pt x="628" y="982"/>
                    <a:pt x="604" y="982"/>
                    <a:pt x="590" y="968"/>
                  </a:cubicBezTo>
                  <a:cubicBezTo>
                    <a:pt x="188" y="570"/>
                    <a:pt x="188" y="570"/>
                    <a:pt x="188" y="570"/>
                  </a:cubicBezTo>
                  <a:cubicBezTo>
                    <a:pt x="81" y="464"/>
                    <a:pt x="81" y="291"/>
                    <a:pt x="188" y="185"/>
                  </a:cubicBezTo>
                  <a:cubicBezTo>
                    <a:pt x="291" y="82"/>
                    <a:pt x="458" y="79"/>
                    <a:pt x="567" y="177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65" y="177"/>
                    <a:pt x="665" y="177"/>
                    <a:pt x="665" y="177"/>
                  </a:cubicBezTo>
                  <a:cubicBezTo>
                    <a:pt x="774" y="79"/>
                    <a:pt x="941" y="82"/>
                    <a:pt x="1044" y="185"/>
                  </a:cubicBezTo>
                  <a:cubicBezTo>
                    <a:pt x="1151" y="291"/>
                    <a:pt x="1151" y="464"/>
                    <a:pt x="1044" y="5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48" name="Freeform: Shape 46"/>
            <p:cNvSpPr>
              <a:spLocks/>
            </p:cNvSpPr>
            <p:nvPr/>
          </p:nvSpPr>
          <p:spPr bwMode="auto">
            <a:xfrm>
              <a:off x="688975" y="681038"/>
              <a:ext cx="650875" cy="650875"/>
            </a:xfrm>
            <a:custGeom>
              <a:avLst/>
              <a:gdLst>
                <a:gd name="T0" fmla="*/ 154 w 173"/>
                <a:gd name="T1" fmla="*/ 0 h 173"/>
                <a:gd name="T2" fmla="*/ 154 w 173"/>
                <a:gd name="T3" fmla="*/ 0 h 173"/>
                <a:gd name="T4" fmla="*/ 0 w 173"/>
                <a:gd name="T5" fmla="*/ 154 h 173"/>
                <a:gd name="T6" fmla="*/ 0 w 173"/>
                <a:gd name="T7" fmla="*/ 154 h 173"/>
                <a:gd name="T8" fmla="*/ 18 w 173"/>
                <a:gd name="T9" fmla="*/ 173 h 173"/>
                <a:gd name="T10" fmla="*/ 36 w 173"/>
                <a:gd name="T11" fmla="*/ 154 h 173"/>
                <a:gd name="T12" fmla="*/ 36 w 173"/>
                <a:gd name="T13" fmla="*/ 154 h 173"/>
                <a:gd name="T14" fmla="*/ 154 w 173"/>
                <a:gd name="T15" fmla="*/ 36 h 173"/>
                <a:gd name="T16" fmla="*/ 154 w 173"/>
                <a:gd name="T17" fmla="*/ 36 h 173"/>
                <a:gd name="T18" fmla="*/ 173 w 173"/>
                <a:gd name="T19" fmla="*/ 18 h 173"/>
                <a:gd name="T20" fmla="*/ 154 w 173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173"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69" y="0"/>
                    <a:pt x="0" y="69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5"/>
                    <a:pt x="8" y="173"/>
                    <a:pt x="18" y="173"/>
                  </a:cubicBezTo>
                  <a:cubicBezTo>
                    <a:pt x="28" y="173"/>
                    <a:pt x="36" y="165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89"/>
                    <a:pt x="89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65" y="36"/>
                    <a:pt x="173" y="28"/>
                    <a:pt x="173" y="18"/>
                  </a:cubicBezTo>
                  <a:cubicBezTo>
                    <a:pt x="173" y="8"/>
                    <a:pt x="165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13" name="Freeform: Shape 11"/>
          <p:cNvSpPr>
            <a:spLocks/>
          </p:cNvSpPr>
          <p:nvPr/>
        </p:nvSpPr>
        <p:spPr bwMode="auto">
          <a:xfrm>
            <a:off x="3456194" y="3694923"/>
            <a:ext cx="413397" cy="31028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20" name="Group 18"/>
          <p:cNvGrpSpPr/>
          <p:nvPr/>
        </p:nvGrpSpPr>
        <p:grpSpPr>
          <a:xfrm>
            <a:off x="3436967" y="5059763"/>
            <a:ext cx="451851" cy="449859"/>
            <a:chOff x="-365126" y="-2462213"/>
            <a:chExt cx="4321176" cy="4302126"/>
          </a:xfrm>
          <a:solidFill>
            <a:schemeClr val="accent1"/>
          </a:solidFill>
        </p:grpSpPr>
        <p:sp>
          <p:nvSpPr>
            <p:cNvPr id="29" name="Freeform: Shape 27"/>
            <p:cNvSpPr>
              <a:spLocks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0" name="Freeform: Shape 28"/>
            <p:cNvSpPr>
              <a:spLocks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1" name="Freeform: Shape 29"/>
            <p:cNvSpPr>
              <a:spLocks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2" name="Freeform: Shape 30"/>
            <p:cNvSpPr>
              <a:spLocks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3" name="Oval 31"/>
            <p:cNvSpPr>
              <a:spLocks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4" name="Oval 32"/>
            <p:cNvSpPr>
              <a:spLocks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21" name="Oval 19"/>
          <p:cNvSpPr/>
          <p:nvPr/>
        </p:nvSpPr>
        <p:spPr>
          <a:xfrm rot="5400000">
            <a:off x="7505927" y="4874150"/>
            <a:ext cx="798027" cy="800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2" name="Freeform: Shape 20"/>
          <p:cNvSpPr>
            <a:spLocks/>
          </p:cNvSpPr>
          <p:nvPr/>
        </p:nvSpPr>
        <p:spPr bwMode="auto">
          <a:xfrm>
            <a:off x="7691710" y="5061211"/>
            <a:ext cx="426463" cy="426201"/>
          </a:xfrm>
          <a:custGeom>
            <a:avLst/>
            <a:gdLst>
              <a:gd name="T0" fmla="*/ 434 w 688"/>
              <a:gd name="T1" fmla="*/ 77 h 688"/>
              <a:gd name="T2" fmla="*/ 284 w 688"/>
              <a:gd name="T3" fmla="*/ 194 h 688"/>
              <a:gd name="T4" fmla="*/ 175 w 688"/>
              <a:gd name="T5" fmla="*/ 194 h 688"/>
              <a:gd name="T6" fmla="*/ 0 w 688"/>
              <a:gd name="T7" fmla="*/ 301 h 688"/>
              <a:gd name="T8" fmla="*/ 129 w 688"/>
              <a:gd name="T9" fmla="*/ 452 h 688"/>
              <a:gd name="T10" fmla="*/ 172 w 688"/>
              <a:gd name="T11" fmla="*/ 688 h 688"/>
              <a:gd name="T12" fmla="*/ 301 w 688"/>
              <a:gd name="T13" fmla="*/ 645 h 688"/>
              <a:gd name="T14" fmla="*/ 279 w 688"/>
              <a:gd name="T15" fmla="*/ 581 h 688"/>
              <a:gd name="T16" fmla="*/ 280 w 688"/>
              <a:gd name="T17" fmla="*/ 429 h 688"/>
              <a:gd name="T18" fmla="*/ 283 w 688"/>
              <a:gd name="T19" fmla="*/ 418 h 688"/>
              <a:gd name="T20" fmla="*/ 290 w 688"/>
              <a:gd name="T21" fmla="*/ 412 h 688"/>
              <a:gd name="T22" fmla="*/ 296 w 688"/>
              <a:gd name="T23" fmla="*/ 410 h 688"/>
              <a:gd name="T24" fmla="*/ 434 w 688"/>
              <a:gd name="T25" fmla="*/ 525 h 688"/>
              <a:gd name="T26" fmla="*/ 688 w 688"/>
              <a:gd name="T27" fmla="*/ 301 h 688"/>
              <a:gd name="T28" fmla="*/ 430 w 688"/>
              <a:gd name="T29" fmla="*/ 301 h 688"/>
              <a:gd name="T30" fmla="*/ 495 w 688"/>
              <a:gd name="T31" fmla="*/ 237 h 688"/>
              <a:gd name="T32" fmla="*/ 495 w 688"/>
              <a:gd name="T33" fmla="*/ 366 h 688"/>
              <a:gd name="T34" fmla="*/ 430 w 688"/>
              <a:gd name="T35" fmla="*/ 301 h 688"/>
              <a:gd name="T36" fmla="*/ 86 w 688"/>
              <a:gd name="T37" fmla="*/ 237 h 688"/>
              <a:gd name="T38" fmla="*/ 215 w 688"/>
              <a:gd name="T39" fmla="*/ 301 h 688"/>
              <a:gd name="T40" fmla="*/ 86 w 688"/>
              <a:gd name="T41" fmla="*/ 366 h 688"/>
              <a:gd name="T42" fmla="*/ 258 w 688"/>
              <a:gd name="T43" fmla="*/ 645 h 688"/>
              <a:gd name="T44" fmla="*/ 172 w 688"/>
              <a:gd name="T45" fmla="*/ 452 h 688"/>
              <a:gd name="T46" fmla="*/ 175 w 688"/>
              <a:gd name="T47" fmla="*/ 409 h 688"/>
              <a:gd name="T48" fmla="*/ 240 w 688"/>
              <a:gd name="T49" fmla="*/ 409 h 688"/>
              <a:gd name="T50" fmla="*/ 236 w 688"/>
              <a:gd name="T51" fmla="*/ 581 h 688"/>
              <a:gd name="T52" fmla="*/ 258 w 688"/>
              <a:gd name="T53" fmla="*/ 627 h 688"/>
              <a:gd name="T54" fmla="*/ 284 w 688"/>
              <a:gd name="T55" fmla="*/ 366 h 688"/>
              <a:gd name="T56" fmla="*/ 280 w 688"/>
              <a:gd name="T57" fmla="*/ 366 h 688"/>
              <a:gd name="T58" fmla="*/ 280 w 688"/>
              <a:gd name="T59" fmla="*/ 237 h 688"/>
              <a:gd name="T60" fmla="*/ 396 w 688"/>
              <a:gd name="T61" fmla="*/ 193 h 688"/>
              <a:gd name="T62" fmla="*/ 396 w 688"/>
              <a:gd name="T63" fmla="*/ 409 h 688"/>
              <a:gd name="T64" fmla="*/ 538 w 688"/>
              <a:gd name="T65" fmla="*/ 559 h 688"/>
              <a:gd name="T66" fmla="*/ 495 w 688"/>
              <a:gd name="T67" fmla="*/ 409 h 688"/>
              <a:gd name="T68" fmla="*/ 495 w 688"/>
              <a:gd name="T69" fmla="*/ 194 h 688"/>
              <a:gd name="T70" fmla="*/ 538 w 688"/>
              <a:gd name="T71" fmla="*/ 43 h 688"/>
              <a:gd name="T72" fmla="*/ 538 w 688"/>
              <a:gd name="T73" fmla="*/ 559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688">
                <a:moveTo>
                  <a:pt x="538" y="0"/>
                </a:moveTo>
                <a:cubicBezTo>
                  <a:pt x="493" y="0"/>
                  <a:pt x="459" y="30"/>
                  <a:pt x="434" y="77"/>
                </a:cubicBezTo>
                <a:cubicBezTo>
                  <a:pt x="433" y="77"/>
                  <a:pt x="433" y="77"/>
                  <a:pt x="433" y="77"/>
                </a:cubicBezTo>
                <a:cubicBezTo>
                  <a:pt x="397" y="148"/>
                  <a:pt x="343" y="194"/>
                  <a:pt x="284" y="194"/>
                </a:cubicBezTo>
                <a:cubicBezTo>
                  <a:pt x="270" y="194"/>
                  <a:pt x="270" y="194"/>
                  <a:pt x="270" y="194"/>
                </a:cubicBezTo>
                <a:cubicBezTo>
                  <a:pt x="175" y="194"/>
                  <a:pt x="175" y="194"/>
                  <a:pt x="175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38" y="194"/>
                  <a:pt x="0" y="241"/>
                  <a:pt x="0" y="301"/>
                </a:cubicBezTo>
                <a:cubicBezTo>
                  <a:pt x="0" y="361"/>
                  <a:pt x="38" y="409"/>
                  <a:pt x="86" y="409"/>
                </a:cubicBezTo>
                <a:cubicBezTo>
                  <a:pt x="110" y="409"/>
                  <a:pt x="129" y="428"/>
                  <a:pt x="129" y="452"/>
                </a:cubicBezTo>
                <a:cubicBezTo>
                  <a:pt x="129" y="645"/>
                  <a:pt x="129" y="645"/>
                  <a:pt x="129" y="645"/>
                </a:cubicBezTo>
                <a:cubicBezTo>
                  <a:pt x="129" y="669"/>
                  <a:pt x="148" y="688"/>
                  <a:pt x="172" y="688"/>
                </a:cubicBezTo>
                <a:cubicBezTo>
                  <a:pt x="258" y="688"/>
                  <a:pt x="258" y="688"/>
                  <a:pt x="258" y="688"/>
                </a:cubicBezTo>
                <a:cubicBezTo>
                  <a:pt x="282" y="688"/>
                  <a:pt x="301" y="669"/>
                  <a:pt x="301" y="645"/>
                </a:cubicBezTo>
                <a:cubicBezTo>
                  <a:pt x="301" y="624"/>
                  <a:pt x="301" y="624"/>
                  <a:pt x="301" y="624"/>
                </a:cubicBezTo>
                <a:cubicBezTo>
                  <a:pt x="301" y="602"/>
                  <a:pt x="279" y="592"/>
                  <a:pt x="279" y="581"/>
                </a:cubicBezTo>
                <a:cubicBezTo>
                  <a:pt x="279" y="430"/>
                  <a:pt x="279" y="430"/>
                  <a:pt x="279" y="430"/>
                </a:cubicBezTo>
                <a:cubicBezTo>
                  <a:pt x="279" y="429"/>
                  <a:pt x="280" y="429"/>
                  <a:pt x="280" y="429"/>
                </a:cubicBezTo>
                <a:cubicBezTo>
                  <a:pt x="280" y="426"/>
                  <a:pt x="281" y="423"/>
                  <a:pt x="282" y="420"/>
                </a:cubicBezTo>
                <a:cubicBezTo>
                  <a:pt x="283" y="419"/>
                  <a:pt x="283" y="419"/>
                  <a:pt x="283" y="418"/>
                </a:cubicBezTo>
                <a:cubicBezTo>
                  <a:pt x="285" y="416"/>
                  <a:pt x="287" y="414"/>
                  <a:pt x="290" y="412"/>
                </a:cubicBezTo>
                <a:cubicBezTo>
                  <a:pt x="290" y="412"/>
                  <a:pt x="290" y="412"/>
                  <a:pt x="290" y="412"/>
                </a:cubicBezTo>
                <a:cubicBezTo>
                  <a:pt x="290" y="412"/>
                  <a:pt x="290" y="412"/>
                  <a:pt x="291" y="412"/>
                </a:cubicBezTo>
                <a:cubicBezTo>
                  <a:pt x="292" y="411"/>
                  <a:pt x="294" y="410"/>
                  <a:pt x="296" y="410"/>
                </a:cubicBezTo>
                <a:cubicBezTo>
                  <a:pt x="350" y="416"/>
                  <a:pt x="400" y="459"/>
                  <a:pt x="433" y="525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59" y="572"/>
                  <a:pt x="493" y="602"/>
                  <a:pt x="538" y="602"/>
                </a:cubicBezTo>
                <a:cubicBezTo>
                  <a:pt x="636" y="602"/>
                  <a:pt x="688" y="451"/>
                  <a:pt x="688" y="301"/>
                </a:cubicBezTo>
                <a:cubicBezTo>
                  <a:pt x="688" y="151"/>
                  <a:pt x="636" y="0"/>
                  <a:pt x="538" y="0"/>
                </a:cubicBezTo>
                <a:close/>
                <a:moveTo>
                  <a:pt x="430" y="301"/>
                </a:moveTo>
                <a:cubicBezTo>
                  <a:pt x="430" y="279"/>
                  <a:pt x="431" y="257"/>
                  <a:pt x="434" y="237"/>
                </a:cubicBezTo>
                <a:cubicBezTo>
                  <a:pt x="495" y="237"/>
                  <a:pt x="495" y="237"/>
                  <a:pt x="495" y="237"/>
                </a:cubicBezTo>
                <a:cubicBezTo>
                  <a:pt x="518" y="237"/>
                  <a:pt x="538" y="265"/>
                  <a:pt x="538" y="301"/>
                </a:cubicBezTo>
                <a:cubicBezTo>
                  <a:pt x="538" y="337"/>
                  <a:pt x="518" y="366"/>
                  <a:pt x="495" y="366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345"/>
                  <a:pt x="430" y="323"/>
                  <a:pt x="430" y="301"/>
                </a:cubicBezTo>
                <a:close/>
                <a:moveTo>
                  <a:pt x="43" y="301"/>
                </a:moveTo>
                <a:cubicBezTo>
                  <a:pt x="43" y="265"/>
                  <a:pt x="62" y="237"/>
                  <a:pt x="86" y="237"/>
                </a:cubicBezTo>
                <a:cubicBezTo>
                  <a:pt x="237" y="237"/>
                  <a:pt x="237" y="237"/>
                  <a:pt x="237" y="237"/>
                </a:cubicBezTo>
                <a:cubicBezTo>
                  <a:pt x="223" y="252"/>
                  <a:pt x="215" y="275"/>
                  <a:pt x="215" y="301"/>
                </a:cubicBezTo>
                <a:cubicBezTo>
                  <a:pt x="215" y="327"/>
                  <a:pt x="223" y="350"/>
                  <a:pt x="237" y="366"/>
                </a:cubicBezTo>
                <a:cubicBezTo>
                  <a:pt x="86" y="366"/>
                  <a:pt x="86" y="366"/>
                  <a:pt x="86" y="366"/>
                </a:cubicBezTo>
                <a:cubicBezTo>
                  <a:pt x="62" y="366"/>
                  <a:pt x="43" y="337"/>
                  <a:pt x="43" y="301"/>
                </a:cubicBezTo>
                <a:close/>
                <a:moveTo>
                  <a:pt x="258" y="645"/>
                </a:moveTo>
                <a:cubicBezTo>
                  <a:pt x="172" y="645"/>
                  <a:pt x="172" y="645"/>
                  <a:pt x="172" y="645"/>
                </a:cubicBezTo>
                <a:cubicBezTo>
                  <a:pt x="172" y="452"/>
                  <a:pt x="172" y="452"/>
                  <a:pt x="172" y="452"/>
                </a:cubicBezTo>
                <a:cubicBezTo>
                  <a:pt x="172" y="436"/>
                  <a:pt x="168" y="421"/>
                  <a:pt x="160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240" y="409"/>
                  <a:pt x="240" y="409"/>
                  <a:pt x="240" y="409"/>
                </a:cubicBezTo>
                <a:cubicBezTo>
                  <a:pt x="238" y="415"/>
                  <a:pt x="236" y="423"/>
                  <a:pt x="236" y="430"/>
                </a:cubicBezTo>
                <a:cubicBezTo>
                  <a:pt x="236" y="581"/>
                  <a:pt x="236" y="581"/>
                  <a:pt x="236" y="581"/>
                </a:cubicBezTo>
                <a:cubicBezTo>
                  <a:pt x="236" y="601"/>
                  <a:pt x="248" y="615"/>
                  <a:pt x="255" y="623"/>
                </a:cubicBezTo>
                <a:cubicBezTo>
                  <a:pt x="256" y="624"/>
                  <a:pt x="257" y="626"/>
                  <a:pt x="258" y="627"/>
                </a:cubicBezTo>
                <a:lnTo>
                  <a:pt x="258" y="645"/>
                </a:lnTo>
                <a:close/>
                <a:moveTo>
                  <a:pt x="284" y="366"/>
                </a:moveTo>
                <a:cubicBezTo>
                  <a:pt x="280" y="366"/>
                  <a:pt x="280" y="366"/>
                  <a:pt x="280" y="366"/>
                </a:cubicBezTo>
                <a:cubicBezTo>
                  <a:pt x="280" y="366"/>
                  <a:pt x="280" y="366"/>
                  <a:pt x="280" y="366"/>
                </a:cubicBezTo>
                <a:cubicBezTo>
                  <a:pt x="256" y="366"/>
                  <a:pt x="237" y="337"/>
                  <a:pt x="237" y="301"/>
                </a:cubicBezTo>
                <a:cubicBezTo>
                  <a:pt x="237" y="265"/>
                  <a:pt x="256" y="237"/>
                  <a:pt x="280" y="237"/>
                </a:cubicBezTo>
                <a:cubicBezTo>
                  <a:pt x="284" y="237"/>
                  <a:pt x="284" y="237"/>
                  <a:pt x="284" y="237"/>
                </a:cubicBezTo>
                <a:cubicBezTo>
                  <a:pt x="325" y="237"/>
                  <a:pt x="363" y="221"/>
                  <a:pt x="396" y="193"/>
                </a:cubicBezTo>
                <a:cubicBezTo>
                  <a:pt x="390" y="228"/>
                  <a:pt x="387" y="264"/>
                  <a:pt x="387" y="301"/>
                </a:cubicBezTo>
                <a:cubicBezTo>
                  <a:pt x="387" y="338"/>
                  <a:pt x="390" y="375"/>
                  <a:pt x="396" y="409"/>
                </a:cubicBezTo>
                <a:cubicBezTo>
                  <a:pt x="363" y="382"/>
                  <a:pt x="325" y="366"/>
                  <a:pt x="284" y="366"/>
                </a:cubicBezTo>
                <a:close/>
                <a:moveTo>
                  <a:pt x="538" y="559"/>
                </a:moveTo>
                <a:cubicBezTo>
                  <a:pt x="494" y="559"/>
                  <a:pt x="457" y="497"/>
                  <a:pt x="440" y="409"/>
                </a:cubicBezTo>
                <a:cubicBezTo>
                  <a:pt x="495" y="409"/>
                  <a:pt x="495" y="409"/>
                  <a:pt x="495" y="409"/>
                </a:cubicBezTo>
                <a:cubicBezTo>
                  <a:pt x="543" y="409"/>
                  <a:pt x="581" y="361"/>
                  <a:pt x="581" y="301"/>
                </a:cubicBezTo>
                <a:cubicBezTo>
                  <a:pt x="581" y="241"/>
                  <a:pt x="543" y="194"/>
                  <a:pt x="495" y="194"/>
                </a:cubicBezTo>
                <a:cubicBezTo>
                  <a:pt x="440" y="194"/>
                  <a:pt x="440" y="194"/>
                  <a:pt x="440" y="194"/>
                </a:cubicBezTo>
                <a:cubicBezTo>
                  <a:pt x="457" y="105"/>
                  <a:pt x="494" y="43"/>
                  <a:pt x="538" y="43"/>
                </a:cubicBezTo>
                <a:cubicBezTo>
                  <a:pt x="597" y="43"/>
                  <a:pt x="645" y="159"/>
                  <a:pt x="645" y="301"/>
                </a:cubicBezTo>
                <a:cubicBezTo>
                  <a:pt x="645" y="443"/>
                  <a:pt x="597" y="559"/>
                  <a:pt x="538" y="5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23" name="Straight Connector 21"/>
          <p:cNvCxnSpPr/>
          <p:nvPr/>
        </p:nvCxnSpPr>
        <p:spPr>
          <a:xfrm>
            <a:off x="4135612" y="2367294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2"/>
          <p:cNvCxnSpPr/>
          <p:nvPr/>
        </p:nvCxnSpPr>
        <p:spPr>
          <a:xfrm>
            <a:off x="6849678" y="2356914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3"/>
          <p:cNvCxnSpPr/>
          <p:nvPr/>
        </p:nvCxnSpPr>
        <p:spPr>
          <a:xfrm>
            <a:off x="4135612" y="3813193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>
            <a:off x="6849678" y="3802813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5"/>
          <p:cNvCxnSpPr/>
          <p:nvPr/>
        </p:nvCxnSpPr>
        <p:spPr>
          <a:xfrm>
            <a:off x="4135612" y="5253903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6"/>
          <p:cNvCxnSpPr/>
          <p:nvPr/>
        </p:nvCxnSpPr>
        <p:spPr>
          <a:xfrm>
            <a:off x="6849678" y="5243523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54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组件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8437048" y="1931408"/>
            <a:ext cx="2784248" cy="859580"/>
            <a:chOff x="937750" y="5016378"/>
            <a:chExt cx="2784248" cy="859580"/>
          </a:xfrm>
        </p:grpSpPr>
        <p:sp>
          <p:nvSpPr>
            <p:cNvPr id="60" name="矩形 59"/>
            <p:cNvSpPr/>
            <p:nvPr/>
          </p:nvSpPr>
          <p:spPr>
            <a:xfrm>
              <a:off x="937750" y="5340427"/>
              <a:ext cx="2784248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用于数据持久化，重启时数据存储与恢复，可以是本地存储，可以是远端存储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937750" y="5016378"/>
              <a:ext cx="2241974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Volume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437048" y="3392741"/>
            <a:ext cx="2784248" cy="840794"/>
            <a:chOff x="937750" y="5016378"/>
            <a:chExt cx="2784248" cy="840794"/>
          </a:xfrm>
        </p:grpSpPr>
        <p:sp>
          <p:nvSpPr>
            <p:cNvPr id="63" name="矩形 62"/>
            <p:cNvSpPr/>
            <p:nvPr/>
          </p:nvSpPr>
          <p:spPr>
            <a:xfrm>
              <a:off x="937750" y="5340427"/>
              <a:ext cx="2784248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F7F7F"/>
                  </a:solidFill>
                  <a:cs typeface="+mn-ea"/>
                  <a:sym typeface="+mn-lt"/>
                </a:rPr>
                <a:t>Node 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与 </a:t>
              </a:r>
              <a:r>
                <a:rPr lang="en-US" altLang="zh-CN" sz="1200" dirty="0">
                  <a:solidFill>
                    <a:srgbClr val="7F7F7F"/>
                  </a:solidFill>
                  <a:cs typeface="+mn-ea"/>
                  <a:sym typeface="+mn-lt"/>
                </a:rPr>
                <a:t>Pod 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的复制。</a:t>
              </a:r>
              <a:r>
                <a:rPr lang="en-US" altLang="zh-CN" sz="1200" dirty="0">
                  <a:solidFill>
                    <a:srgbClr val="7F7F7F"/>
                  </a:solidFill>
                  <a:cs typeface="+mn-ea"/>
                  <a:sym typeface="+mn-lt"/>
                </a:rPr>
                <a:t>Kubernetes 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的 </a:t>
              </a:r>
              <a:r>
                <a:rPr lang="en-US" altLang="zh-CN" sz="1200" dirty="0">
                  <a:solidFill>
                    <a:srgbClr val="7F7F7F"/>
                  </a:solidFill>
                  <a:cs typeface="+mn-ea"/>
                  <a:sym typeface="+mn-lt"/>
                </a:rPr>
                <a:t>Availability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的体现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937750" y="5016378"/>
              <a:ext cx="238970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Replica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437048" y="4854075"/>
            <a:ext cx="2784248" cy="840794"/>
            <a:chOff x="937750" y="5016378"/>
            <a:chExt cx="2784248" cy="840794"/>
          </a:xfrm>
        </p:grpSpPr>
        <p:sp>
          <p:nvSpPr>
            <p:cNvPr id="66" name="矩形 65"/>
            <p:cNvSpPr/>
            <p:nvPr/>
          </p:nvSpPr>
          <p:spPr>
            <a:xfrm>
              <a:off x="937750" y="5340427"/>
              <a:ext cx="2784248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用于指导创建</a:t>
              </a:r>
              <a:r>
                <a:rPr lang="en-US" altLang="zh-CN" sz="1200" dirty="0">
                  <a:solidFill>
                    <a:srgbClr val="7F7F7F"/>
                  </a:solidFill>
                  <a:cs typeface="+mn-ea"/>
                  <a:sym typeface="+mn-lt"/>
                </a:rPr>
                <a:t>Pod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等组件。管理者主要的交互介质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937750" y="5016378"/>
              <a:ext cx="2241974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Deployment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02166" y="1941788"/>
            <a:ext cx="2784248" cy="1283992"/>
            <a:chOff x="937750" y="5016378"/>
            <a:chExt cx="2784248" cy="1283992"/>
          </a:xfrm>
        </p:grpSpPr>
        <p:sp>
          <p:nvSpPr>
            <p:cNvPr id="69" name="矩形 68"/>
            <p:cNvSpPr/>
            <p:nvPr/>
          </p:nvSpPr>
          <p:spPr>
            <a:xfrm>
              <a:off x="937750" y="5340427"/>
              <a:ext cx="2784248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F7F7F"/>
                  </a:solidFill>
                  <a:cs typeface="+mn-ea"/>
                  <a:sym typeface="+mn-lt"/>
                </a:rPr>
                <a:t>Node 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可以是虚拟机，物理机器，</a:t>
              </a:r>
              <a:r>
                <a:rPr lang="en-US" altLang="zh-CN" sz="1200" dirty="0">
                  <a:solidFill>
                    <a:srgbClr val="7F7F7F"/>
                  </a:solidFill>
                  <a:cs typeface="+mn-ea"/>
                  <a:sym typeface="+mn-lt"/>
                </a:rPr>
                <a:t>Docker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等。</a:t>
              </a:r>
              <a:r>
                <a:rPr lang="en-US" altLang="zh-CN" sz="1200" dirty="0">
                  <a:solidFill>
                    <a:srgbClr val="7F7F7F"/>
                  </a:solidFill>
                  <a:cs typeface="+mn-ea"/>
                  <a:sym typeface="+mn-lt"/>
                </a:rPr>
                <a:t>Pod 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是对 </a:t>
              </a:r>
              <a:r>
                <a:rPr lang="en-US" altLang="zh-CN" sz="1200" dirty="0">
                  <a:solidFill>
                    <a:srgbClr val="7F7F7F"/>
                  </a:solidFill>
                  <a:cs typeface="+mn-ea"/>
                  <a:sym typeface="+mn-lt"/>
                </a:rPr>
                <a:t>Container 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的抽象</a:t>
              </a:r>
            </a:p>
            <a:p>
              <a:pPr algn="r">
                <a:lnSpc>
                  <a:spcPct val="120000"/>
                </a:lnSpc>
              </a:pPr>
              <a:endParaRPr lang="zh-CN" altLang="en-US" sz="1200" dirty="0">
                <a:solidFill>
                  <a:srgbClr val="7F7F7F"/>
                </a:solidFill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480024" y="5016378"/>
              <a:ext cx="2241974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Node </a:t>
              </a:r>
              <a:r>
                <a:rPr lang="zh-CN" altLang="en-US" sz="1600" b="1" dirty="0">
                  <a:cs typeface="+mn-ea"/>
                  <a:sym typeface="+mn-lt"/>
                </a:rPr>
                <a:t>与 </a:t>
              </a:r>
              <a:r>
                <a:rPr lang="en-US" altLang="zh-CN" sz="1600" b="1" dirty="0">
                  <a:cs typeface="+mn-ea"/>
                  <a:sym typeface="+mn-lt"/>
                </a:rPr>
                <a:t>Pod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02166" y="3403121"/>
            <a:ext cx="2784248" cy="619194"/>
            <a:chOff x="937750" y="5016378"/>
            <a:chExt cx="2784248" cy="619194"/>
          </a:xfrm>
        </p:grpSpPr>
        <p:sp>
          <p:nvSpPr>
            <p:cNvPr id="72" name="矩形 71"/>
            <p:cNvSpPr/>
            <p:nvPr/>
          </p:nvSpPr>
          <p:spPr>
            <a:xfrm>
              <a:off x="937750" y="5340427"/>
              <a:ext cx="2784248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200" dirty="0">
                <a:solidFill>
                  <a:srgbClr val="7F7F7F"/>
                </a:solidFill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480024" y="5016378"/>
              <a:ext cx="2241974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Service </a:t>
              </a:r>
              <a:r>
                <a:rPr lang="zh-CN" altLang="en-US" sz="1600" b="1" dirty="0">
                  <a:cs typeface="+mn-ea"/>
                  <a:sym typeface="+mn-lt"/>
                </a:rPr>
                <a:t>与 </a:t>
              </a:r>
              <a:r>
                <a:rPr lang="en-US" altLang="zh-CN" sz="1600" b="1" dirty="0">
                  <a:cs typeface="+mn-ea"/>
                  <a:sym typeface="+mn-lt"/>
                </a:rPr>
                <a:t>Ingress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02166" y="4864455"/>
            <a:ext cx="2784248" cy="840794"/>
            <a:chOff x="937750" y="5016378"/>
            <a:chExt cx="2784248" cy="840794"/>
          </a:xfrm>
        </p:grpSpPr>
        <p:sp>
          <p:nvSpPr>
            <p:cNvPr id="75" name="矩形 74"/>
            <p:cNvSpPr/>
            <p:nvPr/>
          </p:nvSpPr>
          <p:spPr>
            <a:xfrm>
              <a:off x="937750" y="5340427"/>
              <a:ext cx="2784248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外部配置，如</a:t>
              </a:r>
              <a:r>
                <a:rPr lang="en-US" altLang="zh-CN" sz="1200" dirty="0" err="1">
                  <a:solidFill>
                    <a:srgbClr val="7F7F7F"/>
                  </a:solidFill>
                  <a:cs typeface="+mn-ea"/>
                  <a:sym typeface="+mn-lt"/>
                </a:rPr>
                <a:t>url</a:t>
              </a:r>
              <a:r>
                <a:rPr lang="zh-CN" alt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，环境变量。避免小改动带来的更新工作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1284376" y="5016378"/>
              <a:ext cx="243762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 err="1">
                  <a:cs typeface="+mn-ea"/>
                  <a:sym typeface="+mn-lt"/>
                </a:rPr>
                <a:t>ConfigMap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cs typeface="+mn-ea"/>
                  <a:sym typeface="+mn-lt"/>
                </a:rPr>
                <a:t>与 </a:t>
              </a:r>
              <a:r>
                <a:rPr lang="en-US" altLang="zh-CN" sz="1600" b="1" dirty="0">
                  <a:cs typeface="+mn-ea"/>
                  <a:sym typeface="+mn-lt"/>
                </a:rPr>
                <a:t>Secret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A04453D0-085A-553D-58B6-D24BF7073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31" y="2931900"/>
            <a:ext cx="1741826" cy="17418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C8A8BB-9C84-5009-C395-5C9171DEC0E1}"/>
              </a:ext>
            </a:extLst>
          </p:cNvPr>
          <p:cNvSpPr/>
          <p:nvPr/>
        </p:nvSpPr>
        <p:spPr>
          <a:xfrm>
            <a:off x="311544" y="3727170"/>
            <a:ext cx="2784248" cy="516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rgbClr val="7F7F7F"/>
                </a:solidFill>
                <a:cs typeface="+mn-ea"/>
                <a:sym typeface="+mn-lt"/>
              </a:rPr>
              <a:t>负责</a:t>
            </a:r>
            <a:r>
              <a:rPr lang="en-US" altLang="zh-CN" sz="1200" dirty="0">
                <a:solidFill>
                  <a:srgbClr val="7F7F7F"/>
                </a:solidFill>
                <a:cs typeface="+mn-ea"/>
                <a:sym typeface="+mn-lt"/>
              </a:rPr>
              <a:t>Pods</a:t>
            </a:r>
            <a:r>
              <a:rPr lang="zh-CN" altLang="en-US" sz="1200" dirty="0">
                <a:solidFill>
                  <a:srgbClr val="7F7F7F"/>
                </a:solidFill>
                <a:cs typeface="+mn-ea"/>
                <a:sym typeface="+mn-lt"/>
              </a:rPr>
              <a:t>间通讯，相对静止，负载均衡，选择合适的</a:t>
            </a:r>
            <a:r>
              <a:rPr lang="en-US" altLang="zh-CN" sz="1200" dirty="0">
                <a:solidFill>
                  <a:srgbClr val="7F7F7F"/>
                </a:solidFill>
                <a:cs typeface="+mn-ea"/>
                <a:sym typeface="+mn-lt"/>
              </a:rPr>
              <a:t>Pod</a:t>
            </a:r>
            <a:r>
              <a:rPr lang="zh-CN" altLang="en-US" sz="1200" dirty="0">
                <a:solidFill>
                  <a:srgbClr val="7F7F7F"/>
                </a:solidFill>
                <a:cs typeface="+mn-ea"/>
                <a:sym typeface="+mn-lt"/>
              </a:rPr>
              <a:t>进行服务</a:t>
            </a:r>
          </a:p>
        </p:txBody>
      </p:sp>
    </p:spTree>
    <p:extLst>
      <p:ext uri="{BB962C8B-B14F-4D97-AF65-F5344CB8AC3E}">
        <p14:creationId xmlns:p14="http://schemas.microsoft.com/office/powerpoint/2010/main" val="66980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2345" y="33268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>
                <a:solidFill>
                  <a:schemeClr val="accent1"/>
                </a:solidFill>
                <a:cs typeface="+mn-ea"/>
                <a:sym typeface="+mn-lt"/>
              </a:rPr>
              <a:t>Kubernetes </a:t>
            </a:r>
            <a:r>
              <a:rPr lang="zh-CN" altLang="en-US" sz="3200" b="1" noProof="0" dirty="0">
                <a:cs typeface="+mn-ea"/>
                <a:sym typeface="+mn-lt"/>
              </a:rPr>
              <a:t>组件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E6867-A333-21C1-D64B-C32C4674A57D}"/>
              </a:ext>
            </a:extLst>
          </p:cNvPr>
          <p:cNvSpPr txBox="1"/>
          <p:nvPr/>
        </p:nvSpPr>
        <p:spPr>
          <a:xfrm>
            <a:off x="792345" y="1251537"/>
            <a:ext cx="2122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Node </a:t>
            </a:r>
            <a:r>
              <a:rPr lang="zh-CN" altLang="en-US" sz="2400" b="1" dirty="0"/>
              <a:t>与 </a:t>
            </a:r>
            <a:r>
              <a:rPr lang="en-US" altLang="zh-CN" sz="2400" b="1" dirty="0"/>
              <a:t>Pod</a:t>
            </a:r>
            <a:endParaRPr lang="zh-CN" altLang="en-US" sz="24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78CF3E-C999-698F-2ACD-D9159FB1A3FA}"/>
              </a:ext>
            </a:extLst>
          </p:cNvPr>
          <p:cNvSpPr/>
          <p:nvPr/>
        </p:nvSpPr>
        <p:spPr>
          <a:xfrm>
            <a:off x="7010403" y="551540"/>
            <a:ext cx="3289298" cy="5078104"/>
          </a:xfrm>
          <a:prstGeom prst="roundRect">
            <a:avLst>
              <a:gd name="adj" fmla="val 6338"/>
            </a:avLst>
          </a:prstGeom>
          <a:solidFill>
            <a:schemeClr val="bg1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3F0E1-7F6C-DA44-22A8-FBCB54D0343D}"/>
              </a:ext>
            </a:extLst>
          </p:cNvPr>
          <p:cNvSpPr/>
          <p:nvPr/>
        </p:nvSpPr>
        <p:spPr>
          <a:xfrm>
            <a:off x="7702551" y="775648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866CC-3723-C20F-62B8-61FB85D2A245}"/>
              </a:ext>
            </a:extLst>
          </p:cNvPr>
          <p:cNvSpPr/>
          <p:nvPr/>
        </p:nvSpPr>
        <p:spPr>
          <a:xfrm>
            <a:off x="7702551" y="1093792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B3674-FF10-F1EF-6E5D-A40B37F1BE59}"/>
              </a:ext>
            </a:extLst>
          </p:cNvPr>
          <p:cNvSpPr/>
          <p:nvPr/>
        </p:nvSpPr>
        <p:spPr>
          <a:xfrm>
            <a:off x="7702551" y="1460861"/>
            <a:ext cx="1987550" cy="182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3D3A7-6733-C79A-9963-E52D2418E30F}"/>
              </a:ext>
            </a:extLst>
          </p:cNvPr>
          <p:cNvSpPr/>
          <p:nvPr/>
        </p:nvSpPr>
        <p:spPr>
          <a:xfrm>
            <a:off x="7343776" y="5635937"/>
            <a:ext cx="2705100" cy="85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Node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AA67C-6F06-027D-1BB1-011166274FBD}"/>
              </a:ext>
            </a:extLst>
          </p:cNvPr>
          <p:cNvSpPr/>
          <p:nvPr/>
        </p:nvSpPr>
        <p:spPr>
          <a:xfrm>
            <a:off x="7601622" y="1970407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43CBE-0074-79ED-EE6A-FB7C1D23B6F1}"/>
              </a:ext>
            </a:extLst>
          </p:cNvPr>
          <p:cNvSpPr txBox="1"/>
          <p:nvPr/>
        </p:nvSpPr>
        <p:spPr>
          <a:xfrm>
            <a:off x="8307796" y="1970407"/>
            <a:ext cx="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C0C4BAA-826B-A5E2-25D1-52174D5C9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33" y="2372875"/>
            <a:ext cx="643944" cy="51515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63FD327-42CC-FB89-8652-29A8F9241961}"/>
              </a:ext>
            </a:extLst>
          </p:cNvPr>
          <p:cNvSpPr txBox="1"/>
          <p:nvPr/>
        </p:nvSpPr>
        <p:spPr>
          <a:xfrm>
            <a:off x="5926458" y="1970407"/>
            <a:ext cx="87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Pod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1A88F0-0F34-9935-15BD-6D7BA48E8F29}"/>
              </a:ext>
            </a:extLst>
          </p:cNvPr>
          <p:cNvSpPr txBox="1"/>
          <p:nvPr/>
        </p:nvSpPr>
        <p:spPr>
          <a:xfrm>
            <a:off x="5646495" y="2720993"/>
            <a:ext cx="149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Container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02590DF-A655-9161-3A12-C59FD4274576}"/>
              </a:ext>
            </a:extLst>
          </p:cNvPr>
          <p:cNvSpPr/>
          <p:nvPr/>
        </p:nvSpPr>
        <p:spPr>
          <a:xfrm>
            <a:off x="6800852" y="2155073"/>
            <a:ext cx="82203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C345B95F-6E42-3F70-A7B5-00A373089C4E}"/>
              </a:ext>
            </a:extLst>
          </p:cNvPr>
          <p:cNvSpPr/>
          <p:nvPr/>
        </p:nvSpPr>
        <p:spPr>
          <a:xfrm>
            <a:off x="6908801" y="2685121"/>
            <a:ext cx="1390650" cy="194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BF2A691-E806-B087-0462-990B09871292}"/>
              </a:ext>
            </a:extLst>
          </p:cNvPr>
          <p:cNvSpPr txBox="1"/>
          <p:nvPr/>
        </p:nvSpPr>
        <p:spPr>
          <a:xfrm>
            <a:off x="792344" y="2038598"/>
            <a:ext cx="361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1A4DD1B-9B01-4C28-0E2F-5B8EC90ABF57}"/>
              </a:ext>
            </a:extLst>
          </p:cNvPr>
          <p:cNvSpPr txBox="1"/>
          <p:nvPr/>
        </p:nvSpPr>
        <p:spPr>
          <a:xfrm>
            <a:off x="786837" y="2721260"/>
            <a:ext cx="27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K8s </a:t>
            </a:r>
            <a:r>
              <a:rPr lang="zh-CN" altLang="en-US" dirty="0"/>
              <a:t>的最小单位</a:t>
            </a:r>
            <a:endParaRPr lang="en-US" altLang="zh-CN" b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C7BDE13-6AB1-F496-4ED8-D4DA0AE478AD}"/>
              </a:ext>
            </a:extLst>
          </p:cNvPr>
          <p:cNvSpPr/>
          <p:nvPr/>
        </p:nvSpPr>
        <p:spPr>
          <a:xfrm>
            <a:off x="7614322" y="3524955"/>
            <a:ext cx="2228851" cy="961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ABB1943-580B-908B-3874-2B01D85DDC95}"/>
              </a:ext>
            </a:extLst>
          </p:cNvPr>
          <p:cNvSpPr txBox="1"/>
          <p:nvPr/>
        </p:nvSpPr>
        <p:spPr>
          <a:xfrm>
            <a:off x="8320496" y="3524955"/>
            <a:ext cx="11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App2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2B4D66E-D255-608D-FA42-8043ADF4B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33" y="3927423"/>
            <a:ext cx="643944" cy="515155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7FEB6FCE-56C6-7878-B126-2C8BBF74076F}"/>
              </a:ext>
            </a:extLst>
          </p:cNvPr>
          <p:cNvSpPr txBox="1"/>
          <p:nvPr/>
        </p:nvSpPr>
        <p:spPr>
          <a:xfrm>
            <a:off x="786837" y="3367591"/>
            <a:ext cx="27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 </a:t>
            </a:r>
            <a:r>
              <a:rPr lang="en-US" altLang="zh-CN" dirty="0"/>
              <a:t>Container </a:t>
            </a:r>
            <a:r>
              <a:rPr lang="zh-CN" altLang="en-US" dirty="0"/>
              <a:t>的抽象</a:t>
            </a:r>
            <a:endParaRPr lang="en-US" altLang="zh-CN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78933AE-6ECE-D902-83D2-C10BA9AB81D8}"/>
              </a:ext>
            </a:extLst>
          </p:cNvPr>
          <p:cNvSpPr txBox="1"/>
          <p:nvPr/>
        </p:nvSpPr>
        <p:spPr>
          <a:xfrm>
            <a:off x="1043988" y="3806262"/>
            <a:ext cx="30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只与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K8s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层打交道，不用关心具体的容器技术。容器技术可替换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F3249A8-A0FC-3AAF-6081-62C0DF1A48E9}"/>
              </a:ext>
            </a:extLst>
          </p:cNvPr>
          <p:cNvSpPr txBox="1"/>
          <p:nvPr/>
        </p:nvSpPr>
        <p:spPr>
          <a:xfrm>
            <a:off x="786837" y="4555041"/>
            <a:ext cx="334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通常只运行一个应用程序</a:t>
            </a:r>
            <a:endParaRPr lang="en-US" altLang="zh-CN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E040B80-E28F-C1EC-8525-F917323F2512}"/>
              </a:ext>
            </a:extLst>
          </p:cNvPr>
          <p:cNvSpPr txBox="1"/>
          <p:nvPr/>
        </p:nvSpPr>
        <p:spPr>
          <a:xfrm>
            <a:off x="1055435" y="4944862"/>
            <a:ext cx="303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与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类似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5860F7-7A90-8B2D-6A93-89170E28965F}"/>
              </a:ext>
            </a:extLst>
          </p:cNvPr>
          <p:cNvSpPr txBox="1"/>
          <p:nvPr/>
        </p:nvSpPr>
        <p:spPr>
          <a:xfrm>
            <a:off x="786837" y="5515406"/>
            <a:ext cx="334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 </a:t>
            </a:r>
            <a:r>
              <a:rPr lang="en-US" altLang="zh-CN" dirty="0"/>
              <a:t>Pod </a:t>
            </a:r>
            <a:r>
              <a:rPr lang="zh-CN" altLang="en-US" dirty="0"/>
              <a:t>都有自己的 </a:t>
            </a:r>
            <a:r>
              <a:rPr lang="en-US" altLang="zh-CN" dirty="0"/>
              <a:t>IP</a:t>
            </a:r>
            <a:endParaRPr lang="en-US" altLang="zh-CN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D6534D-1254-D027-F797-81310AB62126}"/>
              </a:ext>
            </a:extLst>
          </p:cNvPr>
          <p:cNvSpPr/>
          <p:nvPr/>
        </p:nvSpPr>
        <p:spPr>
          <a:xfrm>
            <a:off x="9842492" y="2155073"/>
            <a:ext cx="555608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7BAAE9-441A-708E-62D2-44B41A9D8021}"/>
              </a:ext>
            </a:extLst>
          </p:cNvPr>
          <p:cNvSpPr/>
          <p:nvPr/>
        </p:nvSpPr>
        <p:spPr>
          <a:xfrm>
            <a:off x="9846676" y="3690663"/>
            <a:ext cx="555608" cy="64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A3495E-A3C6-DFEA-952B-44333AC8C22F}"/>
              </a:ext>
            </a:extLst>
          </p:cNvPr>
          <p:cNvSpPr txBox="1"/>
          <p:nvPr/>
        </p:nvSpPr>
        <p:spPr>
          <a:xfrm>
            <a:off x="1043987" y="5889369"/>
            <a:ext cx="303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Pod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崩溃重建时会分配新的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D0E3A404-9C49-0E5B-4ECE-1E7AC7FA8B66}"/>
              </a:ext>
            </a:extLst>
          </p:cNvPr>
          <p:cNvSpPr/>
          <p:nvPr/>
        </p:nvSpPr>
        <p:spPr>
          <a:xfrm>
            <a:off x="10004603" y="2931720"/>
            <a:ext cx="186945" cy="6682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FFFFFF"/>
      </a:accent2>
      <a:accent3>
        <a:srgbClr val="0070C0"/>
      </a:accent3>
      <a:accent4>
        <a:srgbClr val="FFFFFF"/>
      </a:accent4>
      <a:accent5>
        <a:srgbClr val="0070C0"/>
      </a:accent5>
      <a:accent6>
        <a:srgbClr val="FFFFFF"/>
      </a:accent6>
      <a:hlink>
        <a:srgbClr val="0563C1"/>
      </a:hlink>
      <a:folHlink>
        <a:srgbClr val="954F72"/>
      </a:folHlink>
    </a:clrScheme>
    <a:fontScheme name="oihouynf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513</TotalTime>
  <Words>1020</Words>
  <Application>Microsoft Office PowerPoint</Application>
  <PresentationFormat>宽屏</PresentationFormat>
  <Paragraphs>260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微软雅黑</vt:lpstr>
      <vt:lpstr>字魂59号-创粗黑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蓝色圆点</dc:title>
  <dc:creator>第一PPT</dc:creator>
  <cp:keywords>www.1ppt.com</cp:keywords>
  <dc:description>www.1ppt.com</dc:description>
  <cp:lastModifiedBy>张 士炳</cp:lastModifiedBy>
  <cp:revision>191</cp:revision>
  <dcterms:created xsi:type="dcterms:W3CDTF">2017-07-21T08:05:47Z</dcterms:created>
  <dcterms:modified xsi:type="dcterms:W3CDTF">2022-10-31T06:53:18Z</dcterms:modified>
</cp:coreProperties>
</file>