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6" r:id="rId2"/>
    <p:sldId id="376" r:id="rId3"/>
    <p:sldId id="398" r:id="rId4"/>
    <p:sldId id="399" r:id="rId5"/>
    <p:sldId id="400" r:id="rId6"/>
    <p:sldId id="402" r:id="rId7"/>
    <p:sldId id="406" r:id="rId8"/>
    <p:sldId id="401" r:id="rId9"/>
    <p:sldId id="403" r:id="rId10"/>
    <p:sldId id="408" r:id="rId11"/>
    <p:sldId id="404" r:id="rId12"/>
    <p:sldId id="409" r:id="rId13"/>
    <p:sldId id="405" r:id="rId14"/>
    <p:sldId id="411" r:id="rId15"/>
    <p:sldId id="397" r:id="rId16"/>
    <p:sldId id="410" r:id="rId17"/>
    <p:sldId id="395" r:id="rId18"/>
    <p:sldId id="407" r:id="rId19"/>
    <p:sldId id="41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AE2B-CD75-427E-B5CD-C8582CA9130B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146A2-4099-49DC-8E8D-F1B28AF70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2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0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4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09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8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5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55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4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7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5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7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1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7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D8D4-691C-4798-760E-55512E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51601-4042-0993-0855-7B5F51AC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89E88-39A9-1648-62CC-3665EA28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9E450-B338-4AD4-B90E-47951E69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887DC-77ED-15A8-C51E-E87DD2A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8FB7-C558-1C63-FDAD-4502895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A74AF-1BF6-2EF6-3455-A9D88223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19C52-156B-2C7A-03A9-A600A5C8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A9806-99CF-604C-F757-286AAF9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A6A08-B9E7-B9F5-26F2-21E1D406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748E01-C830-8EC6-4DCF-2B978BAE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C50E8-7435-2ABE-D28C-E66BD4C74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0726-8AEB-D7E5-FC89-88B39DBF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BBBF-37AF-A9A0-3B69-ECB5B73D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9335A-005A-9BD6-DDFA-367398A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AFD1-67A1-14B6-CA73-1789CB44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1E936-FA02-8E47-6A30-B4119565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04776-9992-FB9F-D126-AEB0E791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5FD4D-1DAB-2AAD-09B6-9BBC6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4DD06-0A54-8AE8-0089-58EF63D0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C817-5C5E-BDE7-3854-2CBF414F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A9C68-B384-A46E-55E6-66EBE99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2C4E5-579D-4AC9-2561-AAE8D56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0C53B-7AB6-DE9D-0403-9E4F7D3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8F229-B925-56D8-4B64-C1E71E7D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4595E-AD2F-62DD-EB30-43E7B64B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BE19C-2A36-FDE9-3FEB-D9F8E672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4EE321-C0DE-3133-953B-818D87FC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495BD-2A9A-5BFC-6969-52CEDF24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DA302-58A2-56CB-1432-C9D39B44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C88E6-8AEB-D7D4-D4CD-E76D9BB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CFC9-2905-6161-A3C1-B90B6447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C489B-EF9C-8261-700A-2A0E1915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37E39-F035-A19D-4A19-B57DF095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BAA28-C465-A134-31D8-1A92A4A23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0ED11D-F60C-84E8-D9BF-86C432C61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F47C1-CD76-4364-DFFF-00DD4AD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EF52C-2644-FE26-755D-978E671C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0CFE5-1ED4-74D5-B1FD-2CAE09DF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4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FC4AC-16D7-CFDF-1726-6238B1F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5F01-CB35-CC92-23FC-690B200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BE7D6-6F03-46B6-4634-B33190EA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95D0F-D6AF-45D2-08F5-FD04FD60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1AFAF-418F-5E3A-CB1F-9E593B0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5FA35-1024-BA13-5621-3EAF12A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6BF6A-92D8-360B-9684-5DB4C30A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E566-B2D6-8620-10E3-377815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3278F-AE5A-CD5F-E1D0-48084076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3A42B-A76E-F93D-E667-403ABF968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32F99-8727-8AF4-8204-9154DD01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A4EF6-ECC6-3A2F-116B-05C32021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DED67-5C00-0BCA-B4C3-4A7C09A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A4EF-A84C-A0A5-C0A9-7B655FDA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DC6E7-6E9D-B698-F882-6D62F4803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99701-FEF1-BEB5-06B2-EFA42017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BCDD1-C4C2-4279-06F4-49C5517A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85F16-9971-303B-59FE-0AD7079E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EB7B9-A35D-32AE-B080-9B53F162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6E79F-51C2-D48D-79DD-DA32CFAF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1D6E0-B74A-7E45-2813-F8CB6955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407BD-391B-489C-4595-CB5C62DB6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A050-F62D-4FA7-AB39-F666869112BE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27AE5-C891-AC0E-EECD-C559C0B45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C9F0D-7A18-F70A-06E7-E3AB7455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1305-1DF5-43A3-B4AC-8D919E50B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1EC61A-0C82-2524-A877-08AF19940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67" b="39516"/>
          <a:stretch/>
        </p:blipFill>
        <p:spPr bwMode="auto">
          <a:xfrm>
            <a:off x="792345" y="1355005"/>
            <a:ext cx="7093874" cy="4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6AEC8A-C347-EF7F-E4D0-232DE576B6BA}"/>
              </a:ext>
            </a:extLst>
          </p:cNvPr>
          <p:cNvSpPr txBox="1"/>
          <p:nvPr/>
        </p:nvSpPr>
        <p:spPr>
          <a:xfrm>
            <a:off x="792345" y="332683"/>
            <a:ext cx="347563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schemeClr val="accent1"/>
                </a:solidFill>
                <a:cs typeface="+mn-ea"/>
                <a:sym typeface="+mn-lt"/>
              </a:rPr>
              <a:t>Kubelet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3200" b="1" dirty="0">
                <a:cs typeface="+mn-ea"/>
                <a:sym typeface="+mn-lt"/>
              </a:rPr>
              <a:t>组件模块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16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32012" y="1241605"/>
            <a:ext cx="112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交互请求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7411A-9AD9-B4E6-59FF-D3BAC2C0A993}"/>
              </a:ext>
            </a:extLst>
          </p:cNvPr>
          <p:cNvSpPr txBox="1"/>
          <p:nvPr/>
        </p:nvSpPr>
        <p:spPr>
          <a:xfrm>
            <a:off x="232012" y="1787032"/>
            <a:ext cx="4558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提供了一些用户可以与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及其内部容器进行交互的特性（例如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kubectl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exec/attach/port-forward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FCB6C-8BA1-2BA7-B2E8-ECB212B3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77" y="1610937"/>
            <a:ext cx="6543723" cy="30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32012" y="1241605"/>
            <a:ext cx="112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对容器的增删改查操作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F71A41-1723-9F42-52FA-34D9F4E9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82" y="1884994"/>
            <a:ext cx="9353618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32012" y="1241605"/>
            <a:ext cx="310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dirty="0" err="1">
                <a:solidFill>
                  <a:srgbClr val="121212"/>
                </a:solidFill>
                <a:effectLst/>
                <a:latin typeface="-apple-system"/>
              </a:rPr>
              <a:t>RuntimeManager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向上提供一系列接口来访问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接口，供其他模块使用。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453C21-CBB8-2C34-75D7-604692C8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18" y="0"/>
            <a:ext cx="8382482" cy="5072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88DDAF-10FE-E4ED-58F2-CB84DDD7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18" y="5072809"/>
            <a:ext cx="8282048" cy="8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32012" y="1241605"/>
            <a:ext cx="1124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0" dirty="0" err="1">
                <a:solidFill>
                  <a:srgbClr val="121212"/>
                </a:solidFill>
                <a:effectLst/>
                <a:latin typeface="-apple-system"/>
              </a:rPr>
              <a:t>PodWorker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调用</a:t>
            </a:r>
            <a:r>
              <a:rPr lang="en-US" altLang="zh-CN" sz="2000" i="0" dirty="0" err="1">
                <a:solidFill>
                  <a:srgbClr val="121212"/>
                </a:solidFill>
                <a:effectLst/>
                <a:latin typeface="-apple-system"/>
              </a:rPr>
              <a:t>RuntimeManager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sz="2000" i="0" dirty="0" err="1">
                <a:solidFill>
                  <a:srgbClr val="121212"/>
                </a:solidFill>
                <a:effectLst/>
                <a:latin typeface="-apple-system"/>
              </a:rPr>
              <a:t>SyncPod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方法进行对</a:t>
            </a:r>
            <a:r>
              <a:rPr lang="en-US" altLang="zh-CN" sz="200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的调用，来将</a:t>
            </a:r>
            <a:r>
              <a:rPr lang="en-US" altLang="zh-CN" sz="200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同步至期望状态：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F6965-A710-2025-D0C0-8778AD20EA39}"/>
              </a:ext>
            </a:extLst>
          </p:cNvPr>
          <p:cNvSpPr txBox="1"/>
          <p:nvPr/>
        </p:nvSpPr>
        <p:spPr>
          <a:xfrm>
            <a:off x="232012" y="1800705"/>
            <a:ext cx="624043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计算</a:t>
            </a:r>
            <a:r>
              <a:rPr lang="en-US" altLang="zh-CN" sz="1600" dirty="0"/>
              <a:t>sandbox</a:t>
            </a:r>
            <a:r>
              <a:rPr lang="zh-CN" altLang="en-US" sz="1600" dirty="0"/>
              <a:t>和容器的变化。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必要情况下停止</a:t>
            </a:r>
            <a:r>
              <a:rPr lang="en-US" altLang="zh-CN" sz="1600" dirty="0"/>
              <a:t>sandbox</a:t>
            </a:r>
            <a:r>
              <a:rPr lang="zh-CN" altLang="en-US" sz="1600" dirty="0"/>
              <a:t>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停止不需要运行的容器。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创建</a:t>
            </a:r>
            <a:r>
              <a:rPr lang="en-US" altLang="zh-CN" sz="1600" dirty="0"/>
              <a:t>sandbox</a:t>
            </a:r>
            <a:r>
              <a:rPr lang="zh-CN" altLang="en-US" sz="1600" dirty="0"/>
              <a:t>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4. </a:t>
            </a:r>
            <a:r>
              <a:rPr lang="zh-CN" altLang="en-US" sz="1600" dirty="0"/>
              <a:t>创建</a:t>
            </a:r>
            <a:r>
              <a:rPr lang="en-US" altLang="zh-CN" sz="1600" dirty="0"/>
              <a:t>ephemeral</a:t>
            </a:r>
            <a:r>
              <a:rPr lang="zh-CN" altLang="en-US" sz="1600" dirty="0"/>
              <a:t>容器。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5. </a:t>
            </a:r>
            <a:r>
              <a:rPr lang="zh-CN" altLang="en-US" sz="1600" dirty="0"/>
              <a:t>创建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容器。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6. </a:t>
            </a:r>
            <a:r>
              <a:rPr lang="zh-CN" altLang="en-US" sz="1600" dirty="0"/>
              <a:t>创建普通容器。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D3F285-0AA3-336D-E101-404C91C9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91" y="1886120"/>
            <a:ext cx="8058209" cy="20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ContainerManager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613177" y="1146131"/>
            <a:ext cx="1124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C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ontainerManager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负责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node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节点上运行的容器的配置信息，如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cgroup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device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81B273-AA34-7047-F03E-7DEC01639DA2}"/>
              </a:ext>
            </a:extLst>
          </p:cNvPr>
          <p:cNvSpPr txBox="1"/>
          <p:nvPr/>
        </p:nvSpPr>
        <p:spPr>
          <a:xfrm>
            <a:off x="613176" y="1731373"/>
            <a:ext cx="112467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QOSContainerManager</a:t>
            </a:r>
            <a:r>
              <a:rPr lang="zh-CN" altLang="en-US" dirty="0"/>
              <a:t>维护</a:t>
            </a:r>
            <a:r>
              <a:rPr lang="en-US" altLang="zh-CN" dirty="0"/>
              <a:t>pod</a:t>
            </a:r>
            <a:r>
              <a:rPr lang="zh-CN" altLang="en-US" dirty="0"/>
              <a:t>对应的</a:t>
            </a:r>
            <a:r>
              <a:rPr lang="en-US" altLang="zh-CN" dirty="0" err="1"/>
              <a:t>Qos</a:t>
            </a:r>
            <a:r>
              <a:rPr lang="zh-CN" altLang="en-US" dirty="0"/>
              <a:t>，用于调度、驱逐、设置各资源的</a:t>
            </a:r>
            <a:r>
              <a:rPr lang="en-US" altLang="zh-CN" dirty="0" err="1"/>
              <a:t>cgroup</a:t>
            </a:r>
            <a:r>
              <a:rPr lang="zh-CN" altLang="en-US" dirty="0"/>
              <a:t>等模块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cgroupManager</a:t>
            </a:r>
            <a:r>
              <a:rPr lang="zh-CN" altLang="en-US" dirty="0"/>
              <a:t>根据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 err="1"/>
              <a:t>Qos</a:t>
            </a:r>
            <a:r>
              <a:rPr lang="zh-CN" altLang="en-US" dirty="0"/>
              <a:t>设置不同级别的</a:t>
            </a:r>
            <a:r>
              <a:rPr lang="en-US" altLang="zh-CN" dirty="0" err="1"/>
              <a:t>cgroup</a:t>
            </a:r>
            <a:r>
              <a:rPr lang="zh-CN" altLang="en-US" dirty="0"/>
              <a:t>参数，并不断根据</a:t>
            </a:r>
            <a:r>
              <a:rPr lang="en-US" altLang="zh-CN" dirty="0"/>
              <a:t>pod</a:t>
            </a:r>
            <a:r>
              <a:rPr lang="zh-CN" altLang="en-US" dirty="0"/>
              <a:t>的变化维护这些</a:t>
            </a:r>
            <a:r>
              <a:rPr lang="en-US" altLang="zh-CN" dirty="0" err="1"/>
              <a:t>cgroup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devicemanager</a:t>
            </a:r>
            <a:r>
              <a:rPr lang="zh-CN" altLang="en-US" dirty="0"/>
              <a:t>管理节点上的</a:t>
            </a:r>
            <a:r>
              <a:rPr lang="en-US" altLang="zh-CN" dirty="0"/>
              <a:t>device</a:t>
            </a:r>
            <a:r>
              <a:rPr lang="zh-CN" altLang="en-US" dirty="0"/>
              <a:t>，主要包含分配、回收、本地记录存储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cpumanager</a:t>
            </a:r>
            <a:r>
              <a:rPr lang="zh-CN" altLang="en-US" dirty="0"/>
              <a:t>管理节点上的</a:t>
            </a:r>
            <a:r>
              <a:rPr lang="en-US" altLang="zh-CN" dirty="0" err="1"/>
              <a:t>cpu</a:t>
            </a:r>
            <a:r>
              <a:rPr lang="zh-CN" altLang="en-US" dirty="0"/>
              <a:t>，主要包含分配、回收、本地记录存储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devicemanager</a:t>
            </a:r>
            <a:r>
              <a:rPr lang="zh-CN" altLang="en-US" dirty="0"/>
              <a:t>通过</a:t>
            </a:r>
            <a:r>
              <a:rPr lang="en-US" altLang="zh-CN" dirty="0" err="1"/>
              <a:t>topologymanager</a:t>
            </a:r>
            <a:r>
              <a:rPr lang="zh-CN" altLang="en-US" dirty="0"/>
              <a:t>为</a:t>
            </a:r>
            <a:r>
              <a:rPr lang="en-US" altLang="zh-CN" dirty="0"/>
              <a:t>container</a:t>
            </a:r>
            <a:r>
              <a:rPr lang="zh-CN" altLang="en-US" dirty="0"/>
              <a:t>选择最优的</a:t>
            </a:r>
            <a:r>
              <a:rPr lang="en-US" altLang="zh-CN" dirty="0"/>
              <a:t>device</a:t>
            </a:r>
            <a:r>
              <a:rPr lang="zh-CN" altLang="en-US" dirty="0"/>
              <a:t>组合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cpumanager</a:t>
            </a:r>
            <a:r>
              <a:rPr lang="zh-CN" altLang="en-US" dirty="0"/>
              <a:t>通过</a:t>
            </a:r>
            <a:r>
              <a:rPr lang="en-US" altLang="zh-CN" dirty="0" err="1"/>
              <a:t>topologymanager</a:t>
            </a:r>
            <a:r>
              <a:rPr lang="zh-CN" altLang="en-US" dirty="0"/>
              <a:t>为</a:t>
            </a:r>
            <a:r>
              <a:rPr lang="en-US" altLang="zh-CN" dirty="0"/>
              <a:t>container</a:t>
            </a:r>
            <a:r>
              <a:rPr lang="zh-CN" altLang="en-US" dirty="0"/>
              <a:t>选择最优</a:t>
            </a:r>
            <a:r>
              <a:rPr lang="en-US" altLang="zh-CN" dirty="0" err="1"/>
              <a:t>cpuset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7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PLEG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cs typeface="+mn-ea"/>
                <a:sym typeface="+mn-lt"/>
              </a:rPr>
              <a:t>获取</a:t>
            </a:r>
            <a:r>
              <a:rPr lang="en-US" altLang="zh-CN" sz="2800" b="1" dirty="0">
                <a:cs typeface="+mn-ea"/>
                <a:sym typeface="+mn-lt"/>
              </a:rPr>
              <a:t>Pod</a:t>
            </a:r>
            <a:r>
              <a:rPr lang="zh-CN" altLang="en-US" sz="2800" b="1" dirty="0">
                <a:cs typeface="+mn-ea"/>
                <a:sym typeface="+mn-lt"/>
              </a:rPr>
              <a:t>实际信息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318065" y="1319914"/>
            <a:ext cx="104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PLEG( Pod Lifecycle Event Generator ) </a:t>
            </a:r>
            <a:r>
              <a:rPr lang="zh-CN" altLang="en-US" dirty="0"/>
              <a:t>通过</a:t>
            </a:r>
            <a:r>
              <a:rPr lang="en-US" altLang="zh-CN" dirty="0"/>
              <a:t>CRI</a:t>
            </a:r>
            <a:r>
              <a:rPr lang="zh-CN" altLang="en-US" dirty="0"/>
              <a:t>接口轮询容器状态，然后与内存中的容器状态做比对，并发送相应事件。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每隔一秒通过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Relist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轮询一次。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9864CE-72A2-BDC6-A722-B0E6539A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95" y="2206374"/>
            <a:ext cx="7524805" cy="38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3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PLEG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cs typeface="+mn-ea"/>
                <a:sym typeface="+mn-lt"/>
              </a:rPr>
              <a:t>获取</a:t>
            </a:r>
            <a:r>
              <a:rPr lang="en-US" altLang="zh-CN" sz="2800" b="1" dirty="0">
                <a:cs typeface="+mn-ea"/>
                <a:sym typeface="+mn-lt"/>
              </a:rPr>
              <a:t>Pod</a:t>
            </a:r>
            <a:r>
              <a:rPr lang="zh-CN" altLang="en-US" sz="2800" b="1" dirty="0">
                <a:cs typeface="+mn-ea"/>
                <a:sym typeface="+mn-lt"/>
              </a:rPr>
              <a:t>实际信息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318065" y="1319914"/>
            <a:ext cx="104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PLEG( Pod Lifecycle Event Generator ) </a:t>
            </a:r>
            <a:r>
              <a:rPr lang="zh-CN" altLang="en-US" dirty="0"/>
              <a:t>通过</a:t>
            </a:r>
            <a:r>
              <a:rPr lang="en-US" altLang="zh-CN" dirty="0"/>
              <a:t>CRI</a:t>
            </a:r>
            <a:r>
              <a:rPr lang="zh-CN" altLang="en-US" dirty="0"/>
              <a:t>接口轮询容器状态，然后与内存中的容器状态做比对，并发送相应事件。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每隔一秒通过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Relist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轮询一次。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38382F-F197-D45A-D629-0E7757D7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32" y="2575079"/>
            <a:ext cx="7605768" cy="254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75B5A3-EAE2-08F3-7BB2-9B7B6B0F5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92" r="4657" b="1479"/>
          <a:stretch/>
        </p:blipFill>
        <p:spPr>
          <a:xfrm>
            <a:off x="5500632" y="2232292"/>
            <a:ext cx="7605768" cy="2728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6D5B1B-12DF-65D1-110A-C78053D47552}"/>
              </a:ext>
            </a:extLst>
          </p:cNvPr>
          <p:cNvSpPr txBox="1"/>
          <p:nvPr/>
        </p:nvSpPr>
        <p:spPr>
          <a:xfrm>
            <a:off x="318065" y="2306330"/>
            <a:ext cx="6240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CRI</a:t>
            </a:r>
            <a:r>
              <a:rPr lang="zh-CN" altLang="en-US" dirty="0"/>
              <a:t>查询所有容器，用</a:t>
            </a:r>
            <a:r>
              <a:rPr lang="en-US" altLang="zh-CN" dirty="0"/>
              <a:t>Pod</a:t>
            </a:r>
            <a:r>
              <a:rPr lang="zh-CN" altLang="en-US" dirty="0"/>
              <a:t>分组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已之前的记录做比较，产生事件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更新缓存，发送事件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1BD01B-F50D-13C9-A196-4A0225CFE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0" y="3318034"/>
            <a:ext cx="4853023" cy="36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8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D7AA0F1-6B79-CD2E-EBF7-61F116C9B814}"/>
              </a:ext>
            </a:extLst>
          </p:cNvPr>
          <p:cNvSpPr txBox="1"/>
          <p:nvPr/>
        </p:nvSpPr>
        <p:spPr>
          <a:xfrm>
            <a:off x="792345" y="332683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Pod </a:t>
            </a:r>
            <a:r>
              <a:rPr lang="zh-CN" altLang="en-US" sz="3200" b="1" dirty="0">
                <a:cs typeface="+mn-ea"/>
                <a:sym typeface="+mn-lt"/>
              </a:rPr>
              <a:t>信息同步 </a:t>
            </a:r>
            <a:r>
              <a:rPr lang="en-US" altLang="zh-CN" sz="3200" b="1" dirty="0">
                <a:cs typeface="+mn-ea"/>
                <a:sym typeface="+mn-lt"/>
              </a:rPr>
              <a:t>- </a:t>
            </a:r>
            <a:r>
              <a:rPr lang="en-US" altLang="zh-CN" sz="3200" b="1" dirty="0" err="1">
                <a:cs typeface="+mn-ea"/>
                <a:sym typeface="+mn-lt"/>
              </a:rPr>
              <a:t>statusManager</a:t>
            </a:r>
            <a:r>
              <a:rPr lang="en-US" altLang="zh-CN" sz="3200" b="1" dirty="0">
                <a:cs typeface="+mn-ea"/>
                <a:sym typeface="+mn-lt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091B3E-2EEB-764E-2BD1-8F2BB63C8783}"/>
              </a:ext>
            </a:extLst>
          </p:cNvPr>
          <p:cNvSpPr txBox="1"/>
          <p:nvPr/>
        </p:nvSpPr>
        <p:spPr>
          <a:xfrm>
            <a:off x="613177" y="1128427"/>
            <a:ext cx="101822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statusManager 的主要功能是将 pod 状态信息同步到 apiserver，statusManage 并不会主动监控 pod 的状态，而是提供接口供其他模块进行调用。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有两种同步方式，第一种是当监听到某个 </a:t>
            </a:r>
            <a:r>
              <a:rPr lang="en-US" altLang="zh-CN" sz="2000" dirty="0"/>
              <a:t>pod </a:t>
            </a:r>
            <a:r>
              <a:rPr lang="zh-CN" altLang="en-US" sz="2000" dirty="0"/>
              <a:t>状态改变时会调用 </a:t>
            </a:r>
            <a:r>
              <a:rPr lang="en-US" altLang="zh-CN" sz="2000" dirty="0" err="1"/>
              <a:t>m.syncPod</a:t>
            </a:r>
            <a:r>
              <a:rPr lang="en-US" altLang="zh-CN" sz="2000" dirty="0"/>
              <a:t> </a:t>
            </a:r>
            <a:r>
              <a:rPr lang="zh-CN" altLang="en-US" sz="2000" dirty="0"/>
              <a:t>进行同步，第二种是当触发定时器时调用 </a:t>
            </a:r>
            <a:r>
              <a:rPr lang="en-US" altLang="zh-CN" sz="2000" dirty="0" err="1"/>
              <a:t>m.syncBatch</a:t>
            </a:r>
            <a:r>
              <a:rPr lang="en-US" altLang="zh-CN" sz="2000" dirty="0"/>
              <a:t> </a:t>
            </a:r>
            <a:r>
              <a:rPr lang="zh-CN" altLang="en-US" sz="2000" dirty="0"/>
              <a:t>进行批量同步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388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D7AA0F1-6B79-CD2E-EBF7-61F116C9B814}"/>
              </a:ext>
            </a:extLst>
          </p:cNvPr>
          <p:cNvSpPr txBox="1"/>
          <p:nvPr/>
        </p:nvSpPr>
        <p:spPr>
          <a:xfrm>
            <a:off x="792345" y="332683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Pod </a:t>
            </a:r>
            <a:r>
              <a:rPr lang="zh-CN" altLang="en-US" sz="3200" b="1" dirty="0">
                <a:cs typeface="+mn-ea"/>
                <a:sym typeface="+mn-lt"/>
              </a:rPr>
              <a:t>信息同步 </a:t>
            </a:r>
            <a:r>
              <a:rPr lang="en-US" altLang="zh-CN" sz="3200" b="1" dirty="0">
                <a:cs typeface="+mn-ea"/>
                <a:sym typeface="+mn-lt"/>
              </a:rPr>
              <a:t>- </a:t>
            </a:r>
            <a:r>
              <a:rPr lang="en-US" altLang="zh-CN" sz="3200" b="1" dirty="0" err="1">
                <a:cs typeface="+mn-ea"/>
                <a:sym typeface="+mn-lt"/>
              </a:rPr>
              <a:t>statusManager</a:t>
            </a:r>
            <a:r>
              <a:rPr lang="en-US" altLang="zh-CN" sz="3200" b="1" dirty="0">
                <a:cs typeface="+mn-ea"/>
                <a:sym typeface="+mn-lt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B02CAA-CA8C-6929-E4EC-90BFBFC903D3}"/>
              </a:ext>
            </a:extLst>
          </p:cNvPr>
          <p:cNvSpPr txBox="1"/>
          <p:nvPr/>
        </p:nvSpPr>
        <p:spPr>
          <a:xfrm>
            <a:off x="1" y="774951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status:</a:t>
            </a:r>
          </a:p>
          <a:p>
            <a:r>
              <a:rPr lang="zh-CN" altLang="en-US" dirty="0"/>
              <a:t>  conditions: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  containerStatuses:</a:t>
            </a:r>
          </a:p>
          <a:p>
            <a:r>
              <a:rPr lang="zh-CN" altLang="en-US" dirty="0"/>
              <a:t>  - containerID: docker://d833c0767a040a71f5fae2b9b4b721e6557cd2c3777db266ae18a04f7a2d8e13</a:t>
            </a:r>
          </a:p>
          <a:p>
            <a:r>
              <a:rPr lang="zh-CN" altLang="en-US" dirty="0"/>
              <a:t>    image: nginx:1.14.2</a:t>
            </a:r>
          </a:p>
          <a:p>
            <a:r>
              <a:rPr lang="zh-CN" altLang="en-US" dirty="0"/>
              <a:t>    imageID: docker-pullable://nginx@sha256:f7988fb6c02e0ce69257d9bd9cf37ae20a60f1df7563c3a2a6abe24160306b8d</a:t>
            </a:r>
          </a:p>
          <a:p>
            <a:r>
              <a:rPr lang="zh-CN" altLang="en-US" dirty="0"/>
              <a:t>    lastState: {}</a:t>
            </a:r>
          </a:p>
          <a:p>
            <a:r>
              <a:rPr lang="zh-CN" altLang="en-US" dirty="0"/>
              <a:t>    name: nginx</a:t>
            </a:r>
          </a:p>
          <a:p>
            <a:r>
              <a:rPr lang="zh-CN" altLang="en-US" dirty="0"/>
              <a:t>    ready: true</a:t>
            </a:r>
          </a:p>
          <a:p>
            <a:r>
              <a:rPr lang="zh-CN" altLang="en-US" dirty="0"/>
              <a:t>    restartCount: 0</a:t>
            </a:r>
          </a:p>
          <a:p>
            <a:r>
              <a:rPr lang="zh-CN" altLang="en-US" dirty="0"/>
              <a:t>    started: true</a:t>
            </a:r>
          </a:p>
          <a:p>
            <a:r>
              <a:rPr lang="zh-CN" altLang="en-US" dirty="0"/>
              <a:t>    state:</a:t>
            </a:r>
          </a:p>
          <a:p>
            <a:r>
              <a:rPr lang="zh-CN" altLang="en-US" dirty="0"/>
              <a:t>      running:</a:t>
            </a:r>
          </a:p>
          <a:p>
            <a:r>
              <a:rPr lang="zh-CN" altLang="en-US" dirty="0"/>
              <a:t>        startedAt: "2023-01-0</a:t>
            </a:r>
            <a:r>
              <a:rPr lang="en-US" altLang="zh-CN" dirty="0"/>
              <a:t>1</a:t>
            </a:r>
            <a:r>
              <a:rPr lang="zh-CN" altLang="en-US" dirty="0"/>
              <a:t>T03:38:58Z"</a:t>
            </a:r>
          </a:p>
          <a:p>
            <a:r>
              <a:rPr lang="zh-CN" altLang="en-US" dirty="0"/>
              <a:t>  hostIP: 192.168.49.2</a:t>
            </a:r>
          </a:p>
          <a:p>
            <a:r>
              <a:rPr lang="zh-CN" altLang="en-US" dirty="0"/>
              <a:t>  phase: Running</a:t>
            </a:r>
          </a:p>
          <a:p>
            <a:r>
              <a:rPr lang="zh-CN" altLang="en-US" dirty="0"/>
              <a:t>  podIP: 172.17.0.7</a:t>
            </a:r>
          </a:p>
          <a:p>
            <a:r>
              <a:rPr lang="zh-CN" altLang="en-US" dirty="0"/>
              <a:t>  podIPs:</a:t>
            </a:r>
          </a:p>
          <a:p>
            <a:r>
              <a:rPr lang="zh-CN" altLang="en-US" dirty="0"/>
              <a:t>  - ip: 172.17.0.7</a:t>
            </a:r>
          </a:p>
          <a:p>
            <a:r>
              <a:rPr lang="zh-CN" altLang="en-US" dirty="0"/>
              <a:t>  qosClass: BestEffort</a:t>
            </a:r>
          </a:p>
          <a:p>
            <a:r>
              <a:rPr lang="zh-CN" altLang="en-US" dirty="0"/>
              <a:t>  startTime: "2023-01-0</a:t>
            </a:r>
            <a:r>
              <a:rPr lang="en-US" altLang="zh-CN" dirty="0"/>
              <a:t>1</a:t>
            </a:r>
            <a:r>
              <a:rPr lang="zh-CN" altLang="en-US" dirty="0"/>
              <a:t>T03:38:56Z"</a:t>
            </a:r>
          </a:p>
        </p:txBody>
      </p:sp>
    </p:spTree>
    <p:extLst>
      <p:ext uri="{BB962C8B-B14F-4D97-AF65-F5344CB8AC3E}">
        <p14:creationId xmlns:p14="http://schemas.microsoft.com/office/powerpoint/2010/main" val="89964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F81B3641-365F-5D36-3F4E-D01A7A75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75" y="0"/>
            <a:ext cx="6706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C761593-34EB-6E07-3DFE-5DA8C1BAB300}"/>
              </a:ext>
            </a:extLst>
          </p:cNvPr>
          <p:cNvSpPr txBox="1"/>
          <p:nvPr/>
        </p:nvSpPr>
        <p:spPr>
          <a:xfrm>
            <a:off x="680641" y="1864068"/>
            <a:ext cx="624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1AFEF"/>
                </a:solidFill>
                <a:effectLst/>
                <a:latin typeface="JetBrainsMono Nerd Font" pitchFamily="2" charset="0"/>
              </a:rPr>
              <a:t>pkg/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JetBrainsMono Nerd Font" pitchFamily="2" charset="0"/>
              </a:rPr>
              <a:t>kubelet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JetBrainsMono Nerd Font" pitchFamily="2" charset="0"/>
              </a:rPr>
              <a:t>/config/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JetBrainsMono Nerd Font" pitchFamily="2" charset="0"/>
              </a:rPr>
              <a:t>apiserver.go</a:t>
            </a:r>
            <a:endParaRPr lang="en-US" altLang="zh-CN" b="0" dirty="0">
              <a:solidFill>
                <a:srgbClr val="61AFEF"/>
              </a:solidFill>
              <a:effectLst/>
              <a:latin typeface="JetBrainsMono Nerd Font" pitchFamily="2" charset="0"/>
            </a:endParaRPr>
          </a:p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JetBrainsMono Nerd Font" pitchFamily="2" charset="0"/>
              </a:rPr>
              <a:t>newSourceApiserverFromLW</a:t>
            </a:r>
            <a:endParaRPr lang="en-US" altLang="zh-CN" b="0" dirty="0">
              <a:solidFill>
                <a:srgbClr val="ABB2BF"/>
              </a:solidFill>
              <a:effectLst/>
              <a:latin typeface="JetBrainsMono Nerd Font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D39283-16F9-C3D6-3381-3AE7248F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1" y="2776838"/>
            <a:ext cx="9782247" cy="28003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9693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ListWatch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cs typeface="+mn-ea"/>
                <a:sym typeface="+mn-lt"/>
              </a:rPr>
              <a:t>获取</a:t>
            </a:r>
            <a:r>
              <a:rPr lang="en-US" altLang="zh-CN" sz="2800" b="1" dirty="0">
                <a:cs typeface="+mn-ea"/>
                <a:sym typeface="+mn-lt"/>
              </a:rPr>
              <a:t>Pod</a:t>
            </a:r>
            <a:r>
              <a:rPr lang="zh-CN" altLang="en-US" sz="2800" b="1" dirty="0">
                <a:cs typeface="+mn-ea"/>
                <a:sym typeface="+mn-lt"/>
              </a:rPr>
              <a:t>信息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680641" y="1228297"/>
            <a:ext cx="734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ListWatch</a:t>
            </a:r>
            <a:r>
              <a:rPr lang="zh-CN" altLang="en-US" dirty="0"/>
              <a:t>的回调函数将</a:t>
            </a:r>
            <a:r>
              <a:rPr lang="en-US" altLang="zh-CN" dirty="0"/>
              <a:t>Pod</a:t>
            </a:r>
            <a:r>
              <a:rPr lang="zh-CN" altLang="en-US" dirty="0"/>
              <a:t>信息推送到</a:t>
            </a:r>
            <a:r>
              <a:rPr lang="en-US" altLang="zh-CN" dirty="0"/>
              <a:t>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4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syncLoop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613177" y="1113881"/>
            <a:ext cx="77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通过监听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Channel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的方式，监听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pod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操作事件和本地容器事件等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不断更新本地的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，使之达到期望状态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并且将本地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（容器）的变化，同步给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apiserver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8F0D6E-9B71-5BF8-470B-4018B71A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7" y="2720423"/>
            <a:ext cx="8534462" cy="14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syncLoop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613177" y="1164850"/>
            <a:ext cx="77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主要监听的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Channel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4486CF-2305-A5E8-F6F7-31786BC6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1" y="2955421"/>
            <a:ext cx="7634343" cy="2214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907D0C-1A5B-BECE-1BB1-C6EF0F6D51B5}"/>
              </a:ext>
            </a:extLst>
          </p:cNvPr>
          <p:cNvSpPr txBox="1"/>
          <p:nvPr/>
        </p:nvSpPr>
        <p:spPr>
          <a:xfrm>
            <a:off x="613177" y="1732500"/>
            <a:ext cx="10011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Updates 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configCh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：可以取出一系列要对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进行的操作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plegCh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：可以取出一系列关于本地容器的事件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70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syncLoop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333398" y="1170497"/>
            <a:ext cx="5535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updates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中取出信息，从信息中获取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请求的事件类型，然后调用对应的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所有的方法通过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PodWorkers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派遣来完成对应工作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34C-438E-6CD1-C4E0-AE47B231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4182"/>
            <a:ext cx="6043657" cy="45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PodWorker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66132" y="1127474"/>
            <a:ext cx="1124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kubelet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使用协程去管理每个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，一个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的管理协程。</a:t>
            </a: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UpdatePod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方法中，会检查一个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有没有对应的协程，如果没有的话，就要进行创建，并记录在册，由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统一进行管理。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C9FAC21-F5B4-86FE-9362-C7D17252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7" y="2361198"/>
            <a:ext cx="6653852" cy="42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546387-65A9-6ABE-FB6E-9A42525E535F}"/>
              </a:ext>
            </a:extLst>
          </p:cNvPr>
          <p:cNvSpPr txBox="1"/>
          <p:nvPr/>
        </p:nvSpPr>
        <p:spPr>
          <a:xfrm>
            <a:off x="266132" y="2872853"/>
            <a:ext cx="476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PodWorker</a:t>
            </a:r>
            <a:r>
              <a:rPr lang="zh-CN" altLang="en-US" dirty="0"/>
              <a:t>通过</a:t>
            </a:r>
            <a:r>
              <a:rPr lang="en-US" altLang="zh-CN" dirty="0" err="1"/>
              <a:t>syncpod</a:t>
            </a:r>
            <a:r>
              <a:rPr lang="zh-CN" altLang="en-US" dirty="0"/>
              <a:t>完成一系列</a:t>
            </a:r>
            <a:r>
              <a:rPr lang="en-US" altLang="zh-CN" dirty="0"/>
              <a:t>pod</a:t>
            </a:r>
            <a:r>
              <a:rPr lang="zh-CN" altLang="en-US" dirty="0"/>
              <a:t>创建前的准备工作，然后通过</a:t>
            </a:r>
            <a:r>
              <a:rPr lang="en-US" altLang="zh-CN" dirty="0" err="1"/>
              <a:t>runtimeManager</a:t>
            </a:r>
            <a:r>
              <a:rPr lang="zh-CN" altLang="en-US" dirty="0"/>
              <a:t>调用底层容器完成</a:t>
            </a:r>
            <a:r>
              <a:rPr lang="en-US" altLang="zh-CN" dirty="0"/>
              <a:t>Pod</a:t>
            </a:r>
            <a:r>
              <a:rPr lang="zh-CN" altLang="en-US" dirty="0"/>
              <a:t>同步所需的容器创建相关的操作。</a:t>
            </a:r>
          </a:p>
        </p:txBody>
      </p:sp>
    </p:spTree>
    <p:extLst>
      <p:ext uri="{BB962C8B-B14F-4D97-AF65-F5344CB8AC3E}">
        <p14:creationId xmlns:p14="http://schemas.microsoft.com/office/powerpoint/2010/main" val="344961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PodWorker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66132" y="1127474"/>
            <a:ext cx="1124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kubelet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使用协程去管理每个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，一个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的管理协程。</a:t>
            </a: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UpdatePod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方法中，会检查一个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有没有对应的协程，如果没有的话，就要进行创建，并记录在册，由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PodWorkers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统一进行管理。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46387-65A9-6ABE-FB6E-9A42525E535F}"/>
              </a:ext>
            </a:extLst>
          </p:cNvPr>
          <p:cNvSpPr txBox="1"/>
          <p:nvPr/>
        </p:nvSpPr>
        <p:spPr>
          <a:xfrm>
            <a:off x="266132" y="2599374"/>
            <a:ext cx="1076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PodWorker</a:t>
            </a:r>
            <a:r>
              <a:rPr lang="zh-CN" altLang="en-US" dirty="0"/>
              <a:t>通过</a:t>
            </a:r>
            <a:r>
              <a:rPr lang="en-US" altLang="zh-CN" dirty="0" err="1"/>
              <a:t>syncpod</a:t>
            </a:r>
            <a:r>
              <a:rPr lang="zh-CN" altLang="en-US" dirty="0"/>
              <a:t>完成一系列</a:t>
            </a:r>
            <a:r>
              <a:rPr lang="en-US" altLang="zh-CN" dirty="0"/>
              <a:t>pod</a:t>
            </a:r>
            <a:r>
              <a:rPr lang="zh-CN" altLang="en-US" dirty="0"/>
              <a:t>创建前的准备工作。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pod </a:t>
            </a:r>
            <a:r>
              <a:rPr lang="en-US" altLang="zh-CN" dirty="0" err="1"/>
              <a:t>updateType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 err="1"/>
              <a:t>podkill</a:t>
            </a:r>
            <a:r>
              <a:rPr lang="zh-CN" altLang="en-US" dirty="0"/>
              <a:t>，立即执行并返回</a:t>
            </a:r>
            <a:r>
              <a:rPr lang="en-US" altLang="zh-CN" dirty="0"/>
              <a:t>(</a:t>
            </a:r>
            <a:r>
              <a:rPr lang="zh-CN" altLang="en-US" dirty="0"/>
              <a:t>执行</a:t>
            </a:r>
            <a:r>
              <a:rPr lang="en-US" altLang="zh-CN" dirty="0"/>
              <a:t>pod</a:t>
            </a:r>
            <a:r>
              <a:rPr lang="zh-CN" altLang="en-US" dirty="0"/>
              <a:t>删除流程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pod</a:t>
            </a:r>
            <a:r>
              <a:rPr lang="zh-CN" altLang="en-US" dirty="0"/>
              <a:t>准入检查检查</a:t>
            </a:r>
            <a:r>
              <a:rPr lang="en-US" altLang="zh-CN" dirty="0"/>
              <a:t>pod</a:t>
            </a:r>
            <a:r>
              <a:rPr lang="zh-CN" altLang="en-US" dirty="0"/>
              <a:t>是否能运行在本节点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更新状态给 </a:t>
            </a:r>
            <a:r>
              <a:rPr lang="en-US" altLang="zh-CN"/>
              <a:t>status manager</a:t>
            </a:r>
            <a:r>
              <a:rPr lang="zh-CN" altLang="en-US"/>
              <a:t>，</a:t>
            </a:r>
            <a:r>
              <a:rPr lang="en-US" altLang="zh-CN" dirty="0"/>
              <a:t>status manager</a:t>
            </a:r>
            <a:r>
              <a:rPr lang="zh-CN" altLang="en-US" dirty="0"/>
              <a:t>将</a:t>
            </a:r>
            <a:r>
              <a:rPr lang="en-US" altLang="zh-CN" dirty="0"/>
              <a:t>pod</a:t>
            </a:r>
            <a:r>
              <a:rPr lang="zh-CN" altLang="en-US" dirty="0"/>
              <a:t>状态上报给</a:t>
            </a:r>
            <a:r>
              <a:rPr lang="en-US" altLang="zh-CN" dirty="0" err="1"/>
              <a:t>apiserver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检查网络插件是否就绪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创建并更新</a:t>
            </a:r>
            <a:r>
              <a:rPr lang="en-US" altLang="zh-CN" dirty="0"/>
              <a:t>pod </a:t>
            </a:r>
            <a:r>
              <a:rPr lang="en-US" altLang="zh-CN" dirty="0" err="1"/>
              <a:t>cgroups</a:t>
            </a:r>
            <a:r>
              <a:rPr lang="zh-CN" altLang="en-US" dirty="0"/>
              <a:t>配置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创建对应的目录：</a:t>
            </a:r>
            <a:r>
              <a:rPr lang="en-US" altLang="zh-CN" dirty="0"/>
              <a:t>pod</a:t>
            </a:r>
            <a:r>
              <a:rPr lang="zh-CN" altLang="en-US" dirty="0"/>
              <a:t>目录，</a:t>
            </a:r>
            <a:r>
              <a:rPr lang="en-US" altLang="zh-CN" dirty="0"/>
              <a:t>volume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等待</a:t>
            </a:r>
            <a:r>
              <a:rPr lang="en-US" altLang="zh-CN" dirty="0"/>
              <a:t>pod </a:t>
            </a:r>
            <a:r>
              <a:rPr lang="en-US" altLang="zh-CN" dirty="0" err="1"/>
              <a:t>sepc</a:t>
            </a:r>
            <a:r>
              <a:rPr lang="zh-CN" altLang="en-US" dirty="0"/>
              <a:t>中的</a:t>
            </a:r>
            <a:r>
              <a:rPr lang="en-US" altLang="zh-CN" dirty="0" err="1"/>
              <a:t>volme</a:t>
            </a:r>
            <a:r>
              <a:rPr lang="zh-CN" altLang="en-US" dirty="0"/>
              <a:t>都被</a:t>
            </a:r>
            <a:r>
              <a:rPr lang="en-US" altLang="zh-CN" dirty="0"/>
              <a:t>attach/mount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从</a:t>
            </a:r>
            <a:r>
              <a:rPr lang="en-US" altLang="zh-CN" dirty="0" err="1"/>
              <a:t>apiserver</a:t>
            </a:r>
            <a:r>
              <a:rPr lang="zh-CN" altLang="en-US" dirty="0"/>
              <a:t>中获取</a:t>
            </a:r>
            <a:r>
              <a:rPr lang="en-US" altLang="zh-CN" dirty="0"/>
              <a:t>pull secrets</a:t>
            </a:r>
          </a:p>
          <a:p>
            <a:r>
              <a:rPr lang="en-US" altLang="zh-CN" dirty="0"/>
              <a:t>9. </a:t>
            </a:r>
            <a:r>
              <a:rPr lang="zh-CN" altLang="en-US" dirty="0"/>
              <a:t>调用 </a:t>
            </a:r>
            <a:r>
              <a:rPr lang="en-US" altLang="zh-CN" dirty="0" err="1"/>
              <a:t>containerRuntime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SyncPod</a:t>
            </a:r>
            <a:r>
              <a:rPr lang="en-US" altLang="zh-CN" dirty="0"/>
              <a:t> </a:t>
            </a:r>
            <a:r>
              <a:rPr lang="zh-CN" altLang="en-US" dirty="0"/>
              <a:t>方法开始创建容器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0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880141" y="1064625"/>
            <a:ext cx="1124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负责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kubelet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与不同的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runtime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实现进行对接。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RuntimeManager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包含了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runtimeService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imageService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服务的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gRpc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客户端。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ImageService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提供了从镜像仓库拉取、查看、和移除镜像的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RuntimeSerivce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包含了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Pods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和容器生命周期管理的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RPC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，以及跟容器交互的调用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(exec/attach/port-forward)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39624B-B750-7CD9-0514-6B76AD54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0675"/>
            <a:ext cx="6147324" cy="4016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85A487-402E-9CDA-031B-07CB2F1C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324" y="2750675"/>
            <a:ext cx="6115393" cy="27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F19A61-4E97-E8E9-45C5-113CB5060337}"/>
              </a:ext>
            </a:extLst>
          </p:cNvPr>
          <p:cNvSpPr txBox="1"/>
          <p:nvPr/>
        </p:nvSpPr>
        <p:spPr>
          <a:xfrm>
            <a:off x="792345" y="332683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err="1">
                <a:solidFill>
                  <a:schemeClr val="accent1"/>
                </a:solidFill>
                <a:cs typeface="+mn-ea"/>
                <a:sym typeface="+mn-lt"/>
              </a:rPr>
              <a:t>RuntimeManager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0026-DDA0-D0B6-1A7E-2C389B76A5C4}"/>
              </a:ext>
            </a:extLst>
          </p:cNvPr>
          <p:cNvSpPr txBox="1"/>
          <p:nvPr/>
        </p:nvSpPr>
        <p:spPr>
          <a:xfrm>
            <a:off x="232012" y="1241605"/>
            <a:ext cx="112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Pod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和容器的生命周期管理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DA0550-644D-A82C-0E4D-0A7660BF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24" y="1931496"/>
            <a:ext cx="6981876" cy="4810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F7411A-9AD9-B4E6-59FF-D3BAC2C0A993}"/>
              </a:ext>
            </a:extLst>
          </p:cNvPr>
          <p:cNvSpPr txBox="1"/>
          <p:nvPr/>
        </p:nvSpPr>
        <p:spPr>
          <a:xfrm>
            <a:off x="232012" y="1869744"/>
            <a:ext cx="45583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在资源受限的隔离环境里的一组应用容器组成一个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。在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，这个环境被称为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PodSandbox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容器运行时根据它们内部不同的原理来产生不同的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PodSandbox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。对于基于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hypervisor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的运行时，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PodSandbox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可能代表的是虚拟机。对于其他的，比如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Docker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，它可能是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Linux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命名空间。这个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PodSandbox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一定遵循着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的资源定义。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启动前，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kubelet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调用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RuntimeService.RunPodSandbox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来创建环境，包括为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Pod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设置网络（例如：分配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IP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）等。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7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1225</Words>
  <Application>Microsoft Office PowerPoint</Application>
  <PresentationFormat>宽屏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pingfang SC</vt:lpstr>
      <vt:lpstr>等线</vt:lpstr>
      <vt:lpstr>等线 Light</vt:lpstr>
      <vt:lpstr>Arial</vt:lpstr>
      <vt:lpstr>JetBrainsMono Nerd Font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士炳</dc:creator>
  <cp:lastModifiedBy>张 士炳</cp:lastModifiedBy>
  <cp:revision>554</cp:revision>
  <dcterms:created xsi:type="dcterms:W3CDTF">2022-11-29T01:35:32Z</dcterms:created>
  <dcterms:modified xsi:type="dcterms:W3CDTF">2023-02-28T08:35:42Z</dcterms:modified>
</cp:coreProperties>
</file>