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406" r:id="rId2"/>
    <p:sldId id="405" r:id="rId3"/>
    <p:sldId id="398" r:id="rId4"/>
    <p:sldId id="399" r:id="rId5"/>
    <p:sldId id="400" r:id="rId6"/>
    <p:sldId id="401" r:id="rId7"/>
    <p:sldId id="402" r:id="rId8"/>
    <p:sldId id="403" r:id="rId9"/>
    <p:sldId id="404" r:id="rId10"/>
    <p:sldId id="409" r:id="rId11"/>
    <p:sldId id="410" r:id="rId12"/>
    <p:sldId id="411" r:id="rId13"/>
    <p:sldId id="413" r:id="rId14"/>
    <p:sldId id="396" r:id="rId15"/>
    <p:sldId id="412" r:id="rId16"/>
    <p:sldId id="414" r:id="rId17"/>
    <p:sldId id="415" r:id="rId18"/>
    <p:sldId id="416" r:id="rId19"/>
    <p:sldId id="418" r:id="rId20"/>
    <p:sldId id="417" r:id="rId21"/>
    <p:sldId id="407" r:id="rId22"/>
    <p:sldId id="40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1" autoAdjust="0"/>
    <p:restoredTop sz="94660"/>
  </p:normalViewPr>
  <p:slideViewPr>
    <p:cSldViewPr snapToGrid="0">
      <p:cViewPr varScale="1">
        <p:scale>
          <a:sx n="70" d="100"/>
          <a:sy n="70" d="100"/>
        </p:scale>
        <p:origin x="357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CAE2B-CD75-427E-B5CD-C8582CA9130B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146A2-4099-49DC-8E8D-F1B28AF70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318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528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382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370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1691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8552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4580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6068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6415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5619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0776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533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0209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6849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211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650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218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041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427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31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516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058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470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7D8D4-691C-4798-760E-55512E831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451601-4042-0993-0855-7B5F51AC1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789E88-39A9-1648-62CC-3665EA28A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A050-F62D-4FA7-AB39-F666869112BE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59E450-B338-4AD4-B90E-47951E691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7887DC-77ED-15A8-C51E-E87DD2ABF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51305-1DF5-43A3-B4AC-8D919E50B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594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38FB7-C558-1C63-FDAD-450289525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CA74AF-1BF6-2EF6-3455-A9D88223C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119C52-156B-2C7A-03A9-A600A5C8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A050-F62D-4FA7-AB39-F666869112BE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1A9806-99CF-604C-F757-286AAF948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EA6A08-B9E7-B9F5-26F2-21E1D4069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51305-1DF5-43A3-B4AC-8D919E50B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545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B748E01-C830-8EC6-4DCF-2B978BAEC9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DC50E8-7435-2ABE-D28C-E66BD4C74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FC0726-8AEB-D7E5-FC89-88B39DBFA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A050-F62D-4FA7-AB39-F666869112BE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65BBBF-37AF-A9A0-3B69-ECB5B73D5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49335A-005A-9BD6-DDFA-367398AD4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51305-1DF5-43A3-B4AC-8D919E50B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77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5AFD1-67A1-14B6-CA73-1789CB44E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81E936-FA02-8E47-6A30-B41195657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704776-9992-FB9F-D126-AEB0E7910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A050-F62D-4FA7-AB39-F666869112BE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65FD4D-1DAB-2AAD-09B6-9BBC6B66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64DD06-0A54-8AE8-0089-58EF63D06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51305-1DF5-43A3-B4AC-8D919E50B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04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9C817-5C5E-BDE7-3854-2CBF414FE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7A9C68-B384-A46E-55E6-66EBE9935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92C4E5-579D-4AC9-2561-AAE8D5653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A050-F62D-4FA7-AB39-F666869112BE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A0C53B-7AB6-DE9D-0403-9E4F7D38E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88F229-B925-56D8-4B64-C1E71E7DE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51305-1DF5-43A3-B4AC-8D919E50B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825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4595E-AD2F-62DD-EB30-43E7B64B8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5BE19C-2A36-FDE9-3FEB-D9F8E672D8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4EE321-C0DE-3133-953B-818D87FC7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1495BD-2A9A-5BFC-6969-52CEDF241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A050-F62D-4FA7-AB39-F666869112BE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4DA302-58A2-56CB-1432-C9D39B440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DC88E6-8AEB-D7D4-D4CD-E76D9BB16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51305-1DF5-43A3-B4AC-8D919E50B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62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6CFC9-2905-6161-A3C1-B90B6447C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6C489B-EF9C-8261-700A-2A0E1915E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637E39-F035-A19D-4A19-B57DF0956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2BAA28-C465-A134-31D8-1A92A4A23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0ED11D-F60C-84E8-D9BF-86C432C618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1F47C1-CD76-4364-DFFF-00DD4AD45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A050-F62D-4FA7-AB39-F666869112BE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CEF52C-2644-FE26-755D-978E671CF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C0CFE5-1ED4-74D5-B1FD-2CAE09DF4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51305-1DF5-43A3-B4AC-8D919E50B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64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FC4AC-16D7-CFDF-1726-6238B1F88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085F01-CB35-CC92-23FC-690B20026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A050-F62D-4FA7-AB39-F666869112BE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EBE7D6-6F03-46B6-4634-B33190EAA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395D0F-D6AF-45D2-08F5-FD04FD60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51305-1DF5-43A3-B4AC-8D919E50B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68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31AFAF-418F-5E3A-CB1F-9E593B0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A050-F62D-4FA7-AB39-F666869112BE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95FA35-1024-BA13-5621-3EAF12AE9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F6BF6A-92D8-360B-9684-5DB4C30A4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51305-1DF5-43A3-B4AC-8D919E50B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763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7E566-B2D6-8620-10E3-377815BB1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E3278F-AE5A-CD5F-E1D0-480840768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93A42B-A76E-F93D-E667-403ABF968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132F99-8727-8AF4-8204-9154DD013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A050-F62D-4FA7-AB39-F666869112BE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9A4EF6-ECC6-3A2F-116B-05C320216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1DED67-5C00-0BCA-B4C3-4A7C09AC5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51305-1DF5-43A3-B4AC-8D919E50B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98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FA4EF-A84C-A0A5-C0A9-7B655FDAF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ADC6E7-6E9D-B698-F882-6D62F4803F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699701-FEF1-BEB5-06B2-EFA420175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9BCDD1-C4C2-4279-06F4-49C5517AA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A050-F62D-4FA7-AB39-F666869112BE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D85F16-9971-303B-59FE-0AD7079E4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9EB7B9-A35D-32AE-B080-9B53F1627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51305-1DF5-43A3-B4AC-8D919E50B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768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96E79F-51C2-D48D-79DD-DA32CFAFC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B1D6E0-B74A-7E45-2813-F8CB69552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A407BD-391B-489C-4595-CB5C62DB61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3A050-F62D-4FA7-AB39-F666869112BE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327AE5-C891-AC0E-EECD-C559C0B455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CC9F0D-7A18-F70A-06E7-E3AB74554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51305-1DF5-43A3-B4AC-8D919E50B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676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-288509" y="-190606"/>
            <a:ext cx="2002465" cy="1316037"/>
            <a:chOff x="2784891" y="-471487"/>
            <a:chExt cx="3863970" cy="2539434"/>
          </a:xfrm>
        </p:grpSpPr>
        <p:sp>
          <p:nvSpPr>
            <p:cNvPr id="23" name="矩形 15"/>
            <p:cNvSpPr/>
            <p:nvPr/>
          </p:nvSpPr>
          <p:spPr>
            <a:xfrm rot="1800000">
              <a:off x="3430991" y="340511"/>
              <a:ext cx="3217870" cy="1727436"/>
            </a:xfrm>
            <a:custGeom>
              <a:avLst/>
              <a:gdLst>
                <a:gd name="connsiteX0" fmla="*/ 0 w 3906895"/>
                <a:gd name="connsiteY0" fmla="*/ 0 h 1727086"/>
                <a:gd name="connsiteX1" fmla="*/ 3906895 w 3906895"/>
                <a:gd name="connsiteY1" fmla="*/ 0 h 1727086"/>
                <a:gd name="connsiteX2" fmla="*/ 3906895 w 3906895"/>
                <a:gd name="connsiteY2" fmla="*/ 1727086 h 1727086"/>
                <a:gd name="connsiteX3" fmla="*/ 0 w 3906895"/>
                <a:gd name="connsiteY3" fmla="*/ 1727086 h 1727086"/>
                <a:gd name="connsiteX4" fmla="*/ 0 w 3906895"/>
                <a:gd name="connsiteY4" fmla="*/ 0 h 1727086"/>
                <a:gd name="connsiteX0" fmla="*/ 0 w 3906895"/>
                <a:gd name="connsiteY0" fmla="*/ 10186 h 1737272"/>
                <a:gd name="connsiteX1" fmla="*/ 1259426 w 3906895"/>
                <a:gd name="connsiteY1" fmla="*/ 0 h 1737272"/>
                <a:gd name="connsiteX2" fmla="*/ 3906895 w 3906895"/>
                <a:gd name="connsiteY2" fmla="*/ 10186 h 1737272"/>
                <a:gd name="connsiteX3" fmla="*/ 3906895 w 3906895"/>
                <a:gd name="connsiteY3" fmla="*/ 1737272 h 1737272"/>
                <a:gd name="connsiteX4" fmla="*/ 0 w 3906895"/>
                <a:gd name="connsiteY4" fmla="*/ 1737272 h 1737272"/>
                <a:gd name="connsiteX5" fmla="*/ 0 w 3906895"/>
                <a:gd name="connsiteY5" fmla="*/ 10186 h 1737272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737272 h 1744666"/>
                <a:gd name="connsiteX6" fmla="*/ 0 w 3906895"/>
                <a:gd name="connsiteY6" fmla="*/ 10186 h 1744666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0186 h 1744666"/>
                <a:gd name="connsiteX0" fmla="*/ 0 w 2707042"/>
                <a:gd name="connsiteY0" fmla="*/ 1744666 h 1744666"/>
                <a:gd name="connsiteX1" fmla="*/ 59573 w 2707042"/>
                <a:gd name="connsiteY1" fmla="*/ 0 h 1744666"/>
                <a:gd name="connsiteX2" fmla="*/ 2707042 w 2707042"/>
                <a:gd name="connsiteY2" fmla="*/ 10186 h 1744666"/>
                <a:gd name="connsiteX3" fmla="*/ 2707042 w 2707042"/>
                <a:gd name="connsiteY3" fmla="*/ 1737272 h 1744666"/>
                <a:gd name="connsiteX4" fmla="*/ 0 w 2707042"/>
                <a:gd name="connsiteY4" fmla="*/ 1744666 h 174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7042" h="1744666">
                  <a:moveTo>
                    <a:pt x="0" y="1744666"/>
                  </a:moveTo>
                  <a:lnTo>
                    <a:pt x="59573" y="0"/>
                  </a:lnTo>
                  <a:lnTo>
                    <a:pt x="2707042" y="10186"/>
                  </a:lnTo>
                  <a:lnTo>
                    <a:pt x="2707042" y="1737272"/>
                  </a:lnTo>
                  <a:lnTo>
                    <a:pt x="0" y="174466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784891" y="-471487"/>
              <a:ext cx="1739900" cy="1739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76AEC8A-C347-EF7F-E4D0-232DE576B6BA}"/>
              </a:ext>
            </a:extLst>
          </p:cNvPr>
          <p:cNvSpPr txBox="1"/>
          <p:nvPr/>
        </p:nvSpPr>
        <p:spPr>
          <a:xfrm>
            <a:off x="792345" y="33268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>
                <a:cs typeface="+mn-ea"/>
                <a:sym typeface="+mn-lt"/>
              </a:rPr>
              <a:t>资源管理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2BAD6C0-9DFA-18CE-C4C9-03078221AC92}"/>
              </a:ext>
            </a:extLst>
          </p:cNvPr>
          <p:cNvSpPr txBox="1"/>
          <p:nvPr/>
        </p:nvSpPr>
        <p:spPr>
          <a:xfrm>
            <a:off x="162334" y="1170498"/>
            <a:ext cx="1129274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内核通过</a:t>
            </a:r>
            <a:r>
              <a:rPr lang="en-US" altLang="zh-CN" dirty="0" err="1"/>
              <a:t>cgroups</a:t>
            </a:r>
            <a:r>
              <a:rPr lang="zh-CN" altLang="en-US" dirty="0"/>
              <a:t>文件系统把</a:t>
            </a:r>
            <a:r>
              <a:rPr lang="en-US" altLang="zh-CN" dirty="0" err="1"/>
              <a:t>cgroups</a:t>
            </a:r>
            <a:r>
              <a:rPr lang="en-US" altLang="zh-CN" dirty="0"/>
              <a:t> </a:t>
            </a:r>
            <a:r>
              <a:rPr lang="zh-CN" altLang="en-US" dirty="0"/>
              <a:t>的功能暴露给用户态。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task</a:t>
            </a:r>
            <a:r>
              <a:rPr lang="zh-CN" altLang="en-US" dirty="0"/>
              <a:t>：在</a:t>
            </a:r>
            <a:r>
              <a:rPr lang="en-US" altLang="zh-CN" dirty="0" err="1"/>
              <a:t>Cgroups</a:t>
            </a:r>
            <a:r>
              <a:rPr lang="zh-CN" altLang="en-US" dirty="0"/>
              <a:t>中，</a:t>
            </a:r>
            <a:r>
              <a:rPr lang="en-US" altLang="zh-CN" dirty="0"/>
              <a:t>task</a:t>
            </a:r>
            <a:r>
              <a:rPr lang="zh-CN" altLang="en-US" dirty="0"/>
              <a:t>就是系统的一个进程。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err="1"/>
              <a:t>cgroup</a:t>
            </a:r>
            <a:r>
              <a:rPr lang="zh-CN" altLang="en-US" dirty="0"/>
              <a:t>：</a:t>
            </a:r>
            <a:r>
              <a:rPr lang="en-US" altLang="zh-CN" dirty="0" err="1"/>
              <a:t>Cgroups</a:t>
            </a:r>
            <a:r>
              <a:rPr lang="zh-CN" altLang="en-US" dirty="0"/>
              <a:t>中的资源控制都以</a:t>
            </a:r>
            <a:r>
              <a:rPr lang="en-US" altLang="zh-CN" dirty="0" err="1"/>
              <a:t>cgroup</a:t>
            </a:r>
            <a:r>
              <a:rPr lang="zh-CN" altLang="en-US" dirty="0"/>
              <a:t>为单位实现的。</a:t>
            </a:r>
            <a:r>
              <a:rPr lang="en-US" altLang="zh-CN" dirty="0" err="1"/>
              <a:t>cgroup</a:t>
            </a:r>
            <a:r>
              <a:rPr lang="zh-CN" altLang="en-US" dirty="0"/>
              <a:t>表示按照某种资源控制标准划分而成的任务组，包含一个或多个子系统。一个任务可以加入某个</a:t>
            </a:r>
            <a:r>
              <a:rPr lang="en-US" altLang="zh-CN" dirty="0" err="1"/>
              <a:t>cgroup</a:t>
            </a:r>
            <a:r>
              <a:rPr lang="zh-CN" altLang="en-US" dirty="0"/>
              <a:t>，也可以从某个</a:t>
            </a:r>
            <a:r>
              <a:rPr lang="en-US" altLang="zh-CN" dirty="0" err="1"/>
              <a:t>cgroup</a:t>
            </a:r>
            <a:r>
              <a:rPr lang="zh-CN" altLang="en-US" dirty="0"/>
              <a:t>迁移到另外一个</a:t>
            </a:r>
            <a:r>
              <a:rPr lang="en-US" altLang="zh-CN" dirty="0" err="1"/>
              <a:t>cgroup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subsystem</a:t>
            </a:r>
            <a:r>
              <a:rPr lang="zh-CN" altLang="en-US" dirty="0"/>
              <a:t>：</a:t>
            </a:r>
            <a:r>
              <a:rPr lang="en-US" altLang="zh-CN" dirty="0" err="1"/>
              <a:t>Cgroups</a:t>
            </a:r>
            <a:r>
              <a:rPr lang="zh-CN" altLang="en-US" dirty="0"/>
              <a:t>中的</a:t>
            </a:r>
            <a:r>
              <a:rPr lang="en-US" altLang="zh-CN" dirty="0"/>
              <a:t>subsystem</a:t>
            </a:r>
            <a:r>
              <a:rPr lang="zh-CN" altLang="en-US" dirty="0"/>
              <a:t>就是一个资源调度控制器</a:t>
            </a:r>
            <a:r>
              <a:rPr lang="en-US" altLang="zh-CN" dirty="0"/>
              <a:t>(Resource Controller)</a:t>
            </a:r>
            <a:r>
              <a:rPr lang="zh-CN" altLang="en-US" dirty="0"/>
              <a:t>。比如</a:t>
            </a:r>
            <a:r>
              <a:rPr lang="en-US" altLang="zh-CN" dirty="0"/>
              <a:t>CPU</a:t>
            </a:r>
            <a:r>
              <a:rPr lang="zh-CN" altLang="en-US" dirty="0"/>
              <a:t>子系统可以控制</a:t>
            </a:r>
            <a:r>
              <a:rPr lang="en-US" altLang="zh-CN" dirty="0"/>
              <a:t>CPU</a:t>
            </a:r>
            <a:r>
              <a:rPr lang="zh-CN" altLang="en-US" dirty="0"/>
              <a:t>时间分配，内存子系统可以限制</a:t>
            </a:r>
            <a:r>
              <a:rPr lang="en-US" altLang="zh-CN" dirty="0" err="1"/>
              <a:t>cgroup</a:t>
            </a:r>
            <a:r>
              <a:rPr lang="zh-CN" altLang="en-US" dirty="0"/>
              <a:t>内存使用量。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hierarchy</a:t>
            </a:r>
            <a:r>
              <a:rPr lang="zh-CN" altLang="en-US" dirty="0"/>
              <a:t>：</a:t>
            </a:r>
            <a:r>
              <a:rPr lang="en-US" altLang="zh-CN" dirty="0"/>
              <a:t>hierarchy</a:t>
            </a:r>
            <a:r>
              <a:rPr lang="zh-CN" altLang="en-US" dirty="0"/>
              <a:t>由一系列</a:t>
            </a:r>
            <a:r>
              <a:rPr lang="en-US" altLang="zh-CN" dirty="0" err="1"/>
              <a:t>cgroup</a:t>
            </a:r>
            <a:r>
              <a:rPr lang="zh-CN" altLang="en-US" dirty="0"/>
              <a:t>以一个树状结构排列而成，每个</a:t>
            </a:r>
            <a:r>
              <a:rPr lang="en-US" altLang="zh-CN" dirty="0"/>
              <a:t>hierarchy</a:t>
            </a:r>
            <a:r>
              <a:rPr lang="zh-CN" altLang="en-US" dirty="0"/>
              <a:t>通过绑定对应的</a:t>
            </a:r>
            <a:r>
              <a:rPr lang="en-US" altLang="zh-CN" dirty="0"/>
              <a:t>subsystem</a:t>
            </a:r>
            <a:r>
              <a:rPr lang="zh-CN" altLang="en-US" dirty="0"/>
              <a:t>进行资源调度。</a:t>
            </a:r>
            <a:r>
              <a:rPr lang="en-US" altLang="zh-CN" dirty="0"/>
              <a:t>hierarchy</a:t>
            </a:r>
            <a:r>
              <a:rPr lang="zh-CN" altLang="en-US" dirty="0"/>
              <a:t>中的</a:t>
            </a:r>
            <a:r>
              <a:rPr lang="en-US" altLang="zh-CN" dirty="0" err="1"/>
              <a:t>cgroup</a:t>
            </a:r>
            <a:r>
              <a:rPr lang="zh-CN" altLang="en-US" dirty="0"/>
              <a:t>节点可以包含零或多个子节点，子节点继承父节点的属性。整个系统可以有多个</a:t>
            </a:r>
            <a:r>
              <a:rPr lang="en-US" altLang="zh-CN" dirty="0"/>
              <a:t>hierarchy</a:t>
            </a:r>
            <a:r>
              <a:rPr lang="zh-CN" altLang="en-US" dirty="0"/>
              <a:t>。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7989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-288509" y="-190606"/>
            <a:ext cx="2002465" cy="1316037"/>
            <a:chOff x="2784891" y="-471487"/>
            <a:chExt cx="3863970" cy="2539434"/>
          </a:xfrm>
        </p:grpSpPr>
        <p:sp>
          <p:nvSpPr>
            <p:cNvPr id="23" name="矩形 15"/>
            <p:cNvSpPr/>
            <p:nvPr/>
          </p:nvSpPr>
          <p:spPr>
            <a:xfrm rot="1800000">
              <a:off x="3430991" y="340511"/>
              <a:ext cx="3217870" cy="1727436"/>
            </a:xfrm>
            <a:custGeom>
              <a:avLst/>
              <a:gdLst>
                <a:gd name="connsiteX0" fmla="*/ 0 w 3906895"/>
                <a:gd name="connsiteY0" fmla="*/ 0 h 1727086"/>
                <a:gd name="connsiteX1" fmla="*/ 3906895 w 3906895"/>
                <a:gd name="connsiteY1" fmla="*/ 0 h 1727086"/>
                <a:gd name="connsiteX2" fmla="*/ 3906895 w 3906895"/>
                <a:gd name="connsiteY2" fmla="*/ 1727086 h 1727086"/>
                <a:gd name="connsiteX3" fmla="*/ 0 w 3906895"/>
                <a:gd name="connsiteY3" fmla="*/ 1727086 h 1727086"/>
                <a:gd name="connsiteX4" fmla="*/ 0 w 3906895"/>
                <a:gd name="connsiteY4" fmla="*/ 0 h 1727086"/>
                <a:gd name="connsiteX0" fmla="*/ 0 w 3906895"/>
                <a:gd name="connsiteY0" fmla="*/ 10186 h 1737272"/>
                <a:gd name="connsiteX1" fmla="*/ 1259426 w 3906895"/>
                <a:gd name="connsiteY1" fmla="*/ 0 h 1737272"/>
                <a:gd name="connsiteX2" fmla="*/ 3906895 w 3906895"/>
                <a:gd name="connsiteY2" fmla="*/ 10186 h 1737272"/>
                <a:gd name="connsiteX3" fmla="*/ 3906895 w 3906895"/>
                <a:gd name="connsiteY3" fmla="*/ 1737272 h 1737272"/>
                <a:gd name="connsiteX4" fmla="*/ 0 w 3906895"/>
                <a:gd name="connsiteY4" fmla="*/ 1737272 h 1737272"/>
                <a:gd name="connsiteX5" fmla="*/ 0 w 3906895"/>
                <a:gd name="connsiteY5" fmla="*/ 10186 h 1737272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737272 h 1744666"/>
                <a:gd name="connsiteX6" fmla="*/ 0 w 3906895"/>
                <a:gd name="connsiteY6" fmla="*/ 10186 h 1744666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0186 h 1744666"/>
                <a:gd name="connsiteX0" fmla="*/ 0 w 2707042"/>
                <a:gd name="connsiteY0" fmla="*/ 1744666 h 1744666"/>
                <a:gd name="connsiteX1" fmla="*/ 59573 w 2707042"/>
                <a:gd name="connsiteY1" fmla="*/ 0 h 1744666"/>
                <a:gd name="connsiteX2" fmla="*/ 2707042 w 2707042"/>
                <a:gd name="connsiteY2" fmla="*/ 10186 h 1744666"/>
                <a:gd name="connsiteX3" fmla="*/ 2707042 w 2707042"/>
                <a:gd name="connsiteY3" fmla="*/ 1737272 h 1744666"/>
                <a:gd name="connsiteX4" fmla="*/ 0 w 2707042"/>
                <a:gd name="connsiteY4" fmla="*/ 1744666 h 174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7042" h="1744666">
                  <a:moveTo>
                    <a:pt x="0" y="1744666"/>
                  </a:moveTo>
                  <a:lnTo>
                    <a:pt x="59573" y="0"/>
                  </a:lnTo>
                  <a:lnTo>
                    <a:pt x="2707042" y="10186"/>
                  </a:lnTo>
                  <a:lnTo>
                    <a:pt x="2707042" y="1737272"/>
                  </a:lnTo>
                  <a:lnTo>
                    <a:pt x="0" y="174466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784891" y="-471487"/>
              <a:ext cx="1739900" cy="1739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76AEC8A-C347-EF7F-E4D0-232DE576B6BA}"/>
              </a:ext>
            </a:extLst>
          </p:cNvPr>
          <p:cNvSpPr txBox="1"/>
          <p:nvPr/>
        </p:nvSpPr>
        <p:spPr>
          <a:xfrm>
            <a:off x="792345" y="33268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>
                <a:cs typeface="+mn-ea"/>
                <a:sym typeface="+mn-lt"/>
              </a:rPr>
              <a:t>资源控制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C4DDA6B-BAA7-D546-01B6-5C771D53B7FC}"/>
              </a:ext>
            </a:extLst>
          </p:cNvPr>
          <p:cNvSpPr txBox="1"/>
          <p:nvPr/>
        </p:nvSpPr>
        <p:spPr>
          <a:xfrm>
            <a:off x="81748" y="989263"/>
            <a:ext cx="1074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节点资源容量信息</a:t>
            </a:r>
            <a:endParaRPr lang="en-US" altLang="zh-CN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E40073-398E-937C-6195-5F00DBD2B0BF}"/>
              </a:ext>
            </a:extLst>
          </p:cNvPr>
          <p:cNvSpPr txBox="1"/>
          <p:nvPr/>
        </p:nvSpPr>
        <p:spPr>
          <a:xfrm>
            <a:off x="81748" y="1554175"/>
            <a:ext cx="72061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资源容量（</a:t>
            </a:r>
            <a:r>
              <a:rPr lang="en-US" altLang="zh-CN" dirty="0"/>
              <a:t>Capacity</a:t>
            </a:r>
            <a:r>
              <a:rPr lang="zh-CN" altLang="en-US" dirty="0"/>
              <a:t>）是指 </a:t>
            </a:r>
            <a:r>
              <a:rPr lang="en-US" altLang="zh-CN" dirty="0" err="1"/>
              <a:t>kubelet</a:t>
            </a:r>
            <a:r>
              <a:rPr lang="en-US" altLang="zh-CN" dirty="0"/>
              <a:t> </a:t>
            </a:r>
            <a:r>
              <a:rPr lang="zh-CN" altLang="en-US" dirty="0"/>
              <a:t>获取的计算节点当前的资源信息。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614E661-6059-4C70-C4AE-CCB0C54A186A}"/>
              </a:ext>
            </a:extLst>
          </p:cNvPr>
          <p:cNvSpPr txBox="1"/>
          <p:nvPr/>
        </p:nvSpPr>
        <p:spPr>
          <a:xfrm>
            <a:off x="81748" y="2272311"/>
            <a:ext cx="474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CPU</a:t>
            </a:r>
            <a:r>
              <a:rPr lang="zh-CN" altLang="en-US" dirty="0"/>
              <a:t>资源容量是从</a:t>
            </a:r>
            <a:r>
              <a:rPr lang="en-US" altLang="zh-CN" dirty="0"/>
              <a:t>/proc/</a:t>
            </a:r>
            <a:r>
              <a:rPr lang="en-US" altLang="zh-CN" dirty="0" err="1"/>
              <a:t>cpuinfo</a:t>
            </a:r>
            <a:r>
              <a:rPr lang="zh-CN" altLang="en-US" dirty="0"/>
              <a:t>文件中获取。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8638855-D9E3-E711-8CB7-02D2C722A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8" y="2669982"/>
            <a:ext cx="5175635" cy="414050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A54AEE1-5506-63A6-B2D1-1C785B4A511D}"/>
              </a:ext>
            </a:extLst>
          </p:cNvPr>
          <p:cNvSpPr txBox="1"/>
          <p:nvPr/>
        </p:nvSpPr>
        <p:spPr>
          <a:xfrm>
            <a:off x="6174911" y="2289927"/>
            <a:ext cx="5242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内存资源容量是从</a:t>
            </a:r>
            <a:r>
              <a:rPr lang="en-US" altLang="zh-CN" dirty="0"/>
              <a:t>/proc/</a:t>
            </a:r>
            <a:r>
              <a:rPr lang="en-US" altLang="zh-CN" dirty="0" err="1"/>
              <a:t>memoryinfo</a:t>
            </a:r>
            <a:r>
              <a:rPr lang="zh-CN" altLang="en-US" dirty="0"/>
              <a:t>文件中获取。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BDA432C-547A-61DD-1742-AF6F41E65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6326" y="2830567"/>
            <a:ext cx="4928402" cy="378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905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-288509" y="-190606"/>
            <a:ext cx="2002465" cy="1316037"/>
            <a:chOff x="2784891" y="-471487"/>
            <a:chExt cx="3863970" cy="2539434"/>
          </a:xfrm>
        </p:grpSpPr>
        <p:sp>
          <p:nvSpPr>
            <p:cNvPr id="23" name="矩形 15"/>
            <p:cNvSpPr/>
            <p:nvPr/>
          </p:nvSpPr>
          <p:spPr>
            <a:xfrm rot="1800000">
              <a:off x="3430991" y="340511"/>
              <a:ext cx="3217870" cy="1727436"/>
            </a:xfrm>
            <a:custGeom>
              <a:avLst/>
              <a:gdLst>
                <a:gd name="connsiteX0" fmla="*/ 0 w 3906895"/>
                <a:gd name="connsiteY0" fmla="*/ 0 h 1727086"/>
                <a:gd name="connsiteX1" fmla="*/ 3906895 w 3906895"/>
                <a:gd name="connsiteY1" fmla="*/ 0 h 1727086"/>
                <a:gd name="connsiteX2" fmla="*/ 3906895 w 3906895"/>
                <a:gd name="connsiteY2" fmla="*/ 1727086 h 1727086"/>
                <a:gd name="connsiteX3" fmla="*/ 0 w 3906895"/>
                <a:gd name="connsiteY3" fmla="*/ 1727086 h 1727086"/>
                <a:gd name="connsiteX4" fmla="*/ 0 w 3906895"/>
                <a:gd name="connsiteY4" fmla="*/ 0 h 1727086"/>
                <a:gd name="connsiteX0" fmla="*/ 0 w 3906895"/>
                <a:gd name="connsiteY0" fmla="*/ 10186 h 1737272"/>
                <a:gd name="connsiteX1" fmla="*/ 1259426 w 3906895"/>
                <a:gd name="connsiteY1" fmla="*/ 0 h 1737272"/>
                <a:gd name="connsiteX2" fmla="*/ 3906895 w 3906895"/>
                <a:gd name="connsiteY2" fmla="*/ 10186 h 1737272"/>
                <a:gd name="connsiteX3" fmla="*/ 3906895 w 3906895"/>
                <a:gd name="connsiteY3" fmla="*/ 1737272 h 1737272"/>
                <a:gd name="connsiteX4" fmla="*/ 0 w 3906895"/>
                <a:gd name="connsiteY4" fmla="*/ 1737272 h 1737272"/>
                <a:gd name="connsiteX5" fmla="*/ 0 w 3906895"/>
                <a:gd name="connsiteY5" fmla="*/ 10186 h 1737272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737272 h 1744666"/>
                <a:gd name="connsiteX6" fmla="*/ 0 w 3906895"/>
                <a:gd name="connsiteY6" fmla="*/ 10186 h 1744666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0186 h 1744666"/>
                <a:gd name="connsiteX0" fmla="*/ 0 w 2707042"/>
                <a:gd name="connsiteY0" fmla="*/ 1744666 h 1744666"/>
                <a:gd name="connsiteX1" fmla="*/ 59573 w 2707042"/>
                <a:gd name="connsiteY1" fmla="*/ 0 h 1744666"/>
                <a:gd name="connsiteX2" fmla="*/ 2707042 w 2707042"/>
                <a:gd name="connsiteY2" fmla="*/ 10186 h 1744666"/>
                <a:gd name="connsiteX3" fmla="*/ 2707042 w 2707042"/>
                <a:gd name="connsiteY3" fmla="*/ 1737272 h 1744666"/>
                <a:gd name="connsiteX4" fmla="*/ 0 w 2707042"/>
                <a:gd name="connsiteY4" fmla="*/ 1744666 h 174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7042" h="1744666">
                  <a:moveTo>
                    <a:pt x="0" y="1744666"/>
                  </a:moveTo>
                  <a:lnTo>
                    <a:pt x="59573" y="0"/>
                  </a:lnTo>
                  <a:lnTo>
                    <a:pt x="2707042" y="10186"/>
                  </a:lnTo>
                  <a:lnTo>
                    <a:pt x="2707042" y="1737272"/>
                  </a:lnTo>
                  <a:lnTo>
                    <a:pt x="0" y="174466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784891" y="-471487"/>
              <a:ext cx="1739900" cy="1739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76AEC8A-C347-EF7F-E4D0-232DE576B6BA}"/>
              </a:ext>
            </a:extLst>
          </p:cNvPr>
          <p:cNvSpPr txBox="1"/>
          <p:nvPr/>
        </p:nvSpPr>
        <p:spPr>
          <a:xfrm>
            <a:off x="792345" y="33268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>
                <a:cs typeface="+mn-ea"/>
                <a:sym typeface="+mn-lt"/>
              </a:rPr>
              <a:t>资源控制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C4DDA6B-BAA7-D546-01B6-5C771D53B7FC}"/>
              </a:ext>
            </a:extLst>
          </p:cNvPr>
          <p:cNvSpPr txBox="1"/>
          <p:nvPr/>
        </p:nvSpPr>
        <p:spPr>
          <a:xfrm>
            <a:off x="81748" y="989263"/>
            <a:ext cx="1074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实时使用信息来源</a:t>
            </a:r>
            <a:endParaRPr lang="en-US" altLang="zh-CN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E40073-398E-937C-6195-5F00DBD2B0BF}"/>
              </a:ext>
            </a:extLst>
          </p:cNvPr>
          <p:cNvSpPr txBox="1"/>
          <p:nvPr/>
        </p:nvSpPr>
        <p:spPr>
          <a:xfrm>
            <a:off x="81747" y="1554175"/>
            <a:ext cx="95876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top </a:t>
            </a:r>
            <a:r>
              <a:rPr lang="zh-CN" altLang="en-US" dirty="0"/>
              <a:t>、 </a:t>
            </a:r>
            <a:r>
              <a:rPr lang="en-US" altLang="zh-CN" dirty="0"/>
              <a:t>k8s dashboard </a:t>
            </a:r>
            <a:r>
              <a:rPr lang="zh-CN" altLang="en-US" dirty="0"/>
              <a:t>以及 </a:t>
            </a:r>
            <a:r>
              <a:rPr lang="en-US" altLang="zh-CN" dirty="0"/>
              <a:t>HPA </a:t>
            </a:r>
            <a:r>
              <a:rPr lang="zh-CN" altLang="en-US" dirty="0"/>
              <a:t>等调度组件使用的数据是一样的，</a:t>
            </a:r>
            <a:r>
              <a:rPr lang="en-US" altLang="zh-CN" dirty="0" err="1"/>
              <a:t>cgroup</a:t>
            </a:r>
            <a:r>
              <a:rPr lang="zh-CN" altLang="en-US" dirty="0"/>
              <a:t>文件中的值是监控数据的最终来源。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8ECB09A-888A-B7A9-42FB-EEC61377E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4593"/>
            <a:ext cx="102870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CE6BFA3-C404-3665-2EDE-AEF9B958228A}"/>
              </a:ext>
            </a:extLst>
          </p:cNvPr>
          <p:cNvSpPr/>
          <p:nvPr/>
        </p:nvSpPr>
        <p:spPr>
          <a:xfrm>
            <a:off x="8345606" y="5176910"/>
            <a:ext cx="2456597" cy="9348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2B2A2FF-E9DA-D562-01BD-22050B7A9788}"/>
              </a:ext>
            </a:extLst>
          </p:cNvPr>
          <p:cNvSpPr txBox="1"/>
          <p:nvPr/>
        </p:nvSpPr>
        <p:spPr>
          <a:xfrm>
            <a:off x="167452" y="5781986"/>
            <a:ext cx="111397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cadvisor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获取指标时实际调用的是 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runc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/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libcontainer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库，而 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libcontainer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是对 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cgroup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文件 的封装，即 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cadvsior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也只是个转发者，它的数据来自于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cgroup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文件。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0044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-288509" y="-190606"/>
            <a:ext cx="2002465" cy="1316037"/>
            <a:chOff x="2784891" y="-471487"/>
            <a:chExt cx="3863970" cy="2539434"/>
          </a:xfrm>
        </p:grpSpPr>
        <p:sp>
          <p:nvSpPr>
            <p:cNvPr id="23" name="矩形 15"/>
            <p:cNvSpPr/>
            <p:nvPr/>
          </p:nvSpPr>
          <p:spPr>
            <a:xfrm rot="1800000">
              <a:off x="3430991" y="340511"/>
              <a:ext cx="3217870" cy="1727436"/>
            </a:xfrm>
            <a:custGeom>
              <a:avLst/>
              <a:gdLst>
                <a:gd name="connsiteX0" fmla="*/ 0 w 3906895"/>
                <a:gd name="connsiteY0" fmla="*/ 0 h 1727086"/>
                <a:gd name="connsiteX1" fmla="*/ 3906895 w 3906895"/>
                <a:gd name="connsiteY1" fmla="*/ 0 h 1727086"/>
                <a:gd name="connsiteX2" fmla="*/ 3906895 w 3906895"/>
                <a:gd name="connsiteY2" fmla="*/ 1727086 h 1727086"/>
                <a:gd name="connsiteX3" fmla="*/ 0 w 3906895"/>
                <a:gd name="connsiteY3" fmla="*/ 1727086 h 1727086"/>
                <a:gd name="connsiteX4" fmla="*/ 0 w 3906895"/>
                <a:gd name="connsiteY4" fmla="*/ 0 h 1727086"/>
                <a:gd name="connsiteX0" fmla="*/ 0 w 3906895"/>
                <a:gd name="connsiteY0" fmla="*/ 10186 h 1737272"/>
                <a:gd name="connsiteX1" fmla="*/ 1259426 w 3906895"/>
                <a:gd name="connsiteY1" fmla="*/ 0 h 1737272"/>
                <a:gd name="connsiteX2" fmla="*/ 3906895 w 3906895"/>
                <a:gd name="connsiteY2" fmla="*/ 10186 h 1737272"/>
                <a:gd name="connsiteX3" fmla="*/ 3906895 w 3906895"/>
                <a:gd name="connsiteY3" fmla="*/ 1737272 h 1737272"/>
                <a:gd name="connsiteX4" fmla="*/ 0 w 3906895"/>
                <a:gd name="connsiteY4" fmla="*/ 1737272 h 1737272"/>
                <a:gd name="connsiteX5" fmla="*/ 0 w 3906895"/>
                <a:gd name="connsiteY5" fmla="*/ 10186 h 1737272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737272 h 1744666"/>
                <a:gd name="connsiteX6" fmla="*/ 0 w 3906895"/>
                <a:gd name="connsiteY6" fmla="*/ 10186 h 1744666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0186 h 1744666"/>
                <a:gd name="connsiteX0" fmla="*/ 0 w 2707042"/>
                <a:gd name="connsiteY0" fmla="*/ 1744666 h 1744666"/>
                <a:gd name="connsiteX1" fmla="*/ 59573 w 2707042"/>
                <a:gd name="connsiteY1" fmla="*/ 0 h 1744666"/>
                <a:gd name="connsiteX2" fmla="*/ 2707042 w 2707042"/>
                <a:gd name="connsiteY2" fmla="*/ 10186 h 1744666"/>
                <a:gd name="connsiteX3" fmla="*/ 2707042 w 2707042"/>
                <a:gd name="connsiteY3" fmla="*/ 1737272 h 1744666"/>
                <a:gd name="connsiteX4" fmla="*/ 0 w 2707042"/>
                <a:gd name="connsiteY4" fmla="*/ 1744666 h 174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7042" h="1744666">
                  <a:moveTo>
                    <a:pt x="0" y="1744666"/>
                  </a:moveTo>
                  <a:lnTo>
                    <a:pt x="59573" y="0"/>
                  </a:lnTo>
                  <a:lnTo>
                    <a:pt x="2707042" y="10186"/>
                  </a:lnTo>
                  <a:lnTo>
                    <a:pt x="2707042" y="1737272"/>
                  </a:lnTo>
                  <a:lnTo>
                    <a:pt x="0" y="174466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784891" y="-471487"/>
              <a:ext cx="1739900" cy="1739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76AEC8A-C347-EF7F-E4D0-232DE576B6BA}"/>
              </a:ext>
            </a:extLst>
          </p:cNvPr>
          <p:cNvSpPr txBox="1"/>
          <p:nvPr/>
        </p:nvSpPr>
        <p:spPr>
          <a:xfrm>
            <a:off x="792345" y="33268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>
                <a:cs typeface="+mn-ea"/>
                <a:sym typeface="+mn-lt"/>
              </a:rPr>
              <a:t>资源控制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C4DDA6B-BAA7-D546-01B6-5C771D53B7FC}"/>
              </a:ext>
            </a:extLst>
          </p:cNvPr>
          <p:cNvSpPr txBox="1"/>
          <p:nvPr/>
        </p:nvSpPr>
        <p:spPr>
          <a:xfrm>
            <a:off x="81748" y="989263"/>
            <a:ext cx="1074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监控信息来源</a:t>
            </a:r>
            <a:endParaRPr lang="en-US" altLang="zh-CN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E40073-398E-937C-6195-5F00DBD2B0BF}"/>
              </a:ext>
            </a:extLst>
          </p:cNvPr>
          <p:cNvSpPr txBox="1"/>
          <p:nvPr/>
        </p:nvSpPr>
        <p:spPr>
          <a:xfrm>
            <a:off x="81747" y="1554175"/>
            <a:ext cx="9587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cgroup</a:t>
            </a:r>
            <a:r>
              <a:rPr lang="zh-CN" altLang="en-US" dirty="0"/>
              <a:t>文件夹下的内容包括</a:t>
            </a:r>
            <a:r>
              <a:rPr lang="en-US" altLang="zh-CN" dirty="0"/>
              <a:t>CPU</a:t>
            </a:r>
            <a:r>
              <a:rPr lang="zh-CN" altLang="en-US" dirty="0"/>
              <a:t>、内存、磁盘、网络等信息。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9C03242-AE4B-C90B-A041-5241DFB6B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23507"/>
            <a:ext cx="102870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980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-288509" y="-190606"/>
            <a:ext cx="2002465" cy="1316037"/>
            <a:chOff x="2784891" y="-471487"/>
            <a:chExt cx="3863970" cy="2539434"/>
          </a:xfrm>
        </p:grpSpPr>
        <p:sp>
          <p:nvSpPr>
            <p:cNvPr id="23" name="矩形 15"/>
            <p:cNvSpPr/>
            <p:nvPr/>
          </p:nvSpPr>
          <p:spPr>
            <a:xfrm rot="1800000">
              <a:off x="3430991" y="340511"/>
              <a:ext cx="3217870" cy="1727436"/>
            </a:xfrm>
            <a:custGeom>
              <a:avLst/>
              <a:gdLst>
                <a:gd name="connsiteX0" fmla="*/ 0 w 3906895"/>
                <a:gd name="connsiteY0" fmla="*/ 0 h 1727086"/>
                <a:gd name="connsiteX1" fmla="*/ 3906895 w 3906895"/>
                <a:gd name="connsiteY1" fmla="*/ 0 h 1727086"/>
                <a:gd name="connsiteX2" fmla="*/ 3906895 w 3906895"/>
                <a:gd name="connsiteY2" fmla="*/ 1727086 h 1727086"/>
                <a:gd name="connsiteX3" fmla="*/ 0 w 3906895"/>
                <a:gd name="connsiteY3" fmla="*/ 1727086 h 1727086"/>
                <a:gd name="connsiteX4" fmla="*/ 0 w 3906895"/>
                <a:gd name="connsiteY4" fmla="*/ 0 h 1727086"/>
                <a:gd name="connsiteX0" fmla="*/ 0 w 3906895"/>
                <a:gd name="connsiteY0" fmla="*/ 10186 h 1737272"/>
                <a:gd name="connsiteX1" fmla="*/ 1259426 w 3906895"/>
                <a:gd name="connsiteY1" fmla="*/ 0 h 1737272"/>
                <a:gd name="connsiteX2" fmla="*/ 3906895 w 3906895"/>
                <a:gd name="connsiteY2" fmla="*/ 10186 h 1737272"/>
                <a:gd name="connsiteX3" fmla="*/ 3906895 w 3906895"/>
                <a:gd name="connsiteY3" fmla="*/ 1737272 h 1737272"/>
                <a:gd name="connsiteX4" fmla="*/ 0 w 3906895"/>
                <a:gd name="connsiteY4" fmla="*/ 1737272 h 1737272"/>
                <a:gd name="connsiteX5" fmla="*/ 0 w 3906895"/>
                <a:gd name="connsiteY5" fmla="*/ 10186 h 1737272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737272 h 1744666"/>
                <a:gd name="connsiteX6" fmla="*/ 0 w 3906895"/>
                <a:gd name="connsiteY6" fmla="*/ 10186 h 1744666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0186 h 1744666"/>
                <a:gd name="connsiteX0" fmla="*/ 0 w 2707042"/>
                <a:gd name="connsiteY0" fmla="*/ 1744666 h 1744666"/>
                <a:gd name="connsiteX1" fmla="*/ 59573 w 2707042"/>
                <a:gd name="connsiteY1" fmla="*/ 0 h 1744666"/>
                <a:gd name="connsiteX2" fmla="*/ 2707042 w 2707042"/>
                <a:gd name="connsiteY2" fmla="*/ 10186 h 1744666"/>
                <a:gd name="connsiteX3" fmla="*/ 2707042 w 2707042"/>
                <a:gd name="connsiteY3" fmla="*/ 1737272 h 1744666"/>
                <a:gd name="connsiteX4" fmla="*/ 0 w 2707042"/>
                <a:gd name="connsiteY4" fmla="*/ 1744666 h 174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7042" h="1744666">
                  <a:moveTo>
                    <a:pt x="0" y="1744666"/>
                  </a:moveTo>
                  <a:lnTo>
                    <a:pt x="59573" y="0"/>
                  </a:lnTo>
                  <a:lnTo>
                    <a:pt x="2707042" y="10186"/>
                  </a:lnTo>
                  <a:lnTo>
                    <a:pt x="2707042" y="1737272"/>
                  </a:lnTo>
                  <a:lnTo>
                    <a:pt x="0" y="174466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784891" y="-471487"/>
              <a:ext cx="1739900" cy="1739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76AEC8A-C347-EF7F-E4D0-232DE576B6BA}"/>
              </a:ext>
            </a:extLst>
          </p:cNvPr>
          <p:cNvSpPr txBox="1"/>
          <p:nvPr/>
        </p:nvSpPr>
        <p:spPr>
          <a:xfrm>
            <a:off x="792345" y="33268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>
                <a:cs typeface="+mn-ea"/>
                <a:sym typeface="+mn-lt"/>
              </a:rPr>
              <a:t>资源控制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C4DDA6B-BAA7-D546-01B6-5C771D53B7FC}"/>
              </a:ext>
            </a:extLst>
          </p:cNvPr>
          <p:cNvSpPr txBox="1"/>
          <p:nvPr/>
        </p:nvSpPr>
        <p:spPr>
          <a:xfrm>
            <a:off x="81748" y="989263"/>
            <a:ext cx="1074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监控信息来源</a:t>
            </a:r>
            <a:endParaRPr lang="en-US" altLang="zh-CN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E40073-398E-937C-6195-5F00DBD2B0BF}"/>
              </a:ext>
            </a:extLst>
          </p:cNvPr>
          <p:cNvSpPr txBox="1"/>
          <p:nvPr/>
        </p:nvSpPr>
        <p:spPr>
          <a:xfrm>
            <a:off x="81747" y="1554175"/>
            <a:ext cx="9587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cgroup</a:t>
            </a:r>
            <a:r>
              <a:rPr lang="zh-CN" altLang="en-US" dirty="0"/>
              <a:t>文件夹下的内容包括</a:t>
            </a:r>
            <a:r>
              <a:rPr lang="en-US" altLang="zh-CN" dirty="0"/>
              <a:t>CPU</a:t>
            </a:r>
            <a:r>
              <a:rPr lang="zh-CN" altLang="en-US" dirty="0"/>
              <a:t>、内存、磁盘、网络等信息。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EA64E75-E5C2-CE3F-F325-6420694E0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34" y="2119087"/>
            <a:ext cx="10815717" cy="191453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AD0A675-F79D-B0B3-CC3F-585055E2C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18" y="4355089"/>
            <a:ext cx="9582220" cy="120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921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-288509" y="-190606"/>
            <a:ext cx="2002465" cy="1316037"/>
            <a:chOff x="2784891" y="-471487"/>
            <a:chExt cx="3863970" cy="2539434"/>
          </a:xfrm>
        </p:grpSpPr>
        <p:sp>
          <p:nvSpPr>
            <p:cNvPr id="23" name="矩形 15"/>
            <p:cNvSpPr/>
            <p:nvPr/>
          </p:nvSpPr>
          <p:spPr>
            <a:xfrm rot="1800000">
              <a:off x="3430991" y="340511"/>
              <a:ext cx="3217870" cy="1727436"/>
            </a:xfrm>
            <a:custGeom>
              <a:avLst/>
              <a:gdLst>
                <a:gd name="connsiteX0" fmla="*/ 0 w 3906895"/>
                <a:gd name="connsiteY0" fmla="*/ 0 h 1727086"/>
                <a:gd name="connsiteX1" fmla="*/ 3906895 w 3906895"/>
                <a:gd name="connsiteY1" fmla="*/ 0 h 1727086"/>
                <a:gd name="connsiteX2" fmla="*/ 3906895 w 3906895"/>
                <a:gd name="connsiteY2" fmla="*/ 1727086 h 1727086"/>
                <a:gd name="connsiteX3" fmla="*/ 0 w 3906895"/>
                <a:gd name="connsiteY3" fmla="*/ 1727086 h 1727086"/>
                <a:gd name="connsiteX4" fmla="*/ 0 w 3906895"/>
                <a:gd name="connsiteY4" fmla="*/ 0 h 1727086"/>
                <a:gd name="connsiteX0" fmla="*/ 0 w 3906895"/>
                <a:gd name="connsiteY0" fmla="*/ 10186 h 1737272"/>
                <a:gd name="connsiteX1" fmla="*/ 1259426 w 3906895"/>
                <a:gd name="connsiteY1" fmla="*/ 0 h 1737272"/>
                <a:gd name="connsiteX2" fmla="*/ 3906895 w 3906895"/>
                <a:gd name="connsiteY2" fmla="*/ 10186 h 1737272"/>
                <a:gd name="connsiteX3" fmla="*/ 3906895 w 3906895"/>
                <a:gd name="connsiteY3" fmla="*/ 1737272 h 1737272"/>
                <a:gd name="connsiteX4" fmla="*/ 0 w 3906895"/>
                <a:gd name="connsiteY4" fmla="*/ 1737272 h 1737272"/>
                <a:gd name="connsiteX5" fmla="*/ 0 w 3906895"/>
                <a:gd name="connsiteY5" fmla="*/ 10186 h 1737272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737272 h 1744666"/>
                <a:gd name="connsiteX6" fmla="*/ 0 w 3906895"/>
                <a:gd name="connsiteY6" fmla="*/ 10186 h 1744666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0186 h 1744666"/>
                <a:gd name="connsiteX0" fmla="*/ 0 w 2707042"/>
                <a:gd name="connsiteY0" fmla="*/ 1744666 h 1744666"/>
                <a:gd name="connsiteX1" fmla="*/ 59573 w 2707042"/>
                <a:gd name="connsiteY1" fmla="*/ 0 h 1744666"/>
                <a:gd name="connsiteX2" fmla="*/ 2707042 w 2707042"/>
                <a:gd name="connsiteY2" fmla="*/ 10186 h 1744666"/>
                <a:gd name="connsiteX3" fmla="*/ 2707042 w 2707042"/>
                <a:gd name="connsiteY3" fmla="*/ 1737272 h 1744666"/>
                <a:gd name="connsiteX4" fmla="*/ 0 w 2707042"/>
                <a:gd name="connsiteY4" fmla="*/ 1744666 h 174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7042" h="1744666">
                  <a:moveTo>
                    <a:pt x="0" y="1744666"/>
                  </a:moveTo>
                  <a:lnTo>
                    <a:pt x="59573" y="0"/>
                  </a:lnTo>
                  <a:lnTo>
                    <a:pt x="2707042" y="10186"/>
                  </a:lnTo>
                  <a:lnTo>
                    <a:pt x="2707042" y="1737272"/>
                  </a:lnTo>
                  <a:lnTo>
                    <a:pt x="0" y="174466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784891" y="-471487"/>
              <a:ext cx="1739900" cy="1739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76AEC8A-C347-EF7F-E4D0-232DE576B6BA}"/>
              </a:ext>
            </a:extLst>
          </p:cNvPr>
          <p:cNvSpPr txBox="1"/>
          <p:nvPr/>
        </p:nvSpPr>
        <p:spPr>
          <a:xfrm>
            <a:off x="792345" y="33268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>
                <a:cs typeface="+mn-ea"/>
                <a:sym typeface="+mn-lt"/>
              </a:rPr>
              <a:t>资源管理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2BAD6C0-9DFA-18CE-C4C9-03078221AC92}"/>
              </a:ext>
            </a:extLst>
          </p:cNvPr>
          <p:cNvSpPr txBox="1"/>
          <p:nvPr/>
        </p:nvSpPr>
        <p:spPr>
          <a:xfrm>
            <a:off x="162334" y="1081231"/>
            <a:ext cx="1129274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监控体系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dirty="0"/>
              <a:t>监控资源被分为了</a:t>
            </a:r>
            <a:r>
              <a:rPr lang="en-US" altLang="zh-CN" dirty="0"/>
              <a:t>2</a:t>
            </a:r>
            <a:r>
              <a:rPr lang="zh-CN" altLang="en-US" dirty="0"/>
              <a:t>种：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stat</a:t>
            </a:r>
            <a:r>
              <a:rPr lang="en-US" altLang="zh-CN" dirty="0"/>
              <a:t>(</a:t>
            </a:r>
            <a:r>
              <a:rPr lang="zh-CN" altLang="en-US" dirty="0"/>
              <a:t>统计数据</a:t>
            </a:r>
            <a:r>
              <a:rPr lang="en-US" altLang="zh-CN" dirty="0"/>
              <a:t>):</a:t>
            </a:r>
            <a:r>
              <a:rPr lang="zh-CN" altLang="en-US" dirty="0"/>
              <a:t> 提供了粗粒度的基础监控能力，目前用于各种内置组件，提供了节点和</a:t>
            </a:r>
            <a:r>
              <a:rPr lang="en-US" altLang="zh-CN" dirty="0"/>
              <a:t>Pod</a:t>
            </a:r>
            <a:r>
              <a:rPr lang="zh-CN" altLang="en-US" dirty="0"/>
              <a:t>的统计信息。节点部分包括</a:t>
            </a:r>
            <a:r>
              <a:rPr lang="en-US" altLang="zh-CN" dirty="0"/>
              <a:t>CPU</a:t>
            </a:r>
            <a:r>
              <a:rPr lang="zh-CN" altLang="en-US" dirty="0"/>
              <a:t>、内存、网络、文件系统、容器运行时等。</a:t>
            </a:r>
            <a:r>
              <a:rPr lang="en-US" altLang="zh-CN" dirty="0"/>
              <a:t>Pod</a:t>
            </a:r>
            <a:r>
              <a:rPr lang="zh-CN" altLang="en-US" dirty="0"/>
              <a:t>部分主要提供</a:t>
            </a:r>
            <a:r>
              <a:rPr lang="en-US" altLang="zh-CN" dirty="0"/>
              <a:t>Pod</a:t>
            </a:r>
            <a:r>
              <a:rPr lang="zh-CN" altLang="en-US" dirty="0"/>
              <a:t>相关的基础统计与卷、临时存储、进程统计外，主要还包括了各个容器的统计信息。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metrics</a:t>
            </a:r>
            <a:r>
              <a:rPr lang="en-US" altLang="zh-CN" dirty="0"/>
              <a:t>(</a:t>
            </a:r>
            <a:r>
              <a:rPr lang="zh-CN" altLang="en-US" dirty="0"/>
              <a:t>指标数据</a:t>
            </a:r>
            <a:r>
              <a:rPr lang="en-US" altLang="zh-CN" dirty="0"/>
              <a:t>): </a:t>
            </a:r>
            <a:r>
              <a:rPr lang="zh-CN" altLang="en-US" dirty="0"/>
              <a:t>用于持久化地进行细粒度的容器监控，主要提供给</a:t>
            </a:r>
            <a:r>
              <a:rPr lang="en-US" altLang="zh-CN" dirty="0"/>
              <a:t>Prometheus</a:t>
            </a:r>
            <a:r>
              <a:rPr lang="zh-CN" altLang="en-US" dirty="0"/>
              <a:t>等。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37598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-288509" y="-190606"/>
            <a:ext cx="2002465" cy="1316037"/>
            <a:chOff x="2784891" y="-471487"/>
            <a:chExt cx="3863970" cy="2539434"/>
          </a:xfrm>
        </p:grpSpPr>
        <p:sp>
          <p:nvSpPr>
            <p:cNvPr id="23" name="矩形 15"/>
            <p:cNvSpPr/>
            <p:nvPr/>
          </p:nvSpPr>
          <p:spPr>
            <a:xfrm rot="1800000">
              <a:off x="3430991" y="340511"/>
              <a:ext cx="3217870" cy="1727436"/>
            </a:xfrm>
            <a:custGeom>
              <a:avLst/>
              <a:gdLst>
                <a:gd name="connsiteX0" fmla="*/ 0 w 3906895"/>
                <a:gd name="connsiteY0" fmla="*/ 0 h 1727086"/>
                <a:gd name="connsiteX1" fmla="*/ 3906895 w 3906895"/>
                <a:gd name="connsiteY1" fmla="*/ 0 h 1727086"/>
                <a:gd name="connsiteX2" fmla="*/ 3906895 w 3906895"/>
                <a:gd name="connsiteY2" fmla="*/ 1727086 h 1727086"/>
                <a:gd name="connsiteX3" fmla="*/ 0 w 3906895"/>
                <a:gd name="connsiteY3" fmla="*/ 1727086 h 1727086"/>
                <a:gd name="connsiteX4" fmla="*/ 0 w 3906895"/>
                <a:gd name="connsiteY4" fmla="*/ 0 h 1727086"/>
                <a:gd name="connsiteX0" fmla="*/ 0 w 3906895"/>
                <a:gd name="connsiteY0" fmla="*/ 10186 h 1737272"/>
                <a:gd name="connsiteX1" fmla="*/ 1259426 w 3906895"/>
                <a:gd name="connsiteY1" fmla="*/ 0 h 1737272"/>
                <a:gd name="connsiteX2" fmla="*/ 3906895 w 3906895"/>
                <a:gd name="connsiteY2" fmla="*/ 10186 h 1737272"/>
                <a:gd name="connsiteX3" fmla="*/ 3906895 w 3906895"/>
                <a:gd name="connsiteY3" fmla="*/ 1737272 h 1737272"/>
                <a:gd name="connsiteX4" fmla="*/ 0 w 3906895"/>
                <a:gd name="connsiteY4" fmla="*/ 1737272 h 1737272"/>
                <a:gd name="connsiteX5" fmla="*/ 0 w 3906895"/>
                <a:gd name="connsiteY5" fmla="*/ 10186 h 1737272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737272 h 1744666"/>
                <a:gd name="connsiteX6" fmla="*/ 0 w 3906895"/>
                <a:gd name="connsiteY6" fmla="*/ 10186 h 1744666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0186 h 1744666"/>
                <a:gd name="connsiteX0" fmla="*/ 0 w 2707042"/>
                <a:gd name="connsiteY0" fmla="*/ 1744666 h 1744666"/>
                <a:gd name="connsiteX1" fmla="*/ 59573 w 2707042"/>
                <a:gd name="connsiteY1" fmla="*/ 0 h 1744666"/>
                <a:gd name="connsiteX2" fmla="*/ 2707042 w 2707042"/>
                <a:gd name="connsiteY2" fmla="*/ 10186 h 1744666"/>
                <a:gd name="connsiteX3" fmla="*/ 2707042 w 2707042"/>
                <a:gd name="connsiteY3" fmla="*/ 1737272 h 1744666"/>
                <a:gd name="connsiteX4" fmla="*/ 0 w 2707042"/>
                <a:gd name="connsiteY4" fmla="*/ 1744666 h 174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7042" h="1744666">
                  <a:moveTo>
                    <a:pt x="0" y="1744666"/>
                  </a:moveTo>
                  <a:lnTo>
                    <a:pt x="59573" y="0"/>
                  </a:lnTo>
                  <a:lnTo>
                    <a:pt x="2707042" y="10186"/>
                  </a:lnTo>
                  <a:lnTo>
                    <a:pt x="2707042" y="1737272"/>
                  </a:lnTo>
                  <a:lnTo>
                    <a:pt x="0" y="174466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784891" y="-471487"/>
              <a:ext cx="1739900" cy="1739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76AEC8A-C347-EF7F-E4D0-232DE576B6BA}"/>
              </a:ext>
            </a:extLst>
          </p:cNvPr>
          <p:cNvSpPr txBox="1"/>
          <p:nvPr/>
        </p:nvSpPr>
        <p:spPr>
          <a:xfrm>
            <a:off x="792345" y="33268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>
                <a:cs typeface="+mn-ea"/>
                <a:sym typeface="+mn-lt"/>
              </a:rPr>
              <a:t>资源控制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C4DDA6B-BAA7-D546-01B6-5C771D53B7FC}"/>
              </a:ext>
            </a:extLst>
          </p:cNvPr>
          <p:cNvSpPr txBox="1"/>
          <p:nvPr/>
        </p:nvSpPr>
        <p:spPr>
          <a:xfrm>
            <a:off x="81748" y="989263"/>
            <a:ext cx="1074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监控信息模型</a:t>
            </a:r>
            <a:endParaRPr lang="en-US" altLang="zh-CN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E40073-398E-937C-6195-5F00DBD2B0BF}"/>
              </a:ext>
            </a:extLst>
          </p:cNvPr>
          <p:cNvSpPr txBox="1"/>
          <p:nvPr/>
        </p:nvSpPr>
        <p:spPr>
          <a:xfrm>
            <a:off x="81748" y="1376876"/>
            <a:ext cx="9587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staging\</a:t>
            </a:r>
            <a:r>
              <a:rPr lang="en-US" altLang="zh-CN" dirty="0" err="1"/>
              <a:t>src</a:t>
            </a:r>
            <a:r>
              <a:rPr lang="en-US" altLang="zh-CN" dirty="0"/>
              <a:t>\k8s.io\</a:t>
            </a:r>
            <a:r>
              <a:rPr lang="en-US" altLang="zh-CN" dirty="0" err="1"/>
              <a:t>kubelet</a:t>
            </a:r>
            <a:r>
              <a:rPr lang="en-US" altLang="zh-CN" dirty="0"/>
              <a:t>\pkg\</a:t>
            </a:r>
            <a:r>
              <a:rPr lang="en-US" altLang="zh-CN" dirty="0" err="1"/>
              <a:t>apis</a:t>
            </a:r>
            <a:r>
              <a:rPr lang="en-US" altLang="zh-CN" dirty="0"/>
              <a:t>\stats\v1alpha1\</a:t>
            </a:r>
            <a:r>
              <a:rPr lang="en-US" altLang="zh-CN" dirty="0" err="1"/>
              <a:t>types.go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8681247-38B1-59C5-8990-24C4D99DC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34" y="1941788"/>
            <a:ext cx="7272391" cy="161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634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-288509" y="-190606"/>
            <a:ext cx="2002465" cy="1316037"/>
            <a:chOff x="2784891" y="-471487"/>
            <a:chExt cx="3863970" cy="2539434"/>
          </a:xfrm>
        </p:grpSpPr>
        <p:sp>
          <p:nvSpPr>
            <p:cNvPr id="23" name="矩形 15"/>
            <p:cNvSpPr/>
            <p:nvPr/>
          </p:nvSpPr>
          <p:spPr>
            <a:xfrm rot="1800000">
              <a:off x="3430991" y="340511"/>
              <a:ext cx="3217870" cy="1727436"/>
            </a:xfrm>
            <a:custGeom>
              <a:avLst/>
              <a:gdLst>
                <a:gd name="connsiteX0" fmla="*/ 0 w 3906895"/>
                <a:gd name="connsiteY0" fmla="*/ 0 h 1727086"/>
                <a:gd name="connsiteX1" fmla="*/ 3906895 w 3906895"/>
                <a:gd name="connsiteY1" fmla="*/ 0 h 1727086"/>
                <a:gd name="connsiteX2" fmla="*/ 3906895 w 3906895"/>
                <a:gd name="connsiteY2" fmla="*/ 1727086 h 1727086"/>
                <a:gd name="connsiteX3" fmla="*/ 0 w 3906895"/>
                <a:gd name="connsiteY3" fmla="*/ 1727086 h 1727086"/>
                <a:gd name="connsiteX4" fmla="*/ 0 w 3906895"/>
                <a:gd name="connsiteY4" fmla="*/ 0 h 1727086"/>
                <a:gd name="connsiteX0" fmla="*/ 0 w 3906895"/>
                <a:gd name="connsiteY0" fmla="*/ 10186 h 1737272"/>
                <a:gd name="connsiteX1" fmla="*/ 1259426 w 3906895"/>
                <a:gd name="connsiteY1" fmla="*/ 0 h 1737272"/>
                <a:gd name="connsiteX2" fmla="*/ 3906895 w 3906895"/>
                <a:gd name="connsiteY2" fmla="*/ 10186 h 1737272"/>
                <a:gd name="connsiteX3" fmla="*/ 3906895 w 3906895"/>
                <a:gd name="connsiteY3" fmla="*/ 1737272 h 1737272"/>
                <a:gd name="connsiteX4" fmla="*/ 0 w 3906895"/>
                <a:gd name="connsiteY4" fmla="*/ 1737272 h 1737272"/>
                <a:gd name="connsiteX5" fmla="*/ 0 w 3906895"/>
                <a:gd name="connsiteY5" fmla="*/ 10186 h 1737272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737272 h 1744666"/>
                <a:gd name="connsiteX6" fmla="*/ 0 w 3906895"/>
                <a:gd name="connsiteY6" fmla="*/ 10186 h 1744666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0186 h 1744666"/>
                <a:gd name="connsiteX0" fmla="*/ 0 w 2707042"/>
                <a:gd name="connsiteY0" fmla="*/ 1744666 h 1744666"/>
                <a:gd name="connsiteX1" fmla="*/ 59573 w 2707042"/>
                <a:gd name="connsiteY1" fmla="*/ 0 h 1744666"/>
                <a:gd name="connsiteX2" fmla="*/ 2707042 w 2707042"/>
                <a:gd name="connsiteY2" fmla="*/ 10186 h 1744666"/>
                <a:gd name="connsiteX3" fmla="*/ 2707042 w 2707042"/>
                <a:gd name="connsiteY3" fmla="*/ 1737272 h 1744666"/>
                <a:gd name="connsiteX4" fmla="*/ 0 w 2707042"/>
                <a:gd name="connsiteY4" fmla="*/ 1744666 h 174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7042" h="1744666">
                  <a:moveTo>
                    <a:pt x="0" y="1744666"/>
                  </a:moveTo>
                  <a:lnTo>
                    <a:pt x="59573" y="0"/>
                  </a:lnTo>
                  <a:lnTo>
                    <a:pt x="2707042" y="10186"/>
                  </a:lnTo>
                  <a:lnTo>
                    <a:pt x="2707042" y="1737272"/>
                  </a:lnTo>
                  <a:lnTo>
                    <a:pt x="0" y="174466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784891" y="-471487"/>
              <a:ext cx="1739900" cy="1739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76AEC8A-C347-EF7F-E4D0-232DE576B6BA}"/>
              </a:ext>
            </a:extLst>
          </p:cNvPr>
          <p:cNvSpPr txBox="1"/>
          <p:nvPr/>
        </p:nvSpPr>
        <p:spPr>
          <a:xfrm>
            <a:off x="792345" y="33268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>
                <a:cs typeface="+mn-ea"/>
                <a:sym typeface="+mn-lt"/>
              </a:rPr>
              <a:t>资源控制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C4DDA6B-BAA7-D546-01B6-5C771D53B7FC}"/>
              </a:ext>
            </a:extLst>
          </p:cNvPr>
          <p:cNvSpPr txBox="1"/>
          <p:nvPr/>
        </p:nvSpPr>
        <p:spPr>
          <a:xfrm>
            <a:off x="81748" y="989263"/>
            <a:ext cx="1074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监控信息模型</a:t>
            </a:r>
            <a:endParaRPr lang="en-US" altLang="zh-CN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E40073-398E-937C-6195-5F00DBD2B0BF}"/>
              </a:ext>
            </a:extLst>
          </p:cNvPr>
          <p:cNvSpPr txBox="1"/>
          <p:nvPr/>
        </p:nvSpPr>
        <p:spPr>
          <a:xfrm>
            <a:off x="81749" y="1376876"/>
            <a:ext cx="1891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节点信息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1DB41B4-9BBB-DEA2-6065-2B910CD0F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070" y="1347747"/>
            <a:ext cx="9186930" cy="551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012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-288509" y="-190606"/>
            <a:ext cx="2002465" cy="1316037"/>
            <a:chOff x="2784891" y="-471487"/>
            <a:chExt cx="3863970" cy="2539434"/>
          </a:xfrm>
        </p:grpSpPr>
        <p:sp>
          <p:nvSpPr>
            <p:cNvPr id="23" name="矩形 15"/>
            <p:cNvSpPr/>
            <p:nvPr/>
          </p:nvSpPr>
          <p:spPr>
            <a:xfrm rot="1800000">
              <a:off x="3430991" y="340511"/>
              <a:ext cx="3217870" cy="1727436"/>
            </a:xfrm>
            <a:custGeom>
              <a:avLst/>
              <a:gdLst>
                <a:gd name="connsiteX0" fmla="*/ 0 w 3906895"/>
                <a:gd name="connsiteY0" fmla="*/ 0 h 1727086"/>
                <a:gd name="connsiteX1" fmla="*/ 3906895 w 3906895"/>
                <a:gd name="connsiteY1" fmla="*/ 0 h 1727086"/>
                <a:gd name="connsiteX2" fmla="*/ 3906895 w 3906895"/>
                <a:gd name="connsiteY2" fmla="*/ 1727086 h 1727086"/>
                <a:gd name="connsiteX3" fmla="*/ 0 w 3906895"/>
                <a:gd name="connsiteY3" fmla="*/ 1727086 h 1727086"/>
                <a:gd name="connsiteX4" fmla="*/ 0 w 3906895"/>
                <a:gd name="connsiteY4" fmla="*/ 0 h 1727086"/>
                <a:gd name="connsiteX0" fmla="*/ 0 w 3906895"/>
                <a:gd name="connsiteY0" fmla="*/ 10186 h 1737272"/>
                <a:gd name="connsiteX1" fmla="*/ 1259426 w 3906895"/>
                <a:gd name="connsiteY1" fmla="*/ 0 h 1737272"/>
                <a:gd name="connsiteX2" fmla="*/ 3906895 w 3906895"/>
                <a:gd name="connsiteY2" fmla="*/ 10186 h 1737272"/>
                <a:gd name="connsiteX3" fmla="*/ 3906895 w 3906895"/>
                <a:gd name="connsiteY3" fmla="*/ 1737272 h 1737272"/>
                <a:gd name="connsiteX4" fmla="*/ 0 w 3906895"/>
                <a:gd name="connsiteY4" fmla="*/ 1737272 h 1737272"/>
                <a:gd name="connsiteX5" fmla="*/ 0 w 3906895"/>
                <a:gd name="connsiteY5" fmla="*/ 10186 h 1737272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737272 h 1744666"/>
                <a:gd name="connsiteX6" fmla="*/ 0 w 3906895"/>
                <a:gd name="connsiteY6" fmla="*/ 10186 h 1744666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0186 h 1744666"/>
                <a:gd name="connsiteX0" fmla="*/ 0 w 2707042"/>
                <a:gd name="connsiteY0" fmla="*/ 1744666 h 1744666"/>
                <a:gd name="connsiteX1" fmla="*/ 59573 w 2707042"/>
                <a:gd name="connsiteY1" fmla="*/ 0 h 1744666"/>
                <a:gd name="connsiteX2" fmla="*/ 2707042 w 2707042"/>
                <a:gd name="connsiteY2" fmla="*/ 10186 h 1744666"/>
                <a:gd name="connsiteX3" fmla="*/ 2707042 w 2707042"/>
                <a:gd name="connsiteY3" fmla="*/ 1737272 h 1744666"/>
                <a:gd name="connsiteX4" fmla="*/ 0 w 2707042"/>
                <a:gd name="connsiteY4" fmla="*/ 1744666 h 174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7042" h="1744666">
                  <a:moveTo>
                    <a:pt x="0" y="1744666"/>
                  </a:moveTo>
                  <a:lnTo>
                    <a:pt x="59573" y="0"/>
                  </a:lnTo>
                  <a:lnTo>
                    <a:pt x="2707042" y="10186"/>
                  </a:lnTo>
                  <a:lnTo>
                    <a:pt x="2707042" y="1737272"/>
                  </a:lnTo>
                  <a:lnTo>
                    <a:pt x="0" y="174466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784891" y="-471487"/>
              <a:ext cx="1739900" cy="1739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76AEC8A-C347-EF7F-E4D0-232DE576B6BA}"/>
              </a:ext>
            </a:extLst>
          </p:cNvPr>
          <p:cNvSpPr txBox="1"/>
          <p:nvPr/>
        </p:nvSpPr>
        <p:spPr>
          <a:xfrm>
            <a:off x="792345" y="33268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>
                <a:cs typeface="+mn-ea"/>
                <a:sym typeface="+mn-lt"/>
              </a:rPr>
              <a:t>资源控制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C4DDA6B-BAA7-D546-01B6-5C771D53B7FC}"/>
              </a:ext>
            </a:extLst>
          </p:cNvPr>
          <p:cNvSpPr txBox="1"/>
          <p:nvPr/>
        </p:nvSpPr>
        <p:spPr>
          <a:xfrm>
            <a:off x="81748" y="989263"/>
            <a:ext cx="1074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监控信息模型</a:t>
            </a:r>
            <a:endParaRPr lang="en-US" altLang="zh-CN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E40073-398E-937C-6195-5F00DBD2B0BF}"/>
              </a:ext>
            </a:extLst>
          </p:cNvPr>
          <p:cNvSpPr txBox="1"/>
          <p:nvPr/>
        </p:nvSpPr>
        <p:spPr>
          <a:xfrm>
            <a:off x="81749" y="1376876"/>
            <a:ext cx="1891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Pod</a:t>
            </a:r>
            <a:r>
              <a:rPr lang="zh-CN" altLang="en-US" dirty="0"/>
              <a:t>信息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BA1558A-A275-747C-416B-9509A42D0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630" y="1342985"/>
            <a:ext cx="9639370" cy="551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393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-288509" y="-190606"/>
            <a:ext cx="2002465" cy="1316037"/>
            <a:chOff x="2784891" y="-471487"/>
            <a:chExt cx="3863970" cy="2539434"/>
          </a:xfrm>
        </p:grpSpPr>
        <p:sp>
          <p:nvSpPr>
            <p:cNvPr id="23" name="矩形 15"/>
            <p:cNvSpPr/>
            <p:nvPr/>
          </p:nvSpPr>
          <p:spPr>
            <a:xfrm rot="1800000">
              <a:off x="3430991" y="340511"/>
              <a:ext cx="3217870" cy="1727436"/>
            </a:xfrm>
            <a:custGeom>
              <a:avLst/>
              <a:gdLst>
                <a:gd name="connsiteX0" fmla="*/ 0 w 3906895"/>
                <a:gd name="connsiteY0" fmla="*/ 0 h 1727086"/>
                <a:gd name="connsiteX1" fmla="*/ 3906895 w 3906895"/>
                <a:gd name="connsiteY1" fmla="*/ 0 h 1727086"/>
                <a:gd name="connsiteX2" fmla="*/ 3906895 w 3906895"/>
                <a:gd name="connsiteY2" fmla="*/ 1727086 h 1727086"/>
                <a:gd name="connsiteX3" fmla="*/ 0 w 3906895"/>
                <a:gd name="connsiteY3" fmla="*/ 1727086 h 1727086"/>
                <a:gd name="connsiteX4" fmla="*/ 0 w 3906895"/>
                <a:gd name="connsiteY4" fmla="*/ 0 h 1727086"/>
                <a:gd name="connsiteX0" fmla="*/ 0 w 3906895"/>
                <a:gd name="connsiteY0" fmla="*/ 10186 h 1737272"/>
                <a:gd name="connsiteX1" fmla="*/ 1259426 w 3906895"/>
                <a:gd name="connsiteY1" fmla="*/ 0 h 1737272"/>
                <a:gd name="connsiteX2" fmla="*/ 3906895 w 3906895"/>
                <a:gd name="connsiteY2" fmla="*/ 10186 h 1737272"/>
                <a:gd name="connsiteX3" fmla="*/ 3906895 w 3906895"/>
                <a:gd name="connsiteY3" fmla="*/ 1737272 h 1737272"/>
                <a:gd name="connsiteX4" fmla="*/ 0 w 3906895"/>
                <a:gd name="connsiteY4" fmla="*/ 1737272 h 1737272"/>
                <a:gd name="connsiteX5" fmla="*/ 0 w 3906895"/>
                <a:gd name="connsiteY5" fmla="*/ 10186 h 1737272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737272 h 1744666"/>
                <a:gd name="connsiteX6" fmla="*/ 0 w 3906895"/>
                <a:gd name="connsiteY6" fmla="*/ 10186 h 1744666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0186 h 1744666"/>
                <a:gd name="connsiteX0" fmla="*/ 0 w 2707042"/>
                <a:gd name="connsiteY0" fmla="*/ 1744666 h 1744666"/>
                <a:gd name="connsiteX1" fmla="*/ 59573 w 2707042"/>
                <a:gd name="connsiteY1" fmla="*/ 0 h 1744666"/>
                <a:gd name="connsiteX2" fmla="*/ 2707042 w 2707042"/>
                <a:gd name="connsiteY2" fmla="*/ 10186 h 1744666"/>
                <a:gd name="connsiteX3" fmla="*/ 2707042 w 2707042"/>
                <a:gd name="connsiteY3" fmla="*/ 1737272 h 1744666"/>
                <a:gd name="connsiteX4" fmla="*/ 0 w 2707042"/>
                <a:gd name="connsiteY4" fmla="*/ 1744666 h 174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7042" h="1744666">
                  <a:moveTo>
                    <a:pt x="0" y="1744666"/>
                  </a:moveTo>
                  <a:lnTo>
                    <a:pt x="59573" y="0"/>
                  </a:lnTo>
                  <a:lnTo>
                    <a:pt x="2707042" y="10186"/>
                  </a:lnTo>
                  <a:lnTo>
                    <a:pt x="2707042" y="1737272"/>
                  </a:lnTo>
                  <a:lnTo>
                    <a:pt x="0" y="174466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784891" y="-471487"/>
              <a:ext cx="1739900" cy="1739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76AEC8A-C347-EF7F-E4D0-232DE576B6BA}"/>
              </a:ext>
            </a:extLst>
          </p:cNvPr>
          <p:cNvSpPr txBox="1"/>
          <p:nvPr/>
        </p:nvSpPr>
        <p:spPr>
          <a:xfrm>
            <a:off x="792345" y="33268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>
                <a:cs typeface="+mn-ea"/>
                <a:sym typeface="+mn-lt"/>
              </a:rPr>
              <a:t>资源控制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C4DDA6B-BAA7-D546-01B6-5C771D53B7FC}"/>
              </a:ext>
            </a:extLst>
          </p:cNvPr>
          <p:cNvSpPr txBox="1"/>
          <p:nvPr/>
        </p:nvSpPr>
        <p:spPr>
          <a:xfrm>
            <a:off x="81748" y="989263"/>
            <a:ext cx="1074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监控信息模型</a:t>
            </a:r>
            <a:endParaRPr lang="en-US" altLang="zh-CN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E40073-398E-937C-6195-5F00DBD2B0BF}"/>
              </a:ext>
            </a:extLst>
          </p:cNvPr>
          <p:cNvSpPr txBox="1"/>
          <p:nvPr/>
        </p:nvSpPr>
        <p:spPr>
          <a:xfrm>
            <a:off x="81749" y="1376876"/>
            <a:ext cx="1891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container</a:t>
            </a:r>
            <a:r>
              <a:rPr lang="zh-CN" altLang="en-US" dirty="0"/>
              <a:t>信息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86651A5-C9AF-E9B2-00D5-E213B9A37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653" y="1746208"/>
            <a:ext cx="9820347" cy="500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680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-288509" y="-190606"/>
            <a:ext cx="2002465" cy="1316037"/>
            <a:chOff x="2784891" y="-471487"/>
            <a:chExt cx="3863970" cy="2539434"/>
          </a:xfrm>
        </p:grpSpPr>
        <p:sp>
          <p:nvSpPr>
            <p:cNvPr id="23" name="矩形 15"/>
            <p:cNvSpPr/>
            <p:nvPr/>
          </p:nvSpPr>
          <p:spPr>
            <a:xfrm rot="1800000">
              <a:off x="3430991" y="340511"/>
              <a:ext cx="3217870" cy="1727436"/>
            </a:xfrm>
            <a:custGeom>
              <a:avLst/>
              <a:gdLst>
                <a:gd name="connsiteX0" fmla="*/ 0 w 3906895"/>
                <a:gd name="connsiteY0" fmla="*/ 0 h 1727086"/>
                <a:gd name="connsiteX1" fmla="*/ 3906895 w 3906895"/>
                <a:gd name="connsiteY1" fmla="*/ 0 h 1727086"/>
                <a:gd name="connsiteX2" fmla="*/ 3906895 w 3906895"/>
                <a:gd name="connsiteY2" fmla="*/ 1727086 h 1727086"/>
                <a:gd name="connsiteX3" fmla="*/ 0 w 3906895"/>
                <a:gd name="connsiteY3" fmla="*/ 1727086 h 1727086"/>
                <a:gd name="connsiteX4" fmla="*/ 0 w 3906895"/>
                <a:gd name="connsiteY4" fmla="*/ 0 h 1727086"/>
                <a:gd name="connsiteX0" fmla="*/ 0 w 3906895"/>
                <a:gd name="connsiteY0" fmla="*/ 10186 h 1737272"/>
                <a:gd name="connsiteX1" fmla="*/ 1259426 w 3906895"/>
                <a:gd name="connsiteY1" fmla="*/ 0 h 1737272"/>
                <a:gd name="connsiteX2" fmla="*/ 3906895 w 3906895"/>
                <a:gd name="connsiteY2" fmla="*/ 10186 h 1737272"/>
                <a:gd name="connsiteX3" fmla="*/ 3906895 w 3906895"/>
                <a:gd name="connsiteY3" fmla="*/ 1737272 h 1737272"/>
                <a:gd name="connsiteX4" fmla="*/ 0 w 3906895"/>
                <a:gd name="connsiteY4" fmla="*/ 1737272 h 1737272"/>
                <a:gd name="connsiteX5" fmla="*/ 0 w 3906895"/>
                <a:gd name="connsiteY5" fmla="*/ 10186 h 1737272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737272 h 1744666"/>
                <a:gd name="connsiteX6" fmla="*/ 0 w 3906895"/>
                <a:gd name="connsiteY6" fmla="*/ 10186 h 1744666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0186 h 1744666"/>
                <a:gd name="connsiteX0" fmla="*/ 0 w 2707042"/>
                <a:gd name="connsiteY0" fmla="*/ 1744666 h 1744666"/>
                <a:gd name="connsiteX1" fmla="*/ 59573 w 2707042"/>
                <a:gd name="connsiteY1" fmla="*/ 0 h 1744666"/>
                <a:gd name="connsiteX2" fmla="*/ 2707042 w 2707042"/>
                <a:gd name="connsiteY2" fmla="*/ 10186 h 1744666"/>
                <a:gd name="connsiteX3" fmla="*/ 2707042 w 2707042"/>
                <a:gd name="connsiteY3" fmla="*/ 1737272 h 1744666"/>
                <a:gd name="connsiteX4" fmla="*/ 0 w 2707042"/>
                <a:gd name="connsiteY4" fmla="*/ 1744666 h 174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7042" h="1744666">
                  <a:moveTo>
                    <a:pt x="0" y="1744666"/>
                  </a:moveTo>
                  <a:lnTo>
                    <a:pt x="59573" y="0"/>
                  </a:lnTo>
                  <a:lnTo>
                    <a:pt x="2707042" y="10186"/>
                  </a:lnTo>
                  <a:lnTo>
                    <a:pt x="2707042" y="1737272"/>
                  </a:lnTo>
                  <a:lnTo>
                    <a:pt x="0" y="174466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784891" y="-471487"/>
              <a:ext cx="1739900" cy="1739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76AEC8A-C347-EF7F-E4D0-232DE576B6BA}"/>
              </a:ext>
            </a:extLst>
          </p:cNvPr>
          <p:cNvSpPr txBox="1"/>
          <p:nvPr/>
        </p:nvSpPr>
        <p:spPr>
          <a:xfrm>
            <a:off x="792345" y="33268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>
                <a:cs typeface="+mn-ea"/>
                <a:sym typeface="+mn-lt"/>
              </a:rPr>
              <a:t>资源控制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C4DDA6B-BAA7-D546-01B6-5C771D53B7FC}"/>
              </a:ext>
            </a:extLst>
          </p:cNvPr>
          <p:cNvSpPr txBox="1"/>
          <p:nvPr/>
        </p:nvSpPr>
        <p:spPr>
          <a:xfrm>
            <a:off x="81748" y="989263"/>
            <a:ext cx="1074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监控信息模型</a:t>
            </a:r>
            <a:endParaRPr lang="en-US" altLang="zh-CN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E40073-398E-937C-6195-5F00DBD2B0BF}"/>
              </a:ext>
            </a:extLst>
          </p:cNvPr>
          <p:cNvSpPr txBox="1"/>
          <p:nvPr/>
        </p:nvSpPr>
        <p:spPr>
          <a:xfrm>
            <a:off x="81749" y="1376876"/>
            <a:ext cx="1891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内存信息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6C7B571-EB35-6E63-BAB6-05DE5C761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377" y="1173929"/>
            <a:ext cx="8624951" cy="557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95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-288509" y="-190606"/>
            <a:ext cx="2002465" cy="1316037"/>
            <a:chOff x="2784891" y="-471487"/>
            <a:chExt cx="3863970" cy="2539434"/>
          </a:xfrm>
        </p:grpSpPr>
        <p:sp>
          <p:nvSpPr>
            <p:cNvPr id="23" name="矩形 15"/>
            <p:cNvSpPr/>
            <p:nvPr/>
          </p:nvSpPr>
          <p:spPr>
            <a:xfrm rot="1800000">
              <a:off x="3430991" y="340511"/>
              <a:ext cx="3217870" cy="1727436"/>
            </a:xfrm>
            <a:custGeom>
              <a:avLst/>
              <a:gdLst>
                <a:gd name="connsiteX0" fmla="*/ 0 w 3906895"/>
                <a:gd name="connsiteY0" fmla="*/ 0 h 1727086"/>
                <a:gd name="connsiteX1" fmla="*/ 3906895 w 3906895"/>
                <a:gd name="connsiteY1" fmla="*/ 0 h 1727086"/>
                <a:gd name="connsiteX2" fmla="*/ 3906895 w 3906895"/>
                <a:gd name="connsiteY2" fmla="*/ 1727086 h 1727086"/>
                <a:gd name="connsiteX3" fmla="*/ 0 w 3906895"/>
                <a:gd name="connsiteY3" fmla="*/ 1727086 h 1727086"/>
                <a:gd name="connsiteX4" fmla="*/ 0 w 3906895"/>
                <a:gd name="connsiteY4" fmla="*/ 0 h 1727086"/>
                <a:gd name="connsiteX0" fmla="*/ 0 w 3906895"/>
                <a:gd name="connsiteY0" fmla="*/ 10186 h 1737272"/>
                <a:gd name="connsiteX1" fmla="*/ 1259426 w 3906895"/>
                <a:gd name="connsiteY1" fmla="*/ 0 h 1737272"/>
                <a:gd name="connsiteX2" fmla="*/ 3906895 w 3906895"/>
                <a:gd name="connsiteY2" fmla="*/ 10186 h 1737272"/>
                <a:gd name="connsiteX3" fmla="*/ 3906895 w 3906895"/>
                <a:gd name="connsiteY3" fmla="*/ 1737272 h 1737272"/>
                <a:gd name="connsiteX4" fmla="*/ 0 w 3906895"/>
                <a:gd name="connsiteY4" fmla="*/ 1737272 h 1737272"/>
                <a:gd name="connsiteX5" fmla="*/ 0 w 3906895"/>
                <a:gd name="connsiteY5" fmla="*/ 10186 h 1737272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737272 h 1744666"/>
                <a:gd name="connsiteX6" fmla="*/ 0 w 3906895"/>
                <a:gd name="connsiteY6" fmla="*/ 10186 h 1744666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0186 h 1744666"/>
                <a:gd name="connsiteX0" fmla="*/ 0 w 2707042"/>
                <a:gd name="connsiteY0" fmla="*/ 1744666 h 1744666"/>
                <a:gd name="connsiteX1" fmla="*/ 59573 w 2707042"/>
                <a:gd name="connsiteY1" fmla="*/ 0 h 1744666"/>
                <a:gd name="connsiteX2" fmla="*/ 2707042 w 2707042"/>
                <a:gd name="connsiteY2" fmla="*/ 10186 h 1744666"/>
                <a:gd name="connsiteX3" fmla="*/ 2707042 w 2707042"/>
                <a:gd name="connsiteY3" fmla="*/ 1737272 h 1744666"/>
                <a:gd name="connsiteX4" fmla="*/ 0 w 2707042"/>
                <a:gd name="connsiteY4" fmla="*/ 1744666 h 174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7042" h="1744666">
                  <a:moveTo>
                    <a:pt x="0" y="1744666"/>
                  </a:moveTo>
                  <a:lnTo>
                    <a:pt x="59573" y="0"/>
                  </a:lnTo>
                  <a:lnTo>
                    <a:pt x="2707042" y="10186"/>
                  </a:lnTo>
                  <a:lnTo>
                    <a:pt x="2707042" y="1737272"/>
                  </a:lnTo>
                  <a:lnTo>
                    <a:pt x="0" y="174466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784891" y="-471487"/>
              <a:ext cx="1739900" cy="1739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76AEC8A-C347-EF7F-E4D0-232DE576B6BA}"/>
              </a:ext>
            </a:extLst>
          </p:cNvPr>
          <p:cNvSpPr txBox="1"/>
          <p:nvPr/>
        </p:nvSpPr>
        <p:spPr>
          <a:xfrm>
            <a:off x="792345" y="33268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>
                <a:cs typeface="+mn-ea"/>
                <a:sym typeface="+mn-lt"/>
              </a:rPr>
              <a:t>资源控制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5B69E0-9598-A0F1-CDC2-C90A04C73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344" y="2364154"/>
            <a:ext cx="7789140" cy="416116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FC53C89-610A-98E3-192D-2279622F8B39}"/>
              </a:ext>
            </a:extLst>
          </p:cNvPr>
          <p:cNvSpPr txBox="1"/>
          <p:nvPr/>
        </p:nvSpPr>
        <p:spPr>
          <a:xfrm>
            <a:off x="792344" y="1164662"/>
            <a:ext cx="10740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Kubelet</a:t>
            </a:r>
            <a:r>
              <a:rPr lang="zh-CN" altLang="en-US" dirty="0"/>
              <a:t>中所有资源控制操作由</a:t>
            </a:r>
            <a:r>
              <a:rPr lang="en-US" altLang="zh-CN" dirty="0" err="1"/>
              <a:t>containerManager</a:t>
            </a:r>
            <a:r>
              <a:rPr lang="zh-CN" altLang="en-US" dirty="0"/>
              <a:t>模块实现。</a:t>
            </a:r>
            <a:r>
              <a:rPr lang="en-US" altLang="zh-CN" dirty="0" err="1"/>
              <a:t>containerManager</a:t>
            </a:r>
            <a:r>
              <a:rPr lang="zh-CN" altLang="en-US" dirty="0"/>
              <a:t>通过</a:t>
            </a:r>
            <a:r>
              <a:rPr lang="en-US" altLang="zh-CN" dirty="0" err="1"/>
              <a:t>cgroup</a:t>
            </a:r>
            <a:r>
              <a:rPr lang="zh-CN" altLang="en-US" dirty="0"/>
              <a:t>对资源进行层层限制。粒度从小到大为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container -&gt; pod -&gt; </a:t>
            </a:r>
            <a:r>
              <a:rPr lang="en-US" altLang="zh-CN" dirty="0" err="1"/>
              <a:t>qos</a:t>
            </a:r>
            <a:r>
              <a:rPr lang="en-US" altLang="zh-CN" dirty="0"/>
              <a:t> -&gt; node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4824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-288509" y="-190606"/>
            <a:ext cx="2002465" cy="1316037"/>
            <a:chOff x="2784891" y="-471487"/>
            <a:chExt cx="3863970" cy="2539434"/>
          </a:xfrm>
        </p:grpSpPr>
        <p:sp>
          <p:nvSpPr>
            <p:cNvPr id="23" name="矩形 15"/>
            <p:cNvSpPr/>
            <p:nvPr/>
          </p:nvSpPr>
          <p:spPr>
            <a:xfrm rot="1800000">
              <a:off x="3430991" y="340511"/>
              <a:ext cx="3217870" cy="1727436"/>
            </a:xfrm>
            <a:custGeom>
              <a:avLst/>
              <a:gdLst>
                <a:gd name="connsiteX0" fmla="*/ 0 w 3906895"/>
                <a:gd name="connsiteY0" fmla="*/ 0 h 1727086"/>
                <a:gd name="connsiteX1" fmla="*/ 3906895 w 3906895"/>
                <a:gd name="connsiteY1" fmla="*/ 0 h 1727086"/>
                <a:gd name="connsiteX2" fmla="*/ 3906895 w 3906895"/>
                <a:gd name="connsiteY2" fmla="*/ 1727086 h 1727086"/>
                <a:gd name="connsiteX3" fmla="*/ 0 w 3906895"/>
                <a:gd name="connsiteY3" fmla="*/ 1727086 h 1727086"/>
                <a:gd name="connsiteX4" fmla="*/ 0 w 3906895"/>
                <a:gd name="connsiteY4" fmla="*/ 0 h 1727086"/>
                <a:gd name="connsiteX0" fmla="*/ 0 w 3906895"/>
                <a:gd name="connsiteY0" fmla="*/ 10186 h 1737272"/>
                <a:gd name="connsiteX1" fmla="*/ 1259426 w 3906895"/>
                <a:gd name="connsiteY1" fmla="*/ 0 h 1737272"/>
                <a:gd name="connsiteX2" fmla="*/ 3906895 w 3906895"/>
                <a:gd name="connsiteY2" fmla="*/ 10186 h 1737272"/>
                <a:gd name="connsiteX3" fmla="*/ 3906895 w 3906895"/>
                <a:gd name="connsiteY3" fmla="*/ 1737272 h 1737272"/>
                <a:gd name="connsiteX4" fmla="*/ 0 w 3906895"/>
                <a:gd name="connsiteY4" fmla="*/ 1737272 h 1737272"/>
                <a:gd name="connsiteX5" fmla="*/ 0 w 3906895"/>
                <a:gd name="connsiteY5" fmla="*/ 10186 h 1737272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737272 h 1744666"/>
                <a:gd name="connsiteX6" fmla="*/ 0 w 3906895"/>
                <a:gd name="connsiteY6" fmla="*/ 10186 h 1744666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0186 h 1744666"/>
                <a:gd name="connsiteX0" fmla="*/ 0 w 2707042"/>
                <a:gd name="connsiteY0" fmla="*/ 1744666 h 1744666"/>
                <a:gd name="connsiteX1" fmla="*/ 59573 w 2707042"/>
                <a:gd name="connsiteY1" fmla="*/ 0 h 1744666"/>
                <a:gd name="connsiteX2" fmla="*/ 2707042 w 2707042"/>
                <a:gd name="connsiteY2" fmla="*/ 10186 h 1744666"/>
                <a:gd name="connsiteX3" fmla="*/ 2707042 w 2707042"/>
                <a:gd name="connsiteY3" fmla="*/ 1737272 h 1744666"/>
                <a:gd name="connsiteX4" fmla="*/ 0 w 2707042"/>
                <a:gd name="connsiteY4" fmla="*/ 1744666 h 174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7042" h="1744666">
                  <a:moveTo>
                    <a:pt x="0" y="1744666"/>
                  </a:moveTo>
                  <a:lnTo>
                    <a:pt x="59573" y="0"/>
                  </a:lnTo>
                  <a:lnTo>
                    <a:pt x="2707042" y="10186"/>
                  </a:lnTo>
                  <a:lnTo>
                    <a:pt x="2707042" y="1737272"/>
                  </a:lnTo>
                  <a:lnTo>
                    <a:pt x="0" y="174466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784891" y="-471487"/>
              <a:ext cx="1739900" cy="1739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76AEC8A-C347-EF7F-E4D0-232DE576B6BA}"/>
              </a:ext>
            </a:extLst>
          </p:cNvPr>
          <p:cNvSpPr txBox="1"/>
          <p:nvPr/>
        </p:nvSpPr>
        <p:spPr>
          <a:xfrm>
            <a:off x="792345" y="33268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>
                <a:cs typeface="+mn-ea"/>
                <a:sym typeface="+mn-lt"/>
              </a:rPr>
              <a:t>资源控制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C4DDA6B-BAA7-D546-01B6-5C771D53B7FC}"/>
              </a:ext>
            </a:extLst>
          </p:cNvPr>
          <p:cNvSpPr txBox="1"/>
          <p:nvPr/>
        </p:nvSpPr>
        <p:spPr>
          <a:xfrm>
            <a:off x="81748" y="989263"/>
            <a:ext cx="1074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监控信息模型</a:t>
            </a:r>
            <a:endParaRPr lang="en-US" altLang="zh-CN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E40073-398E-937C-6195-5F00DBD2B0BF}"/>
              </a:ext>
            </a:extLst>
          </p:cNvPr>
          <p:cNvSpPr txBox="1"/>
          <p:nvPr/>
        </p:nvSpPr>
        <p:spPr>
          <a:xfrm>
            <a:off x="81749" y="1376876"/>
            <a:ext cx="1891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cpu</a:t>
            </a:r>
            <a:r>
              <a:rPr lang="zh-CN" altLang="en-US" dirty="0"/>
              <a:t>信息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F536CF7-B1E9-D09F-24F7-511D0D029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34" y="1890155"/>
            <a:ext cx="7505755" cy="284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409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-288509" y="-190606"/>
            <a:ext cx="2002465" cy="1316037"/>
            <a:chOff x="2784891" y="-471487"/>
            <a:chExt cx="3863970" cy="2539434"/>
          </a:xfrm>
        </p:grpSpPr>
        <p:sp>
          <p:nvSpPr>
            <p:cNvPr id="23" name="矩形 15"/>
            <p:cNvSpPr/>
            <p:nvPr/>
          </p:nvSpPr>
          <p:spPr>
            <a:xfrm rot="1800000">
              <a:off x="3430991" y="340511"/>
              <a:ext cx="3217870" cy="1727436"/>
            </a:xfrm>
            <a:custGeom>
              <a:avLst/>
              <a:gdLst>
                <a:gd name="connsiteX0" fmla="*/ 0 w 3906895"/>
                <a:gd name="connsiteY0" fmla="*/ 0 h 1727086"/>
                <a:gd name="connsiteX1" fmla="*/ 3906895 w 3906895"/>
                <a:gd name="connsiteY1" fmla="*/ 0 h 1727086"/>
                <a:gd name="connsiteX2" fmla="*/ 3906895 w 3906895"/>
                <a:gd name="connsiteY2" fmla="*/ 1727086 h 1727086"/>
                <a:gd name="connsiteX3" fmla="*/ 0 w 3906895"/>
                <a:gd name="connsiteY3" fmla="*/ 1727086 h 1727086"/>
                <a:gd name="connsiteX4" fmla="*/ 0 w 3906895"/>
                <a:gd name="connsiteY4" fmla="*/ 0 h 1727086"/>
                <a:gd name="connsiteX0" fmla="*/ 0 w 3906895"/>
                <a:gd name="connsiteY0" fmla="*/ 10186 h 1737272"/>
                <a:gd name="connsiteX1" fmla="*/ 1259426 w 3906895"/>
                <a:gd name="connsiteY1" fmla="*/ 0 h 1737272"/>
                <a:gd name="connsiteX2" fmla="*/ 3906895 w 3906895"/>
                <a:gd name="connsiteY2" fmla="*/ 10186 h 1737272"/>
                <a:gd name="connsiteX3" fmla="*/ 3906895 w 3906895"/>
                <a:gd name="connsiteY3" fmla="*/ 1737272 h 1737272"/>
                <a:gd name="connsiteX4" fmla="*/ 0 w 3906895"/>
                <a:gd name="connsiteY4" fmla="*/ 1737272 h 1737272"/>
                <a:gd name="connsiteX5" fmla="*/ 0 w 3906895"/>
                <a:gd name="connsiteY5" fmla="*/ 10186 h 1737272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737272 h 1744666"/>
                <a:gd name="connsiteX6" fmla="*/ 0 w 3906895"/>
                <a:gd name="connsiteY6" fmla="*/ 10186 h 1744666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0186 h 1744666"/>
                <a:gd name="connsiteX0" fmla="*/ 0 w 2707042"/>
                <a:gd name="connsiteY0" fmla="*/ 1744666 h 1744666"/>
                <a:gd name="connsiteX1" fmla="*/ 59573 w 2707042"/>
                <a:gd name="connsiteY1" fmla="*/ 0 h 1744666"/>
                <a:gd name="connsiteX2" fmla="*/ 2707042 w 2707042"/>
                <a:gd name="connsiteY2" fmla="*/ 10186 h 1744666"/>
                <a:gd name="connsiteX3" fmla="*/ 2707042 w 2707042"/>
                <a:gd name="connsiteY3" fmla="*/ 1737272 h 1744666"/>
                <a:gd name="connsiteX4" fmla="*/ 0 w 2707042"/>
                <a:gd name="connsiteY4" fmla="*/ 1744666 h 174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7042" h="1744666">
                  <a:moveTo>
                    <a:pt x="0" y="1744666"/>
                  </a:moveTo>
                  <a:lnTo>
                    <a:pt x="59573" y="0"/>
                  </a:lnTo>
                  <a:lnTo>
                    <a:pt x="2707042" y="10186"/>
                  </a:lnTo>
                  <a:lnTo>
                    <a:pt x="2707042" y="1737272"/>
                  </a:lnTo>
                  <a:lnTo>
                    <a:pt x="0" y="174466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784891" y="-471487"/>
              <a:ext cx="1739900" cy="1739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76AEC8A-C347-EF7F-E4D0-232DE576B6BA}"/>
              </a:ext>
            </a:extLst>
          </p:cNvPr>
          <p:cNvSpPr txBox="1"/>
          <p:nvPr/>
        </p:nvSpPr>
        <p:spPr>
          <a:xfrm>
            <a:off x="792345" y="33268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>
                <a:cs typeface="+mn-ea"/>
                <a:sym typeface="+mn-lt"/>
              </a:rPr>
              <a:t>资源管理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2BAD6C0-9DFA-18CE-C4C9-03078221AC92}"/>
              </a:ext>
            </a:extLst>
          </p:cNvPr>
          <p:cNvSpPr txBox="1"/>
          <p:nvPr/>
        </p:nvSpPr>
        <p:spPr>
          <a:xfrm>
            <a:off x="162334" y="1081231"/>
            <a:ext cx="1129274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资源数据的使用</a:t>
            </a:r>
            <a:endParaRPr lang="en-US" altLang="zh-CN" b="1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horizontal Pod Autoscaling (HPA) </a:t>
            </a:r>
            <a:r>
              <a:rPr lang="zh-CN" altLang="en-US" dirty="0"/>
              <a:t>可以根据平均 </a:t>
            </a:r>
            <a:r>
              <a:rPr lang="en-US" altLang="zh-CN" dirty="0"/>
              <a:t>CPU </a:t>
            </a:r>
            <a:r>
              <a:rPr lang="zh-CN" altLang="en-US" dirty="0"/>
              <a:t>利用率、平均内存利用率或指定的任何其他自定义指标自动扩展 </a:t>
            </a:r>
            <a:r>
              <a:rPr lang="en-US" altLang="zh-CN" dirty="0"/>
              <a:t>Pod </a:t>
            </a:r>
            <a:r>
              <a:rPr lang="zh-CN" altLang="en-US" dirty="0"/>
              <a:t>数量。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resourceQuota</a:t>
            </a:r>
            <a:r>
              <a:rPr lang="en-US" altLang="zh-CN" dirty="0"/>
              <a:t> </a:t>
            </a:r>
            <a:r>
              <a:rPr lang="zh-CN" altLang="en-US" dirty="0">
                <a:effectLst/>
              </a:rPr>
              <a:t>是用来限制用户资源用量的一种机制。可以限制计算资源、存储资源和对象数量。计算资源包括 </a:t>
            </a:r>
            <a:r>
              <a:rPr lang="en-US" altLang="zh-CN" dirty="0" err="1">
                <a:effectLst/>
              </a:rPr>
              <a:t>cpu</a:t>
            </a:r>
            <a:r>
              <a:rPr lang="en-US" altLang="zh-CN" dirty="0">
                <a:effectLst/>
              </a:rPr>
              <a:t> </a:t>
            </a:r>
            <a:r>
              <a:rPr lang="zh-CN" altLang="en-US" dirty="0">
                <a:effectLst/>
              </a:rPr>
              <a:t>和 </a:t>
            </a:r>
            <a:r>
              <a:rPr lang="en-US" altLang="zh-CN" dirty="0">
                <a:effectLst/>
              </a:rPr>
              <a:t>memory</a:t>
            </a:r>
            <a:r>
              <a:rPr lang="zh-CN" altLang="en-US" dirty="0">
                <a:effectLst/>
              </a:rPr>
              <a:t>。存储资源包括存储资源的总量以及指定 </a:t>
            </a:r>
            <a:r>
              <a:rPr lang="en-US" altLang="zh-CN" dirty="0">
                <a:effectLst/>
              </a:rPr>
              <a:t>storage class </a:t>
            </a:r>
            <a:r>
              <a:rPr lang="zh-CN" altLang="en-US" dirty="0">
                <a:effectLst/>
              </a:rPr>
              <a:t>的总量。</a:t>
            </a:r>
            <a:endParaRPr lang="en-US" altLang="zh-CN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request/limit </a:t>
            </a:r>
            <a:r>
              <a:rPr lang="zh-CN" altLang="en-US" dirty="0"/>
              <a:t>用于支持资源的升级与配额的管理。</a:t>
            </a:r>
            <a:r>
              <a:rPr lang="en-US" altLang="zh-CN" dirty="0"/>
              <a:t>Request</a:t>
            </a:r>
            <a:r>
              <a:rPr lang="zh-CN" altLang="en-US" dirty="0"/>
              <a:t>主要是应用发布时对容器的使用量进行灵活配置；</a:t>
            </a:r>
            <a:r>
              <a:rPr lang="en-US" altLang="zh-CN" dirty="0"/>
              <a:t>Limit</a:t>
            </a:r>
            <a:r>
              <a:rPr lang="zh-CN" altLang="en-US" dirty="0"/>
              <a:t>主要是对应用容器进行资源限制，使应用能够合理进行资源占有。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7856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-288509" y="-190606"/>
            <a:ext cx="2002465" cy="1316037"/>
            <a:chOff x="2784891" y="-471487"/>
            <a:chExt cx="3863970" cy="2539434"/>
          </a:xfrm>
        </p:grpSpPr>
        <p:sp>
          <p:nvSpPr>
            <p:cNvPr id="23" name="矩形 15"/>
            <p:cNvSpPr/>
            <p:nvPr/>
          </p:nvSpPr>
          <p:spPr>
            <a:xfrm rot="1800000">
              <a:off x="3430991" y="340511"/>
              <a:ext cx="3217870" cy="1727436"/>
            </a:xfrm>
            <a:custGeom>
              <a:avLst/>
              <a:gdLst>
                <a:gd name="connsiteX0" fmla="*/ 0 w 3906895"/>
                <a:gd name="connsiteY0" fmla="*/ 0 h 1727086"/>
                <a:gd name="connsiteX1" fmla="*/ 3906895 w 3906895"/>
                <a:gd name="connsiteY1" fmla="*/ 0 h 1727086"/>
                <a:gd name="connsiteX2" fmla="*/ 3906895 w 3906895"/>
                <a:gd name="connsiteY2" fmla="*/ 1727086 h 1727086"/>
                <a:gd name="connsiteX3" fmla="*/ 0 w 3906895"/>
                <a:gd name="connsiteY3" fmla="*/ 1727086 h 1727086"/>
                <a:gd name="connsiteX4" fmla="*/ 0 w 3906895"/>
                <a:gd name="connsiteY4" fmla="*/ 0 h 1727086"/>
                <a:gd name="connsiteX0" fmla="*/ 0 w 3906895"/>
                <a:gd name="connsiteY0" fmla="*/ 10186 h 1737272"/>
                <a:gd name="connsiteX1" fmla="*/ 1259426 w 3906895"/>
                <a:gd name="connsiteY1" fmla="*/ 0 h 1737272"/>
                <a:gd name="connsiteX2" fmla="*/ 3906895 w 3906895"/>
                <a:gd name="connsiteY2" fmla="*/ 10186 h 1737272"/>
                <a:gd name="connsiteX3" fmla="*/ 3906895 w 3906895"/>
                <a:gd name="connsiteY3" fmla="*/ 1737272 h 1737272"/>
                <a:gd name="connsiteX4" fmla="*/ 0 w 3906895"/>
                <a:gd name="connsiteY4" fmla="*/ 1737272 h 1737272"/>
                <a:gd name="connsiteX5" fmla="*/ 0 w 3906895"/>
                <a:gd name="connsiteY5" fmla="*/ 10186 h 1737272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737272 h 1744666"/>
                <a:gd name="connsiteX6" fmla="*/ 0 w 3906895"/>
                <a:gd name="connsiteY6" fmla="*/ 10186 h 1744666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0186 h 1744666"/>
                <a:gd name="connsiteX0" fmla="*/ 0 w 2707042"/>
                <a:gd name="connsiteY0" fmla="*/ 1744666 h 1744666"/>
                <a:gd name="connsiteX1" fmla="*/ 59573 w 2707042"/>
                <a:gd name="connsiteY1" fmla="*/ 0 h 1744666"/>
                <a:gd name="connsiteX2" fmla="*/ 2707042 w 2707042"/>
                <a:gd name="connsiteY2" fmla="*/ 10186 h 1744666"/>
                <a:gd name="connsiteX3" fmla="*/ 2707042 w 2707042"/>
                <a:gd name="connsiteY3" fmla="*/ 1737272 h 1744666"/>
                <a:gd name="connsiteX4" fmla="*/ 0 w 2707042"/>
                <a:gd name="connsiteY4" fmla="*/ 1744666 h 174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7042" h="1744666">
                  <a:moveTo>
                    <a:pt x="0" y="1744666"/>
                  </a:moveTo>
                  <a:lnTo>
                    <a:pt x="59573" y="0"/>
                  </a:lnTo>
                  <a:lnTo>
                    <a:pt x="2707042" y="10186"/>
                  </a:lnTo>
                  <a:lnTo>
                    <a:pt x="2707042" y="1737272"/>
                  </a:lnTo>
                  <a:lnTo>
                    <a:pt x="0" y="174466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784891" y="-471487"/>
              <a:ext cx="1739900" cy="1739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76AEC8A-C347-EF7F-E4D0-232DE576B6BA}"/>
              </a:ext>
            </a:extLst>
          </p:cNvPr>
          <p:cNvSpPr txBox="1"/>
          <p:nvPr/>
        </p:nvSpPr>
        <p:spPr>
          <a:xfrm>
            <a:off x="792345" y="33268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>
                <a:cs typeface="+mn-ea"/>
                <a:sym typeface="+mn-lt"/>
              </a:rPr>
              <a:t>资源管理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2BAD6C0-9DFA-18CE-C4C9-03078221AC92}"/>
              </a:ext>
            </a:extLst>
          </p:cNvPr>
          <p:cNvSpPr txBox="1"/>
          <p:nvPr/>
        </p:nvSpPr>
        <p:spPr>
          <a:xfrm>
            <a:off x="162334" y="948690"/>
            <a:ext cx="11292748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资源数据的使用</a:t>
            </a:r>
            <a:endParaRPr lang="en-US" altLang="zh-CN" b="1" dirty="0"/>
          </a:p>
          <a:p>
            <a:endParaRPr lang="en-US" altLang="zh-CN" dirty="0"/>
          </a:p>
          <a:p>
            <a:r>
              <a:rPr lang="en-US" altLang="zh-CN" dirty="0">
                <a:effectLst/>
              </a:rPr>
              <a:t>scheduler </a:t>
            </a:r>
            <a:r>
              <a:rPr lang="zh-CN" altLang="en-US" dirty="0">
                <a:effectLst/>
              </a:rPr>
              <a:t>负责分配调度 </a:t>
            </a:r>
            <a:r>
              <a:rPr lang="en-US" altLang="zh-CN" dirty="0">
                <a:effectLst/>
              </a:rPr>
              <a:t>Pod </a:t>
            </a:r>
            <a:r>
              <a:rPr lang="zh-CN" altLang="en-US" dirty="0">
                <a:effectLst/>
              </a:rPr>
              <a:t>到集群内的节点上，它监听 </a:t>
            </a:r>
            <a:r>
              <a:rPr lang="en-US" altLang="zh-CN" dirty="0" err="1">
                <a:effectLst/>
              </a:rPr>
              <a:t>kube-apiserver</a:t>
            </a:r>
            <a:r>
              <a:rPr lang="zh-CN" altLang="en-US" dirty="0">
                <a:effectLst/>
              </a:rPr>
              <a:t>，查询还未分配 </a:t>
            </a:r>
            <a:r>
              <a:rPr lang="en-US" altLang="zh-CN" dirty="0">
                <a:effectLst/>
              </a:rPr>
              <a:t>Node </a:t>
            </a:r>
            <a:r>
              <a:rPr lang="zh-CN" altLang="en-US" dirty="0">
                <a:effectLst/>
              </a:rPr>
              <a:t>的 </a:t>
            </a:r>
            <a:r>
              <a:rPr lang="en-US" altLang="zh-CN" dirty="0">
                <a:effectLst/>
              </a:rPr>
              <a:t>Pod</a:t>
            </a:r>
            <a:r>
              <a:rPr lang="zh-CN" altLang="en-US" dirty="0">
                <a:effectLst/>
              </a:rPr>
              <a:t>，然后根据调度策略为这些 </a:t>
            </a:r>
            <a:r>
              <a:rPr lang="en-US" altLang="zh-CN" dirty="0">
                <a:effectLst/>
              </a:rPr>
              <a:t>Pod </a:t>
            </a:r>
            <a:r>
              <a:rPr lang="zh-CN" altLang="en-US" dirty="0">
                <a:effectLst/>
              </a:rPr>
              <a:t>分配节点。</a:t>
            </a:r>
            <a:endParaRPr lang="en-US" altLang="zh-CN" dirty="0">
              <a:effectLst/>
            </a:endParaRPr>
          </a:p>
          <a:p>
            <a:endParaRPr lang="en-US" altLang="zh-CN" dirty="0"/>
          </a:p>
          <a:p>
            <a:r>
              <a:rPr lang="zh-CN" altLang="en-US" b="1" dirty="0">
                <a:effectLst/>
              </a:rPr>
              <a:t>调度策略</a:t>
            </a:r>
            <a:endParaRPr lang="en-US" altLang="zh-CN" b="1" dirty="0">
              <a:effectLst/>
            </a:endParaRPr>
          </a:p>
          <a:p>
            <a:r>
              <a:rPr lang="zh-CN" altLang="en-US" dirty="0">
                <a:effectLst/>
              </a:rPr>
              <a:t>调度的过程分为两个部分：</a:t>
            </a:r>
            <a:endParaRPr lang="en-US" altLang="zh-CN" dirty="0">
              <a:effectLst/>
            </a:endParaRPr>
          </a:p>
          <a:p>
            <a:endParaRPr lang="en-US" altLang="zh-CN" dirty="0">
              <a:effectLst/>
            </a:endParaRPr>
          </a:p>
          <a:p>
            <a:r>
              <a:rPr lang="en-US" altLang="zh-CN" b="1" dirty="0"/>
              <a:t>Predicate</a:t>
            </a:r>
            <a:r>
              <a:rPr lang="en-US" altLang="zh-CN" dirty="0"/>
              <a:t>(</a:t>
            </a:r>
            <a:r>
              <a:rPr lang="zh-CN" altLang="en-US" dirty="0"/>
              <a:t>预选</a:t>
            </a:r>
            <a:r>
              <a:rPr lang="en-US" altLang="zh-CN" dirty="0"/>
              <a:t>):</a:t>
            </a:r>
            <a:r>
              <a:rPr lang="zh-CN" altLang="en-US" dirty="0"/>
              <a:t>过滤掉不满足条件的节点。条件算法包括：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err="1"/>
              <a:t>PodFitsResources</a:t>
            </a:r>
            <a:r>
              <a:rPr lang="zh-CN" altLang="en-US" dirty="0"/>
              <a:t>：节点上剩余的资源是否大于 </a:t>
            </a:r>
            <a:r>
              <a:rPr lang="en-US" altLang="zh-CN" dirty="0"/>
              <a:t>pod </a:t>
            </a:r>
            <a:r>
              <a:rPr lang="zh-CN" altLang="en-US" dirty="0"/>
              <a:t>请求的资源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PodFitsHost</a:t>
            </a:r>
            <a:r>
              <a:rPr lang="zh-CN" altLang="en-US" dirty="0"/>
              <a:t>：如果 </a:t>
            </a:r>
            <a:r>
              <a:rPr lang="en-US" altLang="zh-CN" dirty="0"/>
              <a:t>pod </a:t>
            </a:r>
            <a:r>
              <a:rPr lang="zh-CN" altLang="en-US" dirty="0"/>
              <a:t>指定了 </a:t>
            </a:r>
            <a:r>
              <a:rPr lang="en-US" altLang="zh-CN" dirty="0" err="1"/>
              <a:t>NodeName</a:t>
            </a:r>
            <a:r>
              <a:rPr lang="zh-CN" altLang="en-US" dirty="0"/>
              <a:t>，检查节点名称是否和 </a:t>
            </a:r>
            <a:r>
              <a:rPr lang="en-US" altLang="zh-CN" dirty="0" err="1"/>
              <a:t>NodeName</a:t>
            </a:r>
            <a:r>
              <a:rPr lang="en-US" altLang="zh-CN" dirty="0"/>
              <a:t> </a:t>
            </a:r>
            <a:r>
              <a:rPr lang="zh-CN" altLang="en-US" dirty="0"/>
              <a:t>匹配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PodFitsHostPorts</a:t>
            </a:r>
            <a:r>
              <a:rPr lang="zh-CN" altLang="en-US" dirty="0"/>
              <a:t>：节点上已经使用的 </a:t>
            </a:r>
            <a:r>
              <a:rPr lang="en-US" altLang="zh-CN" dirty="0"/>
              <a:t>port </a:t>
            </a:r>
            <a:r>
              <a:rPr lang="zh-CN" altLang="en-US" dirty="0"/>
              <a:t>是否和 </a:t>
            </a:r>
            <a:r>
              <a:rPr lang="en-US" altLang="zh-CN" dirty="0"/>
              <a:t>pod </a:t>
            </a:r>
            <a:r>
              <a:rPr lang="zh-CN" altLang="en-US" dirty="0"/>
              <a:t>申请的 </a:t>
            </a:r>
            <a:r>
              <a:rPr lang="en-US" altLang="zh-CN" dirty="0"/>
              <a:t>port </a:t>
            </a:r>
            <a:r>
              <a:rPr lang="zh-CN" altLang="en-US" dirty="0"/>
              <a:t>冲突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PodSelectorMatches</a:t>
            </a:r>
            <a:r>
              <a:rPr lang="zh-CN" altLang="en-US" dirty="0"/>
              <a:t>：过滤掉和 </a:t>
            </a:r>
            <a:r>
              <a:rPr lang="en-US" altLang="zh-CN" dirty="0"/>
              <a:t>pod </a:t>
            </a:r>
            <a:r>
              <a:rPr lang="zh-CN" altLang="en-US" dirty="0"/>
              <a:t>指定的 </a:t>
            </a:r>
            <a:r>
              <a:rPr lang="en-US" altLang="zh-CN" dirty="0"/>
              <a:t>label </a:t>
            </a:r>
            <a:r>
              <a:rPr lang="zh-CN" altLang="en-US" dirty="0"/>
              <a:t>不匹配的节点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NoDiskConflict</a:t>
            </a:r>
            <a:r>
              <a:rPr lang="zh-CN" altLang="en-US" dirty="0"/>
              <a:t>：已经 </a:t>
            </a:r>
            <a:r>
              <a:rPr lang="en-US" altLang="zh-CN" dirty="0"/>
              <a:t>mount </a:t>
            </a:r>
            <a:r>
              <a:rPr lang="zh-CN" altLang="en-US" dirty="0"/>
              <a:t>的 </a:t>
            </a:r>
            <a:r>
              <a:rPr lang="en-US" altLang="zh-CN" dirty="0"/>
              <a:t>volume </a:t>
            </a:r>
            <a:r>
              <a:rPr lang="zh-CN" altLang="en-US" dirty="0"/>
              <a:t>和 </a:t>
            </a:r>
            <a:r>
              <a:rPr lang="en-US" altLang="zh-CN" dirty="0"/>
              <a:t>pod </a:t>
            </a:r>
            <a:r>
              <a:rPr lang="zh-CN" altLang="en-US" dirty="0"/>
              <a:t>指定的 </a:t>
            </a:r>
            <a:r>
              <a:rPr lang="en-US" altLang="zh-CN" dirty="0"/>
              <a:t>volume </a:t>
            </a:r>
            <a:r>
              <a:rPr lang="zh-CN" altLang="en-US" dirty="0"/>
              <a:t>不冲突，除非它们都是只读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en-US" altLang="zh-CN" b="1" dirty="0"/>
              <a:t>Priority</a:t>
            </a:r>
            <a:r>
              <a:rPr lang="en-US" altLang="zh-CN" dirty="0"/>
              <a:t>(</a:t>
            </a:r>
            <a:r>
              <a:rPr lang="zh-CN" altLang="en-US" dirty="0"/>
              <a:t>优先</a:t>
            </a:r>
            <a:r>
              <a:rPr lang="en-US" altLang="zh-CN" dirty="0"/>
              <a:t>): </a:t>
            </a:r>
            <a:r>
              <a:rPr lang="zh-CN" altLang="en-US" dirty="0"/>
              <a:t>对节点进行打分，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按照优先级排序，最后从中选择优先级最高的节点。优先级选项包括：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LeastRequestedPriority</a:t>
            </a:r>
            <a:r>
              <a:rPr lang="zh-CN" altLang="en-US" dirty="0"/>
              <a:t>：通过计算 </a:t>
            </a:r>
            <a:r>
              <a:rPr lang="en-US" altLang="zh-CN" dirty="0"/>
              <a:t>CPU </a:t>
            </a:r>
            <a:r>
              <a:rPr lang="zh-CN" altLang="en-US" dirty="0"/>
              <a:t>和 </a:t>
            </a:r>
            <a:r>
              <a:rPr lang="en-US" altLang="zh-CN" dirty="0"/>
              <a:t>Memory </a:t>
            </a:r>
            <a:r>
              <a:rPr lang="zh-CN" altLang="en-US" dirty="0"/>
              <a:t>的使用率来决定权重，使用率越低权重越高。换句话说，这个优先级指标倾向于资源使用比例更低的节点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BalancedResourceAllocation</a:t>
            </a:r>
            <a:r>
              <a:rPr lang="zh-CN" altLang="en-US" dirty="0"/>
              <a:t>：节点上 </a:t>
            </a:r>
            <a:r>
              <a:rPr lang="en-US" altLang="zh-CN" dirty="0"/>
              <a:t>CPU </a:t>
            </a:r>
            <a:r>
              <a:rPr lang="zh-CN" altLang="en-US" dirty="0"/>
              <a:t>和 </a:t>
            </a:r>
            <a:r>
              <a:rPr lang="en-US" altLang="zh-CN" dirty="0"/>
              <a:t>Memory </a:t>
            </a:r>
            <a:r>
              <a:rPr lang="zh-CN" altLang="en-US" dirty="0"/>
              <a:t>使用率越接近，权重越高。这个应该和上面的一起使用，不应该单独使用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ImageLocalityPriority</a:t>
            </a:r>
            <a:r>
              <a:rPr lang="zh-CN" altLang="en-US" dirty="0"/>
              <a:t>：倾向于已经有要使用镜像的节点，镜像总大小值越大，权重越高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14413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-288509" y="-190606"/>
            <a:ext cx="2002465" cy="1316037"/>
            <a:chOff x="2784891" y="-471487"/>
            <a:chExt cx="3863970" cy="2539434"/>
          </a:xfrm>
        </p:grpSpPr>
        <p:sp>
          <p:nvSpPr>
            <p:cNvPr id="23" name="矩形 15"/>
            <p:cNvSpPr/>
            <p:nvPr/>
          </p:nvSpPr>
          <p:spPr>
            <a:xfrm rot="1800000">
              <a:off x="3430991" y="340511"/>
              <a:ext cx="3217870" cy="1727436"/>
            </a:xfrm>
            <a:custGeom>
              <a:avLst/>
              <a:gdLst>
                <a:gd name="connsiteX0" fmla="*/ 0 w 3906895"/>
                <a:gd name="connsiteY0" fmla="*/ 0 h 1727086"/>
                <a:gd name="connsiteX1" fmla="*/ 3906895 w 3906895"/>
                <a:gd name="connsiteY1" fmla="*/ 0 h 1727086"/>
                <a:gd name="connsiteX2" fmla="*/ 3906895 w 3906895"/>
                <a:gd name="connsiteY2" fmla="*/ 1727086 h 1727086"/>
                <a:gd name="connsiteX3" fmla="*/ 0 w 3906895"/>
                <a:gd name="connsiteY3" fmla="*/ 1727086 h 1727086"/>
                <a:gd name="connsiteX4" fmla="*/ 0 w 3906895"/>
                <a:gd name="connsiteY4" fmla="*/ 0 h 1727086"/>
                <a:gd name="connsiteX0" fmla="*/ 0 w 3906895"/>
                <a:gd name="connsiteY0" fmla="*/ 10186 h 1737272"/>
                <a:gd name="connsiteX1" fmla="*/ 1259426 w 3906895"/>
                <a:gd name="connsiteY1" fmla="*/ 0 h 1737272"/>
                <a:gd name="connsiteX2" fmla="*/ 3906895 w 3906895"/>
                <a:gd name="connsiteY2" fmla="*/ 10186 h 1737272"/>
                <a:gd name="connsiteX3" fmla="*/ 3906895 w 3906895"/>
                <a:gd name="connsiteY3" fmla="*/ 1737272 h 1737272"/>
                <a:gd name="connsiteX4" fmla="*/ 0 w 3906895"/>
                <a:gd name="connsiteY4" fmla="*/ 1737272 h 1737272"/>
                <a:gd name="connsiteX5" fmla="*/ 0 w 3906895"/>
                <a:gd name="connsiteY5" fmla="*/ 10186 h 1737272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737272 h 1744666"/>
                <a:gd name="connsiteX6" fmla="*/ 0 w 3906895"/>
                <a:gd name="connsiteY6" fmla="*/ 10186 h 1744666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0186 h 1744666"/>
                <a:gd name="connsiteX0" fmla="*/ 0 w 2707042"/>
                <a:gd name="connsiteY0" fmla="*/ 1744666 h 1744666"/>
                <a:gd name="connsiteX1" fmla="*/ 59573 w 2707042"/>
                <a:gd name="connsiteY1" fmla="*/ 0 h 1744666"/>
                <a:gd name="connsiteX2" fmla="*/ 2707042 w 2707042"/>
                <a:gd name="connsiteY2" fmla="*/ 10186 h 1744666"/>
                <a:gd name="connsiteX3" fmla="*/ 2707042 w 2707042"/>
                <a:gd name="connsiteY3" fmla="*/ 1737272 h 1744666"/>
                <a:gd name="connsiteX4" fmla="*/ 0 w 2707042"/>
                <a:gd name="connsiteY4" fmla="*/ 1744666 h 174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7042" h="1744666">
                  <a:moveTo>
                    <a:pt x="0" y="1744666"/>
                  </a:moveTo>
                  <a:lnTo>
                    <a:pt x="59573" y="0"/>
                  </a:lnTo>
                  <a:lnTo>
                    <a:pt x="2707042" y="10186"/>
                  </a:lnTo>
                  <a:lnTo>
                    <a:pt x="2707042" y="1737272"/>
                  </a:lnTo>
                  <a:lnTo>
                    <a:pt x="0" y="174466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784891" y="-471487"/>
              <a:ext cx="1739900" cy="1739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76AEC8A-C347-EF7F-E4D0-232DE576B6BA}"/>
              </a:ext>
            </a:extLst>
          </p:cNvPr>
          <p:cNvSpPr txBox="1"/>
          <p:nvPr/>
        </p:nvSpPr>
        <p:spPr>
          <a:xfrm>
            <a:off x="792345" y="33268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>
                <a:cs typeface="+mn-ea"/>
                <a:sym typeface="+mn-lt"/>
              </a:rPr>
              <a:t>资源控制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C4DDA6B-BAA7-D546-01B6-5C771D53B7FC}"/>
              </a:ext>
            </a:extLst>
          </p:cNvPr>
          <p:cNvSpPr txBox="1"/>
          <p:nvPr/>
        </p:nvSpPr>
        <p:spPr>
          <a:xfrm>
            <a:off x="162334" y="1303161"/>
            <a:ext cx="10740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container</a:t>
            </a:r>
            <a:r>
              <a:rPr lang="zh-CN" altLang="en-US" b="1" dirty="0"/>
              <a:t> </a:t>
            </a:r>
            <a:r>
              <a:rPr lang="en-US" altLang="zh-CN" b="1" dirty="0"/>
              <a:t>level</a:t>
            </a:r>
            <a:r>
              <a:rPr lang="zh-CN" altLang="en-US" b="1" dirty="0"/>
              <a:t> </a:t>
            </a:r>
            <a:r>
              <a:rPr lang="en-US" altLang="zh-CN" b="1" dirty="0" err="1"/>
              <a:t>cgroup</a:t>
            </a:r>
            <a:endParaRPr lang="en-US" altLang="zh-CN" b="1" dirty="0"/>
          </a:p>
          <a:p>
            <a:r>
              <a:rPr lang="zh-CN" altLang="en-US" dirty="0"/>
              <a:t>容器级别的隔离交由</a:t>
            </a:r>
            <a:r>
              <a:rPr lang="en-US" altLang="zh-CN" dirty="0"/>
              <a:t>container runtime</a:t>
            </a:r>
            <a:r>
              <a:rPr lang="zh-CN" altLang="en-US" dirty="0"/>
              <a:t>来负责，使用传参的方式。如</a:t>
            </a:r>
            <a:r>
              <a:rPr lang="en-US" altLang="zh-CN" dirty="0"/>
              <a:t>docker, </a:t>
            </a:r>
            <a:r>
              <a:rPr lang="zh-CN" altLang="en-US" dirty="0"/>
              <a:t>当指定运行容器所需要资源的</a:t>
            </a:r>
            <a:r>
              <a:rPr lang="en-US" altLang="zh-CN" dirty="0"/>
              <a:t>request </a:t>
            </a:r>
            <a:r>
              <a:rPr lang="zh-CN" altLang="en-US" dirty="0"/>
              <a:t>和</a:t>
            </a:r>
            <a:r>
              <a:rPr lang="en-US" altLang="zh-CN" dirty="0"/>
              <a:t>limit </a:t>
            </a:r>
            <a:r>
              <a:rPr lang="zh-CN" altLang="en-US" dirty="0"/>
              <a:t>时，</a:t>
            </a:r>
            <a:r>
              <a:rPr lang="en-US" altLang="zh-CN" dirty="0"/>
              <a:t>docker </a:t>
            </a:r>
            <a:r>
              <a:rPr lang="zh-CN" altLang="en-US" dirty="0"/>
              <a:t>会为容器设置进程所运行指标来进行资源控制。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5BEA38-3E74-B3FA-2D14-A6BB3C2A5A8C}"/>
              </a:ext>
            </a:extLst>
          </p:cNvPr>
          <p:cNvSpPr txBox="1"/>
          <p:nvPr/>
        </p:nvSpPr>
        <p:spPr>
          <a:xfrm>
            <a:off x="95395" y="2764572"/>
            <a:ext cx="745864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CPU</a:t>
            </a:r>
            <a:r>
              <a:rPr lang="zh-CN" altLang="en-US" sz="2000" b="1" dirty="0"/>
              <a:t>子系统控制参数</a:t>
            </a:r>
            <a:endParaRPr lang="en-US" altLang="zh-CN" sz="2000" b="1" dirty="0"/>
          </a:p>
          <a:p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1" i="0" dirty="0" err="1">
                <a:solidFill>
                  <a:srgbClr val="4F4F4F"/>
                </a:solidFill>
                <a:effectLst/>
                <a:latin typeface="-apple-system"/>
              </a:rPr>
              <a:t>cpu.shares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-apple-system"/>
              </a:rPr>
              <a:t>，</a:t>
            </a:r>
            <a:r>
              <a:rPr lang="zh-CN" altLang="en-US" sz="1600" dirty="0">
                <a:solidFill>
                  <a:srgbClr val="4F4F4F"/>
                </a:solidFill>
                <a:latin typeface="-apple-system"/>
              </a:rPr>
              <a:t>用来设置 </a:t>
            </a:r>
            <a:r>
              <a:rPr lang="en-US" altLang="zh-CN" sz="1600" dirty="0" err="1">
                <a:solidFill>
                  <a:srgbClr val="4F4F4F"/>
                </a:solidFill>
                <a:latin typeface="-apple-system"/>
              </a:rPr>
              <a:t>cpu</a:t>
            </a:r>
            <a:r>
              <a:rPr lang="en-US" altLang="zh-CN" sz="1600" dirty="0">
                <a:solidFill>
                  <a:srgbClr val="4F4F4F"/>
                </a:solidFill>
                <a:latin typeface="-apple-system"/>
              </a:rPr>
              <a:t> </a:t>
            </a:r>
            <a:r>
              <a:rPr lang="en-US" altLang="zh-CN" sz="1600" dirty="0" err="1">
                <a:solidFill>
                  <a:srgbClr val="4F4F4F"/>
                </a:solidFill>
                <a:latin typeface="-apple-system"/>
              </a:rPr>
              <a:t>cgroup</a:t>
            </a:r>
            <a:r>
              <a:rPr lang="en-US" altLang="zh-CN" sz="1600" dirty="0">
                <a:solidFill>
                  <a:srgbClr val="4F4F4F"/>
                </a:solidFill>
                <a:latin typeface="-apple-system"/>
              </a:rPr>
              <a:t> </a:t>
            </a:r>
            <a:r>
              <a:rPr lang="zh-CN" altLang="en-US" sz="1600" dirty="0">
                <a:solidFill>
                  <a:srgbClr val="4F4F4F"/>
                </a:solidFill>
                <a:latin typeface="-apple-system"/>
              </a:rPr>
              <a:t>子系统对于控制组之间的 </a:t>
            </a:r>
            <a:r>
              <a:rPr lang="en-US" altLang="zh-CN" sz="1600" dirty="0" err="1">
                <a:solidFill>
                  <a:srgbClr val="4F4F4F"/>
                </a:solidFill>
                <a:latin typeface="-apple-system"/>
              </a:rPr>
              <a:t>cpu</a:t>
            </a:r>
            <a:r>
              <a:rPr lang="en-US" altLang="zh-CN" sz="1600" dirty="0">
                <a:solidFill>
                  <a:srgbClr val="4F4F4F"/>
                </a:solidFill>
                <a:latin typeface="-apple-system"/>
              </a:rPr>
              <a:t> </a:t>
            </a:r>
            <a:r>
              <a:rPr lang="zh-CN" altLang="en-US" sz="1600" dirty="0">
                <a:solidFill>
                  <a:srgbClr val="4F4F4F"/>
                </a:solidFill>
                <a:latin typeface="-apple-system"/>
              </a:rPr>
              <a:t>分配比例。默认值是 </a:t>
            </a:r>
            <a:r>
              <a:rPr lang="en-US" altLang="zh-CN" sz="1600" dirty="0">
                <a:solidFill>
                  <a:srgbClr val="4F4F4F"/>
                </a:solidFill>
                <a:latin typeface="-apple-system"/>
              </a:rPr>
              <a:t>1024</a:t>
            </a:r>
            <a:r>
              <a:rPr lang="zh-CN" altLang="en-US" sz="1600" dirty="0">
                <a:solidFill>
                  <a:srgbClr val="4F4F4F"/>
                </a:solidFill>
                <a:latin typeface="-apple-system"/>
              </a:rPr>
              <a:t>。在 </a:t>
            </a:r>
            <a:r>
              <a:rPr lang="en-US" altLang="zh-CN" sz="1600" dirty="0" err="1">
                <a:solidFill>
                  <a:srgbClr val="4F4F4F"/>
                </a:solidFill>
                <a:latin typeface="-apple-system"/>
              </a:rPr>
              <a:t>cgroup</a:t>
            </a:r>
            <a:r>
              <a:rPr lang="en-US" altLang="zh-CN" sz="1600" dirty="0">
                <a:solidFill>
                  <a:srgbClr val="4F4F4F"/>
                </a:solidFill>
                <a:latin typeface="-apple-system"/>
              </a:rPr>
              <a:t> </a:t>
            </a:r>
            <a:r>
              <a:rPr lang="zh-CN" altLang="en-US" sz="1600" dirty="0">
                <a:solidFill>
                  <a:srgbClr val="4F4F4F"/>
                </a:solidFill>
                <a:latin typeface="-apple-system"/>
              </a:rPr>
              <a:t>中将 </a:t>
            </a:r>
            <a:r>
              <a:rPr lang="en-US" altLang="zh-CN" sz="1600" dirty="0" err="1">
                <a:solidFill>
                  <a:srgbClr val="4F4F4F"/>
                </a:solidFill>
                <a:latin typeface="-apple-system"/>
              </a:rPr>
              <a:t>cpu.shares</a:t>
            </a:r>
            <a:r>
              <a:rPr lang="en-US" altLang="zh-CN" sz="1600" dirty="0">
                <a:solidFill>
                  <a:srgbClr val="4F4F4F"/>
                </a:solidFill>
                <a:latin typeface="-apple-system"/>
              </a:rPr>
              <a:t> </a:t>
            </a:r>
            <a:r>
              <a:rPr lang="zh-CN" altLang="en-US" sz="1600" dirty="0">
                <a:solidFill>
                  <a:srgbClr val="4F4F4F"/>
                </a:solidFill>
                <a:latin typeface="-apple-system"/>
              </a:rPr>
              <a:t>设定为 </a:t>
            </a:r>
            <a:r>
              <a:rPr lang="en-US" altLang="zh-CN" sz="1600" dirty="0">
                <a:solidFill>
                  <a:srgbClr val="4F4F4F"/>
                </a:solidFill>
                <a:latin typeface="-apple-system"/>
              </a:rPr>
              <a:t>2048 </a:t>
            </a:r>
            <a:r>
              <a:rPr lang="zh-CN" altLang="en-US" sz="1600" dirty="0">
                <a:solidFill>
                  <a:srgbClr val="4F4F4F"/>
                </a:solidFill>
                <a:latin typeface="-apple-system"/>
              </a:rPr>
              <a:t>的任务可使用的 </a:t>
            </a:r>
            <a:r>
              <a:rPr lang="en-US" altLang="zh-CN" sz="1600" dirty="0">
                <a:solidFill>
                  <a:srgbClr val="4F4F4F"/>
                </a:solidFill>
                <a:latin typeface="-apple-system"/>
              </a:rPr>
              <a:t>CPU </a:t>
            </a:r>
            <a:r>
              <a:rPr lang="zh-CN" altLang="en-US" sz="1600" dirty="0">
                <a:solidFill>
                  <a:srgbClr val="4F4F4F"/>
                </a:solidFill>
                <a:latin typeface="-apple-system"/>
              </a:rPr>
              <a:t>时间是在 </a:t>
            </a:r>
            <a:r>
              <a:rPr lang="en-US" altLang="zh-CN" sz="1600" dirty="0" err="1">
                <a:solidFill>
                  <a:srgbClr val="4F4F4F"/>
                </a:solidFill>
                <a:latin typeface="-apple-system"/>
              </a:rPr>
              <a:t>cgroup</a:t>
            </a:r>
            <a:r>
              <a:rPr lang="en-US" altLang="zh-CN" sz="1600" dirty="0">
                <a:solidFill>
                  <a:srgbClr val="4F4F4F"/>
                </a:solidFill>
                <a:latin typeface="-apple-system"/>
              </a:rPr>
              <a:t> </a:t>
            </a:r>
            <a:r>
              <a:rPr lang="zh-CN" altLang="en-US" sz="1600" dirty="0">
                <a:solidFill>
                  <a:srgbClr val="4F4F4F"/>
                </a:solidFill>
                <a:latin typeface="-apple-system"/>
              </a:rPr>
              <a:t>中将 </a:t>
            </a:r>
            <a:r>
              <a:rPr lang="en-US" altLang="zh-CN" sz="1600" dirty="0" err="1">
                <a:solidFill>
                  <a:srgbClr val="4F4F4F"/>
                </a:solidFill>
                <a:latin typeface="-apple-system"/>
              </a:rPr>
              <a:t>cpu.shares</a:t>
            </a:r>
            <a:r>
              <a:rPr lang="en-US" altLang="zh-CN" sz="1600" dirty="0">
                <a:solidFill>
                  <a:srgbClr val="4F4F4F"/>
                </a:solidFill>
                <a:latin typeface="-apple-system"/>
              </a:rPr>
              <a:t> </a:t>
            </a:r>
            <a:r>
              <a:rPr lang="zh-CN" altLang="en-US" sz="1600" dirty="0">
                <a:solidFill>
                  <a:srgbClr val="4F4F4F"/>
                </a:solidFill>
                <a:latin typeface="-apple-system"/>
              </a:rPr>
              <a:t>设定为 </a:t>
            </a:r>
            <a:r>
              <a:rPr lang="en-US" altLang="zh-CN" sz="1600" dirty="0">
                <a:solidFill>
                  <a:srgbClr val="4F4F4F"/>
                </a:solidFill>
                <a:latin typeface="-apple-system"/>
              </a:rPr>
              <a:t>1024 </a:t>
            </a:r>
            <a:r>
              <a:rPr lang="zh-CN" altLang="en-US" sz="1600" dirty="0">
                <a:solidFill>
                  <a:srgbClr val="4F4F4F"/>
                </a:solidFill>
                <a:latin typeface="-apple-system"/>
              </a:rPr>
              <a:t>的任务可使用的 </a:t>
            </a:r>
            <a:r>
              <a:rPr lang="en-US" altLang="zh-CN" sz="1600" dirty="0">
                <a:solidFill>
                  <a:srgbClr val="4F4F4F"/>
                </a:solidFill>
                <a:latin typeface="-apple-system"/>
              </a:rPr>
              <a:t>CPU </a:t>
            </a:r>
            <a:r>
              <a:rPr lang="zh-CN" altLang="en-US" sz="1600" dirty="0">
                <a:solidFill>
                  <a:srgbClr val="4F4F4F"/>
                </a:solidFill>
                <a:latin typeface="-apple-system"/>
              </a:rPr>
              <a:t>时间的两倍。</a:t>
            </a:r>
            <a:r>
              <a:rPr lang="en-US" altLang="zh-CN" sz="1600" b="1" dirty="0">
                <a:solidFill>
                  <a:srgbClr val="4F4F4F"/>
                </a:solidFill>
                <a:latin typeface="-apple-system"/>
              </a:rPr>
              <a:t>request</a:t>
            </a:r>
          </a:p>
          <a:p>
            <a:endParaRPr lang="en-US" altLang="zh-CN" b="1" dirty="0">
              <a:solidFill>
                <a:srgbClr val="4F4F4F"/>
              </a:solidFill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1" dirty="0" err="1">
                <a:solidFill>
                  <a:srgbClr val="4F4F4F"/>
                </a:solidFill>
                <a:latin typeface="-apple-system"/>
              </a:rPr>
              <a:t>cpu.cfs_period_us</a:t>
            </a:r>
            <a:r>
              <a:rPr lang="zh-CN" altLang="en-US" b="1" dirty="0">
                <a:solidFill>
                  <a:srgbClr val="4F4F4F"/>
                </a:solidFill>
                <a:latin typeface="-apple-system"/>
              </a:rPr>
              <a:t>，</a:t>
            </a:r>
            <a:r>
              <a:rPr lang="zh-CN" altLang="en-US" sz="1600" dirty="0">
                <a:solidFill>
                  <a:srgbClr val="4F4F4F"/>
                </a:solidFill>
                <a:latin typeface="-apple-system"/>
              </a:rPr>
              <a:t>用来设置一个 </a:t>
            </a:r>
            <a:r>
              <a:rPr lang="en-US" altLang="zh-CN" sz="1600" dirty="0">
                <a:solidFill>
                  <a:srgbClr val="4F4F4F"/>
                </a:solidFill>
                <a:latin typeface="-apple-system"/>
              </a:rPr>
              <a:t>CFS </a:t>
            </a:r>
            <a:r>
              <a:rPr lang="zh-CN" altLang="en-US" sz="1600" dirty="0">
                <a:solidFill>
                  <a:srgbClr val="4F4F4F"/>
                </a:solidFill>
                <a:latin typeface="-apple-system"/>
              </a:rPr>
              <a:t>调度时间周期长度，默认值是 </a:t>
            </a:r>
            <a:r>
              <a:rPr lang="en-US" altLang="zh-CN" sz="1600" dirty="0">
                <a:solidFill>
                  <a:srgbClr val="4F4F4F"/>
                </a:solidFill>
                <a:latin typeface="-apple-system"/>
              </a:rPr>
              <a:t>100000us(100ms)</a:t>
            </a:r>
            <a:r>
              <a:rPr lang="zh-CN" altLang="en-US" sz="1600" dirty="0">
                <a:solidFill>
                  <a:srgbClr val="4F4F4F"/>
                </a:solidFill>
                <a:latin typeface="-apple-system"/>
              </a:rPr>
              <a:t>，一般 </a:t>
            </a:r>
            <a:r>
              <a:rPr lang="en-US" altLang="zh-CN" sz="1600" dirty="0" err="1">
                <a:solidFill>
                  <a:srgbClr val="4F4F4F"/>
                </a:solidFill>
                <a:latin typeface="-apple-system"/>
              </a:rPr>
              <a:t>cpu.cfs_period_us</a:t>
            </a:r>
            <a:r>
              <a:rPr lang="en-US" altLang="zh-CN" sz="1600" dirty="0">
                <a:solidFill>
                  <a:srgbClr val="4F4F4F"/>
                </a:solidFill>
                <a:latin typeface="-apple-system"/>
              </a:rPr>
              <a:t> </a:t>
            </a:r>
            <a:r>
              <a:rPr lang="zh-CN" altLang="en-US" sz="1600" dirty="0">
                <a:solidFill>
                  <a:srgbClr val="4F4F4F"/>
                </a:solidFill>
                <a:latin typeface="-apple-system"/>
              </a:rPr>
              <a:t>作为系统默认值我们不会去修改它。</a:t>
            </a:r>
            <a:endParaRPr lang="en-US" altLang="zh-CN" sz="1600" dirty="0">
              <a:solidFill>
                <a:srgbClr val="4F4F4F"/>
              </a:solidFill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1" dirty="0" err="1"/>
              <a:t>cpu.cfs_quota_us</a:t>
            </a:r>
            <a:r>
              <a:rPr lang="zh-CN" altLang="en-US" b="1" dirty="0"/>
              <a:t>，</a:t>
            </a:r>
            <a:r>
              <a:rPr lang="zh-CN" altLang="en-US" sz="1600" dirty="0"/>
              <a:t>用来设置在一个 </a:t>
            </a:r>
            <a:r>
              <a:rPr lang="en-US" altLang="zh-CN" sz="1600" dirty="0"/>
              <a:t>CFS </a:t>
            </a:r>
            <a:r>
              <a:rPr lang="zh-CN" altLang="en-US" sz="1600" dirty="0"/>
              <a:t>调度时间周期 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cfs_period_us</a:t>
            </a:r>
            <a:r>
              <a:rPr lang="en-US" altLang="zh-CN" sz="1600" dirty="0"/>
              <a:t>) </a:t>
            </a:r>
            <a:r>
              <a:rPr lang="zh-CN" altLang="en-US" sz="1600" dirty="0"/>
              <a:t>内，允许此控制组执行的时间。</a:t>
            </a:r>
            <a:endParaRPr lang="en-US" altLang="zh-C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r>
              <a:rPr lang="zh-CN" altLang="en-US" dirty="0"/>
              <a:t>保证使用的 </a:t>
            </a:r>
            <a:r>
              <a:rPr lang="en-US" altLang="zh-CN" dirty="0"/>
              <a:t>CPU </a:t>
            </a:r>
            <a:r>
              <a:rPr lang="zh-CN" altLang="en-US" dirty="0"/>
              <a:t>资源不会超过 </a:t>
            </a:r>
            <a:r>
              <a:rPr lang="en-US" altLang="zh-CN" dirty="0" err="1"/>
              <a:t>cfs_quota_us</a:t>
            </a:r>
            <a:r>
              <a:rPr lang="en-US" altLang="zh-CN" dirty="0"/>
              <a:t>/</a:t>
            </a:r>
            <a:r>
              <a:rPr lang="en-US" altLang="zh-CN" dirty="0" err="1"/>
              <a:t>cfs_period_us</a:t>
            </a:r>
            <a:r>
              <a:rPr lang="zh-CN" altLang="en-US" dirty="0"/>
              <a:t>，也正好就是一开始申请的 </a:t>
            </a:r>
            <a:r>
              <a:rPr lang="en-US" altLang="zh-CN" dirty="0"/>
              <a:t>limit </a:t>
            </a:r>
            <a:r>
              <a:rPr lang="zh-CN" altLang="en-US" dirty="0"/>
              <a:t>值。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1DF259A-513A-C27E-3521-216313B1CA58}"/>
              </a:ext>
            </a:extLst>
          </p:cNvPr>
          <p:cNvSpPr txBox="1"/>
          <p:nvPr/>
        </p:nvSpPr>
        <p:spPr>
          <a:xfrm>
            <a:off x="7881442" y="2872294"/>
            <a:ext cx="431055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memory</a:t>
            </a:r>
            <a:r>
              <a:rPr lang="zh-CN" altLang="en-US" sz="2000" b="1" dirty="0"/>
              <a:t>子系统控制参数</a:t>
            </a:r>
            <a:endParaRPr lang="en-US" altLang="zh-CN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1" dirty="0" err="1"/>
              <a:t>memory.limit_in_bytes</a:t>
            </a:r>
            <a:r>
              <a:rPr lang="zh-CN" altLang="en-US" b="1" dirty="0"/>
              <a:t>，</a:t>
            </a:r>
            <a:r>
              <a:rPr lang="zh-CN" altLang="en-US" sz="1600" dirty="0"/>
              <a:t>用来设置用户内存（包括文件缓存）的最大用量。</a:t>
            </a:r>
            <a:endParaRPr lang="en-US" altLang="zh-CN" sz="1600" dirty="0"/>
          </a:p>
          <a:p>
            <a:endParaRPr lang="en-US" altLang="zh-CN" b="1" dirty="0">
              <a:solidFill>
                <a:srgbClr val="4F4F4F"/>
              </a:solidFill>
              <a:latin typeface="-apple-system"/>
            </a:endParaRPr>
          </a:p>
          <a:p>
            <a:r>
              <a:rPr lang="zh-CN" altLang="en-US" sz="1600" dirty="0"/>
              <a:t>可以限制一个 </a:t>
            </a:r>
            <a:r>
              <a:rPr lang="en-US" altLang="zh-CN" sz="1600" dirty="0" err="1"/>
              <a:t>cgroup</a:t>
            </a:r>
            <a:r>
              <a:rPr lang="en-US" altLang="zh-CN" sz="1600" dirty="0"/>
              <a:t> </a:t>
            </a:r>
            <a:r>
              <a:rPr lang="zh-CN" altLang="en-US" sz="1600" dirty="0"/>
              <a:t>中的所有进程可以申请使用的内存的最大量，如果超过这个值，那么根据 </a:t>
            </a:r>
            <a:r>
              <a:rPr lang="en-US" altLang="zh-CN" sz="1600" dirty="0" err="1"/>
              <a:t>kubernetes</a:t>
            </a:r>
            <a:r>
              <a:rPr lang="en-US" altLang="zh-CN" sz="1600" dirty="0"/>
              <a:t> </a:t>
            </a:r>
            <a:r>
              <a:rPr lang="zh-CN" altLang="en-US" sz="1600" dirty="0"/>
              <a:t>的默认配置，这个容器会被 </a:t>
            </a:r>
            <a:r>
              <a:rPr lang="en-US" altLang="zh-CN" sz="1600" dirty="0"/>
              <a:t>OOM killed</a:t>
            </a:r>
            <a:r>
              <a:rPr lang="zh-CN" altLang="en-US" sz="1600" dirty="0"/>
              <a:t>，容器实例就会发生重启。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302112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-288509" y="-190606"/>
            <a:ext cx="2002465" cy="1316037"/>
            <a:chOff x="2784891" y="-471487"/>
            <a:chExt cx="3863970" cy="2539434"/>
          </a:xfrm>
        </p:grpSpPr>
        <p:sp>
          <p:nvSpPr>
            <p:cNvPr id="23" name="矩形 15"/>
            <p:cNvSpPr/>
            <p:nvPr/>
          </p:nvSpPr>
          <p:spPr>
            <a:xfrm rot="1800000">
              <a:off x="3430991" y="340511"/>
              <a:ext cx="3217870" cy="1727436"/>
            </a:xfrm>
            <a:custGeom>
              <a:avLst/>
              <a:gdLst>
                <a:gd name="connsiteX0" fmla="*/ 0 w 3906895"/>
                <a:gd name="connsiteY0" fmla="*/ 0 h 1727086"/>
                <a:gd name="connsiteX1" fmla="*/ 3906895 w 3906895"/>
                <a:gd name="connsiteY1" fmla="*/ 0 h 1727086"/>
                <a:gd name="connsiteX2" fmla="*/ 3906895 w 3906895"/>
                <a:gd name="connsiteY2" fmla="*/ 1727086 h 1727086"/>
                <a:gd name="connsiteX3" fmla="*/ 0 w 3906895"/>
                <a:gd name="connsiteY3" fmla="*/ 1727086 h 1727086"/>
                <a:gd name="connsiteX4" fmla="*/ 0 w 3906895"/>
                <a:gd name="connsiteY4" fmla="*/ 0 h 1727086"/>
                <a:gd name="connsiteX0" fmla="*/ 0 w 3906895"/>
                <a:gd name="connsiteY0" fmla="*/ 10186 h 1737272"/>
                <a:gd name="connsiteX1" fmla="*/ 1259426 w 3906895"/>
                <a:gd name="connsiteY1" fmla="*/ 0 h 1737272"/>
                <a:gd name="connsiteX2" fmla="*/ 3906895 w 3906895"/>
                <a:gd name="connsiteY2" fmla="*/ 10186 h 1737272"/>
                <a:gd name="connsiteX3" fmla="*/ 3906895 w 3906895"/>
                <a:gd name="connsiteY3" fmla="*/ 1737272 h 1737272"/>
                <a:gd name="connsiteX4" fmla="*/ 0 w 3906895"/>
                <a:gd name="connsiteY4" fmla="*/ 1737272 h 1737272"/>
                <a:gd name="connsiteX5" fmla="*/ 0 w 3906895"/>
                <a:gd name="connsiteY5" fmla="*/ 10186 h 1737272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737272 h 1744666"/>
                <a:gd name="connsiteX6" fmla="*/ 0 w 3906895"/>
                <a:gd name="connsiteY6" fmla="*/ 10186 h 1744666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0186 h 1744666"/>
                <a:gd name="connsiteX0" fmla="*/ 0 w 2707042"/>
                <a:gd name="connsiteY0" fmla="*/ 1744666 h 1744666"/>
                <a:gd name="connsiteX1" fmla="*/ 59573 w 2707042"/>
                <a:gd name="connsiteY1" fmla="*/ 0 h 1744666"/>
                <a:gd name="connsiteX2" fmla="*/ 2707042 w 2707042"/>
                <a:gd name="connsiteY2" fmla="*/ 10186 h 1744666"/>
                <a:gd name="connsiteX3" fmla="*/ 2707042 w 2707042"/>
                <a:gd name="connsiteY3" fmla="*/ 1737272 h 1744666"/>
                <a:gd name="connsiteX4" fmla="*/ 0 w 2707042"/>
                <a:gd name="connsiteY4" fmla="*/ 1744666 h 174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7042" h="1744666">
                  <a:moveTo>
                    <a:pt x="0" y="1744666"/>
                  </a:moveTo>
                  <a:lnTo>
                    <a:pt x="59573" y="0"/>
                  </a:lnTo>
                  <a:lnTo>
                    <a:pt x="2707042" y="10186"/>
                  </a:lnTo>
                  <a:lnTo>
                    <a:pt x="2707042" y="1737272"/>
                  </a:lnTo>
                  <a:lnTo>
                    <a:pt x="0" y="174466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784891" y="-471487"/>
              <a:ext cx="1739900" cy="1739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76AEC8A-C347-EF7F-E4D0-232DE576B6BA}"/>
              </a:ext>
            </a:extLst>
          </p:cNvPr>
          <p:cNvSpPr txBox="1"/>
          <p:nvPr/>
        </p:nvSpPr>
        <p:spPr>
          <a:xfrm>
            <a:off x="792345" y="33268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>
                <a:cs typeface="+mn-ea"/>
                <a:sym typeface="+mn-lt"/>
              </a:rPr>
              <a:t>资源控制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C4DDA6B-BAA7-D546-01B6-5C771D53B7FC}"/>
              </a:ext>
            </a:extLst>
          </p:cNvPr>
          <p:cNvSpPr txBox="1"/>
          <p:nvPr/>
        </p:nvSpPr>
        <p:spPr>
          <a:xfrm>
            <a:off x="81748" y="989263"/>
            <a:ext cx="107400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pod level </a:t>
            </a:r>
            <a:r>
              <a:rPr lang="en-US" altLang="zh-CN" b="1" dirty="0" err="1"/>
              <a:t>cgroup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dirty="0"/>
              <a:t>一个</a:t>
            </a:r>
            <a:r>
              <a:rPr lang="en-US" altLang="zh-CN" dirty="0"/>
              <a:t>pod</a:t>
            </a:r>
            <a:r>
              <a:rPr lang="zh-CN" altLang="en-US" dirty="0"/>
              <a:t>中往往有一个或者有多个容器，还可能包含的辅助容器，如</a:t>
            </a:r>
            <a:r>
              <a:rPr lang="en-US" altLang="zh-CN" dirty="0"/>
              <a:t>pause</a:t>
            </a:r>
            <a:r>
              <a:rPr lang="zh-CN" altLang="en-US" dirty="0"/>
              <a:t>容器。将这些容器的资源使用进行简单的加和并不能准确的反应出整个</a:t>
            </a:r>
            <a:r>
              <a:rPr lang="en-US" altLang="zh-CN" dirty="0"/>
              <a:t>pod</a:t>
            </a:r>
            <a:r>
              <a:rPr lang="zh-CN" altLang="en-US" dirty="0"/>
              <a:t>的资源使用，因为每个</a:t>
            </a:r>
            <a:r>
              <a:rPr lang="en-US" altLang="zh-CN" dirty="0"/>
              <a:t>pod</a:t>
            </a:r>
            <a:r>
              <a:rPr lang="zh-CN" altLang="en-US" dirty="0"/>
              <a:t>都会有一些</a:t>
            </a:r>
            <a:r>
              <a:rPr lang="en-US" altLang="zh-CN" dirty="0"/>
              <a:t>overhead </a:t>
            </a:r>
            <a:r>
              <a:rPr lang="zh-CN" altLang="en-US" dirty="0"/>
              <a:t>的资源，例如</a:t>
            </a:r>
            <a:r>
              <a:rPr lang="en-US" altLang="zh-CN" dirty="0"/>
              <a:t>sandbox </a:t>
            </a:r>
            <a:r>
              <a:rPr lang="zh-CN" altLang="en-US" dirty="0"/>
              <a:t>容器使用的资源，</a:t>
            </a:r>
            <a:r>
              <a:rPr lang="en-US" altLang="zh-CN" dirty="0"/>
              <a:t>docker</a:t>
            </a:r>
            <a:r>
              <a:rPr lang="zh-CN" altLang="en-US" dirty="0"/>
              <a:t>的</a:t>
            </a:r>
            <a:r>
              <a:rPr lang="en-US" altLang="zh-CN" dirty="0" err="1"/>
              <a:t>containerd</a:t>
            </a:r>
            <a:r>
              <a:rPr lang="en-US" altLang="zh-CN" dirty="0"/>
              <a:t>-shim </a:t>
            </a:r>
            <a:r>
              <a:rPr lang="zh-CN" altLang="en-US" dirty="0"/>
              <a:t>使用的资源等。因为这些资源并不属于某一个特定的容器，无法仅仅通过容器的资源使用量简单累加获取到整个</a:t>
            </a:r>
            <a:r>
              <a:rPr lang="en-US" altLang="zh-CN" dirty="0"/>
              <a:t>pod</a:t>
            </a:r>
            <a:r>
              <a:rPr lang="zh-CN" altLang="en-US" dirty="0"/>
              <a:t>的资源。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为了方便统计一个</a:t>
            </a:r>
            <a:r>
              <a:rPr lang="en-US" altLang="zh-CN" dirty="0"/>
              <a:t>pod</a:t>
            </a:r>
            <a:r>
              <a:rPr lang="zh-CN" altLang="en-US" dirty="0"/>
              <a:t>所使用的资源</a:t>
            </a:r>
            <a:r>
              <a:rPr lang="en-US" altLang="zh-CN" dirty="0"/>
              <a:t>,</a:t>
            </a:r>
            <a:r>
              <a:rPr lang="zh-CN" altLang="en-US" dirty="0"/>
              <a:t>并且合理的将所有使用到的资源都纳入管辖范围内，</a:t>
            </a:r>
            <a:r>
              <a:rPr lang="en-US" altLang="zh-CN" dirty="0" err="1"/>
              <a:t>kubernetes</a:t>
            </a:r>
            <a:r>
              <a:rPr lang="en-US" altLang="zh-CN" dirty="0"/>
              <a:t> </a:t>
            </a:r>
            <a:r>
              <a:rPr lang="zh-CN" altLang="en-US" dirty="0"/>
              <a:t>引入了</a:t>
            </a:r>
            <a:r>
              <a:rPr lang="en-US" altLang="zh-CN" dirty="0"/>
              <a:t>pod level </a:t>
            </a:r>
            <a:r>
              <a:rPr lang="en-US" altLang="zh-CN" dirty="0" err="1"/>
              <a:t>cgroup</a:t>
            </a:r>
            <a:r>
              <a:rPr lang="zh-CN" altLang="en-US" dirty="0"/>
              <a:t>，为每个</a:t>
            </a:r>
            <a:r>
              <a:rPr lang="en-US" altLang="zh-CN" dirty="0"/>
              <a:t>pod </a:t>
            </a:r>
            <a:r>
              <a:rPr lang="zh-CN" altLang="en-US" dirty="0"/>
              <a:t>创建一个</a:t>
            </a:r>
            <a:r>
              <a:rPr lang="en-US" altLang="zh-CN" dirty="0" err="1"/>
              <a:t>cgroup</a:t>
            </a:r>
            <a:r>
              <a:rPr lang="zh-CN" altLang="en-US" dirty="0"/>
              <a:t>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2406112-61AD-268B-31AE-C3599DB7D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22040"/>
            <a:ext cx="11211110" cy="141413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01F07CB-7838-41E7-2404-FC6CE26D725E}"/>
              </a:ext>
            </a:extLst>
          </p:cNvPr>
          <p:cNvSpPr txBox="1"/>
          <p:nvPr/>
        </p:nvSpPr>
        <p:spPr>
          <a:xfrm>
            <a:off x="81748" y="5338313"/>
            <a:ext cx="11416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pod level </a:t>
            </a:r>
            <a:r>
              <a:rPr lang="en-US" altLang="zh-CN" dirty="0" err="1"/>
              <a:t>cgroup</a:t>
            </a:r>
            <a:r>
              <a:rPr lang="en-US" altLang="zh-CN" dirty="0"/>
              <a:t> </a:t>
            </a:r>
            <a:r>
              <a:rPr lang="zh-CN" altLang="en-US" dirty="0"/>
              <a:t>可以确保合理指定容器资源时能够防止资源的超量使用，未指定时合理使用足够多的可用资源。</a:t>
            </a:r>
          </a:p>
        </p:txBody>
      </p:sp>
    </p:spTree>
    <p:extLst>
      <p:ext uri="{BB962C8B-B14F-4D97-AF65-F5344CB8AC3E}">
        <p14:creationId xmlns:p14="http://schemas.microsoft.com/office/powerpoint/2010/main" val="326125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-288509" y="-190606"/>
            <a:ext cx="2002465" cy="1316037"/>
            <a:chOff x="2784891" y="-471487"/>
            <a:chExt cx="3863970" cy="2539434"/>
          </a:xfrm>
        </p:grpSpPr>
        <p:sp>
          <p:nvSpPr>
            <p:cNvPr id="23" name="矩形 15"/>
            <p:cNvSpPr/>
            <p:nvPr/>
          </p:nvSpPr>
          <p:spPr>
            <a:xfrm rot="1800000">
              <a:off x="3430991" y="340511"/>
              <a:ext cx="3217870" cy="1727436"/>
            </a:xfrm>
            <a:custGeom>
              <a:avLst/>
              <a:gdLst>
                <a:gd name="connsiteX0" fmla="*/ 0 w 3906895"/>
                <a:gd name="connsiteY0" fmla="*/ 0 h 1727086"/>
                <a:gd name="connsiteX1" fmla="*/ 3906895 w 3906895"/>
                <a:gd name="connsiteY1" fmla="*/ 0 h 1727086"/>
                <a:gd name="connsiteX2" fmla="*/ 3906895 w 3906895"/>
                <a:gd name="connsiteY2" fmla="*/ 1727086 h 1727086"/>
                <a:gd name="connsiteX3" fmla="*/ 0 w 3906895"/>
                <a:gd name="connsiteY3" fmla="*/ 1727086 h 1727086"/>
                <a:gd name="connsiteX4" fmla="*/ 0 w 3906895"/>
                <a:gd name="connsiteY4" fmla="*/ 0 h 1727086"/>
                <a:gd name="connsiteX0" fmla="*/ 0 w 3906895"/>
                <a:gd name="connsiteY0" fmla="*/ 10186 h 1737272"/>
                <a:gd name="connsiteX1" fmla="*/ 1259426 w 3906895"/>
                <a:gd name="connsiteY1" fmla="*/ 0 h 1737272"/>
                <a:gd name="connsiteX2" fmla="*/ 3906895 w 3906895"/>
                <a:gd name="connsiteY2" fmla="*/ 10186 h 1737272"/>
                <a:gd name="connsiteX3" fmla="*/ 3906895 w 3906895"/>
                <a:gd name="connsiteY3" fmla="*/ 1737272 h 1737272"/>
                <a:gd name="connsiteX4" fmla="*/ 0 w 3906895"/>
                <a:gd name="connsiteY4" fmla="*/ 1737272 h 1737272"/>
                <a:gd name="connsiteX5" fmla="*/ 0 w 3906895"/>
                <a:gd name="connsiteY5" fmla="*/ 10186 h 1737272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737272 h 1744666"/>
                <a:gd name="connsiteX6" fmla="*/ 0 w 3906895"/>
                <a:gd name="connsiteY6" fmla="*/ 10186 h 1744666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0186 h 1744666"/>
                <a:gd name="connsiteX0" fmla="*/ 0 w 2707042"/>
                <a:gd name="connsiteY0" fmla="*/ 1744666 h 1744666"/>
                <a:gd name="connsiteX1" fmla="*/ 59573 w 2707042"/>
                <a:gd name="connsiteY1" fmla="*/ 0 h 1744666"/>
                <a:gd name="connsiteX2" fmla="*/ 2707042 w 2707042"/>
                <a:gd name="connsiteY2" fmla="*/ 10186 h 1744666"/>
                <a:gd name="connsiteX3" fmla="*/ 2707042 w 2707042"/>
                <a:gd name="connsiteY3" fmla="*/ 1737272 h 1744666"/>
                <a:gd name="connsiteX4" fmla="*/ 0 w 2707042"/>
                <a:gd name="connsiteY4" fmla="*/ 1744666 h 174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7042" h="1744666">
                  <a:moveTo>
                    <a:pt x="0" y="1744666"/>
                  </a:moveTo>
                  <a:lnTo>
                    <a:pt x="59573" y="0"/>
                  </a:lnTo>
                  <a:lnTo>
                    <a:pt x="2707042" y="10186"/>
                  </a:lnTo>
                  <a:lnTo>
                    <a:pt x="2707042" y="1737272"/>
                  </a:lnTo>
                  <a:lnTo>
                    <a:pt x="0" y="174466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784891" y="-471487"/>
              <a:ext cx="1739900" cy="1739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76AEC8A-C347-EF7F-E4D0-232DE576B6BA}"/>
              </a:ext>
            </a:extLst>
          </p:cNvPr>
          <p:cNvSpPr txBox="1"/>
          <p:nvPr/>
        </p:nvSpPr>
        <p:spPr>
          <a:xfrm>
            <a:off x="792345" y="33268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>
                <a:cs typeface="+mn-ea"/>
                <a:sym typeface="+mn-lt"/>
              </a:rPr>
              <a:t>资源控制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C4DDA6B-BAA7-D546-01B6-5C771D53B7FC}"/>
              </a:ext>
            </a:extLst>
          </p:cNvPr>
          <p:cNvSpPr txBox="1"/>
          <p:nvPr/>
        </p:nvSpPr>
        <p:spPr>
          <a:xfrm>
            <a:off x="81748" y="989263"/>
            <a:ext cx="10740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qos</a:t>
            </a:r>
            <a:r>
              <a:rPr lang="en-US" altLang="zh-CN" b="1" dirty="0"/>
              <a:t> level </a:t>
            </a:r>
            <a:r>
              <a:rPr lang="en-US" altLang="zh-CN" b="1" dirty="0" err="1"/>
              <a:t>cgroup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dirty="0" err="1"/>
              <a:t>kubernetes</a:t>
            </a:r>
            <a:r>
              <a:rPr lang="zh-CN" altLang="en-US" dirty="0"/>
              <a:t>中会将所有的</a:t>
            </a:r>
            <a:r>
              <a:rPr lang="en-US" altLang="zh-CN" dirty="0"/>
              <a:t>pod</a:t>
            </a:r>
            <a:r>
              <a:rPr lang="zh-CN" altLang="en-US" dirty="0"/>
              <a:t>按照资源</a:t>
            </a:r>
            <a:r>
              <a:rPr lang="en-US" altLang="zh-CN" dirty="0"/>
              <a:t>request, limit </a:t>
            </a:r>
            <a:r>
              <a:rPr lang="zh-CN" altLang="en-US" dirty="0"/>
              <a:t>设置分为不同的</a:t>
            </a:r>
            <a:r>
              <a:rPr lang="en-US" altLang="zh-CN" dirty="0"/>
              <a:t>QoS</a:t>
            </a:r>
            <a:r>
              <a:rPr lang="zh-CN" altLang="en-US" dirty="0"/>
              <a:t>级别，从而拥有不同的优先级。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8AA5DB0-5633-E847-BF2C-664A9842A919}"/>
              </a:ext>
            </a:extLst>
          </p:cNvPr>
          <p:cNvSpPr txBox="1"/>
          <p:nvPr/>
        </p:nvSpPr>
        <p:spPr>
          <a:xfrm>
            <a:off x="81748" y="2151428"/>
            <a:ext cx="624043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b="1" dirty="0"/>
              <a:t>Guaranteed</a:t>
            </a:r>
            <a:r>
              <a:rPr lang="en-US" altLang="zh-CN" dirty="0"/>
              <a:t> : pod</a:t>
            </a:r>
            <a:r>
              <a:rPr lang="zh-CN" altLang="en-US" dirty="0"/>
              <a:t>的</a:t>
            </a:r>
            <a:r>
              <a:rPr lang="en-US" altLang="zh-CN" dirty="0"/>
              <a:t>requests </a:t>
            </a:r>
            <a:r>
              <a:rPr lang="zh-CN" altLang="en-US" dirty="0"/>
              <a:t>与</a:t>
            </a:r>
            <a:r>
              <a:rPr lang="en-US" altLang="zh-CN" dirty="0"/>
              <a:t>limits</a:t>
            </a:r>
            <a:r>
              <a:rPr lang="zh-CN" altLang="en-US" dirty="0"/>
              <a:t>设定的值相等</a:t>
            </a:r>
            <a:endParaRPr lang="en-US" altLang="zh-CN" dirty="0"/>
          </a:p>
          <a:p>
            <a:pPr marL="342900" indent="-342900">
              <a:buAutoNum type="arabicPeriod"/>
            </a:pP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/>
              <a:t>Burstable</a:t>
            </a:r>
            <a:r>
              <a:rPr lang="en-US" altLang="zh-CN" dirty="0"/>
              <a:t> : pod requests</a:t>
            </a:r>
            <a:r>
              <a:rPr lang="zh-CN" altLang="en-US" dirty="0"/>
              <a:t>小于</a:t>
            </a:r>
            <a:r>
              <a:rPr lang="en-US" altLang="zh-CN" dirty="0"/>
              <a:t>limits</a:t>
            </a:r>
            <a:r>
              <a:rPr lang="zh-CN" altLang="en-US" dirty="0"/>
              <a:t>的值且不为</a:t>
            </a:r>
            <a:r>
              <a:rPr lang="en-US" altLang="zh-CN" dirty="0"/>
              <a:t>0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 err="1"/>
              <a:t>BestEffort</a:t>
            </a:r>
            <a:r>
              <a:rPr lang="en-US" altLang="zh-CN" dirty="0"/>
              <a:t> : pod</a:t>
            </a:r>
            <a:r>
              <a:rPr lang="zh-CN" altLang="en-US" dirty="0"/>
              <a:t>的</a:t>
            </a:r>
            <a:r>
              <a:rPr lang="en-US" altLang="zh-CN" dirty="0"/>
              <a:t>requests</a:t>
            </a:r>
            <a:r>
              <a:rPr lang="zh-CN" altLang="en-US" dirty="0"/>
              <a:t>与</a:t>
            </a:r>
            <a:r>
              <a:rPr lang="en-US" altLang="zh-CN" dirty="0"/>
              <a:t>limits</a:t>
            </a:r>
            <a:r>
              <a:rPr lang="zh-CN" altLang="en-US" dirty="0"/>
              <a:t>均为</a:t>
            </a:r>
            <a:r>
              <a:rPr lang="en-US" altLang="zh-CN" dirty="0"/>
              <a:t>0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r>
              <a:rPr lang="zh-CN" altLang="en-US" dirty="0"/>
              <a:t>三者的优先级递增：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C7220D7-AF41-F674-8772-F0232FF37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8" y="4259427"/>
            <a:ext cx="11489931" cy="83118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F11D064-947A-8D55-B1EB-DB42B5C60E68}"/>
              </a:ext>
            </a:extLst>
          </p:cNvPr>
          <p:cNvSpPr txBox="1"/>
          <p:nvPr/>
        </p:nvSpPr>
        <p:spPr>
          <a:xfrm>
            <a:off x="162333" y="5166646"/>
            <a:ext cx="109537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Guranteed</a:t>
            </a:r>
            <a:r>
              <a:rPr lang="zh-CN" altLang="en-US" dirty="0"/>
              <a:t>级别的</a:t>
            </a:r>
            <a:r>
              <a:rPr lang="en-US" altLang="zh-CN" dirty="0"/>
              <a:t>pod</a:t>
            </a:r>
            <a:r>
              <a:rPr lang="zh-CN" altLang="en-US" dirty="0"/>
              <a:t>本身已经指定了 </a:t>
            </a:r>
            <a:r>
              <a:rPr lang="en-US" altLang="zh-CN" dirty="0"/>
              <a:t>request </a:t>
            </a:r>
            <a:r>
              <a:rPr lang="zh-CN" altLang="en-US" dirty="0"/>
              <a:t>和 </a:t>
            </a:r>
            <a:r>
              <a:rPr lang="en-US" altLang="zh-CN" dirty="0"/>
              <a:t>limit</a:t>
            </a:r>
            <a:r>
              <a:rPr lang="zh-CN" altLang="en-US" dirty="0"/>
              <a:t>，拥有了足够的限制，无需再增加</a:t>
            </a:r>
            <a:r>
              <a:rPr lang="en-US" altLang="zh-CN" dirty="0" err="1"/>
              <a:t>qos</a:t>
            </a:r>
            <a:r>
              <a:rPr lang="zh-CN" altLang="en-US" dirty="0"/>
              <a:t>级别的</a:t>
            </a:r>
            <a:r>
              <a:rPr lang="en-US" altLang="zh-CN" dirty="0" err="1"/>
              <a:t>cgroup</a:t>
            </a:r>
            <a:r>
              <a:rPr lang="en-US" altLang="zh-CN" dirty="0"/>
              <a:t> </a:t>
            </a:r>
            <a:r>
              <a:rPr lang="zh-CN" altLang="en-US" dirty="0"/>
              <a:t>来约束。</a:t>
            </a:r>
            <a:r>
              <a:rPr lang="en-US" altLang="zh-CN" dirty="0"/>
              <a:t>Burstable</a:t>
            </a:r>
            <a:r>
              <a:rPr lang="zh-CN" altLang="en-US" dirty="0"/>
              <a:t>和</a:t>
            </a:r>
            <a:r>
              <a:rPr lang="en-US" altLang="zh-CN" dirty="0" err="1"/>
              <a:t>BestEffort</a:t>
            </a:r>
            <a:r>
              <a:rPr lang="zh-CN" altLang="en-US" dirty="0"/>
              <a:t>级别没有指定资源限制，有可能无限制的占用资源，因此需要</a:t>
            </a:r>
            <a:r>
              <a:rPr lang="en-US" altLang="zh-CN" dirty="0" err="1"/>
              <a:t>qos</a:t>
            </a:r>
            <a:r>
              <a:rPr lang="zh-CN" altLang="en-US" dirty="0"/>
              <a:t>级别的</a:t>
            </a:r>
            <a:r>
              <a:rPr lang="en-US" altLang="zh-CN" dirty="0" err="1"/>
              <a:t>cgroup</a:t>
            </a:r>
            <a:r>
              <a:rPr lang="zh-CN" altLang="en-US" dirty="0"/>
              <a:t>对</a:t>
            </a:r>
            <a:r>
              <a:rPr lang="en-US" altLang="zh-CN" dirty="0"/>
              <a:t>Burstable</a:t>
            </a:r>
            <a:r>
              <a:rPr lang="zh-CN" altLang="en-US" dirty="0"/>
              <a:t>和</a:t>
            </a:r>
            <a:r>
              <a:rPr lang="en-US" altLang="zh-CN" dirty="0" err="1"/>
              <a:t>BestEffort</a:t>
            </a:r>
            <a:r>
              <a:rPr lang="zh-CN" altLang="en-US" dirty="0"/>
              <a:t>两种</a:t>
            </a:r>
            <a:r>
              <a:rPr lang="en-US" altLang="zh-CN" dirty="0" err="1"/>
              <a:t>qos</a:t>
            </a:r>
            <a:r>
              <a:rPr lang="zh-CN" altLang="en-US" dirty="0"/>
              <a:t>级别的</a:t>
            </a:r>
            <a:r>
              <a:rPr lang="en-US" altLang="zh-CN" dirty="0" err="1"/>
              <a:t>cgroup</a:t>
            </a:r>
            <a:r>
              <a:rPr lang="zh-CN" altLang="en-US" dirty="0"/>
              <a:t>进行限制，并将这两种</a:t>
            </a:r>
            <a:r>
              <a:rPr lang="en-US" altLang="zh-CN" dirty="0" err="1"/>
              <a:t>qos</a:t>
            </a:r>
            <a:r>
              <a:rPr lang="zh-CN" altLang="en-US" dirty="0"/>
              <a:t>级别的</a:t>
            </a:r>
            <a:r>
              <a:rPr lang="en-US" altLang="zh-CN" dirty="0"/>
              <a:t>pod</a:t>
            </a:r>
            <a:r>
              <a:rPr lang="zh-CN" altLang="en-US" dirty="0"/>
              <a:t>创建在对应的</a:t>
            </a:r>
            <a:r>
              <a:rPr lang="en-US" altLang="zh-CN" dirty="0" err="1"/>
              <a:t>cgroup</a:t>
            </a:r>
            <a:r>
              <a:rPr lang="zh-CN" altLang="en-US" dirty="0"/>
              <a:t>下。</a:t>
            </a:r>
          </a:p>
        </p:txBody>
      </p:sp>
    </p:spTree>
    <p:extLst>
      <p:ext uri="{BB962C8B-B14F-4D97-AF65-F5344CB8AC3E}">
        <p14:creationId xmlns:p14="http://schemas.microsoft.com/office/powerpoint/2010/main" val="4079664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-288509" y="-190606"/>
            <a:ext cx="2002465" cy="1316037"/>
            <a:chOff x="2784891" y="-471487"/>
            <a:chExt cx="3863970" cy="2539434"/>
          </a:xfrm>
        </p:grpSpPr>
        <p:sp>
          <p:nvSpPr>
            <p:cNvPr id="23" name="矩形 15"/>
            <p:cNvSpPr/>
            <p:nvPr/>
          </p:nvSpPr>
          <p:spPr>
            <a:xfrm rot="1800000">
              <a:off x="3430991" y="340511"/>
              <a:ext cx="3217870" cy="1727436"/>
            </a:xfrm>
            <a:custGeom>
              <a:avLst/>
              <a:gdLst>
                <a:gd name="connsiteX0" fmla="*/ 0 w 3906895"/>
                <a:gd name="connsiteY0" fmla="*/ 0 h 1727086"/>
                <a:gd name="connsiteX1" fmla="*/ 3906895 w 3906895"/>
                <a:gd name="connsiteY1" fmla="*/ 0 h 1727086"/>
                <a:gd name="connsiteX2" fmla="*/ 3906895 w 3906895"/>
                <a:gd name="connsiteY2" fmla="*/ 1727086 h 1727086"/>
                <a:gd name="connsiteX3" fmla="*/ 0 w 3906895"/>
                <a:gd name="connsiteY3" fmla="*/ 1727086 h 1727086"/>
                <a:gd name="connsiteX4" fmla="*/ 0 w 3906895"/>
                <a:gd name="connsiteY4" fmla="*/ 0 h 1727086"/>
                <a:gd name="connsiteX0" fmla="*/ 0 w 3906895"/>
                <a:gd name="connsiteY0" fmla="*/ 10186 h 1737272"/>
                <a:gd name="connsiteX1" fmla="*/ 1259426 w 3906895"/>
                <a:gd name="connsiteY1" fmla="*/ 0 h 1737272"/>
                <a:gd name="connsiteX2" fmla="*/ 3906895 w 3906895"/>
                <a:gd name="connsiteY2" fmla="*/ 10186 h 1737272"/>
                <a:gd name="connsiteX3" fmla="*/ 3906895 w 3906895"/>
                <a:gd name="connsiteY3" fmla="*/ 1737272 h 1737272"/>
                <a:gd name="connsiteX4" fmla="*/ 0 w 3906895"/>
                <a:gd name="connsiteY4" fmla="*/ 1737272 h 1737272"/>
                <a:gd name="connsiteX5" fmla="*/ 0 w 3906895"/>
                <a:gd name="connsiteY5" fmla="*/ 10186 h 1737272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737272 h 1744666"/>
                <a:gd name="connsiteX6" fmla="*/ 0 w 3906895"/>
                <a:gd name="connsiteY6" fmla="*/ 10186 h 1744666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0186 h 1744666"/>
                <a:gd name="connsiteX0" fmla="*/ 0 w 2707042"/>
                <a:gd name="connsiteY0" fmla="*/ 1744666 h 1744666"/>
                <a:gd name="connsiteX1" fmla="*/ 59573 w 2707042"/>
                <a:gd name="connsiteY1" fmla="*/ 0 h 1744666"/>
                <a:gd name="connsiteX2" fmla="*/ 2707042 w 2707042"/>
                <a:gd name="connsiteY2" fmla="*/ 10186 h 1744666"/>
                <a:gd name="connsiteX3" fmla="*/ 2707042 w 2707042"/>
                <a:gd name="connsiteY3" fmla="*/ 1737272 h 1744666"/>
                <a:gd name="connsiteX4" fmla="*/ 0 w 2707042"/>
                <a:gd name="connsiteY4" fmla="*/ 1744666 h 174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7042" h="1744666">
                  <a:moveTo>
                    <a:pt x="0" y="1744666"/>
                  </a:moveTo>
                  <a:lnTo>
                    <a:pt x="59573" y="0"/>
                  </a:lnTo>
                  <a:lnTo>
                    <a:pt x="2707042" y="10186"/>
                  </a:lnTo>
                  <a:lnTo>
                    <a:pt x="2707042" y="1737272"/>
                  </a:lnTo>
                  <a:lnTo>
                    <a:pt x="0" y="174466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784891" y="-471487"/>
              <a:ext cx="1739900" cy="1739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76AEC8A-C347-EF7F-E4D0-232DE576B6BA}"/>
              </a:ext>
            </a:extLst>
          </p:cNvPr>
          <p:cNvSpPr txBox="1"/>
          <p:nvPr/>
        </p:nvSpPr>
        <p:spPr>
          <a:xfrm>
            <a:off x="792345" y="33268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>
                <a:cs typeface="+mn-ea"/>
                <a:sym typeface="+mn-lt"/>
              </a:rPr>
              <a:t>资源控制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C4DDA6B-BAA7-D546-01B6-5C771D53B7FC}"/>
              </a:ext>
            </a:extLst>
          </p:cNvPr>
          <p:cNvSpPr txBox="1"/>
          <p:nvPr/>
        </p:nvSpPr>
        <p:spPr>
          <a:xfrm>
            <a:off x="81748" y="989263"/>
            <a:ext cx="10740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qos</a:t>
            </a:r>
            <a:r>
              <a:rPr lang="en-US" altLang="zh-CN" b="1" dirty="0"/>
              <a:t> level </a:t>
            </a:r>
            <a:r>
              <a:rPr lang="en-US" altLang="zh-CN" b="1" dirty="0" err="1"/>
              <a:t>cgroup</a:t>
            </a:r>
            <a:endParaRPr lang="en-US" altLang="zh-CN" b="1" dirty="0"/>
          </a:p>
          <a:p>
            <a:endParaRPr lang="en-US" altLang="zh-CN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C086FE0-3320-B6EF-C0E8-89B4007CCC31}"/>
              </a:ext>
            </a:extLst>
          </p:cNvPr>
          <p:cNvSpPr txBox="1"/>
          <p:nvPr/>
        </p:nvSpPr>
        <p:spPr>
          <a:xfrm>
            <a:off x="83468" y="1444206"/>
            <a:ext cx="1178325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为了尽可能提高资源利用率，使得</a:t>
            </a:r>
            <a:r>
              <a:rPr lang="en-US" altLang="zh-CN" dirty="0"/>
              <a:t>Burstable</a:t>
            </a:r>
            <a:r>
              <a:rPr lang="zh-CN" altLang="en-US" dirty="0"/>
              <a:t>和</a:t>
            </a:r>
            <a:r>
              <a:rPr lang="en-US" altLang="zh-CN" dirty="0" err="1"/>
              <a:t>BestEffort</a:t>
            </a:r>
            <a:r>
              <a:rPr lang="zh-CN" altLang="en-US" dirty="0"/>
              <a:t>类型的</a:t>
            </a:r>
            <a:r>
              <a:rPr lang="en-US" altLang="zh-CN" dirty="0"/>
              <a:t>pod</a:t>
            </a:r>
            <a:r>
              <a:rPr lang="zh-CN" altLang="en-US" dirty="0"/>
              <a:t>在需要的时候能够使用足够多的空闲资源，默认不会为该</a:t>
            </a:r>
            <a:r>
              <a:rPr lang="en-US" altLang="zh-CN" dirty="0"/>
              <a:t>QoS</a:t>
            </a:r>
            <a:r>
              <a:rPr lang="zh-CN" altLang="en-US" dirty="0"/>
              <a:t>设置资源的</a:t>
            </a:r>
            <a:r>
              <a:rPr lang="en-US" altLang="zh-CN" dirty="0"/>
              <a:t>limit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CPU</a:t>
            </a:r>
            <a:r>
              <a:rPr lang="zh-CN" altLang="en-US" dirty="0"/>
              <a:t>资源，为了保证当高优先级的</a:t>
            </a:r>
            <a:r>
              <a:rPr lang="en-US" altLang="zh-CN" dirty="0"/>
              <a:t>pod</a:t>
            </a:r>
            <a:r>
              <a:rPr lang="zh-CN" altLang="en-US" dirty="0"/>
              <a:t>需要使用资源时，低优先级的</a:t>
            </a:r>
            <a:r>
              <a:rPr lang="en-US" altLang="zh-CN" dirty="0"/>
              <a:t>pod</a:t>
            </a:r>
            <a:r>
              <a:rPr lang="zh-CN" altLang="en-US" dirty="0"/>
              <a:t>能够及时将资源释放出来，</a:t>
            </a:r>
            <a:r>
              <a:rPr lang="en-US" altLang="zh-CN" dirty="0" err="1"/>
              <a:t>kubelet</a:t>
            </a:r>
            <a:r>
              <a:rPr lang="en-US" altLang="zh-CN" dirty="0"/>
              <a:t> </a:t>
            </a:r>
            <a:r>
              <a:rPr lang="zh-CN" altLang="en-US" dirty="0"/>
              <a:t>会通过</a:t>
            </a:r>
            <a:r>
              <a:rPr lang="en-US" altLang="zh-CN" dirty="0" err="1"/>
              <a:t>cpu.shares</a:t>
            </a:r>
            <a:r>
              <a:rPr lang="zh-CN" altLang="en-US" dirty="0"/>
              <a:t>来控制，当</a:t>
            </a:r>
            <a:r>
              <a:rPr lang="en-US" altLang="zh-CN" dirty="0"/>
              <a:t>CPU</a:t>
            </a:r>
            <a:r>
              <a:rPr lang="zh-CN" altLang="en-US" dirty="0"/>
              <a:t>资源紧张时通过</a:t>
            </a:r>
            <a:r>
              <a:rPr lang="en-US" altLang="zh-CN" dirty="0" err="1"/>
              <a:t>cpu.shares</a:t>
            </a:r>
            <a:r>
              <a:rPr lang="en-US" altLang="zh-CN" dirty="0"/>
              <a:t> </a:t>
            </a:r>
            <a:r>
              <a:rPr lang="zh-CN" altLang="en-US" dirty="0"/>
              <a:t>来将资源按照比例分配给各个</a:t>
            </a:r>
            <a:r>
              <a:rPr lang="en-US" altLang="zh-CN" dirty="0"/>
              <a:t>QoS pod, </a:t>
            </a:r>
            <a:r>
              <a:rPr lang="zh-CN" altLang="en-US" dirty="0"/>
              <a:t>保证每个</a:t>
            </a:r>
            <a:r>
              <a:rPr lang="en-US" altLang="zh-CN" dirty="0"/>
              <a:t>pod</a:t>
            </a:r>
            <a:r>
              <a:rPr lang="zh-CN" altLang="en-US" dirty="0"/>
              <a:t>都能够得到其所申请的资源。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A1CF08B-60CE-AFA3-DC1A-0B801824E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60" y="3301361"/>
            <a:ext cx="10741401" cy="114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672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-288509" y="-190606"/>
            <a:ext cx="2002465" cy="1316037"/>
            <a:chOff x="2784891" y="-471487"/>
            <a:chExt cx="3863970" cy="2539434"/>
          </a:xfrm>
        </p:grpSpPr>
        <p:sp>
          <p:nvSpPr>
            <p:cNvPr id="23" name="矩形 15"/>
            <p:cNvSpPr/>
            <p:nvPr/>
          </p:nvSpPr>
          <p:spPr>
            <a:xfrm rot="1800000">
              <a:off x="3430991" y="340511"/>
              <a:ext cx="3217870" cy="1727436"/>
            </a:xfrm>
            <a:custGeom>
              <a:avLst/>
              <a:gdLst>
                <a:gd name="connsiteX0" fmla="*/ 0 w 3906895"/>
                <a:gd name="connsiteY0" fmla="*/ 0 h 1727086"/>
                <a:gd name="connsiteX1" fmla="*/ 3906895 w 3906895"/>
                <a:gd name="connsiteY1" fmla="*/ 0 h 1727086"/>
                <a:gd name="connsiteX2" fmla="*/ 3906895 w 3906895"/>
                <a:gd name="connsiteY2" fmla="*/ 1727086 h 1727086"/>
                <a:gd name="connsiteX3" fmla="*/ 0 w 3906895"/>
                <a:gd name="connsiteY3" fmla="*/ 1727086 h 1727086"/>
                <a:gd name="connsiteX4" fmla="*/ 0 w 3906895"/>
                <a:gd name="connsiteY4" fmla="*/ 0 h 1727086"/>
                <a:gd name="connsiteX0" fmla="*/ 0 w 3906895"/>
                <a:gd name="connsiteY0" fmla="*/ 10186 h 1737272"/>
                <a:gd name="connsiteX1" fmla="*/ 1259426 w 3906895"/>
                <a:gd name="connsiteY1" fmla="*/ 0 h 1737272"/>
                <a:gd name="connsiteX2" fmla="*/ 3906895 w 3906895"/>
                <a:gd name="connsiteY2" fmla="*/ 10186 h 1737272"/>
                <a:gd name="connsiteX3" fmla="*/ 3906895 w 3906895"/>
                <a:gd name="connsiteY3" fmla="*/ 1737272 h 1737272"/>
                <a:gd name="connsiteX4" fmla="*/ 0 w 3906895"/>
                <a:gd name="connsiteY4" fmla="*/ 1737272 h 1737272"/>
                <a:gd name="connsiteX5" fmla="*/ 0 w 3906895"/>
                <a:gd name="connsiteY5" fmla="*/ 10186 h 1737272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737272 h 1744666"/>
                <a:gd name="connsiteX6" fmla="*/ 0 w 3906895"/>
                <a:gd name="connsiteY6" fmla="*/ 10186 h 1744666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0186 h 1744666"/>
                <a:gd name="connsiteX0" fmla="*/ 0 w 2707042"/>
                <a:gd name="connsiteY0" fmla="*/ 1744666 h 1744666"/>
                <a:gd name="connsiteX1" fmla="*/ 59573 w 2707042"/>
                <a:gd name="connsiteY1" fmla="*/ 0 h 1744666"/>
                <a:gd name="connsiteX2" fmla="*/ 2707042 w 2707042"/>
                <a:gd name="connsiteY2" fmla="*/ 10186 h 1744666"/>
                <a:gd name="connsiteX3" fmla="*/ 2707042 w 2707042"/>
                <a:gd name="connsiteY3" fmla="*/ 1737272 h 1744666"/>
                <a:gd name="connsiteX4" fmla="*/ 0 w 2707042"/>
                <a:gd name="connsiteY4" fmla="*/ 1744666 h 174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7042" h="1744666">
                  <a:moveTo>
                    <a:pt x="0" y="1744666"/>
                  </a:moveTo>
                  <a:lnTo>
                    <a:pt x="59573" y="0"/>
                  </a:lnTo>
                  <a:lnTo>
                    <a:pt x="2707042" y="10186"/>
                  </a:lnTo>
                  <a:lnTo>
                    <a:pt x="2707042" y="1737272"/>
                  </a:lnTo>
                  <a:lnTo>
                    <a:pt x="0" y="174466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784891" y="-471487"/>
              <a:ext cx="1739900" cy="1739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76AEC8A-C347-EF7F-E4D0-232DE576B6BA}"/>
              </a:ext>
            </a:extLst>
          </p:cNvPr>
          <p:cNvSpPr txBox="1"/>
          <p:nvPr/>
        </p:nvSpPr>
        <p:spPr>
          <a:xfrm>
            <a:off x="792345" y="33268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>
                <a:cs typeface="+mn-ea"/>
                <a:sym typeface="+mn-lt"/>
              </a:rPr>
              <a:t>资源控制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C4DDA6B-BAA7-D546-01B6-5C771D53B7FC}"/>
              </a:ext>
            </a:extLst>
          </p:cNvPr>
          <p:cNvSpPr txBox="1"/>
          <p:nvPr/>
        </p:nvSpPr>
        <p:spPr>
          <a:xfrm>
            <a:off x="81748" y="989263"/>
            <a:ext cx="10740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qos</a:t>
            </a:r>
            <a:r>
              <a:rPr lang="en-US" altLang="zh-CN" b="1" dirty="0"/>
              <a:t> level </a:t>
            </a:r>
            <a:r>
              <a:rPr lang="en-US" altLang="zh-CN" b="1" dirty="0" err="1"/>
              <a:t>cgroup</a:t>
            </a:r>
            <a:endParaRPr lang="en-US" altLang="zh-CN" b="1" dirty="0"/>
          </a:p>
          <a:p>
            <a:endParaRPr lang="en-US" altLang="zh-CN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C086FE0-3320-B6EF-C0E8-89B4007CCC31}"/>
              </a:ext>
            </a:extLst>
          </p:cNvPr>
          <p:cNvSpPr txBox="1"/>
          <p:nvPr/>
        </p:nvSpPr>
        <p:spPr>
          <a:xfrm>
            <a:off x="83468" y="1444206"/>
            <a:ext cx="117832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对于内存资源，无法满足“高优先级</a:t>
            </a:r>
            <a:r>
              <a:rPr lang="en-US" altLang="zh-CN" dirty="0"/>
              <a:t>pod</a:t>
            </a:r>
            <a:r>
              <a:rPr lang="zh-CN" altLang="en-US" dirty="0"/>
              <a:t>使用资源时及时释放低优先级的</a:t>
            </a:r>
            <a:r>
              <a:rPr lang="en-US" altLang="zh-CN" dirty="0"/>
              <a:t>pod</a:t>
            </a:r>
            <a:r>
              <a:rPr lang="zh-CN" altLang="en-US" dirty="0"/>
              <a:t>占用的资源” 。</a:t>
            </a:r>
            <a:r>
              <a:rPr lang="en-US" altLang="zh-CN" dirty="0" err="1"/>
              <a:t>kubelet</a:t>
            </a:r>
            <a:r>
              <a:rPr lang="zh-CN" altLang="en-US" dirty="0"/>
              <a:t>只能通过资源预留的机制，为高优先级的</a:t>
            </a:r>
            <a:r>
              <a:rPr lang="en-US" altLang="zh-CN" dirty="0"/>
              <a:t>pod</a:t>
            </a:r>
            <a:r>
              <a:rPr lang="zh-CN" altLang="en-US" dirty="0"/>
              <a:t>预留一定的资源，该特性默认关闭，用户可以通过开启</a:t>
            </a:r>
            <a:r>
              <a:rPr lang="en-US" altLang="zh-CN" dirty="0" err="1"/>
              <a:t>QOSReserved</a:t>
            </a:r>
            <a:r>
              <a:rPr lang="en-US" altLang="zh-CN" dirty="0"/>
              <a:t> </a:t>
            </a:r>
            <a:r>
              <a:rPr lang="zh-CN" altLang="en-US" dirty="0"/>
              <a:t>特征门控，并设置</a:t>
            </a:r>
            <a:r>
              <a:rPr lang="en-US" altLang="zh-CN" dirty="0"/>
              <a:t>--</a:t>
            </a:r>
            <a:r>
              <a:rPr lang="en-US" altLang="zh-CN" dirty="0" err="1"/>
              <a:t>qos</a:t>
            </a:r>
            <a:r>
              <a:rPr lang="en-US" altLang="zh-CN" dirty="0"/>
              <a:t>-reserved </a:t>
            </a:r>
            <a:r>
              <a:rPr lang="zh-CN" altLang="en-US" dirty="0"/>
              <a:t>参数来预留的资源比例，例如</a:t>
            </a:r>
            <a:r>
              <a:rPr lang="en-US" altLang="zh-CN" dirty="0"/>
              <a:t>--</a:t>
            </a:r>
            <a:r>
              <a:rPr lang="en-US" altLang="zh-CN" dirty="0" err="1"/>
              <a:t>qos</a:t>
            </a:r>
            <a:r>
              <a:rPr lang="en-US" altLang="zh-CN" dirty="0"/>
              <a:t>-reserved=memory=50%</a:t>
            </a:r>
            <a:r>
              <a:rPr lang="zh-CN" altLang="en-US" dirty="0"/>
              <a:t>表示预留</a:t>
            </a:r>
            <a:r>
              <a:rPr lang="en-US" altLang="zh-CN" dirty="0"/>
              <a:t>50% </a:t>
            </a:r>
            <a:r>
              <a:rPr lang="zh-CN" altLang="en-US" dirty="0"/>
              <a:t>高优先级</a:t>
            </a:r>
            <a:r>
              <a:rPr lang="en-US" altLang="zh-CN" dirty="0"/>
              <a:t>request </a:t>
            </a:r>
            <a:r>
              <a:rPr lang="zh-CN" altLang="en-US" dirty="0"/>
              <a:t>的资源值， 当前只支持</a:t>
            </a:r>
            <a:r>
              <a:rPr lang="en-US" altLang="zh-CN" dirty="0"/>
              <a:t>memory</a:t>
            </a:r>
            <a:r>
              <a:rPr lang="zh-CN" altLang="en-US" dirty="0"/>
              <a:t>此时</a:t>
            </a:r>
            <a:r>
              <a:rPr lang="en-US" altLang="zh-CN" dirty="0" err="1"/>
              <a:t>qos</a:t>
            </a:r>
            <a:r>
              <a:rPr lang="en-US" altLang="zh-CN" dirty="0"/>
              <a:t> </a:t>
            </a:r>
            <a:r>
              <a:rPr lang="en-US" altLang="zh-CN" dirty="0" err="1"/>
              <a:t>cgroups</a:t>
            </a:r>
            <a:r>
              <a:rPr lang="zh-CN" altLang="en-US" dirty="0"/>
              <a:t>的限制如下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52D4546-A29F-8C35-C1B9-6F47454B6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8" y="2751592"/>
            <a:ext cx="10645636" cy="192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023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-288509" y="-190606"/>
            <a:ext cx="2002465" cy="1316037"/>
            <a:chOff x="2784891" y="-471487"/>
            <a:chExt cx="3863970" cy="2539434"/>
          </a:xfrm>
        </p:grpSpPr>
        <p:sp>
          <p:nvSpPr>
            <p:cNvPr id="23" name="矩形 15"/>
            <p:cNvSpPr/>
            <p:nvPr/>
          </p:nvSpPr>
          <p:spPr>
            <a:xfrm rot="1800000">
              <a:off x="3430991" y="340511"/>
              <a:ext cx="3217870" cy="1727436"/>
            </a:xfrm>
            <a:custGeom>
              <a:avLst/>
              <a:gdLst>
                <a:gd name="connsiteX0" fmla="*/ 0 w 3906895"/>
                <a:gd name="connsiteY0" fmla="*/ 0 h 1727086"/>
                <a:gd name="connsiteX1" fmla="*/ 3906895 w 3906895"/>
                <a:gd name="connsiteY1" fmla="*/ 0 h 1727086"/>
                <a:gd name="connsiteX2" fmla="*/ 3906895 w 3906895"/>
                <a:gd name="connsiteY2" fmla="*/ 1727086 h 1727086"/>
                <a:gd name="connsiteX3" fmla="*/ 0 w 3906895"/>
                <a:gd name="connsiteY3" fmla="*/ 1727086 h 1727086"/>
                <a:gd name="connsiteX4" fmla="*/ 0 w 3906895"/>
                <a:gd name="connsiteY4" fmla="*/ 0 h 1727086"/>
                <a:gd name="connsiteX0" fmla="*/ 0 w 3906895"/>
                <a:gd name="connsiteY0" fmla="*/ 10186 h 1737272"/>
                <a:gd name="connsiteX1" fmla="*/ 1259426 w 3906895"/>
                <a:gd name="connsiteY1" fmla="*/ 0 h 1737272"/>
                <a:gd name="connsiteX2" fmla="*/ 3906895 w 3906895"/>
                <a:gd name="connsiteY2" fmla="*/ 10186 h 1737272"/>
                <a:gd name="connsiteX3" fmla="*/ 3906895 w 3906895"/>
                <a:gd name="connsiteY3" fmla="*/ 1737272 h 1737272"/>
                <a:gd name="connsiteX4" fmla="*/ 0 w 3906895"/>
                <a:gd name="connsiteY4" fmla="*/ 1737272 h 1737272"/>
                <a:gd name="connsiteX5" fmla="*/ 0 w 3906895"/>
                <a:gd name="connsiteY5" fmla="*/ 10186 h 1737272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737272 h 1744666"/>
                <a:gd name="connsiteX6" fmla="*/ 0 w 3906895"/>
                <a:gd name="connsiteY6" fmla="*/ 10186 h 1744666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0186 h 1744666"/>
                <a:gd name="connsiteX0" fmla="*/ 0 w 2707042"/>
                <a:gd name="connsiteY0" fmla="*/ 1744666 h 1744666"/>
                <a:gd name="connsiteX1" fmla="*/ 59573 w 2707042"/>
                <a:gd name="connsiteY1" fmla="*/ 0 h 1744666"/>
                <a:gd name="connsiteX2" fmla="*/ 2707042 w 2707042"/>
                <a:gd name="connsiteY2" fmla="*/ 10186 h 1744666"/>
                <a:gd name="connsiteX3" fmla="*/ 2707042 w 2707042"/>
                <a:gd name="connsiteY3" fmla="*/ 1737272 h 1744666"/>
                <a:gd name="connsiteX4" fmla="*/ 0 w 2707042"/>
                <a:gd name="connsiteY4" fmla="*/ 1744666 h 174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7042" h="1744666">
                  <a:moveTo>
                    <a:pt x="0" y="1744666"/>
                  </a:moveTo>
                  <a:lnTo>
                    <a:pt x="59573" y="0"/>
                  </a:lnTo>
                  <a:lnTo>
                    <a:pt x="2707042" y="10186"/>
                  </a:lnTo>
                  <a:lnTo>
                    <a:pt x="2707042" y="1737272"/>
                  </a:lnTo>
                  <a:lnTo>
                    <a:pt x="0" y="174466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784891" y="-471487"/>
              <a:ext cx="1739900" cy="1739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76AEC8A-C347-EF7F-E4D0-232DE576B6BA}"/>
              </a:ext>
            </a:extLst>
          </p:cNvPr>
          <p:cNvSpPr txBox="1"/>
          <p:nvPr/>
        </p:nvSpPr>
        <p:spPr>
          <a:xfrm>
            <a:off x="792345" y="33268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>
                <a:cs typeface="+mn-ea"/>
                <a:sym typeface="+mn-lt"/>
              </a:rPr>
              <a:t>资源控制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C4DDA6B-BAA7-D546-01B6-5C771D53B7FC}"/>
              </a:ext>
            </a:extLst>
          </p:cNvPr>
          <p:cNvSpPr txBox="1"/>
          <p:nvPr/>
        </p:nvSpPr>
        <p:spPr>
          <a:xfrm>
            <a:off x="81748" y="989263"/>
            <a:ext cx="10740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node level </a:t>
            </a:r>
            <a:r>
              <a:rPr lang="en-US" altLang="zh-CN" b="1" dirty="0" err="1"/>
              <a:t>cgroup</a:t>
            </a:r>
            <a:endParaRPr lang="en-US" altLang="zh-CN" b="1" dirty="0"/>
          </a:p>
          <a:p>
            <a:endParaRPr lang="en-US" altLang="zh-CN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C086FE0-3320-B6EF-C0E8-89B4007CCC31}"/>
              </a:ext>
            </a:extLst>
          </p:cNvPr>
          <p:cNvSpPr txBox="1"/>
          <p:nvPr/>
        </p:nvSpPr>
        <p:spPr>
          <a:xfrm>
            <a:off x="83468" y="1444206"/>
            <a:ext cx="1178325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node </a:t>
            </a:r>
            <a:r>
              <a:rPr lang="zh-CN" altLang="en-US" dirty="0"/>
              <a:t>上面的资源按照使用对象分为三部分：</a:t>
            </a:r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业务进程使用的资源， 即 </a:t>
            </a:r>
            <a:r>
              <a:rPr lang="en-US" altLang="zh-CN" dirty="0"/>
              <a:t>pods </a:t>
            </a:r>
            <a:r>
              <a:rPr lang="zh-CN" altLang="en-US" dirty="0"/>
              <a:t>使用的资源；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kubernetes</a:t>
            </a:r>
            <a:r>
              <a:rPr lang="en-US" altLang="zh-CN" dirty="0"/>
              <a:t> </a:t>
            </a:r>
            <a:r>
              <a:rPr lang="zh-CN" altLang="en-US" dirty="0"/>
              <a:t>组件使用的资源，例如 </a:t>
            </a:r>
            <a:r>
              <a:rPr lang="en-US" altLang="zh-CN" dirty="0" err="1"/>
              <a:t>kubelet</a:t>
            </a:r>
            <a:r>
              <a:rPr lang="en-US" altLang="zh-CN" dirty="0"/>
              <a:t>, docker</a:t>
            </a:r>
            <a:r>
              <a:rPr lang="zh-CN" altLang="en-US" dirty="0"/>
              <a:t>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系统组件使用的资源，例如 </a:t>
            </a:r>
            <a:r>
              <a:rPr lang="en-US" altLang="zh-CN" dirty="0" err="1"/>
              <a:t>logind</a:t>
            </a:r>
            <a:r>
              <a:rPr lang="en-US" altLang="zh-CN" dirty="0"/>
              <a:t>, </a:t>
            </a:r>
            <a:r>
              <a:rPr lang="en-US" altLang="zh-CN" dirty="0" err="1"/>
              <a:t>journald</a:t>
            </a:r>
            <a:r>
              <a:rPr lang="en-US" altLang="zh-CN" dirty="0"/>
              <a:t> </a:t>
            </a:r>
            <a:r>
              <a:rPr lang="zh-CN" altLang="en-US" dirty="0"/>
              <a:t>等进程。</a:t>
            </a:r>
          </a:p>
          <a:p>
            <a:endParaRPr lang="zh-CN" altLang="en-US" dirty="0"/>
          </a:p>
          <a:p>
            <a:r>
              <a:rPr lang="zh-CN" altLang="en-US" dirty="0"/>
              <a:t>为提高集群资源利用率，会进行适当超配资源，如果控制不当，业务进程可能会占用完整个 </a:t>
            </a:r>
            <a:r>
              <a:rPr lang="en-US" altLang="zh-CN" dirty="0"/>
              <a:t>node </a:t>
            </a:r>
            <a:r>
              <a:rPr lang="zh-CN" altLang="en-US" dirty="0"/>
              <a:t>的资源，从而使的第二，三部分核心的程序所使用的资源受到压制，从而影响到系统稳定性，为避免这样的情况发生，我们需要合理限制 </a:t>
            </a:r>
            <a:r>
              <a:rPr lang="en-US" altLang="zh-CN" dirty="0"/>
              <a:t>pods </a:t>
            </a:r>
            <a:r>
              <a:rPr lang="zh-CN" altLang="en-US" dirty="0"/>
              <a:t>的资源使用，从而为系统组件等核心程序预留足够的资源，保证即使在极端条件下有充足的资源来使用。</a:t>
            </a:r>
          </a:p>
          <a:p>
            <a:endParaRPr lang="zh-CN" altLang="en-US" dirty="0"/>
          </a:p>
          <a:p>
            <a:r>
              <a:rPr lang="en-US" altLang="zh-CN" dirty="0" err="1"/>
              <a:t>kubelet</a:t>
            </a:r>
            <a:r>
              <a:rPr lang="en-US" altLang="zh-CN" dirty="0"/>
              <a:t> </a:t>
            </a:r>
            <a:r>
              <a:rPr lang="zh-CN" altLang="en-US" dirty="0"/>
              <a:t>会将所有的 </a:t>
            </a:r>
            <a:r>
              <a:rPr lang="en-US" altLang="zh-CN" dirty="0"/>
              <a:t>pod </a:t>
            </a:r>
            <a:r>
              <a:rPr lang="zh-CN" altLang="en-US" dirty="0"/>
              <a:t>都创建一个 </a:t>
            </a:r>
            <a:r>
              <a:rPr lang="en-US" altLang="zh-CN" dirty="0" err="1"/>
              <a:t>kubepods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 err="1"/>
              <a:t>cgroup</a:t>
            </a:r>
            <a:r>
              <a:rPr lang="en-US" altLang="zh-CN" dirty="0"/>
              <a:t> </a:t>
            </a:r>
            <a:r>
              <a:rPr lang="zh-CN" altLang="en-US" dirty="0"/>
              <a:t>下，通过该 </a:t>
            </a:r>
            <a:r>
              <a:rPr lang="en-US" altLang="zh-CN" dirty="0" err="1"/>
              <a:t>cgroup</a:t>
            </a:r>
            <a:r>
              <a:rPr lang="en-US" altLang="zh-CN" dirty="0"/>
              <a:t> </a:t>
            </a:r>
            <a:r>
              <a:rPr lang="zh-CN" altLang="en-US" dirty="0"/>
              <a:t>来限制 </a:t>
            </a:r>
            <a:r>
              <a:rPr lang="en-US" altLang="zh-CN" dirty="0"/>
              <a:t>node </a:t>
            </a:r>
            <a:r>
              <a:rPr lang="zh-CN" altLang="en-US" dirty="0"/>
              <a:t>上运行的 </a:t>
            </a:r>
            <a:r>
              <a:rPr lang="en-US" altLang="zh-CN" dirty="0"/>
              <a:t>pod </a:t>
            </a:r>
            <a:r>
              <a:rPr lang="zh-CN" altLang="en-US" dirty="0"/>
              <a:t>最大可以使用的资源。该 </a:t>
            </a:r>
            <a:r>
              <a:rPr lang="en-US" altLang="zh-CN" dirty="0" err="1"/>
              <a:t>cgroup</a:t>
            </a:r>
            <a:r>
              <a:rPr lang="en-US" altLang="zh-CN" dirty="0"/>
              <a:t> </a:t>
            </a:r>
            <a:r>
              <a:rPr lang="zh-CN" altLang="en-US" dirty="0"/>
              <a:t>的资源限制取值为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CA7DEEF-C9A1-4682-AD49-7E216A9AAD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215"/>
          <a:stretch/>
        </p:blipFill>
        <p:spPr>
          <a:xfrm>
            <a:off x="0" y="5453030"/>
            <a:ext cx="10406418" cy="76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45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-288509" y="-190606"/>
            <a:ext cx="2002465" cy="1316037"/>
            <a:chOff x="2784891" y="-471487"/>
            <a:chExt cx="3863970" cy="2539434"/>
          </a:xfrm>
        </p:grpSpPr>
        <p:sp>
          <p:nvSpPr>
            <p:cNvPr id="23" name="矩形 15"/>
            <p:cNvSpPr/>
            <p:nvPr/>
          </p:nvSpPr>
          <p:spPr>
            <a:xfrm rot="1800000">
              <a:off x="3430991" y="340511"/>
              <a:ext cx="3217870" cy="1727436"/>
            </a:xfrm>
            <a:custGeom>
              <a:avLst/>
              <a:gdLst>
                <a:gd name="connsiteX0" fmla="*/ 0 w 3906895"/>
                <a:gd name="connsiteY0" fmla="*/ 0 h 1727086"/>
                <a:gd name="connsiteX1" fmla="*/ 3906895 w 3906895"/>
                <a:gd name="connsiteY1" fmla="*/ 0 h 1727086"/>
                <a:gd name="connsiteX2" fmla="*/ 3906895 w 3906895"/>
                <a:gd name="connsiteY2" fmla="*/ 1727086 h 1727086"/>
                <a:gd name="connsiteX3" fmla="*/ 0 w 3906895"/>
                <a:gd name="connsiteY3" fmla="*/ 1727086 h 1727086"/>
                <a:gd name="connsiteX4" fmla="*/ 0 w 3906895"/>
                <a:gd name="connsiteY4" fmla="*/ 0 h 1727086"/>
                <a:gd name="connsiteX0" fmla="*/ 0 w 3906895"/>
                <a:gd name="connsiteY0" fmla="*/ 10186 h 1737272"/>
                <a:gd name="connsiteX1" fmla="*/ 1259426 w 3906895"/>
                <a:gd name="connsiteY1" fmla="*/ 0 h 1737272"/>
                <a:gd name="connsiteX2" fmla="*/ 3906895 w 3906895"/>
                <a:gd name="connsiteY2" fmla="*/ 10186 h 1737272"/>
                <a:gd name="connsiteX3" fmla="*/ 3906895 w 3906895"/>
                <a:gd name="connsiteY3" fmla="*/ 1737272 h 1737272"/>
                <a:gd name="connsiteX4" fmla="*/ 0 w 3906895"/>
                <a:gd name="connsiteY4" fmla="*/ 1737272 h 1737272"/>
                <a:gd name="connsiteX5" fmla="*/ 0 w 3906895"/>
                <a:gd name="connsiteY5" fmla="*/ 10186 h 1737272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737272 h 1744666"/>
                <a:gd name="connsiteX6" fmla="*/ 0 w 3906895"/>
                <a:gd name="connsiteY6" fmla="*/ 10186 h 1744666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0186 h 1744666"/>
                <a:gd name="connsiteX0" fmla="*/ 0 w 2707042"/>
                <a:gd name="connsiteY0" fmla="*/ 1744666 h 1744666"/>
                <a:gd name="connsiteX1" fmla="*/ 59573 w 2707042"/>
                <a:gd name="connsiteY1" fmla="*/ 0 h 1744666"/>
                <a:gd name="connsiteX2" fmla="*/ 2707042 w 2707042"/>
                <a:gd name="connsiteY2" fmla="*/ 10186 h 1744666"/>
                <a:gd name="connsiteX3" fmla="*/ 2707042 w 2707042"/>
                <a:gd name="connsiteY3" fmla="*/ 1737272 h 1744666"/>
                <a:gd name="connsiteX4" fmla="*/ 0 w 2707042"/>
                <a:gd name="connsiteY4" fmla="*/ 1744666 h 174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7042" h="1744666">
                  <a:moveTo>
                    <a:pt x="0" y="1744666"/>
                  </a:moveTo>
                  <a:lnTo>
                    <a:pt x="59573" y="0"/>
                  </a:lnTo>
                  <a:lnTo>
                    <a:pt x="2707042" y="10186"/>
                  </a:lnTo>
                  <a:lnTo>
                    <a:pt x="2707042" y="1737272"/>
                  </a:lnTo>
                  <a:lnTo>
                    <a:pt x="0" y="174466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784891" y="-471487"/>
              <a:ext cx="1739900" cy="1739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76AEC8A-C347-EF7F-E4D0-232DE576B6BA}"/>
              </a:ext>
            </a:extLst>
          </p:cNvPr>
          <p:cNvSpPr txBox="1"/>
          <p:nvPr/>
        </p:nvSpPr>
        <p:spPr>
          <a:xfrm>
            <a:off x="792345" y="33268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>
                <a:cs typeface="+mn-ea"/>
                <a:sym typeface="+mn-lt"/>
              </a:rPr>
              <a:t>资源控制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C4DDA6B-BAA7-D546-01B6-5C771D53B7FC}"/>
              </a:ext>
            </a:extLst>
          </p:cNvPr>
          <p:cNvSpPr txBox="1"/>
          <p:nvPr/>
        </p:nvSpPr>
        <p:spPr>
          <a:xfrm>
            <a:off x="81748" y="989263"/>
            <a:ext cx="1074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cgroup</a:t>
            </a:r>
            <a:r>
              <a:rPr lang="zh-CN" altLang="en-US" b="1" dirty="0"/>
              <a:t>层级</a:t>
            </a:r>
            <a:endParaRPr lang="en-US" altLang="zh-CN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AC6B4B0-31FF-BCF7-15BE-BC590E87B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889" y="989263"/>
            <a:ext cx="5796077" cy="529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028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5355</TotalTime>
  <Words>1934</Words>
  <Application>Microsoft Office PowerPoint</Application>
  <PresentationFormat>宽屏</PresentationFormat>
  <Paragraphs>161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-apple-system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士炳</dc:creator>
  <cp:lastModifiedBy>张 士炳</cp:lastModifiedBy>
  <cp:revision>649</cp:revision>
  <dcterms:created xsi:type="dcterms:W3CDTF">2022-11-29T01:35:32Z</dcterms:created>
  <dcterms:modified xsi:type="dcterms:W3CDTF">2023-01-10T04:08:58Z</dcterms:modified>
</cp:coreProperties>
</file>