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72" r:id="rId5"/>
    <p:sldId id="274" r:id="rId6"/>
    <p:sldId id="258" r:id="rId7"/>
    <p:sldId id="273" r:id="rId8"/>
    <p:sldId id="266" r:id="rId9"/>
    <p:sldId id="261" r:id="rId10"/>
    <p:sldId id="275" r:id="rId11"/>
    <p:sldId id="262" r:id="rId12"/>
    <p:sldId id="26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WebAssembly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WebAssembly(</a:t>
            </a:r>
            <a:r>
              <a:rPr lang="zh-CN" altLang="en-US"/>
              <a:t>简称</a:t>
            </a:r>
            <a:r>
              <a:rPr lang="en-US" altLang="zh-CN"/>
              <a:t>Wasm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wasm</a:t>
            </a:r>
            <a:r>
              <a:rPr lang="zh-CN" altLang="en-US"/>
              <a:t>是一个开放</a:t>
            </a:r>
            <a:r>
              <a:rPr lang="zh-CN" altLang="en-US" b="1"/>
              <a:t>标准</a:t>
            </a:r>
            <a:r>
              <a:rPr lang="zh-CN" altLang="en-US"/>
              <a:t>，关于在</a:t>
            </a:r>
            <a:r>
              <a:rPr lang="en-US" altLang="zh-CN"/>
              <a:t>internet</a:t>
            </a:r>
            <a:r>
              <a:rPr lang="zh-CN" altLang="en-US"/>
              <a:t>上执行二进制</a:t>
            </a:r>
            <a:r>
              <a:rPr lang="zh-CN" altLang="en-US"/>
              <a:t>代码；</a:t>
            </a:r>
            <a:endParaRPr lang="zh-CN" altLang="en-US"/>
          </a:p>
          <a:p>
            <a:r>
              <a:rPr lang="zh-CN" altLang="en-US"/>
              <a:t>这个语言的代码不是手写的，而是作为其它语言的编译目标生成</a:t>
            </a:r>
            <a:r>
              <a:rPr lang="zh-CN" altLang="en-US"/>
              <a:t>的；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3315335"/>
            <a:ext cx="5464810" cy="2089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wasmtime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是一个单独的</a:t>
            </a:r>
            <a:r>
              <a:rPr lang="en-US" altLang="zh-CN"/>
              <a:t>wasm</a:t>
            </a:r>
            <a:r>
              <a:rPr lang="zh-CN" altLang="en-US"/>
              <a:t>和</a:t>
            </a:r>
            <a:r>
              <a:rPr lang="en-US" altLang="zh-CN"/>
              <a:t>wasi</a:t>
            </a:r>
            <a:r>
              <a:rPr lang="zh-CN" altLang="en-US"/>
              <a:t>的</a:t>
            </a:r>
            <a:r>
              <a:rPr lang="en-US" altLang="zh-CN"/>
              <a:t>optimizing </a:t>
            </a: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runtime</a:t>
            </a:r>
            <a:r>
              <a:rPr lang="zh-CN" altLang="en-US"/>
              <a:t>，</a:t>
            </a:r>
            <a:r>
              <a:rPr lang="zh-CN" altLang="en-US" b="1"/>
              <a:t>仅</a:t>
            </a:r>
            <a:r>
              <a:rPr lang="zh-CN" altLang="en-US"/>
              <a:t>供</a:t>
            </a:r>
            <a:r>
              <a:rPr lang="en-US" altLang="zh-CN"/>
              <a:t>wasm</a:t>
            </a:r>
            <a:r>
              <a:rPr lang="zh-CN" altLang="en-US"/>
              <a:t>使用。</a:t>
            </a:r>
            <a:endParaRPr lang="zh-CN" altLang="en-US"/>
          </a:p>
          <a:p>
            <a:r>
              <a:rPr lang="zh-CN" altLang="en-US"/>
              <a:t>它可以在脱离</a:t>
            </a:r>
            <a:r>
              <a:rPr lang="en-US" altLang="zh-CN"/>
              <a:t>web</a:t>
            </a:r>
            <a:r>
              <a:rPr lang="zh-CN" altLang="en-US"/>
              <a:t>运行</a:t>
            </a:r>
            <a:r>
              <a:rPr lang="en-US" altLang="zh-CN"/>
              <a:t>wasm</a:t>
            </a:r>
            <a:r>
              <a:rPr lang="zh-CN" altLang="en-US"/>
              <a:t>代码，也可以作为命令行工具或者</a:t>
            </a:r>
            <a:r>
              <a:rPr lang="zh-CN" altLang="en-US"/>
              <a:t>某个应用的</a:t>
            </a:r>
            <a:r>
              <a:rPr lang="zh-CN" altLang="en-US"/>
              <a:t>库</a:t>
            </a:r>
            <a:endParaRPr lang="zh-CN" altLang="en-US"/>
          </a:p>
          <a:p>
            <a:r>
              <a:rPr lang="zh-CN" altLang="en-US"/>
              <a:t>安装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curl https://wasmtime.dev/install.sh -sSf | bash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zh-CN" altLang="en-US"/>
              <a:t>运行方式</a:t>
            </a:r>
            <a:endParaRPr lang="zh-CN" altLang="en-US"/>
          </a:p>
          <a:p>
            <a:pPr lvl="1"/>
            <a:r>
              <a:rPr lang="zh-CN" altLang="en-US" sz="1600"/>
              <a:t>第一种，上面提到的运行一个</a:t>
            </a:r>
            <a:r>
              <a:rPr lang="en-US" altLang="zh-CN" sz="1600"/>
              <a:t>wasm</a:t>
            </a:r>
            <a:r>
              <a:rPr lang="zh-CN" altLang="en-US" sz="1600"/>
              <a:t>模块；</a:t>
            </a:r>
            <a:endParaRPr lang="zh-CN" altLang="en-US" sz="1600"/>
          </a:p>
          <a:p>
            <a:pPr lvl="1"/>
            <a:r>
              <a:rPr lang="zh-CN" altLang="en-US" sz="1600"/>
              <a:t>第二种，在项目中引入</a:t>
            </a:r>
            <a:r>
              <a:rPr lang="en-US" altLang="zh-CN" sz="1600"/>
              <a:t>wasmtime</a:t>
            </a:r>
            <a:r>
              <a:rPr lang="zh-CN" altLang="en-US" sz="1600"/>
              <a:t>；</a:t>
            </a:r>
            <a:endParaRPr lang="zh-CN" altLang="en-US" sz="1600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wasmer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也是一个</a:t>
            </a:r>
            <a:r>
              <a:rPr lang="en-US" altLang="zh-CN"/>
              <a:t>wasm </a:t>
            </a:r>
            <a:r>
              <a:rPr lang="en-US" altLang="zh-CN"/>
              <a:t>runtime</a:t>
            </a:r>
            <a:endParaRPr lang="en-US" altLang="zh-CN"/>
          </a:p>
          <a:p>
            <a:pPr lvl="1"/>
            <a:r>
              <a:rPr lang="zh-CN" altLang="en-US"/>
              <a:t>能</a:t>
            </a:r>
            <a:r>
              <a:rPr lang="zh-CN" altLang="en-US">
                <a:sym typeface="+mn-ea"/>
              </a:rPr>
              <a:t>在任何地方</a:t>
            </a:r>
            <a:r>
              <a:rPr lang="zh-CN" altLang="en-US"/>
              <a:t>运行超轻量容器：</a:t>
            </a:r>
            <a:r>
              <a:rPr lang="en-US" altLang="zh-CN"/>
              <a:t>Desktop</a:t>
            </a:r>
            <a:r>
              <a:rPr lang="zh-CN" altLang="en-US"/>
              <a:t>、</a:t>
            </a:r>
            <a:r>
              <a:rPr lang="en-US" altLang="zh-CN"/>
              <a:t>Cloud</a:t>
            </a:r>
            <a:r>
              <a:rPr lang="zh-CN" altLang="en-US"/>
              <a:t>、</a:t>
            </a:r>
            <a:r>
              <a:rPr lang="en-US" altLang="zh-CN"/>
              <a:t>Edge</a:t>
            </a:r>
            <a:r>
              <a:rPr lang="zh-CN" altLang="en-US"/>
              <a:t>、</a:t>
            </a:r>
            <a:r>
              <a:rPr lang="en-US" altLang="zh-CN"/>
              <a:t>IoT</a:t>
            </a:r>
            <a:endParaRPr lang="en-US" altLang="zh-CN"/>
          </a:p>
          <a:p>
            <a:r>
              <a:rPr lang="zh-CN" altLang="en-US"/>
              <a:t>如何使用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wasmer qjs.wasm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765" y="3331845"/>
            <a:ext cx="2886075" cy="1076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https://www.adservio.fr/post/how-fast-and-efficient-is-wasm</a:t>
            </a:r>
            <a:endParaRPr lang="en-US"/>
          </a:p>
          <a:p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https://github.com/bytecodealliance/wasmtime/blob/main/docs/WASI-overview.md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https://github.com/bytecodealliance/wasmtime/blob/main/docs/WASI-tutorial.md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https://segmentfault.com/a/1190000039397525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/>
              <a:t>https://github.com/bytecodealliance/wasmtime</a:t>
            </a:r>
            <a:endParaRPr lang="en-US"/>
          </a:p>
          <a:p>
            <a:r>
              <a:rPr lang="en-US"/>
              <a:t>https://github.com/wasmerio/wasmer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WebAssembly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wasm</a:t>
            </a:r>
            <a:r>
              <a:rPr lang="zh-CN" altLang="en-US"/>
              <a:t>快</a:t>
            </a:r>
            <a:endParaRPr lang="zh-CN" altLang="en-US"/>
          </a:p>
          <a:p>
            <a:pPr lvl="1"/>
            <a:r>
              <a:rPr lang="zh-CN" altLang="en-US"/>
              <a:t>这个快主要是相对于</a:t>
            </a: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javascript</a:t>
            </a:r>
            <a:r>
              <a:rPr lang="zh-CN" altLang="en-US"/>
              <a:t>和其他动态语言，使</a:t>
            </a:r>
            <a:r>
              <a:rPr lang="en-US" altLang="zh-CN" b="1"/>
              <a:t>web</a:t>
            </a:r>
            <a:r>
              <a:rPr lang="zh-CN" altLang="en-US" b="1"/>
              <a:t>应用</a:t>
            </a:r>
            <a:r>
              <a:rPr lang="zh-CN" altLang="en-US"/>
              <a:t>运行</a:t>
            </a:r>
            <a:r>
              <a:rPr lang="zh-CN" altLang="en-US"/>
              <a:t>变快；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wasm</a:t>
            </a:r>
            <a:r>
              <a:rPr lang="zh-CN" altLang="en-US">
                <a:sym typeface="+mn-ea"/>
              </a:rPr>
              <a:t>是一个底层的</a:t>
            </a:r>
            <a:r>
              <a:rPr lang="en-US" altLang="zh-CN">
                <a:sym typeface="+mn-ea"/>
              </a:rPr>
              <a:t>(low-level)</a:t>
            </a:r>
            <a:r>
              <a:rPr lang="zh-CN" altLang="en-US">
                <a:sym typeface="+mn-ea"/>
              </a:rPr>
              <a:t>、类似汇编的语言，它会产生一个紧凑的二进制格式的文件，这些条件让它有可能提供一个</a:t>
            </a:r>
            <a:r>
              <a:rPr lang="en-US" altLang="zh-CN">
                <a:sym typeface="+mn-ea"/>
              </a:rPr>
              <a:t>near-native</a:t>
            </a:r>
            <a:r>
              <a:rPr lang="zh-CN" altLang="en-US">
                <a:sym typeface="+mn-ea"/>
              </a:rPr>
              <a:t>的性能。</a:t>
            </a:r>
            <a:endParaRPr lang="zh-CN" altLang="en-US"/>
          </a:p>
          <a:p>
            <a:pPr lvl="2"/>
            <a:r>
              <a:rPr lang="en-US" altLang="zh-CN"/>
              <a:t>near-native</a:t>
            </a:r>
            <a:r>
              <a:rPr lang="zh-CN" altLang="en-US"/>
              <a:t>指达到将近</a:t>
            </a:r>
            <a:r>
              <a:rPr lang="zh-CN" altLang="en-US" b="1"/>
              <a:t>在本地执行</a:t>
            </a:r>
            <a:r>
              <a:rPr lang="zh-CN" altLang="en-US"/>
              <a:t>的</a:t>
            </a:r>
            <a:r>
              <a:rPr lang="zh-CN" altLang="en-US"/>
              <a:t>速度；</a:t>
            </a:r>
            <a:endParaRPr lang="zh-CN" altLang="en-US"/>
          </a:p>
          <a:p>
            <a:pPr lvl="2"/>
            <a:r>
              <a:rPr lang="zh-CN" altLang="en-US"/>
              <a:t>使用静态</a:t>
            </a:r>
            <a:r>
              <a:rPr lang="zh-CN" altLang="en-US"/>
              <a:t>类型；</a:t>
            </a:r>
            <a:endParaRPr lang="zh-CN" altLang="en-US"/>
          </a:p>
          <a:p>
            <a:pPr lvl="2"/>
            <a:r>
              <a:rPr lang="zh-CN" altLang="en-US"/>
              <a:t>编译时</a:t>
            </a:r>
            <a:r>
              <a:rPr lang="zh-CN" altLang="en-US"/>
              <a:t>优化；</a:t>
            </a:r>
            <a:endParaRPr lang="zh-CN" altLang="en-US"/>
          </a:p>
          <a:p>
            <a:pPr lvl="2"/>
            <a:r>
              <a:rPr lang="zh-CN" altLang="en-US"/>
              <a:t>更小，意味着从服务器拉取</a:t>
            </a:r>
            <a:r>
              <a:rPr lang="zh-CN" altLang="en-US"/>
              <a:t>更快；</a:t>
            </a:r>
            <a:endParaRPr lang="zh-CN" altLang="en-US"/>
          </a:p>
          <a:p>
            <a:pPr lvl="2"/>
            <a:r>
              <a:rPr lang="en-US" altLang="zh-CN"/>
              <a:t>...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020" y="3729355"/>
            <a:ext cx="6143625" cy="3705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WASI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WASI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600" b="1">
                <a:latin typeface="Arial Bold" panose="020B0604020202020204" charset="0"/>
                <a:cs typeface="Arial Bold" panose="020B0604020202020204" charset="0"/>
                <a:sym typeface="+mn-ea"/>
              </a:rPr>
              <a:t>wasmtime</a:t>
            </a:r>
            <a:r>
              <a:rPr lang="zh-CN" altLang="en-US" sz="1600">
                <a:sym typeface="+mn-ea"/>
              </a:rPr>
              <a:t>项目设计的一组</a:t>
            </a:r>
            <a:r>
              <a:rPr lang="en-US" altLang="zh-CN" sz="1600">
                <a:sym typeface="+mn-ea"/>
              </a:rPr>
              <a:t>api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a </a:t>
            </a:r>
            <a:r>
              <a:rPr lang="en-US" altLang="zh-CN" sz="1600" b="1">
                <a:latin typeface="Arial Bold" panose="020B0604020202020204" charset="0"/>
                <a:cs typeface="Arial Bold" panose="020B0604020202020204" charset="0"/>
                <a:sym typeface="+mn-ea"/>
              </a:rPr>
              <a:t>standard </a:t>
            </a:r>
            <a:r>
              <a:rPr lang="en-US" altLang="zh-CN" sz="1600">
                <a:sym typeface="+mn-ea"/>
              </a:rPr>
              <a:t>engine-independent </a:t>
            </a:r>
            <a:r>
              <a:rPr lang="en-US" altLang="zh-CN" sz="1600" b="1">
                <a:latin typeface="Arial Bold" panose="020B0604020202020204" charset="0"/>
                <a:cs typeface="Arial Bold" panose="020B0604020202020204" charset="0"/>
                <a:sym typeface="+mn-ea"/>
              </a:rPr>
              <a:t>non-Web system-oriented</a:t>
            </a:r>
            <a:r>
              <a:rPr lang="en-US" altLang="zh-CN" sz="1600">
                <a:sym typeface="+mn-ea"/>
              </a:rPr>
              <a:t> API for WebAssembly</a:t>
            </a:r>
            <a:endParaRPr lang="en-US" altLang="zh-CN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用来提供一些类似操作系统的</a:t>
            </a:r>
            <a:r>
              <a:rPr lang="en-US" altLang="zh-CN" sz="1600">
                <a:sym typeface="+mn-ea"/>
              </a:rPr>
              <a:t>features</a:t>
            </a:r>
            <a:r>
              <a:rPr lang="zh-CN" altLang="en-US" sz="1600">
                <a:sym typeface="+mn-ea"/>
              </a:rPr>
              <a:t>，比如文件系统、</a:t>
            </a:r>
            <a:r>
              <a:rPr lang="en-US" altLang="zh-CN" sz="1600">
                <a:sym typeface="+mn-ea"/>
              </a:rPr>
              <a:t>berkeley sockets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clocks</a:t>
            </a:r>
            <a:endParaRPr lang="en-US" altLang="zh-CN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用来脱离浏览器、</a:t>
            </a:r>
            <a:r>
              <a:rPr lang="en-US" altLang="zh-CN" sz="1600">
                <a:sym typeface="+mn-ea"/>
              </a:rPr>
              <a:t>web api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js</a:t>
            </a:r>
            <a:r>
              <a:rPr lang="zh-CN" altLang="en-US" sz="1600">
                <a:sym typeface="+mn-ea"/>
              </a:rPr>
              <a:t>；</a:t>
            </a:r>
            <a:endParaRPr lang="zh-CN" altLang="en-US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core wasm</a:t>
            </a:r>
            <a:r>
              <a:rPr lang="zh-CN" altLang="en-US" sz="1800">
                <a:sym typeface="+mn-ea"/>
              </a:rPr>
              <a:t>语言独立于它的</a:t>
            </a:r>
            <a:r>
              <a:rPr lang="zh-CN" altLang="en-US" sz="1800">
                <a:sym typeface="+mn-ea"/>
              </a:rPr>
              <a:t>使用环境，</a:t>
            </a:r>
            <a:r>
              <a:rPr lang="en-US" altLang="zh-CN" sz="1800">
                <a:sym typeface="+mn-ea"/>
              </a:rPr>
              <a:t>wasm</a:t>
            </a:r>
            <a:r>
              <a:rPr lang="zh-CN" altLang="en-US" sz="1800" b="1">
                <a:sym typeface="+mn-ea"/>
              </a:rPr>
              <a:t>只</a:t>
            </a:r>
            <a:r>
              <a:rPr lang="zh-CN" altLang="en-US" sz="1800">
                <a:sym typeface="+mn-ea"/>
              </a:rPr>
              <a:t>通过</a:t>
            </a:r>
            <a:r>
              <a:rPr lang="en-US" altLang="zh-CN" sz="1800">
                <a:sym typeface="+mn-ea"/>
              </a:rPr>
              <a:t>api</a:t>
            </a:r>
            <a:r>
              <a:rPr lang="zh-CN" altLang="en-US" sz="1800">
                <a:sym typeface="+mn-ea"/>
              </a:rPr>
              <a:t>与外界交互；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web</a:t>
            </a:r>
            <a:r>
              <a:rPr lang="zh-CN" altLang="en-US" sz="1600">
                <a:sym typeface="+mn-ea"/>
              </a:rPr>
              <a:t>有现成的浏览器提供的</a:t>
            </a:r>
            <a:r>
              <a:rPr lang="en-US" altLang="zh-CN" sz="1600">
                <a:sym typeface="+mn-ea"/>
              </a:rPr>
              <a:t>api</a:t>
            </a:r>
            <a:endParaRPr lang="en-US" altLang="zh-CN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而系统则没有一个标准的</a:t>
            </a:r>
            <a:r>
              <a:rPr lang="en-US" altLang="zh-CN" sz="1600">
                <a:sym typeface="+mn-ea"/>
              </a:rPr>
              <a:t>api</a:t>
            </a:r>
            <a:r>
              <a:rPr lang="zh-CN" altLang="en-US" sz="1600">
                <a:sym typeface="+mn-ea"/>
              </a:rPr>
              <a:t>能给</a:t>
            </a:r>
            <a:r>
              <a:rPr lang="en-US" altLang="zh-CN" sz="1600">
                <a:sym typeface="+mn-ea"/>
              </a:rPr>
              <a:t>wasm</a:t>
            </a:r>
            <a:r>
              <a:rPr lang="zh-CN" altLang="en-US" sz="1600">
                <a:sym typeface="+mn-ea"/>
              </a:rPr>
              <a:t>的</a:t>
            </a:r>
            <a:r>
              <a:rPr lang="zh-CN" altLang="en-US" sz="1600">
                <a:sym typeface="+mn-ea"/>
              </a:rPr>
              <a:t>程序用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wasi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ym typeface="+mn-ea"/>
              </a:rPr>
              <a:t>最初的目的</a:t>
            </a:r>
            <a:r>
              <a:rPr lang="zh-CN" altLang="en-US">
                <a:sym typeface="+mn-ea"/>
              </a:rPr>
              <a:t>就在于填补这个空缺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提供一组</a:t>
            </a:r>
            <a:r>
              <a:rPr lang="en-US" altLang="zh-CN">
                <a:sym typeface="+mn-ea"/>
              </a:rPr>
              <a:t>api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可以在不同平台上由各种</a:t>
            </a:r>
            <a:r>
              <a:rPr lang="zh-CN" altLang="en-US">
                <a:sym typeface="+mn-ea"/>
              </a:rPr>
              <a:t>引擎实现</a:t>
            </a:r>
            <a:endParaRPr lang="zh-CN" altLang="en-US" b="1">
              <a:sym typeface="+mn-ea"/>
            </a:endParaRPr>
          </a:p>
          <a:p>
            <a:endParaRPr lang="en-US" altLang="zh-CN" b="1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2545" y="3916680"/>
            <a:ext cx="3914775" cy="3343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WASI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wasm</a:t>
            </a:r>
            <a:r>
              <a:rPr lang="zh-CN" altLang="en-US"/>
              <a:t>在编译的时候不是面向操作系统，它不知道它将要运行在哪个系统</a:t>
            </a:r>
            <a:r>
              <a:rPr lang="zh-CN" altLang="en-US"/>
              <a:t>上；</a:t>
            </a:r>
            <a:endParaRPr lang="zh-CN" altLang="en-US"/>
          </a:p>
          <a:p>
            <a:r>
              <a:rPr lang="en-US" altLang="zh-CN"/>
              <a:t>WASI</a:t>
            </a:r>
            <a:r>
              <a:rPr lang="zh-CN" altLang="en-US"/>
              <a:t>作为一个抽象接口层，在系统调用前实现被</a:t>
            </a:r>
            <a:r>
              <a:rPr lang="en-US" altLang="zh-CN" b="1"/>
              <a:t>wasm</a:t>
            </a:r>
            <a:r>
              <a:rPr lang="zh-CN" altLang="en-US" b="1"/>
              <a:t>二进制</a:t>
            </a:r>
            <a:r>
              <a:rPr lang="zh-CN" altLang="en-US"/>
              <a:t>调用</a:t>
            </a:r>
            <a:endParaRPr lang="zh-CN" altLang="en-US"/>
          </a:p>
          <a:p>
            <a:pPr lvl="1"/>
            <a:r>
              <a:rPr lang="en-US" altLang="zh-CN" sz="1600"/>
              <a:t>wasm runtime</a:t>
            </a:r>
            <a:r>
              <a:rPr lang="zh-CN" altLang="en-US" sz="1600"/>
              <a:t>类似浏览器，</a:t>
            </a:r>
            <a:r>
              <a:rPr lang="en-US" altLang="zh-CN" sz="1600"/>
              <a:t>wasi</a:t>
            </a:r>
            <a:r>
              <a:rPr lang="zh-CN" altLang="en-US" sz="1600"/>
              <a:t>类似浏览器提供的</a:t>
            </a:r>
            <a:r>
              <a:rPr lang="en-US" altLang="zh-CN" sz="1600"/>
              <a:t>api</a:t>
            </a:r>
            <a:endParaRPr lang="zh-CN" altLang="en-US" sz="1600"/>
          </a:p>
          <a:p>
            <a:pPr lvl="1"/>
            <a:r>
              <a:rPr lang="zh-CN" altLang="en-US" sz="1600"/>
              <a:t>提供虚拟系统调用</a:t>
            </a:r>
            <a:r>
              <a:rPr lang="en-US" altLang="zh-CN" sz="1600"/>
              <a:t> / </a:t>
            </a:r>
            <a:r>
              <a:rPr lang="zh-CN" altLang="en-US" sz="1600"/>
              <a:t>系统调用的</a:t>
            </a:r>
            <a:r>
              <a:rPr lang="en-US" altLang="zh-CN" sz="1600"/>
              <a:t>wrapper</a:t>
            </a:r>
            <a:endParaRPr lang="zh-CN" altLang="en-US" sz="1600"/>
          </a:p>
          <a:p>
            <a:r>
              <a:rPr lang="en-US" altLang="zh-CN"/>
              <a:t>wasm runtime</a:t>
            </a:r>
            <a:r>
              <a:rPr lang="zh-CN" altLang="en-US"/>
              <a:t>将沙盒环境和系统资源隔离</a:t>
            </a:r>
            <a:r>
              <a:rPr lang="zh-CN" altLang="en-US"/>
              <a:t>开来；</a:t>
            </a:r>
            <a:endParaRPr lang="zh-CN" altLang="en-US"/>
          </a:p>
          <a:p>
            <a:pPr lvl="1"/>
            <a:r>
              <a:rPr lang="en-US" altLang="zh-CN"/>
              <a:t>wasm runtime</a:t>
            </a:r>
            <a:r>
              <a:rPr lang="zh-CN" altLang="en-US"/>
              <a:t>去调用系统</a:t>
            </a:r>
            <a:r>
              <a:rPr lang="zh-CN" altLang="en-US"/>
              <a:t>资源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2676525"/>
            <a:ext cx="3914775" cy="3343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WASI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capability-oriented </a:t>
            </a:r>
            <a:r>
              <a:rPr lang="zh-CN" altLang="en-US">
                <a:sym typeface="+mn-ea"/>
              </a:rPr>
              <a:t>安全机制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提供对应的</a:t>
            </a:r>
            <a:r>
              <a:rPr lang="en-US" altLang="zh-CN">
                <a:sym typeface="+mn-ea"/>
              </a:rPr>
              <a:t>capability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wasi</a:t>
            </a:r>
            <a:r>
              <a:rPr lang="zh-CN" altLang="en-US">
                <a:sym typeface="+mn-ea"/>
              </a:rPr>
              <a:t>才能使用对应的功能（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directories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network sockets</a:t>
            </a:r>
            <a:r>
              <a:rPr lang="zh-CN" altLang="en-US">
                <a:sym typeface="+mn-ea"/>
              </a:rPr>
              <a:t>等等）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比如</a:t>
            </a:r>
            <a:endParaRPr lang="zh-CN" altLang="en-US">
              <a:sym typeface="+mn-ea"/>
            </a:endParaRPr>
          </a:p>
          <a:p>
            <a:pPr marL="914400" lvl="2" indent="0">
              <a:buNone/>
            </a:pP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  <a:p>
            <a:pPr lvl="2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instead of a typical </a:t>
            </a:r>
            <a:r>
              <a:rPr lang="en-US" altLang="zh-CN" b="1">
                <a:latin typeface="Arial Bold" panose="020B0604020202020204" charset="0"/>
                <a:cs typeface="Arial Bold" panose="020B0604020202020204" charset="0"/>
                <a:sym typeface="+mn-ea"/>
              </a:rPr>
              <a:t>open </a:t>
            </a:r>
            <a:r>
              <a:rPr lang="en-US" altLang="zh-CN">
                <a:sym typeface="+mn-ea"/>
              </a:rPr>
              <a:t>system call, WASI provides an </a:t>
            </a:r>
            <a:r>
              <a:rPr lang="en-US" altLang="zh-CN" b="1">
                <a:latin typeface="Arial Bold" panose="020B0604020202020204" charset="0"/>
                <a:cs typeface="Arial Bold" panose="020B0604020202020204" charset="0"/>
                <a:sym typeface="+mn-ea"/>
              </a:rPr>
              <a:t>openat</a:t>
            </a:r>
            <a:r>
              <a:rPr lang="en-US" altLang="zh-CN">
                <a:sym typeface="+mn-ea"/>
              </a:rPr>
              <a:t>-like system call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openat: open a file relative to a directory file descriptor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运行时，</a:t>
            </a:r>
            <a:r>
              <a:rPr lang="en-US" altLang="zh-CN">
                <a:sym typeface="+mn-ea"/>
              </a:rPr>
              <a:t>wasi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open</a:t>
            </a:r>
            <a:r>
              <a:rPr lang="zh-CN" altLang="en-US">
                <a:sym typeface="+mn-ea"/>
              </a:rPr>
              <a:t>系统调用的实例传递到沙箱中，该实例只能打开运行时预先选定的文件或文件夹，更安全；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不过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WASI libc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仍然提供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open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的实现，采取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libpreopen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的方式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wasi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libc - implement of libc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2"/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libpreopen -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capability-safe libc wrappers.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WASI</a:t>
            </a:r>
            <a:r>
              <a:rPr lang="zh-CN" altLang="en-US">
                <a:sym typeface="+mn-ea"/>
              </a:rPr>
              <a:t>想要提供一个相对完整的</a:t>
            </a:r>
            <a:r>
              <a:rPr lang="en-US" altLang="zh-CN" b="1">
                <a:sym typeface="+mn-ea"/>
              </a:rPr>
              <a:t>libc</a:t>
            </a:r>
            <a:r>
              <a:rPr lang="zh-CN" altLang="en-US" b="1">
                <a:sym typeface="+mn-ea"/>
              </a:rPr>
              <a:t>实现</a:t>
            </a:r>
            <a:endParaRPr lang="en-US" altLang="zh-CN" b="1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libc - c</a:t>
            </a:r>
            <a:r>
              <a:rPr lang="zh-CN" altLang="en-US">
                <a:sym typeface="+mn-ea"/>
              </a:rPr>
              <a:t>的标准库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zh-CN" altLang="en-US" b="1">
              <a:sym typeface="+mn-ea"/>
            </a:endParaRPr>
          </a:p>
          <a:p>
            <a:endParaRPr lang="en-US" altLang="zh-CN" b="1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2479040"/>
            <a:ext cx="464820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2479040"/>
            <a:ext cx="5438775" cy="771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WASI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Porable system interface for </a:t>
            </a:r>
            <a:r>
              <a:rPr lang="en-US" altLang="zh-CN">
                <a:sym typeface="+mn-ea"/>
              </a:rPr>
              <a:t>wasm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提供</a:t>
            </a:r>
            <a:r>
              <a:rPr lang="zh-CN" altLang="en-US" sz="1600" b="1">
                <a:sym typeface="+mn-ea"/>
              </a:rPr>
              <a:t>类似</a:t>
            </a:r>
            <a:r>
              <a:rPr lang="en-US" altLang="zh-CN" sz="1600">
                <a:sym typeface="+mn-ea"/>
              </a:rPr>
              <a:t>posix(portable operating system interface)</a:t>
            </a:r>
            <a:r>
              <a:rPr lang="zh-CN" altLang="en-US" sz="1600">
                <a:sym typeface="+mn-ea"/>
              </a:rPr>
              <a:t>的系统调用函数</a:t>
            </a:r>
            <a:endParaRPr lang="zh-CN" altLang="en-US" sz="16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需要适应</a:t>
            </a:r>
            <a:r>
              <a:rPr lang="en-US" altLang="zh-CN">
                <a:sym typeface="+mn-ea"/>
              </a:rPr>
              <a:t>wasm</a:t>
            </a:r>
            <a:r>
              <a:rPr lang="zh-CN" altLang="en-US">
                <a:sym typeface="+mn-ea"/>
              </a:rPr>
              <a:t>的需</a:t>
            </a:r>
            <a:r>
              <a:rPr lang="zh-CN" altLang="en-US">
                <a:sym typeface="+mn-ea"/>
              </a:rPr>
              <a:t>要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 sz="1600">
                <a:sym typeface="+mn-ea"/>
              </a:rPr>
              <a:t>虚拟的系统调用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lvl="1"/>
            <a:endParaRPr lang="zh-CN" altLang="en-US" b="1">
              <a:sym typeface="+mn-ea"/>
            </a:endParaRPr>
          </a:p>
          <a:p>
            <a:endParaRPr lang="en-US" altLang="zh-CN" b="1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WASI </a:t>
            </a:r>
            <a:r>
              <a:rPr lang="zh-CN" altLang="en-US">
                <a:sym typeface="+mn-ea"/>
              </a:rPr>
              <a:t>软件架构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为了方便使用</a:t>
            </a:r>
            <a:r>
              <a:rPr lang="en-US" altLang="zh-CN"/>
              <a:t>wasi api</a:t>
            </a:r>
            <a:r>
              <a:rPr lang="zh-CN" altLang="en-US"/>
              <a:t>，正在开发</a:t>
            </a:r>
            <a:r>
              <a:rPr lang="en-US" altLang="zh-CN"/>
              <a:t>wasi </a:t>
            </a:r>
            <a:r>
              <a:rPr lang="en-US" altLang="zh-CN"/>
              <a:t>libc</a:t>
            </a:r>
            <a:endParaRPr lang="en-US" altLang="zh-CN"/>
          </a:p>
          <a:p>
            <a:r>
              <a:rPr lang="en-US" altLang="zh-CN"/>
              <a:t>WASI libc</a:t>
            </a:r>
            <a:endParaRPr lang="en-US" altLang="zh-CN"/>
          </a:p>
          <a:p>
            <a:pPr lvl="1"/>
            <a:r>
              <a:rPr lang="en-US" altLang="zh-CN" sz="1600"/>
              <a:t>implement of </a:t>
            </a:r>
            <a:r>
              <a:rPr lang="en-US" altLang="zh-CN" sz="1600" b="1">
                <a:latin typeface="Arial Bold" panose="020B0604020202020204" charset="0"/>
                <a:cs typeface="Arial Bold" panose="020B0604020202020204" charset="0"/>
              </a:rPr>
              <a:t>libc</a:t>
            </a:r>
            <a:endParaRPr lang="zh-CN" altLang="en-US" sz="1600"/>
          </a:p>
          <a:p>
            <a:pPr lvl="1"/>
            <a:r>
              <a:rPr lang="en-US" altLang="zh-CN" sz="1600"/>
              <a:t>present a relatively normal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musl-based</a:t>
            </a:r>
            <a:r>
              <a:rPr lang="en-US" altLang="zh-CN" sz="1600" b="1">
                <a:latin typeface="Arial Bold" panose="020B0604020202020204" charset="0"/>
                <a:cs typeface="Arial Bold" panose="020B0604020202020204" charset="0"/>
              </a:rPr>
              <a:t> libc interface</a:t>
            </a:r>
            <a:endParaRPr lang="zh-CN" altLang="en-US" sz="1600"/>
          </a:p>
          <a:p>
            <a:pPr lvl="1"/>
            <a:r>
              <a:rPr lang="zh-CN" altLang="en-US"/>
              <a:t>在</a:t>
            </a: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libpreopen-like</a:t>
            </a:r>
            <a:r>
              <a:rPr lang="en-US" altLang="zh-CN"/>
              <a:t> layer</a:t>
            </a:r>
            <a:r>
              <a:rPr lang="zh-CN" altLang="en-US"/>
              <a:t>和</a:t>
            </a:r>
            <a:r>
              <a:rPr lang="en-US" altLang="zh-CN"/>
              <a:t>system call wrapper </a:t>
            </a:r>
            <a:r>
              <a:rPr lang="zh-CN" altLang="en-US"/>
              <a:t>之上</a:t>
            </a:r>
            <a:r>
              <a:rPr lang="zh-CN" altLang="en-US"/>
              <a:t>实现；</a:t>
            </a:r>
            <a:endParaRPr lang="zh-CN" altLang="en-US"/>
          </a:p>
          <a:p>
            <a:pPr lvl="0"/>
            <a:r>
              <a:rPr lang="en-US" altLang="zh-CN" sz="1800"/>
              <a:t>WASI</a:t>
            </a:r>
            <a:endParaRPr lang="en-US" altLang="zh-CN" sz="1800"/>
          </a:p>
          <a:p>
            <a:pPr lvl="0"/>
            <a:r>
              <a:rPr lang="en-US" altLang="zh-CN" sz="1800"/>
              <a:t>implement of WASI</a:t>
            </a:r>
            <a:endParaRPr lang="zh-CN" altLang="en-US"/>
          </a:p>
          <a:p>
            <a:pPr lvl="0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0" y="3200400"/>
            <a:ext cx="5924550" cy="3657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WASI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编译为</a:t>
            </a:r>
            <a:r>
              <a:rPr lang="en-US" altLang="zh-CN">
                <a:sym typeface="+mn-ea"/>
              </a:rPr>
              <a:t>WASI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rust</a:t>
            </a:r>
            <a:r>
              <a:rPr lang="zh-CN" altLang="en-US">
                <a:sym typeface="+mn-ea"/>
              </a:rPr>
              <a:t>语言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600">
                <a:sym typeface="+mn-ea"/>
              </a:rPr>
              <a:t>源文件为：</a:t>
            </a:r>
            <a:r>
              <a:rPr lang="en-US" altLang="zh-CN" sz="1600">
                <a:sym typeface="+mn-ea"/>
              </a:rPr>
              <a:t>demo.rs</a:t>
            </a:r>
            <a:endParaRPr lang="en-US" altLang="zh-CN" sz="1600">
              <a:sym typeface="+mn-ea"/>
            </a:endParaRPr>
          </a:p>
          <a:p>
            <a:pPr lvl="2"/>
            <a:r>
              <a:rPr lang="zh-CN" altLang="en-US" sz="1600">
                <a:sym typeface="+mn-ea"/>
              </a:rPr>
              <a:t>安装</a:t>
            </a:r>
            <a:r>
              <a:rPr lang="en-US" altLang="zh-CN" sz="1600">
                <a:sym typeface="+mn-ea"/>
              </a:rPr>
              <a:t>wasi</a:t>
            </a:r>
            <a:r>
              <a:rPr lang="zh-CN" altLang="en-US" sz="1600">
                <a:sym typeface="+mn-ea"/>
              </a:rPr>
              <a:t>相关的</a:t>
            </a:r>
            <a:r>
              <a:rPr lang="en-US" altLang="zh-CN" sz="1600">
                <a:sym typeface="+mn-ea"/>
              </a:rPr>
              <a:t>toolchain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sym typeface="+mn-ea"/>
              </a:rPr>
              <a:t>rustup target add wasm32-wasi</a:t>
            </a:r>
            <a:endParaRPr lang="en-US" altLang="zh-CN" sz="16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在项目目录下编译：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sym typeface="+mn-ea"/>
              </a:rPr>
              <a:t>cargo build --target wasm32-wasi</a:t>
            </a:r>
            <a:endParaRPr lang="zh-CN" altLang="en-US" sz="16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会生成</a:t>
            </a:r>
            <a:r>
              <a:rPr lang="en-US" altLang="zh-CN">
                <a:sym typeface="+mn-ea"/>
              </a:rPr>
              <a:t> target/wasm32-wasi/debug/demo.wasm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830" y="4463415"/>
            <a:ext cx="492442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910965"/>
            <a:ext cx="7581900" cy="6124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WASI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wasmtime runtime</a:t>
            </a:r>
            <a:r>
              <a:rPr lang="zh-CN" altLang="en-US">
                <a:sym typeface="+mn-ea"/>
              </a:rPr>
              <a:t>下执行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可以直接执行上面编译好的文件：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wasmtime demo.wasm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830" y="4463415"/>
            <a:ext cx="492442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655570"/>
            <a:ext cx="5534025" cy="723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WPS Presentation</Application>
  <PresentationFormat>宽屏</PresentationFormat>
  <Paragraphs>130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Arial Bold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Office 主题​​</vt:lpstr>
      <vt:lpstr>WebAssembly</vt:lpstr>
      <vt:lpstr>WebAssembly</vt:lpstr>
      <vt:lpstr>WASI</vt:lpstr>
      <vt:lpstr>WASI</vt:lpstr>
      <vt:lpstr>WASI</vt:lpstr>
      <vt:lpstr>WASI</vt:lpstr>
      <vt:lpstr>WASI 软件架构</vt:lpstr>
      <vt:lpstr>如何使用WASI</vt:lpstr>
      <vt:lpstr>如何使用WASI</vt:lpstr>
      <vt:lpstr>wasmtime</vt:lpstr>
      <vt:lpstr>wasmer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Levi Yan</cp:lastModifiedBy>
  <cp:revision>248</cp:revision>
  <dcterms:created xsi:type="dcterms:W3CDTF">2022-06-24T09:53:05Z</dcterms:created>
  <dcterms:modified xsi:type="dcterms:W3CDTF">2022-06-24T09:53:05Z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1033-4.2.2.6882</vt:lpwstr>
  </property>
  <property fmtid="{D5CDD505-2E9C-101B-9397-08002B2CF9AE}" pid="3" name="ICV">
    <vt:lpwstr>C4BB8E6CD82C461ABBBA385F7D8C13F6</vt:lpwstr>
  </property>
</Properties>
</file>