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6" r:id="rId3"/>
    <p:sldId id="267" r:id="rId5"/>
    <p:sldId id="268" r:id="rId6"/>
    <p:sldId id="271" r:id="rId7"/>
    <p:sldId id="272" r:id="rId8"/>
    <p:sldId id="273" r:id="rId9"/>
    <p:sldId id="262" r:id="rId10"/>
    <p:sldId id="285" r:id="rId11"/>
    <p:sldId id="286" r:id="rId12"/>
    <p:sldId id="276" r:id="rId13"/>
    <p:sldId id="257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3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一般</a:t>
            </a:r>
            <a:r>
              <a:rPr lang="en-US"/>
              <a:t>faas</a:t>
            </a:r>
            <a:r>
              <a:rPr lang="zh-CN" altLang="en-US"/>
              <a:t>的运行原理</a:t>
            </a:r>
            <a:r>
              <a:rPr lang="en-US" altLang="zh-CN"/>
              <a:t> / </a:t>
            </a:r>
            <a:r>
              <a:rPr lang="zh-CN" altLang="en-US"/>
              <a:t>流程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传统的部署</a:t>
            </a:r>
            <a:r>
              <a:rPr lang="zh-CN" altLang="en-US"/>
              <a:t>流程</a:t>
            </a:r>
            <a:endParaRPr lang="zh-CN" altLang="en-US"/>
          </a:p>
          <a:p>
            <a:r>
              <a:rPr lang="en-US" altLang="zh-CN">
                <a:sym typeface="+mn-ea"/>
              </a:rPr>
              <a:t>faas</a:t>
            </a:r>
            <a:r>
              <a:rPr lang="zh-CN" altLang="en-US">
                <a:sym typeface="+mn-ea"/>
              </a:rPr>
              <a:t>的运行流程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用户</a:t>
            </a:r>
            <a:r>
              <a:rPr lang="en-US" altLang="zh-CN" sz="2400">
                <a:sym typeface="+mn-ea"/>
              </a:rPr>
              <a:t>http</a:t>
            </a:r>
            <a:r>
              <a:rPr lang="zh-CN" altLang="en-US" sz="2400">
                <a:sym typeface="+mn-ea"/>
              </a:rPr>
              <a:t>数据请求的全链路，没有质的改变；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把构建代码的运行环境抽象</a:t>
            </a:r>
            <a:r>
              <a:rPr lang="zh-CN" altLang="en-US" sz="2400">
                <a:sym typeface="+mn-ea"/>
              </a:rPr>
              <a:t>为函数</a:t>
            </a:r>
            <a:r>
              <a:rPr lang="zh-CN" altLang="en-US" sz="2400">
                <a:sym typeface="+mn-ea"/>
              </a:rPr>
              <a:t>服务；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负载均衡和反向代理抽象为</a:t>
            </a:r>
            <a:r>
              <a:rPr lang="en-US" altLang="zh-CN" sz="2400">
                <a:sym typeface="+mn-ea"/>
              </a:rPr>
              <a:t>http</a:t>
            </a:r>
            <a:r>
              <a:rPr lang="zh-CN" altLang="en-US" sz="2400">
                <a:sym typeface="+mn-ea"/>
              </a:rPr>
              <a:t>函数触发器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上传代码和启动应用抽象为</a:t>
            </a:r>
            <a:r>
              <a:rPr lang="zh-CN" altLang="en-US" sz="2400">
                <a:sym typeface="+mn-ea"/>
              </a:rPr>
              <a:t>函数代码；</a:t>
            </a:r>
            <a:endParaRPr lang="zh-CN" altLang="en-US" sz="2400">
              <a:sym typeface="+mn-ea"/>
            </a:endParaRPr>
          </a:p>
          <a:p>
            <a:pPr lvl="1"/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8310" y="755015"/>
            <a:ext cx="5525135" cy="306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310" y="3815715"/>
            <a:ext cx="5686425" cy="31413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调研目前遇到的</a:t>
            </a:r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结合</a:t>
            </a:r>
            <a:r>
              <a:rPr lang="en-US" altLang="zh-CN"/>
              <a:t>wasm</a:t>
            </a:r>
            <a:r>
              <a:rPr lang="zh-CN" altLang="en-US"/>
              <a:t>的</a:t>
            </a:r>
            <a:r>
              <a:rPr lang="en-US" altLang="zh-CN" b="1"/>
              <a:t>faas</a:t>
            </a:r>
            <a:r>
              <a:rPr lang="zh-CN" altLang="en-US"/>
              <a:t>的资料</a:t>
            </a:r>
            <a:r>
              <a:rPr lang="zh-CN" altLang="en-US"/>
              <a:t>少；</a:t>
            </a:r>
            <a:endParaRPr lang="zh-CN" altLang="en-US"/>
          </a:p>
          <a:p>
            <a:pPr lvl="1"/>
            <a:r>
              <a:rPr lang="zh-CN" altLang="en-US"/>
              <a:t>现有的产品方案只呈现了技术优势、产品的</a:t>
            </a:r>
            <a:r>
              <a:rPr lang="en-US" altLang="zh-CN"/>
              <a:t>demo</a:t>
            </a:r>
            <a:r>
              <a:rPr lang="zh-CN" altLang="en-US"/>
              <a:t>，缺少</a:t>
            </a:r>
            <a:r>
              <a:rPr lang="zh-CN" altLang="en-US" b="1"/>
              <a:t>实现</a:t>
            </a:r>
            <a:r>
              <a:rPr lang="zh-CN" altLang="en-US" b="1"/>
              <a:t>细节</a:t>
            </a:r>
            <a:endParaRPr lang="zh-CN" alt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https://time.geekbang.org/column/article/226574</a:t>
            </a:r>
            <a:endParaRPr lang="en-US"/>
          </a:p>
          <a:p>
            <a:r>
              <a:rPr lang="en-US"/>
              <a:t>https://zhuanlan.zhihu.com/p/297753460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一般</a:t>
            </a:r>
            <a:r>
              <a:rPr lang="en-US"/>
              <a:t>faas</a:t>
            </a:r>
            <a:r>
              <a:rPr lang="zh-CN" altLang="en-US"/>
              <a:t>的运行原理</a:t>
            </a:r>
            <a:r>
              <a:rPr lang="en-US" altLang="zh-CN"/>
              <a:t> / </a:t>
            </a:r>
            <a:r>
              <a:rPr lang="zh-CN" altLang="en-US"/>
              <a:t>流程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以</a:t>
            </a:r>
            <a:r>
              <a:rPr lang="en-US" altLang="zh-CN">
                <a:sym typeface="+mn-ea"/>
              </a:rPr>
              <a:t>hello world</a:t>
            </a:r>
            <a:r>
              <a:rPr lang="zh-CN" altLang="en-US">
                <a:sym typeface="+mn-ea"/>
              </a:rPr>
              <a:t>服务</a:t>
            </a:r>
            <a:r>
              <a:rPr lang="zh-CN" altLang="en-US">
                <a:sym typeface="+mn-ea"/>
              </a:rPr>
              <a:t>为例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用户第一次访问</a:t>
            </a: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触发器；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函数触发器会</a:t>
            </a:r>
            <a:r>
              <a:rPr lang="en-US" altLang="zh-CN" b="1">
                <a:sym typeface="+mn-ea"/>
              </a:rPr>
              <a:t>Hold</a:t>
            </a:r>
            <a:r>
              <a:rPr lang="zh-CN" altLang="en-US">
                <a:sym typeface="+mn-ea"/>
              </a:rPr>
              <a:t>住用户的</a:t>
            </a: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请求；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产生一个</a:t>
            </a:r>
            <a:r>
              <a:rPr lang="en-US" altLang="zh-CN">
                <a:sym typeface="+mn-ea"/>
              </a:rPr>
              <a:t>http request</a:t>
            </a:r>
            <a:r>
              <a:rPr lang="zh-CN" altLang="en-US">
                <a:sym typeface="+mn-ea"/>
              </a:rPr>
              <a:t>事件通知函数</a:t>
            </a:r>
            <a:r>
              <a:rPr lang="zh-CN" altLang="en-US">
                <a:sym typeface="+mn-ea"/>
              </a:rPr>
              <a:t>服务；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函数服务检查有没有闲置的函数</a:t>
            </a:r>
            <a:r>
              <a:rPr lang="zh-CN" altLang="en-US">
                <a:sym typeface="+mn-ea"/>
              </a:rPr>
              <a:t>实例；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若没有，去代码仓库拉取</a:t>
            </a:r>
            <a:r>
              <a:rPr lang="zh-CN" altLang="en-US">
                <a:sym typeface="+mn-ea"/>
              </a:rPr>
              <a:t>代码；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b="1">
                <a:sym typeface="+mn-ea"/>
              </a:rPr>
              <a:t>初始化并启动</a:t>
            </a:r>
            <a:r>
              <a:rPr lang="zh-CN" altLang="en-US">
                <a:sym typeface="+mn-ea"/>
              </a:rPr>
              <a:t>一个函数</a:t>
            </a:r>
            <a:r>
              <a:rPr lang="zh-CN" altLang="en-US">
                <a:sym typeface="+mn-ea"/>
              </a:rPr>
              <a:t>实例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传入</a:t>
            </a:r>
            <a:r>
              <a:rPr lang="en-US" altLang="zh-CN">
                <a:sym typeface="+mn-ea"/>
              </a:rPr>
              <a:t>HTTP Request</a:t>
            </a:r>
            <a:r>
              <a:rPr lang="zh-CN" altLang="en-US">
                <a:sym typeface="+mn-ea"/>
              </a:rPr>
              <a:t>对象作为函数的</a:t>
            </a:r>
            <a:r>
              <a:rPr lang="zh-CN" altLang="en-US" b="1">
                <a:sym typeface="+mn-ea"/>
              </a:rPr>
              <a:t>参数</a:t>
            </a:r>
            <a:r>
              <a:rPr lang="zh-CN" altLang="en-US">
                <a:sym typeface="+mn-ea"/>
              </a:rPr>
              <a:t>，</a:t>
            </a:r>
            <a:r>
              <a:rPr lang="zh-CN" altLang="en-US" b="1">
                <a:sym typeface="+mn-ea"/>
              </a:rPr>
              <a:t>执行</a:t>
            </a:r>
            <a:r>
              <a:rPr lang="zh-CN" altLang="en-US">
                <a:sym typeface="+mn-ea"/>
              </a:rPr>
              <a:t>这个</a:t>
            </a:r>
            <a:r>
              <a:rPr lang="zh-CN" altLang="en-US">
                <a:sym typeface="+mn-ea"/>
              </a:rPr>
              <a:t>函数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函数执行结果</a:t>
            </a:r>
            <a:r>
              <a:rPr lang="en-US" altLang="zh-CN">
                <a:sym typeface="+mn-ea"/>
              </a:rPr>
              <a:t>HTTP Response</a:t>
            </a:r>
            <a:r>
              <a:rPr lang="zh-CN" altLang="en-US">
                <a:sym typeface="+mn-ea"/>
              </a:rPr>
              <a:t>返回函数</a:t>
            </a:r>
            <a:r>
              <a:rPr lang="zh-CN" altLang="en-US">
                <a:sym typeface="+mn-ea"/>
              </a:rPr>
              <a:t>触发器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函数触发器把结果返回给等待的用户</a:t>
            </a:r>
            <a:r>
              <a:rPr lang="zh-CN" altLang="en-US">
                <a:sym typeface="+mn-ea"/>
              </a:rPr>
              <a:t>客户端；</a:t>
            </a:r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7830" y="1125220"/>
            <a:ext cx="5686425" cy="31413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一般</a:t>
            </a:r>
            <a:r>
              <a:rPr lang="en-US"/>
              <a:t>faas</a:t>
            </a:r>
            <a:r>
              <a:rPr lang="zh-CN" altLang="en-US"/>
              <a:t>的运行原理</a:t>
            </a:r>
            <a:r>
              <a:rPr lang="en-US" altLang="zh-CN"/>
              <a:t> / </a:t>
            </a:r>
            <a:r>
              <a:rPr lang="zh-CN" altLang="en-US"/>
              <a:t>流程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以</a:t>
            </a:r>
            <a:r>
              <a:rPr lang="en-US" altLang="zh-CN">
                <a:sym typeface="+mn-ea"/>
              </a:rPr>
              <a:t>hello world</a:t>
            </a:r>
            <a:r>
              <a:rPr lang="zh-CN" altLang="en-US">
                <a:sym typeface="+mn-ea"/>
              </a:rPr>
              <a:t>服务为例（在</a:t>
            </a:r>
            <a:r>
              <a:rPr lang="zh-CN" altLang="en-US" b="1">
                <a:sym typeface="+mn-ea"/>
              </a:rPr>
              <a:t>阿里云</a:t>
            </a:r>
            <a:r>
              <a:rPr lang="zh-CN" altLang="en-US">
                <a:sym typeface="+mn-ea"/>
              </a:rPr>
              <a:t>中</a:t>
            </a:r>
            <a:r>
              <a:rPr lang="zh-CN" altLang="en-US">
                <a:sym typeface="+mn-ea"/>
              </a:rPr>
              <a:t>执行）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会产生三个</a:t>
            </a:r>
            <a:r>
              <a:rPr lang="zh-CN" altLang="en-US">
                <a:sym typeface="+mn-ea"/>
              </a:rPr>
              <a:t>服务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GreetingServiceGreetingFunctionhttpTrigger"函数触发器</a:t>
            </a:r>
            <a:endParaRPr lang="zh-CN" altLang="en-US">
              <a:sym typeface="+mn-ea"/>
            </a:endParaRPr>
          </a:p>
          <a:p>
            <a:pPr lvl="3"/>
            <a:r>
              <a:rPr lang="zh-CN" altLang="en-US" sz="1800">
                <a:sym typeface="+mn-ea"/>
              </a:rPr>
              <a:t>所有请求的</a:t>
            </a:r>
            <a:r>
              <a:rPr lang="zh-CN" altLang="en-US" sz="1800" b="1">
                <a:sym typeface="+mn-ea"/>
              </a:rPr>
              <a:t>统一入口</a:t>
            </a:r>
            <a:endParaRPr lang="zh-CN" altLang="en-US" sz="1800">
              <a:sym typeface="+mn-ea"/>
            </a:endParaRPr>
          </a:p>
          <a:p>
            <a:pPr lvl="3"/>
            <a:r>
              <a:rPr lang="zh-CN" altLang="en-US">
                <a:sym typeface="+mn-ea"/>
              </a:rPr>
              <a:t>当请求发生时，它会触发</a:t>
            </a:r>
            <a:r>
              <a:rPr lang="zh-CN" altLang="en-US" b="1">
                <a:sym typeface="+mn-ea"/>
              </a:rPr>
              <a:t>事件</a:t>
            </a:r>
            <a:r>
              <a:rPr lang="zh-CN" altLang="en-US">
                <a:sym typeface="+mn-ea"/>
              </a:rPr>
              <a:t>通知函数服务，并且等待函数服务执行返回后，将结果返回给等待的请求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"GreetingService"函数服务</a:t>
            </a:r>
            <a:endParaRPr lang="zh-CN" altLang="en-US">
              <a:sym typeface="+mn-ea"/>
            </a:endParaRPr>
          </a:p>
          <a:p>
            <a:pPr lvl="3"/>
            <a:r>
              <a:rPr lang="zh-CN" altLang="en-US">
                <a:sym typeface="+mn-ea"/>
              </a:rPr>
              <a:t>当函数触发器通知的“事件”到来，它会查看当前有没有闲置的函数实例</a:t>
            </a:r>
            <a:endParaRPr lang="zh-CN" altLang="en-US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如果有则调用函数实例处理；</a:t>
            </a:r>
            <a:endParaRPr lang="zh-CN" altLang="en-US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如果没有，则会创建函数实例，等实例创建完毕后，再调用函数实例处理事件。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"GreetingServiceGreetingFunction"函数代码</a:t>
            </a:r>
            <a:endParaRPr lang="zh-CN" altLang="en-US">
              <a:sym typeface="+mn-ea"/>
            </a:endParaRPr>
          </a:p>
          <a:p>
            <a:pPr lvl="3"/>
            <a:r>
              <a:rPr lang="zh-CN" altLang="en-US">
                <a:sym typeface="+mn-ea"/>
              </a:rPr>
              <a:t>“函数服务”在第一次实例化函数时，就会从这个代码仓库中拉取代码，并构建函数实例</a:t>
            </a:r>
            <a:endParaRPr lang="zh-CN" altLang="en-US">
              <a:sym typeface="+mn-ea"/>
            </a:endParaRPr>
          </a:p>
          <a:p>
            <a:pPr marL="0" lv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3020" y="0"/>
            <a:ext cx="4538980" cy="25076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faas</a:t>
            </a:r>
            <a:r>
              <a:rPr lang="zh-CN" altLang="en-US"/>
              <a:t>的</a:t>
            </a:r>
            <a:r>
              <a:rPr lang="zh-CN" altLang="en-US"/>
              <a:t>极速启动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faas</a:t>
            </a:r>
            <a:r>
              <a:rPr lang="zh-CN" altLang="en-US"/>
              <a:t>中的冷启动是从</a:t>
            </a:r>
            <a:r>
              <a:rPr lang="zh-CN" altLang="en-US" b="1"/>
              <a:t>调用函数</a:t>
            </a:r>
            <a:r>
              <a:rPr lang="zh-CN" altLang="en-US"/>
              <a:t>开始到</a:t>
            </a:r>
            <a:r>
              <a:rPr lang="zh-CN" altLang="en-US" b="1"/>
              <a:t>函数实例准备完成</a:t>
            </a:r>
            <a:r>
              <a:rPr lang="zh-CN" altLang="en-US"/>
              <a:t>的整个</a:t>
            </a:r>
            <a:r>
              <a:rPr lang="zh-CN" altLang="en-US"/>
              <a:t>过程</a:t>
            </a:r>
            <a:endParaRPr lang="zh-CN" altLang="en-US"/>
          </a:p>
          <a:p>
            <a:pPr lvl="1"/>
            <a:r>
              <a:rPr lang="zh-CN" altLang="en-US"/>
              <a:t>蓝色部分运营商负责，红色部分用户负责；函数初始化部分</a:t>
            </a:r>
            <a:r>
              <a:rPr lang="zh-CN" altLang="en-US"/>
              <a:t>一人一半；</a:t>
            </a:r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7040" y="3766820"/>
            <a:ext cx="6664960" cy="30911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faas</a:t>
            </a:r>
            <a:r>
              <a:rPr lang="zh-CN" altLang="en-US"/>
              <a:t>的</a:t>
            </a:r>
            <a:r>
              <a:rPr lang="zh-CN" altLang="en-US"/>
              <a:t>极速启动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en-US" altLang="zh-CN"/>
              <a:t>faas</a:t>
            </a:r>
            <a:r>
              <a:rPr lang="zh-CN" altLang="en-US"/>
              <a:t>为什么可以极速启动？</a:t>
            </a:r>
            <a:endParaRPr lang="zh-CN" altLang="en-US"/>
          </a:p>
          <a:p>
            <a:pPr lvl="1"/>
            <a:r>
              <a:rPr lang="en-US" altLang="zh-CN"/>
              <a:t>faas设计之初就</a:t>
            </a:r>
            <a:r>
              <a:rPr lang="en-US" altLang="zh-CN" b="1"/>
              <a:t>牺牲了用户的可控性和应用场景</a:t>
            </a:r>
            <a:r>
              <a:rPr lang="en-US" altLang="zh-CN"/>
              <a:t>，来</a:t>
            </a:r>
            <a:r>
              <a:rPr lang="en-US" altLang="zh-CN" b="1"/>
              <a:t>简化</a:t>
            </a:r>
            <a:r>
              <a:rPr lang="en-US" altLang="zh-CN"/>
              <a:t>代码模型</a:t>
            </a:r>
            <a:endParaRPr lang="en-US" altLang="zh-CN"/>
          </a:p>
          <a:p>
            <a:pPr lvl="2"/>
            <a:r>
              <a:rPr lang="zh-CN" altLang="en-US" sz="2000"/>
              <a:t>初始化的时间</a:t>
            </a:r>
            <a:r>
              <a:rPr lang="zh-CN" altLang="en-US" sz="2000"/>
              <a:t>短</a:t>
            </a:r>
            <a:endParaRPr lang="zh-CN" altLang="en-US" sz="2000"/>
          </a:p>
          <a:p>
            <a:pPr lvl="3"/>
            <a:r>
              <a:rPr lang="zh-CN" altLang="en-US" sz="1800"/>
              <a:t>如限定语言；</a:t>
            </a:r>
            <a:endParaRPr lang="zh-CN" altLang="en-US" sz="1800"/>
          </a:p>
          <a:p>
            <a:pPr lvl="3"/>
            <a:r>
              <a:rPr lang="zh-CN" altLang="en-US" sz="1800"/>
              <a:t>如只提供</a:t>
            </a:r>
            <a:r>
              <a:rPr lang="en-US" altLang="zh-CN" sz="1800"/>
              <a:t>ai</a:t>
            </a:r>
            <a:r>
              <a:rPr lang="zh-CN" altLang="en-US" sz="1800"/>
              <a:t>处理、</a:t>
            </a:r>
            <a:r>
              <a:rPr lang="en-US" altLang="zh-CN" sz="1800"/>
              <a:t>web</a:t>
            </a:r>
            <a:r>
              <a:rPr lang="zh-CN" altLang="en-US" sz="1800"/>
              <a:t>应用、实时数据处理等场景；</a:t>
            </a:r>
            <a:endParaRPr lang="zh-CN" altLang="en-US" sz="1800"/>
          </a:p>
          <a:p>
            <a:pPr lvl="2"/>
            <a:r>
              <a:rPr lang="zh-CN" altLang="en-US">
                <a:sym typeface="+mn-ea"/>
              </a:rPr>
              <a:t>而像</a:t>
            </a:r>
            <a:r>
              <a:rPr lang="en-US" altLang="zh-CN">
                <a:sym typeface="+mn-ea"/>
              </a:rPr>
              <a:t>paas</a:t>
            </a:r>
            <a:r>
              <a:rPr lang="zh-CN" altLang="en-US">
                <a:sym typeface="+mn-ea"/>
              </a:rPr>
              <a:t>要提供多样</a:t>
            </a:r>
            <a:r>
              <a:rPr lang="zh-CN" altLang="en-US">
                <a:sym typeface="+mn-ea"/>
              </a:rPr>
              <a:t>服务（提供多语言、传统后台服务（</a:t>
            </a:r>
            <a:r>
              <a:rPr lang="en-US" altLang="zh-CN">
                <a:sym typeface="+mn-ea"/>
              </a:rPr>
              <a:t>mysql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redis</a:t>
            </a:r>
            <a:r>
              <a:rPr lang="zh-CN" altLang="en-US">
                <a:sym typeface="+mn-ea"/>
              </a:rPr>
              <a:t>）），初始化</a:t>
            </a:r>
            <a:r>
              <a:rPr lang="zh-CN" altLang="en-US">
                <a:sym typeface="+mn-ea"/>
              </a:rPr>
              <a:t>时间长，就无法快速启动；</a:t>
            </a:r>
            <a:endParaRPr lang="en-US" altLang="zh-CN"/>
          </a:p>
          <a:p>
            <a:pPr lvl="1"/>
            <a:r>
              <a:rPr lang="en-US" altLang="zh-CN"/>
              <a:t>faas通过</a:t>
            </a:r>
            <a:r>
              <a:rPr lang="en-US" altLang="zh-CN" b="1"/>
              <a:t>分层结构</a:t>
            </a:r>
            <a:r>
              <a:rPr lang="en-US" altLang="zh-CN"/>
              <a:t>进一步提升资源的利用率</a:t>
            </a:r>
            <a:endParaRPr lang="en-US" altLang="zh-CN"/>
          </a:p>
          <a:p>
            <a:pPr lvl="2"/>
            <a:r>
              <a:rPr lang="zh-CN" altLang="en-US"/>
              <a:t>容器、运行时 Runtime、具体函数</a:t>
            </a:r>
            <a:r>
              <a:rPr lang="zh-CN" altLang="en-US"/>
              <a:t>代码</a:t>
            </a:r>
            <a:endParaRPr lang="zh-CN" altLang="en-US"/>
          </a:p>
          <a:p>
            <a:pPr marL="0" lvl="0" indent="0">
              <a:buNone/>
            </a:pPr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0610" y="0"/>
            <a:ext cx="3501390" cy="1892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faas</a:t>
            </a:r>
            <a:r>
              <a:rPr lang="zh-CN" altLang="en-US"/>
              <a:t>的</a:t>
            </a:r>
            <a:r>
              <a:rPr lang="zh-CN" altLang="en-US"/>
              <a:t>分层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/>
              <a:t>faas</a:t>
            </a:r>
            <a:r>
              <a:rPr lang="zh-CN" altLang="en-US"/>
              <a:t>实例执行时至少有三层结构：</a:t>
            </a:r>
            <a:r>
              <a:rPr lang="zh-CN" altLang="en-US"/>
              <a:t>容器、运行时 Runtime、具体函数代码。</a:t>
            </a:r>
            <a:endParaRPr lang="zh-CN" altLang="en-US"/>
          </a:p>
          <a:p>
            <a:pPr lvl="1"/>
            <a:r>
              <a:rPr lang="zh-CN" altLang="en-US"/>
              <a:t>容器</a:t>
            </a:r>
            <a:endParaRPr lang="zh-CN" altLang="en-US"/>
          </a:p>
          <a:p>
            <a:pPr lvl="2"/>
            <a:r>
              <a:rPr lang="zh-CN" altLang="en-US"/>
              <a:t>模拟出内核和硬件信息，让代码和 Runtime 可以在里面运行</a:t>
            </a:r>
            <a:endParaRPr lang="zh-CN" altLang="en-US"/>
          </a:p>
          <a:p>
            <a:pPr lvl="2"/>
            <a:r>
              <a:rPr lang="zh-CN" altLang="en-US"/>
              <a:t>目前的容器方案：</a:t>
            </a:r>
            <a:r>
              <a:rPr lang="en-US" altLang="zh-CN" b="1"/>
              <a:t>docker</a:t>
            </a:r>
            <a:r>
              <a:rPr lang="zh-CN" altLang="en-US" b="1"/>
              <a:t>、</a:t>
            </a:r>
            <a:r>
              <a:rPr lang="en-US" altLang="zh-CN" b="1"/>
              <a:t>vm</a:t>
            </a:r>
            <a:r>
              <a:rPr lang="zh-CN" altLang="en-US" b="1"/>
              <a:t>虚拟机、</a:t>
            </a:r>
            <a:r>
              <a:rPr lang="en-US" altLang="zh-CN" b="1"/>
              <a:t>sandbox</a:t>
            </a:r>
            <a:r>
              <a:rPr lang="zh-CN" altLang="en-US" b="1"/>
              <a:t>环境</a:t>
            </a:r>
            <a:endParaRPr lang="zh-CN" altLang="en-US"/>
          </a:p>
          <a:p>
            <a:pPr lvl="1"/>
            <a:r>
              <a:rPr lang="zh-CN" altLang="en-US"/>
              <a:t>运行时</a:t>
            </a:r>
            <a:r>
              <a:rPr lang="en-US" altLang="zh-CN"/>
              <a:t>runtime</a:t>
            </a:r>
            <a:endParaRPr lang="en-US" altLang="zh-CN"/>
          </a:p>
          <a:p>
            <a:pPr lvl="2"/>
            <a:r>
              <a:rPr lang="zh-CN" altLang="en-US" sz="2000"/>
              <a:t>函数执行时的上下文</a:t>
            </a:r>
            <a:endParaRPr lang="zh-CN" altLang="en-US"/>
          </a:p>
          <a:p>
            <a:pPr lvl="2"/>
            <a:r>
              <a:rPr lang="zh-CN" altLang="en-US"/>
              <a:t>包括代码运行的</a:t>
            </a:r>
            <a:r>
              <a:rPr lang="zh-CN" altLang="en-US" b="1"/>
              <a:t>语言和版本</a:t>
            </a:r>
            <a:r>
              <a:rPr lang="zh-CN" altLang="en-US"/>
              <a:t>，</a:t>
            </a:r>
            <a:r>
              <a:rPr lang="zh-CN" altLang="en-US"/>
              <a:t>例如Node.js v10，Python3.6</a:t>
            </a:r>
            <a:endParaRPr lang="zh-CN" altLang="en-US"/>
          </a:p>
          <a:p>
            <a:pPr lvl="0"/>
            <a:r>
              <a:rPr lang="zh-CN" altLang="en-US"/>
              <a:t>分层的好处</a:t>
            </a:r>
            <a:endParaRPr lang="zh-CN" altLang="en-US"/>
          </a:p>
          <a:p>
            <a:pPr lvl="1"/>
            <a:r>
              <a:rPr lang="zh-CN" altLang="en-US"/>
              <a:t>容器层的适用性更广</a:t>
            </a:r>
            <a:endParaRPr lang="zh-CN" altLang="en-US"/>
          </a:p>
          <a:p>
            <a:pPr lvl="2"/>
            <a:r>
              <a:rPr lang="zh-CN" altLang="en-US"/>
              <a:t>云服务商可以预热大量的容器实例，将物理服务器的计算资源碎片化；</a:t>
            </a:r>
            <a:endParaRPr lang="zh-CN" altLang="en-US"/>
          </a:p>
          <a:p>
            <a:pPr lvl="2"/>
            <a:r>
              <a:rPr lang="en-US" altLang="zh-CN"/>
              <a:t>runtime</a:t>
            </a:r>
            <a:r>
              <a:rPr lang="zh-CN" altLang="en-US"/>
              <a:t>的实例适用性较低，可以少量预热；</a:t>
            </a:r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0610" y="5066030"/>
            <a:ext cx="3501390" cy="1892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wasm</a:t>
            </a:r>
            <a:r>
              <a:rPr lang="zh-CN" altLang="en-US"/>
              <a:t>的</a:t>
            </a:r>
            <a:r>
              <a:rPr lang="en-US" altLang="zh-CN"/>
              <a:t>faas</a:t>
            </a:r>
            <a:r>
              <a:rPr lang="zh-CN" altLang="en-US"/>
              <a:t>的运行</a:t>
            </a:r>
            <a:r>
              <a:rPr lang="zh-CN" altLang="en-US"/>
              <a:t>流程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以</a:t>
            </a:r>
            <a:r>
              <a:rPr lang="en-US" altLang="zh-CN"/>
              <a:t>Second State </a:t>
            </a:r>
            <a:r>
              <a:rPr lang="en-US" altLang="zh-CN" b="1"/>
              <a:t>Faas</a:t>
            </a:r>
            <a:r>
              <a:rPr lang="zh-CN" altLang="en-US"/>
              <a:t>为例</a:t>
            </a:r>
            <a:endParaRPr lang="zh-CN" altLang="en-US"/>
          </a:p>
          <a:p>
            <a:pPr lvl="1"/>
            <a:r>
              <a:rPr lang="en-US" altLang="zh-CN" sz="2400"/>
              <a:t>wasmedge</a:t>
            </a:r>
            <a:endParaRPr lang="zh-CN" altLang="en-US"/>
          </a:p>
          <a:p>
            <a:pPr lvl="1"/>
            <a:r>
              <a:rPr lang="en-US" altLang="zh-CN" sz="2400"/>
              <a:t>serveless wasm</a:t>
            </a:r>
            <a:r>
              <a:rPr lang="zh-CN" altLang="en-US" sz="2400"/>
              <a:t>目前的不足之处在于只支持</a:t>
            </a:r>
            <a:r>
              <a:rPr lang="zh-CN" altLang="en-US" sz="2400" b="1"/>
              <a:t>能够编译为 Wasm 字节码</a:t>
            </a:r>
            <a:r>
              <a:rPr lang="zh-CN" altLang="en-US" sz="2400"/>
              <a:t>的应用程序</a:t>
            </a:r>
            <a:endParaRPr lang="zh-CN" altLang="en-US" sz="2400"/>
          </a:p>
          <a:p>
            <a:pPr lvl="2"/>
            <a:r>
              <a:rPr lang="zh-CN" altLang="en-US" sz="2000" b="1"/>
              <a:t>Rust、C、C++、AssemblyScript</a:t>
            </a:r>
            <a:r>
              <a:rPr lang="zh-CN" altLang="en-US" sz="2000"/>
              <a:t> 是支持 Wasm 最完善的语言</a:t>
            </a:r>
            <a:endParaRPr lang="zh-CN" altLang="en-US" sz="2000"/>
          </a:p>
          <a:p>
            <a:r>
              <a:rPr lang="en-US" altLang="zh-CN"/>
              <a:t>serverless wasm</a:t>
            </a:r>
            <a:r>
              <a:rPr lang="zh-CN" altLang="en-US"/>
              <a:t>工作流程</a:t>
            </a:r>
            <a:endParaRPr lang="en-US"/>
          </a:p>
          <a:p>
            <a:pPr lvl="1"/>
            <a:r>
              <a:rPr lang="en-US"/>
              <a:t>使用编译工具 ssvmup 将 Rust 函数编译成 </a:t>
            </a:r>
            <a:r>
              <a:rPr lang="en-US" b="1"/>
              <a:t>wasm 字节码</a:t>
            </a:r>
            <a:endParaRPr lang="en-US" b="1"/>
          </a:p>
          <a:p>
            <a:pPr lvl="1"/>
            <a:r>
              <a:rPr lang="en-US"/>
              <a:t>通过 HTTP POST 将编译好的 .wasm 文件</a:t>
            </a:r>
            <a:r>
              <a:rPr lang="en-US" b="1">
                <a:latin typeface="Arial Bold" panose="020B0604020202020204" charset="0"/>
              </a:rPr>
              <a:t>上传</a:t>
            </a:r>
            <a:r>
              <a:rPr lang="en-US" b="1"/>
              <a:t>到 FaaS</a:t>
            </a:r>
            <a:r>
              <a:rPr lang="en-US"/>
              <a:t> 中</a:t>
            </a:r>
            <a:endParaRPr lang="en-US"/>
          </a:p>
          <a:p>
            <a:pPr lvl="1"/>
            <a:r>
              <a:rPr lang="en-US"/>
              <a:t>得到返回的</a:t>
            </a:r>
            <a:r>
              <a:rPr lang="en-US" b="1"/>
              <a:t> wasm_id</a:t>
            </a:r>
            <a:r>
              <a:rPr lang="en-US"/>
              <a:t>、wasm_sha256、SSVM_Usage_Key、SSVM_Admin_Key，用于管理当前的应用程序</a:t>
            </a:r>
            <a:endParaRPr lang="en-US"/>
          </a:p>
          <a:p>
            <a:pPr lvl="1"/>
            <a:r>
              <a:rPr lang="en-US"/>
              <a:t>最后通过 HTTP API 调用、执行 Rust 函数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Second State Faas</a:t>
            </a:r>
            <a:r>
              <a:rPr lang="zh-CN" altLang="en-US"/>
              <a:t>的</a:t>
            </a:r>
            <a:r>
              <a:rPr lang="zh-CN" altLang="en-US"/>
              <a:t>例子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rust</a:t>
            </a:r>
            <a:r>
              <a:rPr lang="zh-CN" altLang="en-US"/>
              <a:t>代码</a:t>
            </a:r>
            <a:endParaRPr lang="zh-CN" altLang="en-US"/>
          </a:p>
          <a:p>
            <a:r>
              <a:rPr lang="zh-CN" altLang="en-US"/>
              <a:t>编译为</a:t>
            </a:r>
            <a:r>
              <a:rPr lang="en-US" altLang="zh-CN"/>
              <a:t>wasm</a:t>
            </a:r>
            <a:endParaRPr lang="en-US" altLang="zh-CN"/>
          </a:p>
          <a:p>
            <a:r>
              <a:rPr lang="zh-CN" altLang="en-US"/>
              <a:t>把</a:t>
            </a:r>
            <a:r>
              <a:rPr lang="en-US" altLang="zh-CN"/>
              <a:t>.wasm</a:t>
            </a:r>
            <a:r>
              <a:rPr lang="zh-CN" altLang="en-US"/>
              <a:t>文件上传到</a:t>
            </a:r>
            <a:r>
              <a:rPr lang="en-US" altLang="zh-CN"/>
              <a:t>Second State Faas</a:t>
            </a:r>
            <a:r>
              <a:rPr lang="zh-CN" altLang="en-US"/>
              <a:t>中的/api/executables RPC 服务端点</a:t>
            </a:r>
            <a:endParaRPr lang="zh-CN" altLang="en-US"/>
          </a:p>
          <a:p>
            <a:pPr lvl="1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curl --location --request POST 'https://rpc.ssvm.secondstate.io:8081/api/executables' \ 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--header 'Content-Type: application/octet-stream' \ 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--header 'SSVM-Description: say hello' \ 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--data-binary '@pkg/hello_lib_bg.wasm' 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en-US" altLang="zh-CN"/>
              <a:t>wasm</a:t>
            </a:r>
            <a:r>
              <a:rPr lang="zh-CN" altLang="en-US"/>
              <a:t>文件上传好之后，</a:t>
            </a:r>
            <a:r>
              <a:rPr lang="en-US" altLang="zh-CN"/>
              <a:t>faas</a:t>
            </a:r>
            <a:r>
              <a:rPr lang="zh-CN" altLang="en-US"/>
              <a:t>将返回</a:t>
            </a:r>
            <a:r>
              <a:rPr lang="en-US" altLang="zh-CN"/>
              <a:t>wasm_id</a:t>
            </a:r>
            <a:endParaRPr lang="en-US" altLang="zh-CN"/>
          </a:p>
          <a:p>
            <a:pPr lvl="1"/>
            <a:r>
              <a:rPr lang="en-US" altLang="zh-CN"/>
              <a:t>wasm_id 可以访问已经部署好的 wasm 文件里的函数</a:t>
            </a:r>
            <a:endParaRPr lang="en-US" altLang="zh-C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1840" y="469900"/>
            <a:ext cx="3975100" cy="2159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Second State Faas</a:t>
            </a:r>
            <a:r>
              <a:rPr lang="zh-CN" altLang="en-US"/>
              <a:t>的</a:t>
            </a:r>
            <a:r>
              <a:rPr lang="zh-CN" altLang="en-US"/>
              <a:t>例子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调用</a:t>
            </a:r>
            <a:r>
              <a:rPr lang="en-US" altLang="zh-CN"/>
              <a:t>faas</a:t>
            </a:r>
            <a:r>
              <a:rPr lang="zh-CN" altLang="en-US"/>
              <a:t>功能</a:t>
            </a:r>
            <a:endParaRPr lang="zh-CN" altLang="en-US"/>
          </a:p>
          <a:p>
            <a:pPr lvl="1"/>
            <a:r>
              <a:rPr lang="zh-CN" altLang="en-US"/>
              <a:t>通过</a:t>
            </a:r>
            <a:r>
              <a:rPr lang="en-US" altLang="zh-CN"/>
              <a:t>web</a:t>
            </a:r>
            <a:r>
              <a:rPr lang="zh-CN" altLang="en-US"/>
              <a:t>调用</a:t>
            </a:r>
            <a:r>
              <a:rPr lang="en-US" altLang="zh-CN"/>
              <a:t>rust</a:t>
            </a:r>
            <a:r>
              <a:rPr lang="zh-CN" altLang="en-US"/>
              <a:t>函数，RPC 服务端点在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/api/run/wasm_id/function_name </a:t>
            </a:r>
            <a:endParaRPr lang="zh-CN" altLang="en-US"/>
          </a:p>
          <a:p>
            <a:pPr lvl="2"/>
            <a:r>
              <a:rPr lang="zh-CN" altLang="en-US"/>
              <a:t>wasm_id 是刚刚部署的 </a:t>
            </a:r>
            <a:r>
              <a:rPr lang="zh-CN" altLang="en-US" b="1"/>
              <a:t>Wasm 文件的 ID</a:t>
            </a:r>
            <a:endParaRPr lang="zh-CN" altLang="en-US"/>
          </a:p>
          <a:p>
            <a:pPr lvl="2"/>
            <a:r>
              <a:rPr lang="zh-CN" altLang="en-US"/>
              <a:t>function_name 是我们要在 wasm 文件中调用的</a:t>
            </a:r>
            <a:r>
              <a:rPr lang="zh-CN" altLang="en-US" b="1"/>
              <a:t>函数名</a:t>
            </a:r>
            <a:endParaRPr lang="zh-CN" altLang="en-US" b="1"/>
          </a:p>
          <a:p>
            <a:pPr lvl="2"/>
            <a:r>
              <a:rPr lang="zh-CN" altLang="en-US"/>
              <a:t>HTTP request body 作为调用参数会传递给函数</a:t>
            </a:r>
            <a:endParaRPr lang="zh-CN" altLang="en-US"/>
          </a:p>
          <a:p>
            <a:pPr lvl="2"/>
            <a:r>
              <a:rPr lang="en-US" altLang="zh-CN"/>
              <a:t>H</a:t>
            </a:r>
            <a:r>
              <a:rPr lang="zh-CN" altLang="en-US"/>
              <a:t>TTP response body 是该函数的返回字符串值</a:t>
            </a:r>
            <a:endParaRPr lang="zh-CN" altLang="en-US"/>
          </a:p>
          <a:p>
            <a:pPr lvl="2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curl --location --request POST 'https://rpc.ssvm.secondstate.io:8081/api/run/161/say' \ 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--header 'Content-Type: text/plain' \ 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--data-raw 'Second State FaaS' 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9440" y="5156200"/>
            <a:ext cx="4597400" cy="1701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2327</Words>
  <Application>WPS Presentation</Application>
  <PresentationFormat>宽屏</PresentationFormat>
  <Paragraphs>121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宋体</vt:lpstr>
      <vt:lpstr>Calibri</vt:lpstr>
      <vt:lpstr>Helvetica Neue</vt:lpstr>
      <vt:lpstr>微软雅黑</vt:lpstr>
      <vt:lpstr>汉仪旗黑</vt:lpstr>
      <vt:lpstr>Arial Unicode MS</vt:lpstr>
      <vt:lpstr>Arial Bold</vt:lpstr>
      <vt:lpstr>Office 主题​​</vt:lpstr>
      <vt:lpstr>一般faas的运行原理 / 流程</vt:lpstr>
      <vt:lpstr>一般faas的运行原理 / 流程</vt:lpstr>
      <vt:lpstr>一般faas的运行原理 / 流程</vt:lpstr>
      <vt:lpstr>faas的极速启动</vt:lpstr>
      <vt:lpstr>faas的极速启动</vt:lpstr>
      <vt:lpstr>faas的分层</vt:lpstr>
      <vt:lpstr>使用wasm的faas的运行流程</vt:lpstr>
      <vt:lpstr>PowerPoint 演示文稿</vt:lpstr>
      <vt:lpstr>使用Second State Faas的例子</vt:lpstr>
      <vt:lpstr>调研目前遇到的问题</vt:lpstr>
      <vt:lpstr>参考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leviyan</dc:creator>
  <cp:lastModifiedBy>Levi Yan</cp:lastModifiedBy>
  <cp:revision>67</cp:revision>
  <dcterms:created xsi:type="dcterms:W3CDTF">2022-07-06T06:18:41Z</dcterms:created>
  <dcterms:modified xsi:type="dcterms:W3CDTF">2022-07-06T06:18:41Z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1033-4.3.0.7280</vt:lpwstr>
  </property>
  <property fmtid="{D5CDD505-2E9C-101B-9397-08002B2CF9AE}" pid="3" name="ICV">
    <vt:lpwstr>BECC85B97724F4574F53C16221D2063F</vt:lpwstr>
  </property>
</Properties>
</file>