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9"/>
  </p:handoutMasterIdLst>
  <p:sldIdLst>
    <p:sldId id="260" r:id="rId3"/>
    <p:sldId id="280" r:id="rId4"/>
    <p:sldId id="281" r:id="rId5"/>
    <p:sldId id="307" r:id="rId6"/>
    <p:sldId id="312" r:id="rId7"/>
    <p:sldId id="282" r:id="rId9"/>
    <p:sldId id="285" r:id="rId10"/>
    <p:sldId id="310" r:id="rId11"/>
    <p:sldId id="265" r:id="rId12"/>
    <p:sldId id="286" r:id="rId13"/>
    <p:sldId id="257" r:id="rId14"/>
    <p:sldId id="288" r:id="rId15"/>
    <p:sldId id="287" r:id="rId16"/>
    <p:sldId id="269" r:id="rId17"/>
    <p:sldId id="277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wasm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/>
              <a:t>wasm</a:t>
            </a:r>
            <a:r>
              <a:rPr lang="zh-CN" altLang="en-US"/>
              <a:t>是一种新的</a:t>
            </a:r>
            <a:r>
              <a:rPr lang="zh-CN" altLang="en-US" b="1"/>
              <a:t>字节码格式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字节码</a:t>
            </a:r>
            <a:endParaRPr lang="zh-CN" altLang="en-US"/>
          </a:p>
          <a:p>
            <a:pPr lvl="1"/>
            <a:r>
              <a:rPr lang="zh-CN" altLang="en-US"/>
              <a:t>格式</a:t>
            </a:r>
            <a:endParaRPr lang="zh-CN" altLang="en-US"/>
          </a:p>
          <a:p>
            <a:pPr lvl="2"/>
            <a:r>
              <a:rPr lang="zh-CN" altLang="en-US" sz="2000"/>
              <a:t>规定了</a:t>
            </a:r>
            <a:r>
              <a:rPr lang="zh-CN" altLang="en-US">
                <a:sym typeface="+mn-ea"/>
              </a:rPr>
              <a:t>数据对应的</a:t>
            </a:r>
            <a:r>
              <a:rPr lang="zh-CN" altLang="en-US"/>
              <a:t>二进制格式；</a:t>
            </a:r>
            <a:endParaRPr lang="zh-CN" altLang="en-US"/>
          </a:p>
          <a:p>
            <a:pPr lvl="0"/>
            <a:r>
              <a:rPr lang="zh-CN" altLang="en-US"/>
              <a:t>与字节码格式相对应的</a:t>
            </a:r>
            <a:r>
              <a:rPr lang="zh-CN" altLang="en-US" b="1"/>
              <a:t>人类可读文件格式</a:t>
            </a:r>
            <a:r>
              <a:rPr lang="en-US" altLang="zh-CN"/>
              <a:t> wat</a:t>
            </a:r>
            <a:endParaRPr lang="zh-CN" altLang="en-US"/>
          </a:p>
          <a:p>
            <a:pPr lvl="1"/>
            <a:r>
              <a:rPr lang="zh-CN" altLang="en-US" sz="2400"/>
              <a:t>方便开发人员</a:t>
            </a:r>
            <a:r>
              <a:rPr lang="zh-CN" altLang="en-US" sz="2400"/>
              <a:t>阅读；</a:t>
            </a:r>
            <a:endParaRPr lang="zh-CN" altLang="en-US" sz="2400"/>
          </a:p>
          <a:p>
            <a:pPr lvl="1"/>
            <a:r>
              <a:rPr lang="en-US" altLang="zh-CN" sz="2400"/>
              <a:t>S-expression</a:t>
            </a:r>
            <a:r>
              <a:rPr lang="zh-CN" altLang="en-US" sz="2400"/>
              <a:t>与传统汇编格式的结合；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4860" y="2171700"/>
            <a:ext cx="3930015" cy="786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30" y="4173855"/>
            <a:ext cx="5257800" cy="25120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/>
              <a:t>wasi</a:t>
            </a:r>
            <a:r>
              <a:rPr lang="zh-CN" altLang="en-US"/>
              <a:t>如何系统调用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altLang="zh-CN"/>
              <a:t>wasi-libc</a:t>
            </a:r>
            <a:r>
              <a:rPr lang="zh-CN" altLang="en-US"/>
              <a:t>、</a:t>
            </a:r>
            <a:r>
              <a:rPr lang="en-US" altLang="zh-CN"/>
              <a:t>wasm</a:t>
            </a:r>
            <a:r>
              <a:rPr lang="zh-CN" altLang="en-US"/>
              <a:t>字节码、</a:t>
            </a:r>
            <a:r>
              <a:rPr lang="en-US" altLang="zh-CN"/>
              <a:t>wasi</a:t>
            </a:r>
            <a:r>
              <a:rPr lang="zh-CN" altLang="en-US"/>
              <a:t>系统调用抽象层、虚拟机之间的关系</a:t>
            </a:r>
            <a:endParaRPr lang="zh-CN" altLang="en-US"/>
          </a:p>
          <a:p>
            <a:pPr lvl="1"/>
            <a:r>
              <a:rPr lang="en-US" altLang="zh-CN"/>
              <a:t>wasi-sdk</a:t>
            </a:r>
            <a:r>
              <a:rPr lang="zh-CN" altLang="en-US"/>
              <a:t>方便由</a:t>
            </a:r>
            <a:r>
              <a:rPr lang="en-US" altLang="zh-CN"/>
              <a:t>c</a:t>
            </a:r>
            <a:r>
              <a:rPr lang="zh-CN" altLang="en-US"/>
              <a:t>编译到</a:t>
            </a:r>
            <a:r>
              <a:rPr lang="en-US" altLang="zh-CN"/>
              <a:t>wasm</a:t>
            </a:r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3895" y="2400300"/>
            <a:ext cx="5612765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wasmtime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wasm </a:t>
            </a:r>
            <a:r>
              <a:rPr lang="en-US" altLang="zh-CN" b="1"/>
              <a:t>runtime</a:t>
            </a:r>
            <a:endParaRPr lang="zh-CN" altLang="en-US"/>
          </a:p>
          <a:p>
            <a:pPr lvl="1"/>
            <a:r>
              <a:rPr lang="zh-CN" altLang="en-US"/>
              <a:t>能够提供</a:t>
            </a:r>
            <a:r>
              <a:rPr lang="en-US" altLang="zh-CN"/>
              <a:t>wasm</a:t>
            </a:r>
            <a:r>
              <a:rPr lang="zh-CN" altLang="en-US"/>
              <a:t>字节码</a:t>
            </a:r>
            <a:r>
              <a:rPr lang="zh-CN" altLang="en-US" b="1"/>
              <a:t>解析</a:t>
            </a:r>
            <a:r>
              <a:rPr lang="zh-CN" altLang="en-US"/>
              <a:t>和</a:t>
            </a:r>
            <a:r>
              <a:rPr lang="zh-CN" altLang="en-US" b="1"/>
              <a:t>执行</a:t>
            </a:r>
            <a:r>
              <a:rPr lang="zh-CN" altLang="en-US"/>
              <a:t>能力；</a:t>
            </a:r>
            <a:endParaRPr lang="zh-CN" altLang="en-US"/>
          </a:p>
          <a:p>
            <a:r>
              <a:rPr lang="zh-CN" altLang="en-US"/>
              <a:t>基于</a:t>
            </a:r>
            <a:r>
              <a:rPr lang="en-US" altLang="zh-CN"/>
              <a:t>cranelift</a:t>
            </a:r>
            <a:r>
              <a:rPr lang="zh-CN" altLang="en-US"/>
              <a:t>引擎构建，可以在</a:t>
            </a:r>
            <a:r>
              <a:rPr lang="zh-CN" altLang="en-US" b="1"/>
              <a:t>运行时</a:t>
            </a:r>
            <a:r>
              <a:rPr lang="zh-CN" altLang="en-US"/>
              <a:t>快速地生成高质量的</a:t>
            </a:r>
            <a:r>
              <a:rPr lang="zh-CN" altLang="en-US" b="1"/>
              <a:t>机器码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en-US" altLang="zh-CN" sz="2400"/>
              <a:t>cranelift</a:t>
            </a:r>
            <a:r>
              <a:rPr lang="zh-CN" altLang="en-US" sz="2400"/>
              <a:t>是一个低层次的、可重定向的</a:t>
            </a:r>
            <a:r>
              <a:rPr lang="zh-CN" altLang="en-US" sz="2400" b="1"/>
              <a:t>代码生成器</a:t>
            </a:r>
            <a:endParaRPr lang="zh-CN" altLang="en-US" sz="2400"/>
          </a:p>
          <a:p>
            <a:pPr lvl="2"/>
            <a:r>
              <a:rPr lang="zh-CN" altLang="en-US" sz="2000"/>
              <a:t>他可以将</a:t>
            </a:r>
            <a:r>
              <a:rPr lang="zh-CN" altLang="en-US" sz="2000" b="1"/>
              <a:t>与目标无关</a:t>
            </a:r>
            <a:r>
              <a:rPr lang="zh-CN" altLang="en-US" sz="2000"/>
              <a:t>的中间代码表示形式（</a:t>
            </a:r>
            <a:r>
              <a:rPr lang="en-US" altLang="zh-CN" sz="2000"/>
              <a:t>IR</a:t>
            </a:r>
            <a:r>
              <a:rPr lang="zh-CN" altLang="en-US" sz="2000"/>
              <a:t>）转化为可执行的</a:t>
            </a:r>
            <a:r>
              <a:rPr lang="zh-CN" altLang="en-US" sz="2000" b="1">
                <a:latin typeface="Arial Bold" panose="020B0604020202020204" charset="0"/>
              </a:rPr>
              <a:t>机器代码</a:t>
            </a:r>
            <a:endParaRPr lang="zh-CN" altLang="en-US" sz="2000" b="1">
              <a:latin typeface="Arial Bold" panose="020B0604020202020204" charset="0"/>
            </a:endParaRPr>
          </a:p>
          <a:p>
            <a:pPr lvl="0"/>
            <a:r>
              <a:rPr lang="zh-CN" altLang="en-US" sz="2800" b="1">
                <a:latin typeface="Arial Bold" panose="020B0604020202020204" charset="0"/>
              </a:rPr>
              <a:t>支持</a:t>
            </a:r>
            <a:r>
              <a:rPr lang="en-US" altLang="zh-CN" sz="2800" b="1">
                <a:latin typeface="Arial Bold" panose="020B0604020202020204" charset="0"/>
              </a:rPr>
              <a:t>wasi</a:t>
            </a:r>
            <a:r>
              <a:rPr lang="zh-CN" altLang="en-US" sz="2800" b="1">
                <a:latin typeface="Arial Bold" panose="020B0604020202020204" charset="0"/>
              </a:rPr>
              <a:t>系统接口</a:t>
            </a:r>
            <a:endParaRPr lang="zh-CN" altLang="en-US" sz="2000"/>
          </a:p>
          <a:p>
            <a:pPr lvl="2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可移植性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wasi</a:t>
            </a:r>
            <a:r>
              <a:rPr lang="zh-CN" altLang="en-US"/>
              <a:t>通过在</a:t>
            </a:r>
            <a:r>
              <a:rPr lang="en-US" altLang="zh-CN"/>
              <a:t>wasm</a:t>
            </a:r>
            <a:r>
              <a:rPr lang="zh-CN" altLang="en-US"/>
              <a:t>字节码与虚拟机之间提供</a:t>
            </a:r>
            <a:r>
              <a:rPr lang="zh-CN" altLang="en-US" b="1"/>
              <a:t>系统调用抽象层</a:t>
            </a:r>
            <a:r>
              <a:rPr lang="zh-CN" altLang="en-US"/>
              <a:t>来保证</a:t>
            </a:r>
            <a:r>
              <a:rPr lang="en-US" altLang="zh-CN"/>
              <a:t>wasm</a:t>
            </a:r>
            <a:r>
              <a:rPr lang="zh-CN" altLang="en-US"/>
              <a:t>的可移植性</a:t>
            </a:r>
            <a:endParaRPr lang="zh-CN" altLang="en-US"/>
          </a:p>
          <a:p>
            <a:pPr lvl="1"/>
            <a:r>
              <a:rPr lang="zh-CN" altLang="en-US"/>
              <a:t>将对实际系统调用的调用过程，转化为对“</a:t>
            </a:r>
            <a:r>
              <a:rPr lang="zh-CN" altLang="en-US" b="1"/>
              <a:t>抽象系统调用</a:t>
            </a:r>
            <a:r>
              <a:rPr lang="zh-CN" altLang="en-US"/>
              <a:t>”的调用过程</a:t>
            </a:r>
            <a:endParaRPr lang="zh-CN" altLang="en-US"/>
          </a:p>
          <a:p>
            <a:pPr lvl="0"/>
            <a:r>
              <a:rPr lang="zh-CN" altLang="en-US"/>
              <a:t>抽象系统调用</a:t>
            </a:r>
            <a:endParaRPr lang="zh-CN" altLang="en-US"/>
          </a:p>
          <a:p>
            <a:pPr lvl="1"/>
            <a:r>
              <a:rPr lang="zh-CN" altLang="en-US"/>
              <a:t>实现细节由下层的基础设施（虚拟机）来处理</a:t>
            </a:r>
            <a:endParaRPr lang="zh-CN" altLang="en-US"/>
          </a:p>
          <a:p>
            <a:pPr lvl="1"/>
            <a:r>
              <a:rPr lang="zh-CN" altLang="en-US"/>
              <a:t>虚拟机根据操作系统的类型，将不同的</a:t>
            </a:r>
            <a:r>
              <a:rPr lang="zh-CN" altLang="en-US" b="1"/>
              <a:t>抽象系统调用映射到真实的系统调用上</a:t>
            </a:r>
            <a:endParaRPr lang="zh-C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WASI 抽象系统调用接口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altLang="zh-CN"/>
              <a:t>wasi-core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WASI 的核心组成部分</a:t>
            </a:r>
            <a:endParaRPr lang="en-US" altLang="zh-CN"/>
          </a:p>
          <a:p>
            <a:pPr lvl="1"/>
            <a:r>
              <a:rPr lang="zh-CN" altLang="en-US"/>
              <a:t>WASI 标准子集合，包含有对应于“文件操作”与“网络操作”等</a:t>
            </a:r>
            <a:r>
              <a:rPr lang="zh-CN" altLang="en-US" b="1"/>
              <a:t>相关系统调用</a:t>
            </a:r>
            <a:r>
              <a:rPr lang="zh-CN" altLang="en-US"/>
              <a:t>的 WASI 抽象函数接口。</a:t>
            </a:r>
            <a:endParaRPr lang="zh-CN" altLang="en-US"/>
          </a:p>
          <a:p>
            <a:pPr lvl="2"/>
            <a:r>
              <a:rPr lang="zh-CN" altLang="en-US"/>
              <a:t>类似 </a:t>
            </a:r>
            <a:r>
              <a:rPr lang="zh-CN" altLang="en-US" b="1"/>
              <a:t>__wasi_path_open</a:t>
            </a:r>
            <a:r>
              <a:rPr lang="zh-CN" altLang="en-US"/>
              <a:t> 的这类以 “__wasi” 开头的，用于抽象实际系统调用的函数</a:t>
            </a:r>
            <a:endParaRPr lang="zh-CN" altLang="en-US"/>
          </a:p>
          <a:p>
            <a:pPr lvl="0"/>
            <a:r>
              <a:rPr lang="zh-CN" altLang="en-US"/>
              <a:t>其他如 “</a:t>
            </a:r>
            <a:r>
              <a:rPr lang="en-US" altLang="zh-CN"/>
              <a:t>processes</a:t>
            </a:r>
            <a:r>
              <a:rPr lang="zh-CN" altLang="en-US"/>
              <a:t>”、“multimedia” 等子集合</a:t>
            </a:r>
            <a:endParaRPr lang="zh-CN" altLang="en-US"/>
          </a:p>
          <a:p>
            <a:pPr lvl="0"/>
            <a:r>
              <a:rPr lang="zh-CN" altLang="en-US"/>
              <a:t>与实际系统调用无关的一系列 WASI 抽象系统调用接口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/>
              <a:t>对接 Wasm V-ISA 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5020310"/>
            <a:ext cx="5161280" cy="2237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r="-1596" b="34247"/>
          <a:stretch>
            <a:fillRect/>
          </a:stretch>
        </p:blipFill>
        <p:spPr>
          <a:xfrm>
            <a:off x="7479665" y="0"/>
            <a:ext cx="4279900" cy="2509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用户程序如何调用</a:t>
            </a:r>
            <a:r>
              <a:rPr lang="en-US" altLang="zh-CN">
                <a:sym typeface="+mn-ea"/>
              </a:rPr>
              <a:t>WASI</a:t>
            </a:r>
            <a:r>
              <a:rPr lang="zh-CN" altLang="en-US">
                <a:sym typeface="+mn-ea"/>
              </a:rPr>
              <a:t>的函数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使用</a:t>
            </a:r>
            <a:r>
              <a:rPr lang="en-US" altLang="zh-CN"/>
              <a:t>import</a:t>
            </a:r>
            <a:r>
              <a:rPr lang="zh-CN" altLang="en-US"/>
              <a:t>，运行代码的</a:t>
            </a:r>
            <a:r>
              <a:rPr lang="en-US" altLang="zh-CN" b="1"/>
              <a:t>runtime</a:t>
            </a:r>
            <a:r>
              <a:rPr lang="zh-CN" altLang="en-US"/>
              <a:t>会把</a:t>
            </a:r>
            <a:r>
              <a:rPr lang="en-US" altLang="zh-CN"/>
              <a:t>wasi-code</a:t>
            </a:r>
            <a:r>
              <a:rPr lang="zh-CN" altLang="en-US"/>
              <a:t>函数传入</a:t>
            </a:r>
            <a:r>
              <a:rPr lang="zh-CN" altLang="en-US"/>
              <a:t>沙盒；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虚拟机在</a:t>
            </a:r>
            <a:r>
              <a:rPr lang="zh-CN" altLang="en-US" b="1">
                <a:sym typeface="+mn-ea"/>
              </a:rPr>
              <a:t>实例化</a:t>
            </a:r>
            <a:r>
              <a:rPr lang="zh-CN" altLang="en-US">
                <a:sym typeface="+mn-ea"/>
              </a:rPr>
              <a:t>该</a:t>
            </a:r>
            <a:r>
              <a:rPr lang="en-US" altLang="zh-CN">
                <a:sym typeface="+mn-ea"/>
              </a:rPr>
              <a:t>wasm</a:t>
            </a:r>
            <a:r>
              <a:rPr lang="zh-CN" altLang="en-US">
                <a:sym typeface="+mn-ea"/>
              </a:rPr>
              <a:t>模块时，会将</a:t>
            </a:r>
            <a:r>
              <a:rPr lang="en-US" altLang="zh-CN">
                <a:sym typeface="+mn-ea"/>
              </a:rPr>
              <a:t>fopen</a:t>
            </a:r>
            <a:r>
              <a:rPr lang="zh-CN" altLang="en-US">
                <a:sym typeface="+mn-ea"/>
              </a:rPr>
              <a:t>对应的</a:t>
            </a:r>
            <a:r>
              <a:rPr lang="en-US" altLang="zh-CN" b="1">
                <a:sym typeface="+mn-ea"/>
              </a:rPr>
              <a:t>wasi</a:t>
            </a:r>
            <a:r>
              <a:rPr lang="zh-CN" altLang="en-US" b="1">
                <a:sym typeface="+mn-ea"/>
              </a:rPr>
              <a:t>系统调用抽象函数“</a:t>
            </a:r>
            <a:r>
              <a:rPr lang="en-US" altLang="zh-CN" b="1">
                <a:sym typeface="+mn-ea"/>
              </a:rPr>
              <a:t>_wasi_path_open</a:t>
            </a:r>
            <a:r>
              <a:rPr lang="zh-CN" altLang="en-US" b="1">
                <a:sym typeface="+mn-ea"/>
              </a:rPr>
              <a:t>”</a:t>
            </a:r>
            <a:r>
              <a:rPr lang="zh-CN" altLang="en-US">
                <a:sym typeface="+mn-ea"/>
              </a:rPr>
              <a:t>以某种方式（如包装后的指针函数），当作一个</a:t>
            </a:r>
            <a:r>
              <a:rPr lang="en-US" altLang="zh-CN">
                <a:sym typeface="+mn-ea"/>
              </a:rPr>
              <a:t>capability</a:t>
            </a:r>
            <a:r>
              <a:rPr lang="zh-CN" altLang="en-US">
                <a:sym typeface="+mn-ea"/>
              </a:rPr>
              <a:t>从模块的</a:t>
            </a:r>
            <a:r>
              <a:rPr lang="en-US" altLang="zh-CN">
                <a:sym typeface="+mn-ea"/>
              </a:rPr>
              <a:t>import section</a:t>
            </a:r>
            <a:r>
              <a:rPr lang="zh-CN" altLang="en-US">
                <a:sym typeface="+mn-ea"/>
              </a:rPr>
              <a:t>传递给该模块使用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wasmtime --dir=”file path”</a:t>
            </a:r>
            <a:endParaRPr lang="zh-CN" altLang="en-US"/>
          </a:p>
          <a:p>
            <a:pPr marL="0" lvl="0" indent="0">
              <a:buNone/>
            </a:pPr>
            <a:endParaRPr 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" y="3776980"/>
            <a:ext cx="5402580" cy="3081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https://hacks.mozilla.org/2019/03/standardizing-wasi-a-webassembly-system-interface/</a:t>
            </a:r>
            <a:endParaRPr lang="en-US" b="1"/>
          </a:p>
          <a:p>
            <a:r>
              <a:rPr lang="en-US"/>
              <a:t>https://blog.csdn.net/zipack/article/details/87071268</a:t>
            </a:r>
            <a:endParaRPr lang="en-US"/>
          </a:p>
          <a:p>
            <a:r>
              <a:rPr lang="en-US" b="1"/>
              <a:t>https://time.geekbang.org/column/article/287138</a:t>
            </a:r>
            <a:endParaRPr lang="en-US" b="1"/>
          </a:p>
          <a:p>
            <a:r>
              <a:rPr lang="en-US" b="1"/>
              <a:t>http://ppt.geekbang.org/slide/download?cid=42&amp;pid=2349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/>
              <a:t>wasm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en-US"/>
              <a:t>wasm</a:t>
            </a:r>
            <a:r>
              <a:rPr lang="zh-CN" altLang="en-US"/>
              <a:t>被设计成</a:t>
            </a:r>
            <a:r>
              <a:rPr lang="zh-CN" altLang="en-US" b="1"/>
              <a:t>抽象</a:t>
            </a:r>
            <a:r>
              <a:rPr lang="zh-CN" altLang="en-US"/>
              <a:t>虚拟机的</a:t>
            </a:r>
            <a:r>
              <a:rPr lang="zh-CN" altLang="en-US"/>
              <a:t>字节码格式；</a:t>
            </a:r>
            <a:endParaRPr lang="zh-CN" altLang="en-US"/>
          </a:p>
          <a:p>
            <a:pPr lvl="1"/>
            <a:r>
              <a:rPr lang="zh-CN" altLang="en-US"/>
              <a:t>字节码的指令、语法结构不依赖</a:t>
            </a:r>
            <a:r>
              <a:rPr lang="zh-CN" altLang="en-US" b="1"/>
              <a:t>具体虚拟机体系类型</a:t>
            </a:r>
            <a:r>
              <a:rPr lang="zh-CN" altLang="en-US"/>
              <a:t>（</a:t>
            </a:r>
            <a:r>
              <a:rPr lang="en-US" altLang="zh-CN"/>
              <a:t>x86</a:t>
            </a:r>
            <a:r>
              <a:rPr lang="zh-CN" altLang="en-US"/>
              <a:t>、</a:t>
            </a:r>
            <a:r>
              <a:rPr lang="en-US" altLang="zh-CN"/>
              <a:t>arm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wasm32</a:t>
            </a:r>
            <a:r>
              <a:rPr lang="zh-CN" altLang="en-US"/>
              <a:t>、</a:t>
            </a:r>
            <a:r>
              <a:rPr lang="en-US" altLang="zh-CN"/>
              <a:t>wasm64 - v-isa</a:t>
            </a:r>
            <a:endParaRPr lang="zh-CN" altLang="en-US"/>
          </a:p>
          <a:p>
            <a:pPr lvl="0"/>
            <a:r>
              <a:rPr lang="zh-CN" altLang="en-US"/>
              <a:t>字节码需要被具体虚拟机程序解析和</a:t>
            </a:r>
            <a:r>
              <a:rPr lang="zh-CN" altLang="en-US"/>
              <a:t>执行</a:t>
            </a:r>
            <a:endParaRPr lang="zh-CN" altLang="en-US"/>
          </a:p>
          <a:p>
            <a:pPr lvl="1"/>
            <a:r>
              <a:rPr lang="zh-CN" altLang="en-US" sz="2400"/>
              <a:t>比如</a:t>
            </a:r>
            <a:r>
              <a:rPr lang="en-US" altLang="zh-CN" sz="2400"/>
              <a:t>chrome</a:t>
            </a:r>
            <a:r>
              <a:rPr lang="zh-CN" altLang="en-US" sz="2400"/>
              <a:t>内的</a:t>
            </a:r>
            <a:r>
              <a:rPr lang="en-US" altLang="zh-CN" sz="2400" b="1"/>
              <a:t>v8</a:t>
            </a:r>
            <a:r>
              <a:rPr lang="zh-CN" altLang="en-US" sz="2400" b="1"/>
              <a:t>引擎</a:t>
            </a:r>
            <a:endParaRPr lang="zh-CN" altLang="en-US" sz="2400"/>
          </a:p>
          <a:p>
            <a:pPr lvl="2"/>
            <a:r>
              <a:rPr lang="en-US" altLang="zh-CN" sz="2000"/>
              <a:t>v8</a:t>
            </a:r>
            <a:r>
              <a:rPr lang="zh-CN" altLang="en-US" sz="2000"/>
              <a:t>引擎通过</a:t>
            </a:r>
            <a:r>
              <a:rPr lang="en-US" altLang="zh-CN" sz="2000"/>
              <a:t>wasm</a:t>
            </a:r>
            <a:r>
              <a:rPr lang="zh-CN" altLang="en-US" sz="2000"/>
              <a:t>规范来解析字节码，将其转换成宿主平台的</a:t>
            </a:r>
            <a:r>
              <a:rPr lang="zh-CN" altLang="en-US" sz="2000" b="1"/>
              <a:t>机器码</a:t>
            </a:r>
            <a:r>
              <a:rPr lang="zh-CN" altLang="en-US" sz="2000"/>
              <a:t>，然后执行；</a:t>
            </a:r>
            <a:endParaRPr lang="zh-CN" altLang="en-US" sz="2000"/>
          </a:p>
          <a:p>
            <a:pPr lvl="1"/>
            <a:r>
              <a:rPr lang="en-US" altLang="zh-CN"/>
              <a:t>wavm</a:t>
            </a:r>
            <a:r>
              <a:rPr lang="zh-CN" altLang="en-US"/>
              <a:t>（</a:t>
            </a:r>
            <a:r>
              <a:rPr lang="en-US" altLang="zh-CN"/>
              <a:t>wasm virtual machine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zh-CN" altLang="en-US"/>
              <a:t>使用</a:t>
            </a:r>
            <a:r>
              <a:rPr lang="en-US" altLang="zh-CN"/>
              <a:t>LLVM</a:t>
            </a:r>
            <a:r>
              <a:rPr lang="zh-CN" altLang="en-US"/>
              <a:t>把</a:t>
            </a:r>
            <a:r>
              <a:rPr lang="en-US" altLang="zh-CN"/>
              <a:t>wasm code</a:t>
            </a:r>
            <a:r>
              <a:rPr lang="zh-CN" altLang="en-US"/>
              <a:t>编译为</a:t>
            </a:r>
            <a:r>
              <a:rPr lang="zh-CN" altLang="en-US"/>
              <a:t>机器码；</a:t>
            </a:r>
            <a:endParaRPr lang="zh-CN" altLang="en-US"/>
          </a:p>
          <a:p>
            <a:pPr lvl="1"/>
            <a:r>
              <a:rPr lang="en-US" altLang="zh-CN"/>
              <a:t>wasmtime</a:t>
            </a:r>
            <a:endParaRPr lang="en-US" altLang="zh-CN"/>
          </a:p>
          <a:p>
            <a:pPr lvl="2"/>
            <a:r>
              <a:rPr lang="zh-CN" altLang="en-US"/>
              <a:t>也是一个</a:t>
            </a:r>
            <a:r>
              <a:rPr lang="en-US" altLang="zh-CN"/>
              <a:t>wasm</a:t>
            </a:r>
            <a:r>
              <a:rPr lang="zh-CN" altLang="en-US"/>
              <a:t>虚拟机；</a:t>
            </a:r>
            <a:endParaRPr lang="zh-CN" altLang="en-US"/>
          </a:p>
          <a:p>
            <a:pPr lvl="2"/>
            <a:r>
              <a:rPr lang="zh-CN" altLang="en-US"/>
              <a:t>既可以作为一个</a:t>
            </a:r>
            <a:r>
              <a:rPr lang="zh-CN" altLang="en-US" b="1"/>
              <a:t>CLI</a:t>
            </a:r>
            <a:r>
              <a:rPr lang="zh-CN" altLang="en-US"/>
              <a:t>，也可以被</a:t>
            </a:r>
            <a:r>
              <a:rPr lang="zh-CN" altLang="en-US" b="1"/>
              <a:t>嵌入</a:t>
            </a:r>
            <a:r>
              <a:rPr lang="zh-CN" altLang="en-US"/>
              <a:t>到其他应用系统中，如</a:t>
            </a:r>
            <a:r>
              <a:rPr lang="zh-CN" altLang="en-US" b="1"/>
              <a:t>IoT</a:t>
            </a:r>
            <a:r>
              <a:rPr lang="zh-CN" altLang="en-US"/>
              <a:t>或者</a:t>
            </a:r>
            <a:r>
              <a:rPr lang="zh-CN" altLang="en-US" b="1"/>
              <a:t>云原生</a:t>
            </a:r>
            <a:endParaRPr lang="zh-CN" altLang="en-US"/>
          </a:p>
          <a:p>
            <a:pPr lvl="1"/>
            <a:r>
              <a:rPr lang="en-US" altLang="zh-CN"/>
              <a:t>wa</a:t>
            </a:r>
            <a:r>
              <a:rPr lang="en-US" altLang="zh-CN"/>
              <a:t>smer</a:t>
            </a:r>
            <a:endParaRPr lang="en-US" altLang="zh-CN"/>
          </a:p>
          <a:p>
            <a:pPr lvl="2"/>
            <a:r>
              <a:rPr lang="en-US" altLang="zh-CN"/>
              <a:t>特点是支持在</a:t>
            </a:r>
            <a:r>
              <a:rPr lang="en-US" altLang="zh-CN" b="1"/>
              <a:t>更多的编程语言</a:t>
            </a:r>
            <a:r>
              <a:rPr lang="en-US" altLang="zh-CN"/>
              <a:t>运行WASM实例，并有自己的</a:t>
            </a:r>
            <a:r>
              <a:rPr lang="en-US" altLang="zh-CN" b="1"/>
              <a:t>包管理平台</a:t>
            </a:r>
            <a:r>
              <a:rPr lang="en-US" altLang="zh-CN"/>
              <a:t>Wapm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/>
              <a:t>wasm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altLang="zh-CN">
                <a:sym typeface="+mn-ea"/>
              </a:rPr>
              <a:t>wasm</a:t>
            </a:r>
            <a:r>
              <a:rPr lang="zh-CN" altLang="en-US">
                <a:sym typeface="+mn-ea"/>
              </a:rPr>
              <a:t>的性能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wasm</a:t>
            </a:r>
            <a:r>
              <a:rPr lang="zh-CN" altLang="en-US">
                <a:sym typeface="+mn-ea"/>
              </a:rPr>
              <a:t>并不</a:t>
            </a:r>
            <a:r>
              <a:rPr lang="zh-CN" altLang="en-US">
                <a:sym typeface="+mn-ea"/>
              </a:rPr>
              <a:t>是真正的汇编码，</a:t>
            </a:r>
            <a:r>
              <a:rPr lang="en-US" altLang="zh-CN">
                <a:sym typeface="+mn-ea"/>
              </a:rPr>
              <a:t>wasm code</a:t>
            </a:r>
            <a:r>
              <a:rPr lang="zh-CN" altLang="en-US" b="1">
                <a:sym typeface="+mn-ea"/>
              </a:rPr>
              <a:t>也需要解释器运行</a:t>
            </a:r>
            <a:r>
              <a:rPr lang="zh-CN" altLang="en-US">
                <a:sym typeface="+mn-ea"/>
              </a:rPr>
              <a:t>；</a:t>
            </a:r>
            <a:endParaRPr lang="en-US" altLang="zh-CN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2912110"/>
            <a:ext cx="7651115" cy="1865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wasm</a:t>
            </a:r>
            <a:r>
              <a:rPr lang="zh-CN" altLang="en-US">
                <a:sym typeface="+mn-ea"/>
              </a:rPr>
              <a:t>的应用场景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 fontScale="50000"/>
          </a:bodyPr>
          <a:p>
            <a:pPr lvl="0"/>
            <a:r>
              <a:rPr sz="2800">
                <a:sym typeface="+mn-ea"/>
              </a:rPr>
              <a:t>迁移成熟的工具</a:t>
            </a:r>
            <a:endParaRPr sz="2800">
              <a:sym typeface="+mn-ea"/>
            </a:endParaRPr>
          </a:p>
          <a:p>
            <a:pPr lvl="1"/>
            <a:r>
              <a:rPr sz="2800">
                <a:sym typeface="+mn-ea"/>
              </a:rPr>
              <a:t>如Google Earth，Unity3D, CAD 等等，包括轻游戏</a:t>
            </a:r>
            <a:endParaRPr lang="zh-CN" altLang="en-US"/>
          </a:p>
          <a:p>
            <a:pPr lvl="0"/>
            <a:r>
              <a:rPr lang="zh-CN" altLang="en-US"/>
              <a:t>多媒体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视频/直播编解码； 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在线图像/视频处理应用； </a:t>
            </a:r>
            <a:endParaRPr lang="zh-CN" altLang="en-US"/>
          </a:p>
          <a:p>
            <a:pPr lvl="1"/>
            <a:r>
              <a:rPr lang="zh-CN" altLang="en-US"/>
              <a:t>更轻量、消耗更低的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zh-CN" altLang="en-US"/>
              <a:t>内存</a:t>
            </a:r>
            <a:endParaRPr lang="zh-CN" altLang="en-US"/>
          </a:p>
          <a:p>
            <a:pPr lvl="0"/>
            <a:r>
              <a:rPr lang="zh-CN" altLang="en-US"/>
              <a:t>基于边缘计算的机器/深度学习：MXNet.js； </a:t>
            </a:r>
            <a:endParaRPr lang="zh-CN" altLang="en-US"/>
          </a:p>
          <a:p>
            <a:pPr lvl="0"/>
            <a:r>
              <a:rPr lang="zh-CN" altLang="en-US"/>
              <a:t>高性能 Web 游戏：Unity、Unreal、Ammo.js 等游戏库和引擎； </a:t>
            </a:r>
            <a:endParaRPr lang="zh-CN" altLang="en-US"/>
          </a:p>
          <a:p>
            <a:pPr lvl="0"/>
            <a:r>
              <a:rPr lang="zh-CN" altLang="en-US"/>
              <a:t>区块链 Ethereum 核心； </a:t>
            </a:r>
            <a:endParaRPr lang="zh-CN" altLang="en-US"/>
          </a:p>
          <a:p>
            <a:pPr lvl="0"/>
            <a:r>
              <a:rPr lang="zh-CN" altLang="en-US"/>
              <a:t>前端框架：sharpen、asm-dom、yew； </a:t>
            </a:r>
            <a:endParaRPr lang="zh-CN" altLang="en-US"/>
          </a:p>
          <a:p>
            <a:pPr lvl="0"/>
            <a:r>
              <a:rPr lang="zh-CN" altLang="en-US"/>
              <a:t>微内核</a:t>
            </a:r>
            <a:endParaRPr lang="zh-CN" altLang="en-US"/>
          </a:p>
          <a:p>
            <a:pPr lvl="1"/>
            <a:r>
              <a:rPr lang="zh-CN" altLang="en-US"/>
              <a:t>一个完整的集成图形界面、多线程、网络、C标准库的</a:t>
            </a:r>
            <a:r>
              <a:rPr lang="zh-CN" altLang="en-US" b="1"/>
              <a:t>WASM虚拟机执行层微内核</a:t>
            </a:r>
            <a:r>
              <a:rPr lang="zh-CN" altLang="en-US"/>
              <a:t>只有468KB，系统冷启动时间和资源使用率是一个非常亮眼的数据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IOT：wasmachine；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设备要跑</a:t>
            </a:r>
            <a:r>
              <a:rPr lang="en-US" altLang="zh-CN" sz="2800">
                <a:sym typeface="+mn-ea"/>
              </a:rPr>
              <a:t>wasm</a:t>
            </a:r>
            <a:r>
              <a:rPr lang="zh-CN" altLang="en-US" sz="2800">
                <a:sym typeface="+mn-ea"/>
              </a:rPr>
              <a:t>应用，只要一个能解析和运行它字节码的虚拟机即可，而这个虚拟机很轻量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wasi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设计原则——安全性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p>
            <a:pPr lvl="0"/>
            <a:r>
              <a:rPr lang="en-US" altLang="zh-CN"/>
              <a:t>capability-based security</a:t>
            </a:r>
            <a:r>
              <a:rPr lang="zh-CN" altLang="en-US"/>
              <a:t>模型</a:t>
            </a:r>
            <a:endParaRPr lang="en-US" altLang="zh-CN"/>
          </a:p>
          <a:p>
            <a:pPr lvl="1"/>
            <a:r>
              <a:rPr lang="zh-CN" altLang="en-US" sz="2400"/>
              <a:t>与</a:t>
            </a:r>
            <a:r>
              <a:rPr lang="zh-CN" altLang="en-US" sz="2400" b="1"/>
              <a:t>分级保护</a:t>
            </a:r>
            <a:r>
              <a:rPr lang="zh-CN" altLang="en-US"/>
              <a:t>的安全模型不一样；</a:t>
            </a:r>
            <a:endParaRPr lang="zh-CN" altLang="en-US"/>
          </a:p>
          <a:p>
            <a:pPr lvl="2"/>
            <a:r>
              <a:rPr lang="zh-CN" altLang="en-US"/>
              <a:t>分级保护：如果程序需要打开一个文件，它</a:t>
            </a:r>
            <a:r>
              <a:rPr lang="zh-CN" altLang="en-US" b="1"/>
              <a:t>会调用</a:t>
            </a:r>
            <a:r>
              <a:rPr lang="en-US" altLang="zh-CN" b="1"/>
              <a:t>open</a:t>
            </a:r>
            <a:r>
              <a:rPr lang="zh-CN" altLang="en-US" b="1"/>
              <a:t>系统调用并传入文件位置</a:t>
            </a:r>
            <a:r>
              <a:rPr lang="zh-CN" altLang="en-US"/>
              <a:t>，然后</a:t>
            </a:r>
            <a:r>
              <a:rPr lang="en-US" altLang="zh-CN"/>
              <a:t>OS</a:t>
            </a:r>
            <a:r>
              <a:rPr lang="zh-CN" altLang="en-US"/>
              <a:t>检查这个程序是否有权限打开（基于程序的用户权限）；</a:t>
            </a:r>
            <a:endParaRPr lang="zh-CN" altLang="en-US"/>
          </a:p>
          <a:p>
            <a:pPr lvl="2"/>
            <a:r>
              <a:rPr lang="zh-CN" altLang="en-US"/>
              <a:t>在具有</a:t>
            </a:r>
            <a:r>
              <a:rPr lang="en-US" altLang="zh-CN"/>
              <a:t>capability</a:t>
            </a:r>
            <a:r>
              <a:rPr lang="zh-CN" altLang="en-US"/>
              <a:t>概念的系统中，只要用户具有</a:t>
            </a:r>
            <a:r>
              <a:rPr lang="en-US" altLang="zh-CN"/>
              <a:t>capability</a:t>
            </a:r>
            <a:r>
              <a:rPr lang="zh-CN" altLang="en-US"/>
              <a:t>，他就具有足够的权限去访问资源；</a:t>
            </a:r>
            <a:endParaRPr lang="en-US" altLang="zh-CN"/>
          </a:p>
          <a:p>
            <a:pPr lvl="2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30" y="4222115"/>
            <a:ext cx="4094480" cy="2338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515" y="4222115"/>
            <a:ext cx="4242435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wasi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设计原则——安全性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p>
            <a:pPr lvl="0"/>
            <a:r>
              <a:rPr lang="zh-CN" altLang="en-US"/>
              <a:t>以</a:t>
            </a:r>
            <a:r>
              <a:rPr lang="en-US" altLang="zh-CN"/>
              <a:t>open</a:t>
            </a:r>
            <a:r>
              <a:rPr lang="zh-CN" altLang="en-US"/>
              <a:t>为例</a:t>
            </a:r>
            <a:endParaRPr lang="zh-CN" altLang="en-US"/>
          </a:p>
          <a:p>
            <a:pPr lvl="1"/>
            <a:r>
              <a:rPr lang="zh-CN" altLang="en-US" sz="1995"/>
              <a:t>分级保护：</a:t>
            </a:r>
            <a:r>
              <a:rPr lang="zh-CN" altLang="en-US" sz="1995">
                <a:solidFill>
                  <a:schemeClr val="bg1">
                    <a:lumMod val="65000"/>
                  </a:schemeClr>
                </a:solidFill>
                <a:sym typeface="+mn-ea"/>
              </a:rPr>
              <a:t>fd = sys_open(filename, flags, 0666);</a:t>
            </a:r>
            <a:r>
              <a:rPr lang="en-US" altLang="zh-CN"/>
              <a:t> (c - fopen</a:t>
            </a:r>
            <a:r>
              <a:rPr lang="zh-CN" altLang="en-US"/>
              <a:t>函数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wasi</a:t>
            </a:r>
            <a:r>
              <a:rPr lang="zh-CN" altLang="en-US"/>
              <a:t>：如果你调用一个</a:t>
            </a:r>
            <a:r>
              <a:rPr lang="zh-CN" altLang="en-US">
                <a:sym typeface="+mn-ea"/>
              </a:rPr>
              <a:t>需要打开某个文件的</a:t>
            </a:r>
            <a:r>
              <a:rPr lang="zh-CN" altLang="en-US"/>
              <a:t>程序，那么你</a:t>
            </a:r>
            <a:r>
              <a:rPr lang="zh-CN" altLang="en-US" b="1"/>
              <a:t>必须要传入对应文件的</a:t>
            </a:r>
            <a:r>
              <a:rPr lang="en-US" altLang="zh-CN" b="1"/>
              <a:t>file descriptor</a:t>
            </a:r>
            <a:r>
              <a:rPr lang="zh-CN" altLang="en-US" b="1"/>
              <a:t>（它有权限）</a:t>
            </a:r>
            <a:r>
              <a:rPr lang="zh-CN" altLang="en-US"/>
              <a:t>；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适合如今我们</a:t>
            </a:r>
            <a:r>
              <a:rPr lang="zh-CN" altLang="en-US" b="1">
                <a:sym typeface="+mn-ea"/>
              </a:rPr>
              <a:t>基于众多不知来源的第三方库进行代码开发</a:t>
            </a:r>
            <a:r>
              <a:rPr lang="zh-CN" altLang="en-US">
                <a:sym typeface="+mn-ea"/>
              </a:rPr>
              <a:t>的现状</a:t>
            </a:r>
            <a:endParaRPr lang="zh-CN" altLang="en-US"/>
          </a:p>
          <a:p>
            <a:pPr lvl="1"/>
            <a:endParaRPr lang="zh-CN" altLang="en-US"/>
          </a:p>
          <a:p>
            <a:pPr lvl="2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" y="4173220"/>
            <a:ext cx="5619115" cy="2165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355" y="4173220"/>
            <a:ext cx="4211955" cy="2342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/>
            </a:br>
            <a:r>
              <a:rPr lang="en-US"/>
              <a:t>C</a:t>
            </a:r>
            <a:r>
              <a:rPr lang="zh-CN" altLang="en-US"/>
              <a:t>语言</a:t>
            </a:r>
            <a:r>
              <a:rPr lang="zh-CN" altLang="en-US"/>
              <a:t>如何系统调用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以使用</a:t>
            </a:r>
            <a:r>
              <a:rPr lang="en-US" altLang="zh-CN" b="1"/>
              <a:t>C</a:t>
            </a:r>
            <a:r>
              <a:rPr lang="zh-CN" altLang="en-US" b="1"/>
              <a:t>标准库</a:t>
            </a:r>
            <a:r>
              <a:rPr lang="zh-CN" altLang="en-US"/>
              <a:t>中的</a:t>
            </a:r>
            <a:r>
              <a:rPr lang="en-US" altLang="zh-CN"/>
              <a:t>fopen</a:t>
            </a:r>
            <a:r>
              <a:rPr lang="zh-CN" altLang="en-US"/>
              <a:t>函数，来</a:t>
            </a:r>
            <a:r>
              <a:rPr lang="zh-CN" altLang="en-US" b="1"/>
              <a:t>打开计算机本地文件</a:t>
            </a:r>
            <a:r>
              <a:rPr lang="zh-CN" altLang="en-US"/>
              <a:t>为例</a:t>
            </a:r>
            <a:endParaRPr lang="zh-CN" altLang="en-US"/>
          </a:p>
          <a:p>
            <a:pPr lvl="1"/>
            <a:r>
              <a:rPr lang="en-US" altLang="zh-CN"/>
              <a:t>musl</a:t>
            </a:r>
            <a:r>
              <a:rPr lang="zh-CN" altLang="en-US"/>
              <a:t>的实现（</a:t>
            </a:r>
            <a:r>
              <a:rPr lang="en-US" altLang="zh-CN"/>
              <a:t>libc</a:t>
            </a:r>
            <a:r>
              <a:rPr lang="zh-CN" altLang="en-US"/>
              <a:t>的一个</a:t>
            </a:r>
            <a:r>
              <a:rPr lang="zh-CN" altLang="en-US"/>
              <a:t>实现）</a:t>
            </a:r>
            <a:endParaRPr lang="zh-CN" altLang="en-US"/>
          </a:p>
          <a:p>
            <a:pPr lvl="2"/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fd = sys_open(filename, flags, 0666);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en-US" altLang="zh-CN"/>
              <a:t>sys_open</a:t>
            </a:r>
            <a:r>
              <a:rPr lang="zh-CN" altLang="en-US"/>
              <a:t>对</a:t>
            </a:r>
            <a:r>
              <a:rPr lang="zh-CN" altLang="en-US" b="1"/>
              <a:t>系统调用</a:t>
            </a:r>
            <a:r>
              <a:rPr lang="zh-CN" altLang="en-US"/>
              <a:t>封装，在函数内部使用</a:t>
            </a:r>
            <a:r>
              <a:rPr lang="zh-CN" altLang="en-US" b="1"/>
              <a:t>内联汇编</a:t>
            </a:r>
            <a:r>
              <a:rPr lang="zh-CN" altLang="en-US"/>
              <a:t>，去调用打开</a:t>
            </a:r>
            <a:r>
              <a:rPr lang="zh-CN" altLang="en-US"/>
              <a:t>文件的系统调用；</a:t>
            </a:r>
            <a:endParaRPr lang="zh-CN" altLang="en-US"/>
          </a:p>
          <a:p>
            <a:pPr lvl="1"/>
            <a:r>
              <a:rPr lang="zh-CN" altLang="en-US" b="1">
                <a:sym typeface="+mn-ea"/>
              </a:rPr>
              <a:t>编译</a:t>
            </a:r>
            <a:r>
              <a:rPr lang="zh-CN" altLang="en-US">
                <a:sym typeface="+mn-ea"/>
              </a:rPr>
              <a:t>的时候会针对选择的平台</a:t>
            </a:r>
            <a:r>
              <a:rPr lang="zh-CN" altLang="en-US" b="1">
                <a:sym typeface="+mn-ea"/>
              </a:rPr>
              <a:t>实现具体的系统调用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3370" y="84455"/>
            <a:ext cx="4916805" cy="1741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" y="3842385"/>
            <a:ext cx="5624195" cy="2995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545" y="3822065"/>
            <a:ext cx="5134610" cy="3035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wasi</a:t>
            </a:r>
            <a:r>
              <a:rPr lang="zh-CN" altLang="en-US"/>
              <a:t>如何</a:t>
            </a:r>
            <a:r>
              <a:rPr lang="zh-CN" altLang="en-US"/>
              <a:t>系统</a:t>
            </a:r>
            <a:r>
              <a:rPr lang="zh-CN" altLang="en-US"/>
              <a:t>调用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从</a:t>
            </a:r>
            <a:r>
              <a:rPr lang="en-US" altLang="zh-CN"/>
              <a:t>c - wasm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/>
              <a:t>musl</a:t>
            </a:r>
            <a:r>
              <a:rPr lang="zh-CN" altLang="en-US"/>
              <a:t>的实现中，类似</a:t>
            </a:r>
            <a:r>
              <a:rPr lang="zh-CN" altLang="en-US" b="1"/>
              <a:t> fopen</a:t>
            </a:r>
            <a:r>
              <a:rPr lang="zh-CN" altLang="en-US"/>
              <a:t> 这样的函数，最后会被编译为对某个</a:t>
            </a:r>
            <a:r>
              <a:rPr lang="zh-CN" altLang="en-US" b="1"/>
              <a:t>特定平台</a:t>
            </a:r>
            <a:r>
              <a:rPr lang="zh-CN" altLang="en-US"/>
              <a:t>（IA32、X86-64 等）系统调用的</a:t>
            </a:r>
            <a:r>
              <a:rPr lang="zh-CN" altLang="en-US" b="1"/>
              <a:t>调用过程</a:t>
            </a:r>
            <a:endParaRPr lang="zh-CN" altLang="en-US"/>
          </a:p>
          <a:p>
            <a:pPr lvl="1"/>
            <a:r>
              <a:rPr lang="zh-CN" altLang="en-US"/>
              <a:t>而把</a:t>
            </a:r>
            <a:r>
              <a:rPr lang="en-US" altLang="zh-CN"/>
              <a:t>c</a:t>
            </a:r>
            <a:r>
              <a:rPr lang="zh-CN" altLang="en-US"/>
              <a:t>编译为</a:t>
            </a:r>
            <a:r>
              <a:rPr lang="en-US" altLang="zh-CN"/>
              <a:t>wasm</a:t>
            </a:r>
            <a:r>
              <a:rPr lang="zh-CN" altLang="en-US"/>
              <a:t>，</a:t>
            </a:r>
            <a:r>
              <a:rPr lang="en-US" altLang="zh-CN"/>
              <a:t>wasm</a:t>
            </a:r>
            <a:r>
              <a:rPr lang="zh-CN" altLang="en-US"/>
              <a:t>不知道要运行在具体的哪个操作系统</a:t>
            </a:r>
            <a:r>
              <a:rPr lang="zh-CN" altLang="en-US"/>
              <a:t>上；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25" y="3717925"/>
            <a:ext cx="5624195" cy="2995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0" y="3717290"/>
            <a:ext cx="5765800" cy="29959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wasi</a:t>
            </a:r>
            <a:r>
              <a:rPr lang="zh-CN" altLang="en-US"/>
              <a:t>如何系统调用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altLang="zh-CN"/>
              <a:t>wasi</a:t>
            </a:r>
            <a:r>
              <a:rPr lang="zh-CN" altLang="en-US"/>
              <a:t>在</a:t>
            </a:r>
            <a:r>
              <a:rPr lang="en-US" altLang="zh-CN"/>
              <a:t>wasm</a:t>
            </a:r>
            <a:r>
              <a:rPr lang="zh-CN" altLang="en-US"/>
              <a:t>字节码与虚拟机之间，增加一层“</a:t>
            </a:r>
            <a:r>
              <a:rPr lang="zh-CN" altLang="en-US" b="1"/>
              <a:t>系统调用抽象层</a:t>
            </a:r>
            <a:r>
              <a:rPr lang="zh-CN" altLang="en-US"/>
              <a:t>”</a:t>
            </a:r>
            <a:endParaRPr lang="zh-CN" altLang="en-US"/>
          </a:p>
          <a:p>
            <a:pPr lvl="1"/>
            <a:r>
              <a:rPr lang="en-US" altLang="zh-CN"/>
              <a:t>c</a:t>
            </a:r>
            <a:r>
              <a:rPr lang="zh-CN" altLang="en-US"/>
              <a:t>使用的</a:t>
            </a:r>
            <a:r>
              <a:rPr lang="en-US" altLang="zh-CN"/>
              <a:t>fopen</a:t>
            </a:r>
            <a:r>
              <a:rPr lang="zh-CN" altLang="en-US"/>
              <a:t>函数，与</a:t>
            </a:r>
            <a:r>
              <a:rPr lang="zh-CN" altLang="en-US" b="1"/>
              <a:t>专为</a:t>
            </a:r>
            <a:r>
              <a:rPr lang="en-US" altLang="zh-CN" b="1"/>
              <a:t>wasi</a:t>
            </a:r>
            <a:r>
              <a:rPr lang="zh-CN" altLang="en-US" b="1"/>
              <a:t>实现的</a:t>
            </a:r>
            <a:r>
              <a:rPr lang="en-US" altLang="zh-CN" b="1"/>
              <a:t>c</a:t>
            </a:r>
            <a:r>
              <a:rPr lang="zh-CN" altLang="en-US" b="1"/>
              <a:t>标准库（</a:t>
            </a:r>
            <a:r>
              <a:rPr lang="en-US" altLang="zh-CN" b="1"/>
              <a:t>wasi-libc</a:t>
            </a:r>
            <a:r>
              <a:rPr lang="zh-CN" altLang="en-US" b="1"/>
              <a:t>）</a:t>
            </a:r>
            <a:r>
              <a:rPr lang="zh-CN" altLang="en-US"/>
              <a:t>编译时，源码中对</a:t>
            </a:r>
            <a:r>
              <a:rPr lang="en-US" altLang="zh-CN"/>
              <a:t>fopen</a:t>
            </a:r>
            <a:r>
              <a:rPr lang="zh-CN" altLang="en-US"/>
              <a:t>的函数调用过程，其内部会间接通过调用名为 “</a:t>
            </a:r>
            <a:r>
              <a:rPr lang="zh-CN" altLang="en-US" b="1"/>
              <a:t>__wasi_path_open</a:t>
            </a:r>
            <a:r>
              <a:rPr lang="zh-CN" altLang="en-US"/>
              <a:t>” 的函数来实现</a:t>
            </a:r>
            <a:endParaRPr lang="zh-CN" altLang="en-US"/>
          </a:p>
          <a:p>
            <a:pPr lvl="2"/>
            <a:r>
              <a:rPr lang="zh-CN" altLang="en-US"/>
              <a:t>__wasi_path_open 函数，便是对实际系统调用的一个</a:t>
            </a:r>
            <a:r>
              <a:rPr lang="zh-CN" altLang="en-US" b="1"/>
              <a:t>抽象</a:t>
            </a:r>
            <a:r>
              <a:rPr lang="zh-CN" altLang="en-US"/>
              <a:t>。</a:t>
            </a:r>
            <a:endParaRPr lang="zh-CN" altLang="en-US"/>
          </a:p>
          <a:p>
            <a:pPr lvl="2"/>
            <a:r>
              <a:rPr lang="zh-CN" altLang="en-US"/>
              <a:t>__wasi_path_open 函数的具体实现细节会交由各个</a:t>
            </a:r>
            <a:r>
              <a:rPr lang="zh-CN" altLang="en-US" b="1"/>
              <a:t>虚拟机</a:t>
            </a:r>
            <a:r>
              <a:rPr lang="zh-CN" altLang="en-US"/>
              <a:t>自行处里</a:t>
            </a:r>
            <a:endParaRPr lang="zh-CN" altLang="en-US"/>
          </a:p>
          <a:p>
            <a:pPr lvl="2"/>
            <a:r>
              <a:rPr lang="zh-CN" altLang="en-US"/>
              <a:t>虚拟机需在在其</a:t>
            </a:r>
            <a:r>
              <a:rPr lang="en-US" altLang="zh-CN"/>
              <a:t>runtime </a:t>
            </a:r>
            <a:r>
              <a:rPr lang="zh-CN" altLang="en-US" b="1"/>
              <a:t>运行时</a:t>
            </a:r>
            <a:r>
              <a:rPr lang="zh-CN" altLang="en-US"/>
              <a:t>环境中提供对</a:t>
            </a:r>
            <a:r>
              <a:rPr lang="en-US" altLang="zh-CN"/>
              <a:t>wasm</a:t>
            </a:r>
            <a:r>
              <a:rPr lang="zh-CN" altLang="en-US"/>
              <a:t>字节码所使用到的</a:t>
            </a:r>
            <a:r>
              <a:rPr lang="en-US" altLang="zh-CN"/>
              <a:t>__wasi_path_open</a:t>
            </a:r>
            <a:r>
              <a:rPr lang="zh-CN" altLang="en-US"/>
              <a:t>函数的</a:t>
            </a:r>
            <a:r>
              <a:rPr lang="zh-CN" altLang="en-US" b="1"/>
              <a:t>解析和执行能力</a:t>
            </a:r>
            <a:r>
              <a:rPr lang="zh-CN" altLang="en-US"/>
              <a:t>的支持</a:t>
            </a:r>
            <a:endParaRPr lang="zh-CN" altLang="en-US"/>
          </a:p>
          <a:p>
            <a:pPr lvl="2"/>
            <a:r>
              <a:rPr lang="zh-CN" altLang="en-US"/>
              <a:t>而虚拟机在实际</a:t>
            </a:r>
            <a:r>
              <a:rPr lang="zh-CN" altLang="en-US" b="1"/>
              <a:t>实现</a:t>
            </a:r>
            <a:r>
              <a:rPr lang="zh-CN" altLang="en-US"/>
              <a:t>这些系统调用抽象层接口时，也需要通过</a:t>
            </a:r>
            <a:r>
              <a:rPr lang="zh-CN" altLang="en-US" b="1"/>
              <a:t>实际的系统调用</a:t>
            </a:r>
            <a:r>
              <a:rPr lang="zh-CN" altLang="en-US"/>
              <a:t>来进行。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8410" y="4989195"/>
            <a:ext cx="4076065" cy="18688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6681" t="895"/>
          <a:stretch>
            <a:fillRect/>
          </a:stretch>
        </p:blipFill>
        <p:spPr>
          <a:xfrm>
            <a:off x="6747510" y="4989195"/>
            <a:ext cx="6279515" cy="18992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2671</Words>
  <Application>WPS Presentation</Application>
  <PresentationFormat>宽屏</PresentationFormat>
  <Paragraphs>139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 Bold</vt:lpstr>
      <vt:lpstr>Calibri</vt:lpstr>
      <vt:lpstr>Helvetica Neue</vt:lpstr>
      <vt:lpstr>宋体</vt:lpstr>
      <vt:lpstr>微软雅黑</vt:lpstr>
      <vt:lpstr>汉仪旗黑</vt:lpstr>
      <vt:lpstr>Arial Unicode MS</vt:lpstr>
      <vt:lpstr>Office 主题​​</vt:lpstr>
      <vt:lpstr>wasm</vt:lpstr>
      <vt:lpstr>wasm</vt:lpstr>
      <vt:lpstr>wasm</vt:lpstr>
      <vt:lpstr>wasm的应用场景</vt:lpstr>
      <vt:lpstr>wasi的设计原则——安全性</vt:lpstr>
      <vt:lpstr>wasi的设计原则——安全性</vt:lpstr>
      <vt:lpstr> C语言如何系统调用</vt:lpstr>
      <vt:lpstr>wasi如何系统调用</vt:lpstr>
      <vt:lpstr>wasi如何系统调用</vt:lpstr>
      <vt:lpstr>wasi如何系统调用</vt:lpstr>
      <vt:lpstr>wasmtime</vt:lpstr>
      <vt:lpstr>可移植性</vt:lpstr>
      <vt:lpstr>WASI 抽象系统调用接口</vt:lpstr>
      <vt:lpstr>用户程序如何调用WASI的函数</vt:lpstr>
      <vt:lpstr>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leviyan</dc:creator>
  <cp:lastModifiedBy>Levi Yan</cp:lastModifiedBy>
  <cp:revision>183</cp:revision>
  <dcterms:created xsi:type="dcterms:W3CDTF">2022-06-29T06:46:07Z</dcterms:created>
  <dcterms:modified xsi:type="dcterms:W3CDTF">2022-06-29T06:46:07Z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1033-4.3.0.7280</vt:lpwstr>
  </property>
  <property fmtid="{D5CDD505-2E9C-101B-9397-08002B2CF9AE}" pid="3" name="ICV">
    <vt:lpwstr>A8552FC869309761D4C3B7621F8F14C7</vt:lpwstr>
  </property>
</Properties>
</file>