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BB59-5C86-41AC-A775-0C7637BF2B7E}" type="datetimeFigureOut">
              <a:rPr lang="fr-FR" smtClean="0"/>
              <a:t>20/09/2022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0946E-7A6A-4E86-A2B0-BEBF3560A866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55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BB59-5C86-41AC-A775-0C7637BF2B7E}" type="datetimeFigureOut">
              <a:rPr lang="fr-FR" smtClean="0"/>
              <a:t>20/09/2022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0946E-7A6A-4E86-A2B0-BEBF3560A8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88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BB59-5C86-41AC-A775-0C7637BF2B7E}" type="datetimeFigureOut">
              <a:rPr lang="fr-FR" smtClean="0"/>
              <a:t>20/09/2022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0946E-7A6A-4E86-A2B0-BEBF3560A8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4804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BB59-5C86-41AC-A775-0C7637BF2B7E}" type="datetimeFigureOut">
              <a:rPr lang="fr-FR" smtClean="0"/>
              <a:t>20/09/2022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0946E-7A6A-4E86-A2B0-BEBF3560A8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3592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BB59-5C86-41AC-A775-0C7637BF2B7E}" type="datetimeFigureOut">
              <a:rPr lang="fr-FR" smtClean="0"/>
              <a:t>20/09/2022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0946E-7A6A-4E86-A2B0-BEBF3560A866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558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BB59-5C86-41AC-A775-0C7637BF2B7E}" type="datetimeFigureOut">
              <a:rPr lang="fr-FR" smtClean="0"/>
              <a:t>20/09/2022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0946E-7A6A-4E86-A2B0-BEBF3560A8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3376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BB59-5C86-41AC-A775-0C7637BF2B7E}" type="datetimeFigureOut">
              <a:rPr lang="fr-FR" smtClean="0"/>
              <a:t>20/09/2022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0946E-7A6A-4E86-A2B0-BEBF3560A8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4400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BB59-5C86-41AC-A775-0C7637BF2B7E}" type="datetimeFigureOut">
              <a:rPr lang="fr-FR" smtClean="0"/>
              <a:t>20/09/2022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0946E-7A6A-4E86-A2B0-BEBF3560A8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9185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BB59-5C86-41AC-A775-0C7637BF2B7E}" type="datetimeFigureOut">
              <a:rPr lang="fr-FR" smtClean="0"/>
              <a:t>20/09/2022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0946E-7A6A-4E86-A2B0-BEBF3560A8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1875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AEABB59-5C86-41AC-A775-0C7637BF2B7E}" type="datetimeFigureOut">
              <a:rPr lang="fr-FR" smtClean="0"/>
              <a:t>20/09/2022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20946E-7A6A-4E86-A2B0-BEBF3560A8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9517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BB59-5C86-41AC-A775-0C7637BF2B7E}" type="datetimeFigureOut">
              <a:rPr lang="fr-FR" smtClean="0"/>
              <a:t>20/09/2022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0946E-7A6A-4E86-A2B0-BEBF3560A8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6624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AEABB59-5C86-41AC-A775-0C7637BF2B7E}" type="datetimeFigureOut">
              <a:rPr lang="fr-FR" smtClean="0"/>
              <a:t>20/09/2022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720946E-7A6A-4E86-A2B0-BEBF3560A866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156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713829EF-6853-5707-CE34-83E67F8EED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425059"/>
              </p:ext>
            </p:extLst>
          </p:nvPr>
        </p:nvGraphicFramePr>
        <p:xfrm>
          <a:off x="448711" y="772096"/>
          <a:ext cx="3798348" cy="53138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7170">
                  <a:extLst>
                    <a:ext uri="{9D8B030D-6E8A-4147-A177-3AD203B41FA5}">
                      <a16:colId xmlns:a16="http://schemas.microsoft.com/office/drawing/2014/main" val="939861435"/>
                    </a:ext>
                  </a:extLst>
                </a:gridCol>
                <a:gridCol w="931178">
                  <a:extLst>
                    <a:ext uri="{9D8B030D-6E8A-4147-A177-3AD203B41FA5}">
                      <a16:colId xmlns:a16="http://schemas.microsoft.com/office/drawing/2014/main" val="3582659050"/>
                    </a:ext>
                  </a:extLst>
                </a:gridCol>
              </a:tblGrid>
              <a:tr h="3960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 err="1"/>
                        <a:t>Objectifs</a:t>
                      </a:r>
                      <a:r>
                        <a:rPr lang="en-US" sz="1400" dirty="0"/>
                        <a:t> du cahier des charges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Num</a:t>
                      </a:r>
                      <a:endParaRPr lang="fr-F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038526"/>
                  </a:ext>
                </a:extLst>
              </a:tr>
              <a:tr h="819623">
                <a:tc>
                  <a:txBody>
                    <a:bodyPr/>
                    <a:lstStyle/>
                    <a:p>
                      <a:pPr algn="ctr"/>
                      <a:r>
                        <a:rPr lang="fr-FR" sz="1400" noProof="0" dirty="0"/>
                        <a:t>Communiquer avec la centrale et extraire toutes les données de la trame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fr-F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2630606"/>
                  </a:ext>
                </a:extLst>
              </a:tr>
              <a:tr h="81962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Interroger</a:t>
                      </a:r>
                      <a:r>
                        <a:rPr lang="en-US" sz="1400" dirty="0"/>
                        <a:t> la centrale attitude à raison de 1 </a:t>
                      </a:r>
                      <a:r>
                        <a:rPr lang="en-US" sz="1400" dirty="0" err="1"/>
                        <a:t>trame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toutes</a:t>
                      </a:r>
                      <a:r>
                        <a:rPr lang="en-US" sz="1400" dirty="0"/>
                        <a:t> les 40 </a:t>
                      </a:r>
                      <a:r>
                        <a:rPr lang="en-US" sz="1400" dirty="0" err="1"/>
                        <a:t>ms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fr-F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2047730"/>
                  </a:ext>
                </a:extLst>
              </a:tr>
              <a:tr h="81962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Animer</a:t>
                      </a:r>
                      <a:r>
                        <a:rPr lang="en-US" sz="1400" dirty="0"/>
                        <a:t> un horizon artificial à </a:t>
                      </a:r>
                      <a:r>
                        <a:rPr lang="en-US" sz="1400" dirty="0" err="1"/>
                        <a:t>l’aide</a:t>
                      </a:r>
                      <a:r>
                        <a:rPr lang="en-US" sz="1400" dirty="0"/>
                        <a:t> des angles </a:t>
                      </a:r>
                      <a:r>
                        <a:rPr lang="en-US" sz="1400" dirty="0" err="1"/>
                        <a:t>d’Euler</a:t>
                      </a:r>
                      <a:r>
                        <a:rPr lang="en-US" sz="1400" dirty="0"/>
                        <a:t> </a:t>
                      </a:r>
                      <a:r>
                        <a:rPr lang="en-US" sz="1400" i="1" dirty="0"/>
                        <a:t>phi</a:t>
                      </a:r>
                      <a:r>
                        <a:rPr lang="en-US" sz="1400" i="0" dirty="0"/>
                        <a:t> et </a:t>
                      </a:r>
                      <a:r>
                        <a:rPr lang="en-US" sz="1400" i="1" dirty="0"/>
                        <a:t>theta</a:t>
                      </a:r>
                      <a:r>
                        <a:rPr lang="en-US" sz="1400" i="0" dirty="0"/>
                        <a:t>.</a:t>
                      </a:r>
                      <a:endParaRPr lang="fr-FR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fr-F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7890214"/>
                  </a:ext>
                </a:extLst>
              </a:tr>
              <a:tr h="81962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Ajouter</a:t>
                      </a:r>
                      <a:r>
                        <a:rPr lang="en-US" sz="1400" dirty="0"/>
                        <a:t> un bouton “</a:t>
                      </a:r>
                      <a:r>
                        <a:rPr lang="en-US" sz="1400" dirty="0" err="1"/>
                        <a:t>Alignement</a:t>
                      </a:r>
                      <a:r>
                        <a:rPr lang="en-US" sz="1400" dirty="0"/>
                        <a:t>” qui </a:t>
                      </a:r>
                      <a:r>
                        <a:rPr lang="en-US" sz="1400" dirty="0" err="1"/>
                        <a:t>envoie</a:t>
                      </a:r>
                      <a:r>
                        <a:rPr lang="en-US" sz="1400" dirty="0"/>
                        <a:t> le </a:t>
                      </a:r>
                      <a:r>
                        <a:rPr lang="en-US" sz="1400" dirty="0" err="1"/>
                        <a:t>caractère</a:t>
                      </a:r>
                      <a:r>
                        <a:rPr lang="en-US" sz="1400" dirty="0"/>
                        <a:t> ‘R’ au </a:t>
                      </a:r>
                      <a:r>
                        <a:rPr lang="en-US" sz="1400" dirty="0" err="1"/>
                        <a:t>dispositif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permettant</a:t>
                      </a:r>
                      <a:r>
                        <a:rPr lang="en-US" sz="1400" dirty="0"/>
                        <a:t> de </a:t>
                      </a:r>
                      <a:r>
                        <a:rPr lang="en-US" sz="1400" dirty="0" err="1"/>
                        <a:t>recaler</a:t>
                      </a:r>
                      <a:r>
                        <a:rPr lang="en-US" sz="1400" dirty="0"/>
                        <a:t> la centrale.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fr-F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4913484"/>
                  </a:ext>
                </a:extLst>
              </a:tr>
              <a:tr h="81962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Afficher</a:t>
                      </a:r>
                      <a:r>
                        <a:rPr lang="en-US" sz="1400" dirty="0"/>
                        <a:t> la Valeur du cap sur </a:t>
                      </a:r>
                      <a:r>
                        <a:rPr lang="en-US" sz="1400" dirty="0" err="1"/>
                        <a:t>l’horizon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  <a:endParaRPr lang="fr-F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4066901"/>
                  </a:ext>
                </a:extLst>
              </a:tr>
              <a:tr h="81962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Afficher</a:t>
                      </a:r>
                      <a:r>
                        <a:rPr lang="en-US" sz="1400" dirty="0"/>
                        <a:t> des </a:t>
                      </a:r>
                      <a:r>
                        <a:rPr lang="en-US" sz="1400" dirty="0" err="1"/>
                        <a:t>droitzs</a:t>
                      </a:r>
                      <a:r>
                        <a:rPr lang="en-US" sz="1400" dirty="0"/>
                        <a:t> EO et NS </a:t>
                      </a:r>
                      <a:r>
                        <a:rPr lang="en-US" sz="1400" dirty="0" err="1"/>
                        <a:t>afin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d’animer</a:t>
                      </a:r>
                      <a:r>
                        <a:rPr lang="en-US" sz="1400" dirty="0"/>
                        <a:t> les </a:t>
                      </a:r>
                      <a:r>
                        <a:rPr lang="en-US" sz="1400" dirty="0" err="1"/>
                        <a:t>mouvements</a:t>
                      </a:r>
                      <a:r>
                        <a:rPr lang="en-US" sz="1400" dirty="0"/>
                        <a:t> de cap.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  <a:endParaRPr lang="fr-F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7128427"/>
                  </a:ext>
                </a:extLst>
              </a:tr>
            </a:tbl>
          </a:graphicData>
        </a:graphic>
      </p:graphicFrame>
      <p:sp>
        <p:nvSpPr>
          <p:cNvPr id="20" name="Ellipse 19">
            <a:extLst>
              <a:ext uri="{FF2B5EF4-FFF2-40B4-BE49-F238E27FC236}">
                <a16:creationId xmlns:a16="http://schemas.microsoft.com/office/drawing/2014/main" id="{93BC0DF0-8C5E-9F0A-B05A-003AA749F783}"/>
              </a:ext>
            </a:extLst>
          </p:cNvPr>
          <p:cNvSpPr/>
          <p:nvPr/>
        </p:nvSpPr>
        <p:spPr>
          <a:xfrm>
            <a:off x="5374768" y="2196171"/>
            <a:ext cx="399875" cy="401039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  <a:endParaRPr lang="fr-FR" b="1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9177DFBA-31FE-66D8-7471-0F19DFEDF76F}"/>
              </a:ext>
            </a:extLst>
          </p:cNvPr>
          <p:cNvSpPr/>
          <p:nvPr/>
        </p:nvSpPr>
        <p:spPr>
          <a:xfrm>
            <a:off x="5374767" y="5228195"/>
            <a:ext cx="399875" cy="401039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  <a:endParaRPr lang="fr-FR" b="1" dirty="0"/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6109E93B-E037-D20E-02C1-0D8A622959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851" y="294635"/>
            <a:ext cx="6033017" cy="4204110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ED4A5517-3D83-AC51-D789-ED020763DE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369" y="4542088"/>
            <a:ext cx="2214754" cy="177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840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F9B7F03-D783-FCA9-D4EE-E401465E5C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801" y="1352260"/>
            <a:ext cx="3867690" cy="4153480"/>
          </a:xfrm>
          <a:prstGeom prst="rect">
            <a:avLst/>
          </a:prstGeom>
        </p:spPr>
      </p:pic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713829EF-6853-5707-CE34-83E67F8EEDAF}"/>
              </a:ext>
            </a:extLst>
          </p:cNvPr>
          <p:cNvGraphicFramePr>
            <a:graphicFrameLocks noGrp="1"/>
          </p:cNvGraphicFramePr>
          <p:nvPr/>
        </p:nvGraphicFramePr>
        <p:xfrm>
          <a:off x="448711" y="772096"/>
          <a:ext cx="3798348" cy="53138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7170">
                  <a:extLst>
                    <a:ext uri="{9D8B030D-6E8A-4147-A177-3AD203B41FA5}">
                      <a16:colId xmlns:a16="http://schemas.microsoft.com/office/drawing/2014/main" val="939861435"/>
                    </a:ext>
                  </a:extLst>
                </a:gridCol>
                <a:gridCol w="931178">
                  <a:extLst>
                    <a:ext uri="{9D8B030D-6E8A-4147-A177-3AD203B41FA5}">
                      <a16:colId xmlns:a16="http://schemas.microsoft.com/office/drawing/2014/main" val="3582659050"/>
                    </a:ext>
                  </a:extLst>
                </a:gridCol>
              </a:tblGrid>
              <a:tr h="3960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 err="1"/>
                        <a:t>Objectifs</a:t>
                      </a:r>
                      <a:r>
                        <a:rPr lang="en-US" sz="1400" dirty="0"/>
                        <a:t> du cahier des charges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Num</a:t>
                      </a:r>
                      <a:endParaRPr lang="fr-F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038526"/>
                  </a:ext>
                </a:extLst>
              </a:tr>
              <a:tr h="819623">
                <a:tc>
                  <a:txBody>
                    <a:bodyPr/>
                    <a:lstStyle/>
                    <a:p>
                      <a:pPr algn="ctr"/>
                      <a:r>
                        <a:rPr lang="fr-FR" sz="1400" noProof="0" dirty="0"/>
                        <a:t>Communiquer avec la centrale et extraire toutes les données de la trame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fr-F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2630606"/>
                  </a:ext>
                </a:extLst>
              </a:tr>
              <a:tr h="81962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Interroger</a:t>
                      </a:r>
                      <a:r>
                        <a:rPr lang="en-US" sz="1400" dirty="0"/>
                        <a:t> la centrale attitude à raison de 1 </a:t>
                      </a:r>
                      <a:r>
                        <a:rPr lang="en-US" sz="1400" dirty="0" err="1"/>
                        <a:t>trame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toutes</a:t>
                      </a:r>
                      <a:r>
                        <a:rPr lang="en-US" sz="1400" dirty="0"/>
                        <a:t> les 40 </a:t>
                      </a:r>
                      <a:r>
                        <a:rPr lang="en-US" sz="1400" dirty="0" err="1"/>
                        <a:t>ms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fr-F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2047730"/>
                  </a:ext>
                </a:extLst>
              </a:tr>
              <a:tr h="81962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Animer</a:t>
                      </a:r>
                      <a:r>
                        <a:rPr lang="en-US" sz="1400" dirty="0"/>
                        <a:t> un horizon artificial à </a:t>
                      </a:r>
                      <a:r>
                        <a:rPr lang="en-US" sz="1400" dirty="0" err="1"/>
                        <a:t>l’aide</a:t>
                      </a:r>
                      <a:r>
                        <a:rPr lang="en-US" sz="1400" dirty="0"/>
                        <a:t> des angles </a:t>
                      </a:r>
                      <a:r>
                        <a:rPr lang="en-US" sz="1400" dirty="0" err="1"/>
                        <a:t>d’Euler</a:t>
                      </a:r>
                      <a:r>
                        <a:rPr lang="en-US" sz="1400" dirty="0"/>
                        <a:t> </a:t>
                      </a:r>
                      <a:r>
                        <a:rPr lang="en-US" sz="1400" i="1" dirty="0"/>
                        <a:t>phi</a:t>
                      </a:r>
                      <a:r>
                        <a:rPr lang="en-US" sz="1400" i="0" dirty="0"/>
                        <a:t> et </a:t>
                      </a:r>
                      <a:r>
                        <a:rPr lang="en-US" sz="1400" i="1" dirty="0"/>
                        <a:t>theta</a:t>
                      </a:r>
                      <a:r>
                        <a:rPr lang="en-US" sz="1400" i="0" dirty="0"/>
                        <a:t>.</a:t>
                      </a:r>
                      <a:endParaRPr lang="fr-FR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fr-F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7890214"/>
                  </a:ext>
                </a:extLst>
              </a:tr>
              <a:tr h="81962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Ajouter</a:t>
                      </a:r>
                      <a:r>
                        <a:rPr lang="en-US" sz="1400" dirty="0"/>
                        <a:t> un bouton “</a:t>
                      </a:r>
                      <a:r>
                        <a:rPr lang="en-US" sz="1400" dirty="0" err="1"/>
                        <a:t>Alignement</a:t>
                      </a:r>
                      <a:r>
                        <a:rPr lang="en-US" sz="1400" dirty="0"/>
                        <a:t>” qui </a:t>
                      </a:r>
                      <a:r>
                        <a:rPr lang="en-US" sz="1400" dirty="0" err="1"/>
                        <a:t>envoie</a:t>
                      </a:r>
                      <a:r>
                        <a:rPr lang="en-US" sz="1400" dirty="0"/>
                        <a:t> le </a:t>
                      </a:r>
                      <a:r>
                        <a:rPr lang="en-US" sz="1400" dirty="0" err="1"/>
                        <a:t>caractère</a:t>
                      </a:r>
                      <a:r>
                        <a:rPr lang="en-US" sz="1400" dirty="0"/>
                        <a:t> ‘R’ au </a:t>
                      </a:r>
                      <a:r>
                        <a:rPr lang="en-US" sz="1400" dirty="0" err="1"/>
                        <a:t>dispositif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permettant</a:t>
                      </a:r>
                      <a:r>
                        <a:rPr lang="en-US" sz="1400" dirty="0"/>
                        <a:t> de </a:t>
                      </a:r>
                      <a:r>
                        <a:rPr lang="en-US" sz="1400" dirty="0" err="1"/>
                        <a:t>recaler</a:t>
                      </a:r>
                      <a:r>
                        <a:rPr lang="en-US" sz="1400" dirty="0"/>
                        <a:t> la centrale.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fr-F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4913484"/>
                  </a:ext>
                </a:extLst>
              </a:tr>
              <a:tr h="81962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Afficher</a:t>
                      </a:r>
                      <a:r>
                        <a:rPr lang="en-US" sz="1400" dirty="0"/>
                        <a:t> la Valeur du cap sur </a:t>
                      </a:r>
                      <a:r>
                        <a:rPr lang="en-US" sz="1400" dirty="0" err="1"/>
                        <a:t>l’horizon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  <a:endParaRPr lang="fr-F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4066901"/>
                  </a:ext>
                </a:extLst>
              </a:tr>
              <a:tr h="81962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Afficher</a:t>
                      </a:r>
                      <a:r>
                        <a:rPr lang="en-US" sz="1400" dirty="0"/>
                        <a:t> des </a:t>
                      </a:r>
                      <a:r>
                        <a:rPr lang="en-US" sz="1400" dirty="0" err="1"/>
                        <a:t>droitzs</a:t>
                      </a:r>
                      <a:r>
                        <a:rPr lang="en-US" sz="1400" dirty="0"/>
                        <a:t> EO et NS </a:t>
                      </a:r>
                      <a:r>
                        <a:rPr lang="en-US" sz="1400" dirty="0" err="1"/>
                        <a:t>afin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d’animer</a:t>
                      </a:r>
                      <a:r>
                        <a:rPr lang="en-US" sz="1400" dirty="0"/>
                        <a:t> les </a:t>
                      </a:r>
                      <a:r>
                        <a:rPr lang="en-US" sz="1400" dirty="0" err="1"/>
                        <a:t>mouvements</a:t>
                      </a:r>
                      <a:r>
                        <a:rPr lang="en-US" sz="1400" dirty="0"/>
                        <a:t> de cap.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  <a:endParaRPr lang="fr-F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7128427"/>
                  </a:ext>
                </a:extLst>
              </a:tr>
            </a:tbl>
          </a:graphicData>
        </a:graphic>
      </p:graphicFrame>
      <p:grpSp>
        <p:nvGrpSpPr>
          <p:cNvPr id="18" name="Groupe 17">
            <a:extLst>
              <a:ext uri="{FF2B5EF4-FFF2-40B4-BE49-F238E27FC236}">
                <a16:creationId xmlns:a16="http://schemas.microsoft.com/office/drawing/2014/main" id="{B61E87C7-9A40-21B0-E83B-716023DA5410}"/>
              </a:ext>
            </a:extLst>
          </p:cNvPr>
          <p:cNvGrpSpPr/>
          <p:nvPr/>
        </p:nvGrpSpPr>
        <p:grpSpPr>
          <a:xfrm>
            <a:off x="5896062" y="3750695"/>
            <a:ext cx="2140591" cy="401039"/>
            <a:chOff x="5896062" y="3750695"/>
            <a:chExt cx="2140591" cy="401039"/>
          </a:xfrm>
        </p:grpSpPr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214A6826-D1BE-A198-53C2-0531AB5E9CAB}"/>
                </a:ext>
              </a:extLst>
            </p:cNvPr>
            <p:cNvSpPr/>
            <p:nvPr/>
          </p:nvSpPr>
          <p:spPr>
            <a:xfrm>
              <a:off x="5896062" y="3750695"/>
              <a:ext cx="399875" cy="40103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</a:t>
              </a:r>
              <a:endParaRPr lang="fr-FR" b="1" dirty="0"/>
            </a:p>
          </p:txBody>
        </p:sp>
        <p:cxnSp>
          <p:nvCxnSpPr>
            <p:cNvPr id="11" name="Connecteur droit avec flèche 10">
              <a:extLst>
                <a:ext uri="{FF2B5EF4-FFF2-40B4-BE49-F238E27FC236}">
                  <a16:creationId xmlns:a16="http://schemas.microsoft.com/office/drawing/2014/main" id="{A21BB3E4-6E53-6177-7D24-A89398B0A815}"/>
                </a:ext>
              </a:extLst>
            </p:cNvPr>
            <p:cNvCxnSpPr>
              <a:cxnSpLocks/>
              <a:stCxn id="9" idx="6"/>
            </p:cNvCxnSpPr>
            <p:nvPr/>
          </p:nvCxnSpPr>
          <p:spPr>
            <a:xfrm>
              <a:off x="6295937" y="3951215"/>
              <a:ext cx="17407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72144A46-0502-655D-6DD0-3963558FDF34}"/>
              </a:ext>
            </a:extLst>
          </p:cNvPr>
          <p:cNvGrpSpPr/>
          <p:nvPr/>
        </p:nvGrpSpPr>
        <p:grpSpPr>
          <a:xfrm>
            <a:off x="5896062" y="4769961"/>
            <a:ext cx="1270233" cy="401039"/>
            <a:chOff x="5896062" y="4552309"/>
            <a:chExt cx="1270233" cy="401039"/>
          </a:xfrm>
        </p:grpSpPr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86F73B53-E0CF-C42F-1C4A-654402ED9F89}"/>
                </a:ext>
              </a:extLst>
            </p:cNvPr>
            <p:cNvSpPr/>
            <p:nvPr/>
          </p:nvSpPr>
          <p:spPr>
            <a:xfrm>
              <a:off x="5896062" y="4552309"/>
              <a:ext cx="399875" cy="40103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5</a:t>
              </a:r>
              <a:endParaRPr lang="fr-FR" b="1" dirty="0"/>
            </a:p>
          </p:txBody>
        </p:sp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DA4A847A-DBD3-9CD9-388B-89E830B7498C}"/>
                </a:ext>
              </a:extLst>
            </p:cNvPr>
            <p:cNvCxnSpPr>
              <a:cxnSpLocks/>
              <a:stCxn id="13" idx="6"/>
            </p:cNvCxnSpPr>
            <p:nvPr/>
          </p:nvCxnSpPr>
          <p:spPr>
            <a:xfrm>
              <a:off x="6295937" y="4752829"/>
              <a:ext cx="87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cxn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B15C7103-D15B-C41C-BC18-22E6B3252A04}"/>
              </a:ext>
            </a:extLst>
          </p:cNvPr>
          <p:cNvGrpSpPr/>
          <p:nvPr/>
        </p:nvGrpSpPr>
        <p:grpSpPr>
          <a:xfrm>
            <a:off x="5896062" y="2396691"/>
            <a:ext cx="1519806" cy="401039"/>
            <a:chOff x="5896062" y="4552309"/>
            <a:chExt cx="1519806" cy="401039"/>
          </a:xfrm>
        </p:grpSpPr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93BC0DF0-8C5E-9F0A-B05A-003AA749F783}"/>
                </a:ext>
              </a:extLst>
            </p:cNvPr>
            <p:cNvSpPr/>
            <p:nvPr/>
          </p:nvSpPr>
          <p:spPr>
            <a:xfrm>
              <a:off x="5896062" y="4552309"/>
              <a:ext cx="399875" cy="40103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4</a:t>
              </a:r>
              <a:endParaRPr lang="fr-FR" b="1" dirty="0"/>
            </a:p>
          </p:txBody>
        </p:sp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2B7FA22F-5D5E-05B2-BB4E-151E68158FE2}"/>
                </a:ext>
              </a:extLst>
            </p:cNvPr>
            <p:cNvCxnSpPr>
              <a:cxnSpLocks/>
              <a:stCxn id="20" idx="6"/>
            </p:cNvCxnSpPr>
            <p:nvPr/>
          </p:nvCxnSpPr>
          <p:spPr>
            <a:xfrm>
              <a:off x="6295937" y="4752829"/>
              <a:ext cx="11199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cxnSp>
      </p:grpSp>
      <p:sp>
        <p:nvSpPr>
          <p:cNvPr id="25" name="Ellipse 24">
            <a:extLst>
              <a:ext uri="{FF2B5EF4-FFF2-40B4-BE49-F238E27FC236}">
                <a16:creationId xmlns:a16="http://schemas.microsoft.com/office/drawing/2014/main" id="{6156DC60-3300-49CF-49BC-5CA6504853B5}"/>
              </a:ext>
            </a:extLst>
          </p:cNvPr>
          <p:cNvSpPr/>
          <p:nvPr/>
        </p:nvSpPr>
        <p:spPr>
          <a:xfrm>
            <a:off x="10227319" y="5576702"/>
            <a:ext cx="399875" cy="401039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6</a:t>
            </a:r>
            <a:endParaRPr lang="fr-FR" b="1" dirty="0"/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E70868F2-D547-C18E-9943-91AF26F2514D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10427257" y="3556932"/>
            <a:ext cx="0" cy="2019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4111C790-7CCB-DF35-F391-EE44B6435F42}"/>
              </a:ext>
            </a:extLst>
          </p:cNvPr>
          <p:cNvCxnSpPr>
            <a:cxnSpLocks/>
          </p:cNvCxnSpPr>
          <p:nvPr/>
        </p:nvCxnSpPr>
        <p:spPr>
          <a:xfrm flipH="1" flipV="1">
            <a:off x="9018165" y="4970481"/>
            <a:ext cx="1276103" cy="664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306166078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58</TotalTime>
  <Words>188</Words>
  <Application>Microsoft Office PowerPoint</Application>
  <PresentationFormat>Grand écran</PresentationFormat>
  <Paragraphs>34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5" baseType="lpstr">
      <vt:lpstr>Calibri</vt:lpstr>
      <vt:lpstr>Calibri Light</vt:lpstr>
      <vt:lpstr>Rétrospective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Jean-Baptiste GIRE</dc:creator>
  <cp:lastModifiedBy>Jean-Baptiste GIRE</cp:lastModifiedBy>
  <cp:revision>4</cp:revision>
  <dcterms:created xsi:type="dcterms:W3CDTF">2022-09-20T12:04:46Z</dcterms:created>
  <dcterms:modified xsi:type="dcterms:W3CDTF">2022-09-20T13:03:17Z</dcterms:modified>
</cp:coreProperties>
</file>