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handoutMasterIdLst>
    <p:handoutMasterId r:id="rId79"/>
  </p:handoutMasterIdLst>
  <p:sldIdLst>
    <p:sldId id="407" r:id="rId2"/>
    <p:sldId id="408" r:id="rId3"/>
    <p:sldId id="415" r:id="rId4"/>
    <p:sldId id="422" r:id="rId5"/>
    <p:sldId id="423" r:id="rId6"/>
    <p:sldId id="431" r:id="rId7"/>
    <p:sldId id="634" r:id="rId8"/>
    <p:sldId id="432" r:id="rId9"/>
    <p:sldId id="433" r:id="rId10"/>
    <p:sldId id="437" r:id="rId11"/>
    <p:sldId id="507" r:id="rId12"/>
    <p:sldId id="508" r:id="rId13"/>
    <p:sldId id="712" r:id="rId14"/>
    <p:sldId id="517" r:id="rId15"/>
    <p:sldId id="713" r:id="rId16"/>
    <p:sldId id="523" r:id="rId17"/>
    <p:sldId id="593" r:id="rId18"/>
    <p:sldId id="656" r:id="rId19"/>
    <p:sldId id="657" r:id="rId20"/>
    <p:sldId id="658" r:id="rId21"/>
    <p:sldId id="659" r:id="rId22"/>
    <p:sldId id="660" r:id="rId23"/>
    <p:sldId id="661" r:id="rId24"/>
    <p:sldId id="662" r:id="rId25"/>
    <p:sldId id="663" r:id="rId26"/>
    <p:sldId id="665" r:id="rId27"/>
    <p:sldId id="666" r:id="rId28"/>
    <p:sldId id="667" r:id="rId29"/>
    <p:sldId id="668" r:id="rId30"/>
    <p:sldId id="669" r:id="rId31"/>
    <p:sldId id="670" r:id="rId32"/>
    <p:sldId id="671" r:id="rId33"/>
    <p:sldId id="672" r:id="rId34"/>
    <p:sldId id="673" r:id="rId35"/>
    <p:sldId id="715" r:id="rId36"/>
    <p:sldId id="714" r:id="rId37"/>
    <p:sldId id="716" r:id="rId38"/>
    <p:sldId id="675" r:id="rId39"/>
    <p:sldId id="717" r:id="rId40"/>
    <p:sldId id="718" r:id="rId41"/>
    <p:sldId id="674" r:id="rId42"/>
    <p:sldId id="676" r:id="rId43"/>
    <p:sldId id="677" r:id="rId44"/>
    <p:sldId id="678" r:id="rId45"/>
    <p:sldId id="679" r:id="rId46"/>
    <p:sldId id="680" r:id="rId47"/>
    <p:sldId id="681" r:id="rId48"/>
    <p:sldId id="682" r:id="rId49"/>
    <p:sldId id="683" r:id="rId50"/>
    <p:sldId id="684" r:id="rId51"/>
    <p:sldId id="685" r:id="rId52"/>
    <p:sldId id="686" r:id="rId53"/>
    <p:sldId id="687" r:id="rId54"/>
    <p:sldId id="688" r:id="rId55"/>
    <p:sldId id="689" r:id="rId56"/>
    <p:sldId id="690" r:id="rId57"/>
    <p:sldId id="691" r:id="rId58"/>
    <p:sldId id="692" r:id="rId59"/>
    <p:sldId id="693" r:id="rId60"/>
    <p:sldId id="694" r:id="rId61"/>
    <p:sldId id="695" r:id="rId62"/>
    <p:sldId id="709" r:id="rId63"/>
    <p:sldId id="711" r:id="rId64"/>
    <p:sldId id="710" r:id="rId65"/>
    <p:sldId id="696" r:id="rId66"/>
    <p:sldId id="697" r:id="rId67"/>
    <p:sldId id="698" r:id="rId68"/>
    <p:sldId id="699" r:id="rId69"/>
    <p:sldId id="700" r:id="rId70"/>
    <p:sldId id="701" r:id="rId71"/>
    <p:sldId id="702" r:id="rId72"/>
    <p:sldId id="703" r:id="rId73"/>
    <p:sldId id="704" r:id="rId74"/>
    <p:sldId id="705" r:id="rId75"/>
    <p:sldId id="706" r:id="rId76"/>
    <p:sldId id="707" r:id="rId77"/>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84963935-3AFD-4C1B-9789-9F400468630B}">
          <p14:sldIdLst>
            <p14:sldId id="407"/>
            <p14:sldId id="408"/>
            <p14:sldId id="415"/>
            <p14:sldId id="422"/>
            <p14:sldId id="423"/>
            <p14:sldId id="431"/>
            <p14:sldId id="634"/>
            <p14:sldId id="432"/>
            <p14:sldId id="433"/>
            <p14:sldId id="437"/>
            <p14:sldId id="507"/>
            <p14:sldId id="508"/>
            <p14:sldId id="712"/>
            <p14:sldId id="517"/>
            <p14:sldId id="713"/>
            <p14:sldId id="523"/>
            <p14:sldId id="593"/>
            <p14:sldId id="656"/>
            <p14:sldId id="657"/>
            <p14:sldId id="658"/>
            <p14:sldId id="659"/>
            <p14:sldId id="660"/>
            <p14:sldId id="661"/>
            <p14:sldId id="662"/>
            <p14:sldId id="663"/>
            <p14:sldId id="665"/>
            <p14:sldId id="666"/>
            <p14:sldId id="667"/>
            <p14:sldId id="668"/>
            <p14:sldId id="669"/>
            <p14:sldId id="670"/>
            <p14:sldId id="671"/>
            <p14:sldId id="672"/>
            <p14:sldId id="673"/>
            <p14:sldId id="715"/>
            <p14:sldId id="714"/>
            <p14:sldId id="716"/>
            <p14:sldId id="675"/>
            <p14:sldId id="717"/>
            <p14:sldId id="718"/>
            <p14:sldId id="674"/>
            <p14:sldId id="676"/>
            <p14:sldId id="677"/>
            <p14:sldId id="678"/>
            <p14:sldId id="679"/>
            <p14:sldId id="680"/>
            <p14:sldId id="681"/>
            <p14:sldId id="682"/>
            <p14:sldId id="683"/>
            <p14:sldId id="684"/>
            <p14:sldId id="685"/>
            <p14:sldId id="686"/>
            <p14:sldId id="687"/>
            <p14:sldId id="688"/>
            <p14:sldId id="689"/>
            <p14:sldId id="690"/>
            <p14:sldId id="691"/>
            <p14:sldId id="692"/>
            <p14:sldId id="693"/>
            <p14:sldId id="694"/>
            <p14:sldId id="695"/>
            <p14:sldId id="709"/>
            <p14:sldId id="711"/>
            <p14:sldId id="710"/>
            <p14:sldId id="696"/>
            <p14:sldId id="697"/>
            <p14:sldId id="698"/>
            <p14:sldId id="699"/>
            <p14:sldId id="700"/>
            <p14:sldId id="701"/>
            <p14:sldId id="702"/>
            <p14:sldId id="703"/>
            <p14:sldId id="704"/>
            <p14:sldId id="705"/>
            <p14:sldId id="706"/>
            <p14:sldId id="707"/>
          </p14:sldIdLst>
        </p14:section>
        <p14:section name="Untitled Section" id="{B4CEB202-7894-4A90-A48A-0A6EDE415FAD}">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1" autoAdjust="0"/>
    <p:restoredTop sz="94722" autoAdjust="0"/>
  </p:normalViewPr>
  <p:slideViewPr>
    <p:cSldViewPr>
      <p:cViewPr varScale="1">
        <p:scale>
          <a:sx n="97" d="100"/>
          <a:sy n="97" d="100"/>
        </p:scale>
        <p:origin x="456" y="84"/>
      </p:cViewPr>
      <p:guideLst>
        <p:guide orient="horz" pos="2160"/>
        <p:guide pos="2880"/>
      </p:guideLst>
    </p:cSldViewPr>
  </p:slideViewPr>
  <p:notesTextViewPr>
    <p:cViewPr>
      <p:scale>
        <a:sx n="100" d="100"/>
        <a:sy n="100" d="100"/>
      </p:scale>
      <p:origin x="0" y="0"/>
    </p:cViewPr>
  </p:notesTextViewPr>
  <p:sorterViewPr>
    <p:cViewPr>
      <p:scale>
        <a:sx n="160" d="100"/>
        <a:sy n="160" d="100"/>
      </p:scale>
      <p:origin x="0" y="-205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a:defRPr sz="1200"/>
            </a:lvl1pPr>
          </a:lstStyle>
          <a:p>
            <a:pPr>
              <a:defRPr/>
            </a:pPr>
            <a:fld id="{55FC82CC-4A35-47C7-9F69-2D6F9756CCFC}" type="datetimeFigureOut">
              <a:rPr lang="en-US"/>
              <a:pPr>
                <a:defRPr/>
              </a:pPr>
              <a:t>9/15/2017</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3177" tIns="46589" rIns="93177" bIns="46589" rtlCol="0" anchor="b"/>
          <a:lstStyle>
            <a:lvl1pPr algn="r">
              <a:defRPr sz="1200"/>
            </a:lvl1pPr>
          </a:lstStyle>
          <a:p>
            <a:pPr>
              <a:defRPr/>
            </a:pPr>
            <a:fld id="{40D66849-3A01-43A6-9678-0D2F069DF3AD}" type="slidenum">
              <a:rPr lang="en-US"/>
              <a:pPr>
                <a:defRPr/>
              </a:pPr>
              <a:t>‹#›</a:t>
            </a:fld>
            <a:endParaRPr lang="en-US"/>
          </a:p>
        </p:txBody>
      </p:sp>
    </p:spTree>
    <p:extLst>
      <p:ext uri="{BB962C8B-B14F-4D97-AF65-F5344CB8AC3E}">
        <p14:creationId xmlns:p14="http://schemas.microsoft.com/office/powerpoint/2010/main" val="4102406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4881A28-5967-4024-8AC2-998C2AB0EF5B}" type="datetimeFigureOut">
              <a:rPr lang="en-US"/>
              <a:pPr>
                <a:defRPr/>
              </a:pPr>
              <a:t>9/15/2017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6A970E8D-55AA-4B97-AAFF-AABD8052FDCB}" type="slidenum">
              <a:rPr lang="en-US"/>
              <a:pPr>
                <a:defRPr/>
              </a:pPr>
              <a:t>‹#›</a:t>
            </a:fld>
            <a:endParaRPr lang="en-US"/>
          </a:p>
        </p:txBody>
      </p:sp>
    </p:spTree>
    <p:extLst>
      <p:ext uri="{BB962C8B-B14F-4D97-AF65-F5344CB8AC3E}">
        <p14:creationId xmlns:p14="http://schemas.microsoft.com/office/powerpoint/2010/main" val="4765454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2ADAD089-97F0-4CDD-8556-26E281A3A4EE}" type="slidenum">
              <a:rPr lang="en-US" smtClean="0"/>
              <a:pPr>
                <a:defRPr/>
              </a:pPr>
              <a:t>7</a:t>
            </a:fld>
            <a:endParaRPr lang="en-US"/>
          </a:p>
        </p:txBody>
      </p:sp>
    </p:spTree>
    <p:extLst>
      <p:ext uri="{BB962C8B-B14F-4D97-AF65-F5344CB8AC3E}">
        <p14:creationId xmlns:p14="http://schemas.microsoft.com/office/powerpoint/2010/main" val="1585026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E3BC4A2-795F-476C-9C4E-C66F68EB892A}" type="datetime1">
              <a:rPr lang="en-US"/>
              <a:pPr>
                <a:defRPr/>
              </a:pPr>
              <a:t>9/15/2017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@Zoran B. Djordjevic</a:t>
            </a:r>
          </a:p>
        </p:txBody>
      </p:sp>
      <p:sp>
        <p:nvSpPr>
          <p:cNvPr id="6" name="Slide Number Placeholder 5"/>
          <p:cNvSpPr>
            <a:spLocks noGrp="1"/>
          </p:cNvSpPr>
          <p:nvPr>
            <p:ph type="sldNum" sz="quarter" idx="12"/>
          </p:nvPr>
        </p:nvSpPr>
        <p:spPr/>
        <p:txBody>
          <a:bodyPr/>
          <a:lstStyle>
            <a:lvl1pPr>
              <a:defRPr/>
            </a:lvl1pPr>
          </a:lstStyle>
          <a:p>
            <a:pPr>
              <a:defRPr/>
            </a:pPr>
            <a:fld id="{CA5DCC08-F86B-4345-9738-6C5E5AC1376F}" type="slidenum">
              <a:rPr lang="en-US"/>
              <a:pPr>
                <a:defRPr/>
              </a:pPr>
              <a:t>‹#›</a:t>
            </a:fld>
            <a:endParaRPr lang="en-US"/>
          </a:p>
        </p:txBody>
      </p:sp>
    </p:spTree>
    <p:extLst>
      <p:ext uri="{BB962C8B-B14F-4D97-AF65-F5344CB8AC3E}">
        <p14:creationId xmlns:p14="http://schemas.microsoft.com/office/powerpoint/2010/main" val="1102846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5E0826B-6EA9-4997-A477-CEF4A431E98A}" type="datetime1">
              <a:rPr lang="en-US"/>
              <a:pPr>
                <a:defRPr/>
              </a:pPr>
              <a:t>9/15/2017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@Zoran B. Djordjevic</a:t>
            </a:r>
          </a:p>
        </p:txBody>
      </p:sp>
      <p:sp>
        <p:nvSpPr>
          <p:cNvPr id="6" name="Slide Number Placeholder 5"/>
          <p:cNvSpPr>
            <a:spLocks noGrp="1"/>
          </p:cNvSpPr>
          <p:nvPr>
            <p:ph type="sldNum" sz="quarter" idx="12"/>
          </p:nvPr>
        </p:nvSpPr>
        <p:spPr/>
        <p:txBody>
          <a:bodyPr/>
          <a:lstStyle>
            <a:lvl1pPr>
              <a:defRPr/>
            </a:lvl1pPr>
          </a:lstStyle>
          <a:p>
            <a:pPr>
              <a:defRPr/>
            </a:pPr>
            <a:fld id="{62437E07-1ADD-4407-A57E-03E6A6B967DB}" type="slidenum">
              <a:rPr lang="en-US"/>
              <a:pPr>
                <a:defRPr/>
              </a:pPr>
              <a:t>‹#›</a:t>
            </a:fld>
            <a:endParaRPr lang="en-US"/>
          </a:p>
        </p:txBody>
      </p:sp>
    </p:spTree>
    <p:extLst>
      <p:ext uri="{BB962C8B-B14F-4D97-AF65-F5344CB8AC3E}">
        <p14:creationId xmlns:p14="http://schemas.microsoft.com/office/powerpoint/2010/main" val="176689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FED7AFD-E56D-4F17-AEAF-4FD9E3CD0DD0}" type="datetime1">
              <a:rPr lang="en-US"/>
              <a:pPr>
                <a:defRPr/>
              </a:pPr>
              <a:t>9/15/2017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@Zoran B. Djordjevic</a:t>
            </a:r>
          </a:p>
        </p:txBody>
      </p:sp>
      <p:sp>
        <p:nvSpPr>
          <p:cNvPr id="6" name="Slide Number Placeholder 5"/>
          <p:cNvSpPr>
            <a:spLocks noGrp="1"/>
          </p:cNvSpPr>
          <p:nvPr>
            <p:ph type="sldNum" sz="quarter" idx="12"/>
          </p:nvPr>
        </p:nvSpPr>
        <p:spPr/>
        <p:txBody>
          <a:bodyPr/>
          <a:lstStyle>
            <a:lvl1pPr>
              <a:defRPr/>
            </a:lvl1pPr>
          </a:lstStyle>
          <a:p>
            <a:pPr>
              <a:defRPr/>
            </a:pPr>
            <a:fld id="{4462005F-7D19-4F76-AB4A-C536D903F934}" type="slidenum">
              <a:rPr lang="en-US"/>
              <a:pPr>
                <a:defRPr/>
              </a:pPr>
              <a:t>‹#›</a:t>
            </a:fld>
            <a:endParaRPr lang="en-US"/>
          </a:p>
        </p:txBody>
      </p:sp>
    </p:spTree>
    <p:extLst>
      <p:ext uri="{BB962C8B-B14F-4D97-AF65-F5344CB8AC3E}">
        <p14:creationId xmlns:p14="http://schemas.microsoft.com/office/powerpoint/2010/main" val="3185149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990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990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657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657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FD99B98-5F1E-40B4-A023-5295737FB63C}" type="datetime1">
              <a:rPr lang="en-US"/>
              <a:pPr>
                <a:defRPr/>
              </a:pPr>
              <a:t>9/15/2017</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@Zoran B. Djordjevic</a:t>
            </a:r>
          </a:p>
        </p:txBody>
      </p:sp>
      <p:sp>
        <p:nvSpPr>
          <p:cNvPr id="9" name="Slide Number Placeholder 5"/>
          <p:cNvSpPr>
            <a:spLocks noGrp="1"/>
          </p:cNvSpPr>
          <p:nvPr>
            <p:ph type="sldNum" sz="quarter" idx="12"/>
          </p:nvPr>
        </p:nvSpPr>
        <p:spPr/>
        <p:txBody>
          <a:bodyPr/>
          <a:lstStyle>
            <a:lvl1pPr>
              <a:defRPr/>
            </a:lvl1pPr>
          </a:lstStyle>
          <a:p>
            <a:pPr>
              <a:defRPr/>
            </a:pPr>
            <a:fld id="{1A2E77F1-94D2-4919-BCA2-1A1429D67486}" type="slidenum">
              <a:rPr lang="en-US"/>
              <a:pPr>
                <a:defRPr/>
              </a:pPr>
              <a:t>‹#›</a:t>
            </a:fld>
            <a:endParaRPr lang="en-US"/>
          </a:p>
        </p:txBody>
      </p:sp>
    </p:spTree>
    <p:extLst>
      <p:ext uri="{BB962C8B-B14F-4D97-AF65-F5344CB8AC3E}">
        <p14:creationId xmlns:p14="http://schemas.microsoft.com/office/powerpoint/2010/main" val="79413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3867"/>
            <a:ext cx="8229600" cy="575733"/>
          </a:xfrm>
        </p:spPr>
        <p:txBody>
          <a:bodyPr>
            <a:normAutofit/>
          </a:bodyPr>
          <a:lstStyle>
            <a:lvl1pPr>
              <a:defRPr sz="3200" baseline="0">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562600"/>
          </a:xfrm>
        </p:spPr>
        <p:txBody>
          <a:bodyPr/>
          <a:lstStyle>
            <a:lvl1pPr>
              <a:buClr>
                <a:srgbClr val="0070C0"/>
              </a:buClr>
              <a:buFont typeface="Wingdings" pitchFamily="2" charset="2"/>
              <a:buChar char="§"/>
              <a:defRPr sz="2400" baseline="0"/>
            </a:lvl1pPr>
            <a:lvl2pPr>
              <a:buClr>
                <a:srgbClr val="92D050"/>
              </a:buClr>
              <a:buFont typeface="Wingdings" pitchFamily="2" charset="2"/>
              <a:buChar char="§"/>
              <a:defRPr sz="2000" baseline="0"/>
            </a:lvl2pPr>
            <a:lvl3pPr>
              <a:buClr>
                <a:srgbClr val="FF0000"/>
              </a:buClr>
              <a:buFont typeface="Wingdings" pitchFamily="2" charset="2"/>
              <a:buChar char="§"/>
              <a:defRPr sz="1800" baseline="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3BE0BBA-B4AC-40AC-A89A-56B2ED0B5ADF}" type="datetime1">
              <a:rPr lang="en-US"/>
              <a:pPr>
                <a:defRPr/>
              </a:pPr>
              <a:t>9/15/2017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@Zoran B. Djordjevic</a:t>
            </a:r>
          </a:p>
        </p:txBody>
      </p:sp>
      <p:sp>
        <p:nvSpPr>
          <p:cNvPr id="6" name="Slide Number Placeholder 5"/>
          <p:cNvSpPr>
            <a:spLocks noGrp="1"/>
          </p:cNvSpPr>
          <p:nvPr>
            <p:ph type="sldNum" sz="quarter" idx="12"/>
          </p:nvPr>
        </p:nvSpPr>
        <p:spPr/>
        <p:txBody>
          <a:bodyPr/>
          <a:lstStyle>
            <a:lvl1pPr>
              <a:defRPr sz="1600" b="1"/>
            </a:lvl1pPr>
          </a:lstStyle>
          <a:p>
            <a:pPr>
              <a:defRPr/>
            </a:pPr>
            <a:fld id="{615A3E1D-E62F-48D1-812E-65CFEFFA96D1}" type="slidenum">
              <a:rPr lang="en-US"/>
              <a:pPr>
                <a:defRPr/>
              </a:pPr>
              <a:t>‹#›</a:t>
            </a:fld>
            <a:endParaRPr lang="en-US" dirty="0"/>
          </a:p>
        </p:txBody>
      </p:sp>
    </p:spTree>
    <p:extLst>
      <p:ext uri="{BB962C8B-B14F-4D97-AF65-F5344CB8AC3E}">
        <p14:creationId xmlns:p14="http://schemas.microsoft.com/office/powerpoint/2010/main" val="2575697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7124CBE-A911-41CC-AD93-785593B15A47}" type="datetime1">
              <a:rPr lang="en-US"/>
              <a:pPr>
                <a:defRPr/>
              </a:pPr>
              <a:t>9/15/2017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@Zoran B. Djordjevic</a:t>
            </a:r>
          </a:p>
        </p:txBody>
      </p:sp>
      <p:sp>
        <p:nvSpPr>
          <p:cNvPr id="6" name="Slide Number Placeholder 5"/>
          <p:cNvSpPr>
            <a:spLocks noGrp="1"/>
          </p:cNvSpPr>
          <p:nvPr>
            <p:ph type="sldNum" sz="quarter" idx="12"/>
          </p:nvPr>
        </p:nvSpPr>
        <p:spPr/>
        <p:txBody>
          <a:bodyPr/>
          <a:lstStyle>
            <a:lvl1pPr>
              <a:defRPr/>
            </a:lvl1pPr>
          </a:lstStyle>
          <a:p>
            <a:pPr>
              <a:defRPr/>
            </a:pPr>
            <a:fld id="{970D36D1-5ED8-4C5E-B136-CA4F1BB1A3BF}" type="slidenum">
              <a:rPr lang="en-US"/>
              <a:pPr>
                <a:defRPr/>
              </a:pPr>
              <a:t>‹#›</a:t>
            </a:fld>
            <a:endParaRPr lang="en-US"/>
          </a:p>
        </p:txBody>
      </p:sp>
    </p:spTree>
    <p:extLst>
      <p:ext uri="{BB962C8B-B14F-4D97-AF65-F5344CB8AC3E}">
        <p14:creationId xmlns:p14="http://schemas.microsoft.com/office/powerpoint/2010/main" val="144355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75A3D5C-5D3E-4352-9A4A-54825A14E28E}" type="datetime1">
              <a:rPr lang="en-US"/>
              <a:pPr>
                <a:defRPr/>
              </a:pPr>
              <a:t>9/15/2017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@Zoran B. Djordjevic</a:t>
            </a:r>
          </a:p>
        </p:txBody>
      </p:sp>
      <p:sp>
        <p:nvSpPr>
          <p:cNvPr id="7" name="Slide Number Placeholder 5"/>
          <p:cNvSpPr>
            <a:spLocks noGrp="1"/>
          </p:cNvSpPr>
          <p:nvPr>
            <p:ph type="sldNum" sz="quarter" idx="12"/>
          </p:nvPr>
        </p:nvSpPr>
        <p:spPr/>
        <p:txBody>
          <a:bodyPr/>
          <a:lstStyle>
            <a:lvl1pPr>
              <a:defRPr/>
            </a:lvl1pPr>
          </a:lstStyle>
          <a:p>
            <a:pPr>
              <a:defRPr/>
            </a:pPr>
            <a:fld id="{BF78AC7B-A2B7-4EE2-8EFB-730844B2C8B1}" type="slidenum">
              <a:rPr lang="en-US"/>
              <a:pPr>
                <a:defRPr/>
              </a:pPr>
              <a:t>‹#›</a:t>
            </a:fld>
            <a:endParaRPr lang="en-US"/>
          </a:p>
        </p:txBody>
      </p:sp>
    </p:spTree>
    <p:extLst>
      <p:ext uri="{BB962C8B-B14F-4D97-AF65-F5344CB8AC3E}">
        <p14:creationId xmlns:p14="http://schemas.microsoft.com/office/powerpoint/2010/main" val="129031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4933E13-1F45-4364-8889-DA5CDF2ADC86}" type="datetime1">
              <a:rPr lang="en-US"/>
              <a:pPr>
                <a:defRPr/>
              </a:pPr>
              <a:t>9/15/2017</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@Zoran B. Djordjevic</a:t>
            </a:r>
          </a:p>
        </p:txBody>
      </p:sp>
      <p:sp>
        <p:nvSpPr>
          <p:cNvPr id="9" name="Slide Number Placeholder 5"/>
          <p:cNvSpPr>
            <a:spLocks noGrp="1"/>
          </p:cNvSpPr>
          <p:nvPr>
            <p:ph type="sldNum" sz="quarter" idx="12"/>
          </p:nvPr>
        </p:nvSpPr>
        <p:spPr/>
        <p:txBody>
          <a:bodyPr/>
          <a:lstStyle>
            <a:lvl1pPr>
              <a:defRPr/>
            </a:lvl1pPr>
          </a:lstStyle>
          <a:p>
            <a:pPr>
              <a:defRPr/>
            </a:pPr>
            <a:fld id="{2D592DF0-F20C-4F64-AD68-E4E287607D15}" type="slidenum">
              <a:rPr lang="en-US"/>
              <a:pPr>
                <a:defRPr/>
              </a:pPr>
              <a:t>‹#›</a:t>
            </a:fld>
            <a:endParaRPr lang="en-US"/>
          </a:p>
        </p:txBody>
      </p:sp>
    </p:spTree>
    <p:extLst>
      <p:ext uri="{BB962C8B-B14F-4D97-AF65-F5344CB8AC3E}">
        <p14:creationId xmlns:p14="http://schemas.microsoft.com/office/powerpoint/2010/main" val="249731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8EFE10A-AF80-49A4-8198-D0BC11DDF6CF}" type="datetime1">
              <a:rPr lang="en-US"/>
              <a:pPr>
                <a:defRPr/>
              </a:pPr>
              <a:t>9/15/2017</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@Zoran B. Djordjevic</a:t>
            </a:r>
          </a:p>
        </p:txBody>
      </p:sp>
      <p:sp>
        <p:nvSpPr>
          <p:cNvPr id="5" name="Slide Number Placeholder 5"/>
          <p:cNvSpPr>
            <a:spLocks noGrp="1"/>
          </p:cNvSpPr>
          <p:nvPr>
            <p:ph type="sldNum" sz="quarter" idx="12"/>
          </p:nvPr>
        </p:nvSpPr>
        <p:spPr/>
        <p:txBody>
          <a:bodyPr/>
          <a:lstStyle>
            <a:lvl1pPr>
              <a:defRPr/>
            </a:lvl1pPr>
          </a:lstStyle>
          <a:p>
            <a:pPr>
              <a:defRPr/>
            </a:pPr>
            <a:fld id="{AC83B507-CF27-4498-B30A-7B17F61397F9}" type="slidenum">
              <a:rPr lang="en-US"/>
              <a:pPr>
                <a:defRPr/>
              </a:pPr>
              <a:t>‹#›</a:t>
            </a:fld>
            <a:endParaRPr lang="en-US"/>
          </a:p>
        </p:txBody>
      </p:sp>
    </p:spTree>
    <p:extLst>
      <p:ext uri="{BB962C8B-B14F-4D97-AF65-F5344CB8AC3E}">
        <p14:creationId xmlns:p14="http://schemas.microsoft.com/office/powerpoint/2010/main" val="161842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6413056-81FD-45D1-9CC2-D6D105FE8221}" type="datetime1">
              <a:rPr lang="en-US"/>
              <a:pPr>
                <a:defRPr/>
              </a:pPr>
              <a:t>9/15/2017</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@Zoran B. Djordjevic</a:t>
            </a:r>
          </a:p>
        </p:txBody>
      </p:sp>
      <p:sp>
        <p:nvSpPr>
          <p:cNvPr id="4" name="Slide Number Placeholder 5"/>
          <p:cNvSpPr>
            <a:spLocks noGrp="1"/>
          </p:cNvSpPr>
          <p:nvPr>
            <p:ph type="sldNum" sz="quarter" idx="12"/>
          </p:nvPr>
        </p:nvSpPr>
        <p:spPr/>
        <p:txBody>
          <a:bodyPr/>
          <a:lstStyle>
            <a:lvl1pPr>
              <a:defRPr/>
            </a:lvl1pPr>
          </a:lstStyle>
          <a:p>
            <a:pPr>
              <a:defRPr/>
            </a:pPr>
            <a:fld id="{BD8F6940-5AF2-444A-B67C-E78BC020D3B0}" type="slidenum">
              <a:rPr lang="en-US"/>
              <a:pPr>
                <a:defRPr/>
              </a:pPr>
              <a:t>‹#›</a:t>
            </a:fld>
            <a:endParaRPr lang="en-US"/>
          </a:p>
        </p:txBody>
      </p:sp>
    </p:spTree>
    <p:extLst>
      <p:ext uri="{BB962C8B-B14F-4D97-AF65-F5344CB8AC3E}">
        <p14:creationId xmlns:p14="http://schemas.microsoft.com/office/powerpoint/2010/main" val="283720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6D5E48E-9C9F-40C3-A748-024831BBD779}" type="datetime1">
              <a:rPr lang="en-US"/>
              <a:pPr>
                <a:defRPr/>
              </a:pPr>
              <a:t>9/15/2017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@Zoran B. Djordjevic</a:t>
            </a:r>
          </a:p>
        </p:txBody>
      </p:sp>
      <p:sp>
        <p:nvSpPr>
          <p:cNvPr id="7" name="Slide Number Placeholder 5"/>
          <p:cNvSpPr>
            <a:spLocks noGrp="1"/>
          </p:cNvSpPr>
          <p:nvPr>
            <p:ph type="sldNum" sz="quarter" idx="12"/>
          </p:nvPr>
        </p:nvSpPr>
        <p:spPr/>
        <p:txBody>
          <a:bodyPr/>
          <a:lstStyle>
            <a:lvl1pPr>
              <a:defRPr/>
            </a:lvl1pPr>
          </a:lstStyle>
          <a:p>
            <a:pPr>
              <a:defRPr/>
            </a:pPr>
            <a:fld id="{0DB72810-0403-4902-809B-D9C0C8DA8976}" type="slidenum">
              <a:rPr lang="en-US"/>
              <a:pPr>
                <a:defRPr/>
              </a:pPr>
              <a:t>‹#›</a:t>
            </a:fld>
            <a:endParaRPr lang="en-US"/>
          </a:p>
        </p:txBody>
      </p:sp>
    </p:spTree>
    <p:extLst>
      <p:ext uri="{BB962C8B-B14F-4D97-AF65-F5344CB8AC3E}">
        <p14:creationId xmlns:p14="http://schemas.microsoft.com/office/powerpoint/2010/main" val="3749935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7160C3A-BCF5-4A30-9DE6-E70394F8FE1B}" type="datetime1">
              <a:rPr lang="en-US"/>
              <a:pPr>
                <a:defRPr/>
              </a:pPr>
              <a:t>9/15/2017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@Zoran B. Djordjevic</a:t>
            </a:r>
          </a:p>
        </p:txBody>
      </p:sp>
      <p:sp>
        <p:nvSpPr>
          <p:cNvPr id="7" name="Slide Number Placeholder 5"/>
          <p:cNvSpPr>
            <a:spLocks noGrp="1"/>
          </p:cNvSpPr>
          <p:nvPr>
            <p:ph type="sldNum" sz="quarter" idx="12"/>
          </p:nvPr>
        </p:nvSpPr>
        <p:spPr/>
        <p:txBody>
          <a:bodyPr/>
          <a:lstStyle>
            <a:lvl1pPr>
              <a:defRPr/>
            </a:lvl1pPr>
          </a:lstStyle>
          <a:p>
            <a:pPr>
              <a:defRPr/>
            </a:pPr>
            <a:fld id="{E6CAAF1F-D1CB-4BC0-9757-95B5636B00E2}" type="slidenum">
              <a:rPr lang="en-US"/>
              <a:pPr>
                <a:defRPr/>
              </a:pPr>
              <a:t>‹#›</a:t>
            </a:fld>
            <a:endParaRPr lang="en-US"/>
          </a:p>
        </p:txBody>
      </p:sp>
    </p:spTree>
    <p:extLst>
      <p:ext uri="{BB962C8B-B14F-4D97-AF65-F5344CB8AC3E}">
        <p14:creationId xmlns:p14="http://schemas.microsoft.com/office/powerpoint/2010/main" val="160375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F7D2FB1E-CBEF-4AE1-9079-4722388D3087}" type="datetime1">
              <a:rPr lang="en-US"/>
              <a:pPr>
                <a:defRPr/>
              </a:pPr>
              <a:t>9/15/2017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@Zoran B. Djordjevic</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6ECF0C37-A620-4214-BCAC-3EA6550BC23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34" r:id="rId1"/>
    <p:sldLayoutId id="2147484045"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5.onthehub.com/WebStore/Welcome.aspx?ws=4185a0dc-d0d1-e511-9416-b8ca3a5db7a1&amp;vsro=8"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Help:IPA_for_English#Key" TargetMode="External"/><Relationship Id="rId2" Type="http://schemas.openxmlformats.org/officeDocument/2006/relationships/hyperlink" Target="http://en.wikipedia.org/wiki/Help:IPA_for_English" TargetMode="External"/><Relationship Id="rId1" Type="http://schemas.openxmlformats.org/officeDocument/2006/relationships/slideLayout" Target="../slideLayouts/slideLayout2.xml"/><Relationship Id="rId4" Type="http://schemas.openxmlformats.org/officeDocument/2006/relationships/hyperlink" Target="http://en.wikipedia.org/wiki/Wikipedia:Pronunciation_respelling_key"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atic.googleusercontent.com/media/research.google.com/en/archive/mapreduce-osdi04.pdf"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spark.apache.org/docs/1.6.0/api/python/pyspark.html#pyspark.SparkContext" TargetMode="External"/><Relationship Id="rId2" Type="http://schemas.openxmlformats.org/officeDocument/2006/relationships/hyperlink" Target="https://spark.apache.org/docs/1.6.0/api/java/org/apache/spark/SparkContext.html" TargetMode="External"/><Relationship Id="rId1" Type="http://schemas.openxmlformats.org/officeDocument/2006/relationships/slideLayout" Target="../slideLayouts/slideLayout2.xml"/><Relationship Id="rId5" Type="http://schemas.openxmlformats.org/officeDocument/2006/relationships/hyperlink" Target="https://spark.apache.org/docs/1.6.0/api/R/index.html" TargetMode="External"/><Relationship Id="rId4" Type="http://schemas.openxmlformats.org/officeDocument/2006/relationships/hyperlink" Target="https://spark.apache.org/docs/1.6.0/api/scala/index.html#org.apache.spark.SparkContex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maven.apache.org/download.cgi"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en.wikipedia.org/wiki/Exit_status"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ClrTx/>
              <a:buFontTx/>
              <a:buNone/>
            </a:pPr>
            <a:fld id="{FFB77F09-0160-4757-A2E8-75D73B25D98A}" type="slidenum">
              <a:rPr lang="zh-CN" altLang="en-US" sz="1400" smtClean="0">
                <a:solidFill>
                  <a:schemeClr val="bg2"/>
                </a:solidFill>
                <a:latin typeface="Tahoma" pitchFamily="34" charset="0"/>
              </a:rPr>
              <a:pPr eaLnBrk="1" fontAlgn="base" hangingPunct="1">
                <a:spcBef>
                  <a:spcPct val="0"/>
                </a:spcBef>
                <a:spcAft>
                  <a:spcPct val="0"/>
                </a:spcAft>
                <a:buClrTx/>
                <a:buFontTx/>
                <a:buNone/>
              </a:pPr>
              <a:t>1</a:t>
            </a:fld>
            <a:endParaRPr lang="en-US" altLang="zh-CN" sz="1400" dirty="0" smtClean="0">
              <a:solidFill>
                <a:schemeClr val="bg2"/>
              </a:solidFill>
              <a:latin typeface="Tahoma" pitchFamily="34" charset="0"/>
            </a:endParaRPr>
          </a:p>
        </p:txBody>
      </p:sp>
      <p:sp>
        <p:nvSpPr>
          <p:cNvPr id="3075" name="Rectangle 3"/>
          <p:cNvSpPr>
            <a:spLocks noGrp="1" noChangeArrowheads="1"/>
          </p:cNvSpPr>
          <p:nvPr>
            <p:ph type="subTitle" idx="1"/>
          </p:nvPr>
        </p:nvSpPr>
        <p:spPr>
          <a:xfrm>
            <a:off x="838200" y="2057400"/>
            <a:ext cx="7620000" cy="3886200"/>
          </a:xfrm>
        </p:spPr>
        <p:txBody>
          <a:bodyPr/>
          <a:lstStyle/>
          <a:p>
            <a:pPr eaLnBrk="1" hangingPunct="1">
              <a:defRPr/>
            </a:pPr>
            <a:r>
              <a:rPr lang="en-US" altLang="zh-CN" dirty="0" smtClean="0">
                <a:solidFill>
                  <a:schemeClr val="tx1"/>
                </a:solidFill>
              </a:rPr>
              <a:t>Lecture 03</a:t>
            </a:r>
          </a:p>
          <a:p>
            <a:pPr eaLnBrk="1" hangingPunct="1">
              <a:defRPr/>
            </a:pPr>
            <a:r>
              <a:rPr lang="en-US" altLang="zh-CN" sz="3500" dirty="0" smtClean="0">
                <a:solidFill>
                  <a:srgbClr val="0070C0"/>
                </a:solidFill>
              </a:rPr>
              <a:t>Introduction to </a:t>
            </a:r>
          </a:p>
          <a:p>
            <a:pPr eaLnBrk="1" hangingPunct="1">
              <a:defRPr/>
            </a:pPr>
            <a:r>
              <a:rPr lang="en-US" altLang="zh-CN" sz="3500" dirty="0" smtClean="0">
                <a:solidFill>
                  <a:srgbClr val="0070C0"/>
                </a:solidFill>
              </a:rPr>
              <a:t>MapReduce and Spark</a:t>
            </a:r>
          </a:p>
          <a:p>
            <a:pPr eaLnBrk="1" hangingPunct="1">
              <a:defRPr/>
            </a:pPr>
            <a:endParaRPr lang="en-US" altLang="zh-CN" sz="3500" dirty="0" smtClean="0"/>
          </a:p>
          <a:p>
            <a:pPr eaLnBrk="1" hangingPunct="1">
              <a:defRPr/>
            </a:pPr>
            <a:r>
              <a:rPr lang="en-US" altLang="zh-CN" dirty="0" err="1" smtClean="0"/>
              <a:t>Csci</a:t>
            </a:r>
            <a:r>
              <a:rPr lang="en-US" altLang="zh-CN" dirty="0" smtClean="0"/>
              <a:t> E63 Big Data Analytics</a:t>
            </a:r>
          </a:p>
          <a:p>
            <a:pPr eaLnBrk="1" hangingPunct="1">
              <a:defRPr/>
            </a:pPr>
            <a:r>
              <a:rPr lang="en-US" altLang="zh-CN" dirty="0" smtClean="0"/>
              <a:t>Zoran B. Djordjević</a:t>
            </a:r>
          </a:p>
          <a:p>
            <a:pPr eaLnBrk="1" hangingPunct="1">
              <a:defRPr/>
            </a:pPr>
            <a:endParaRPr lang="en-US" altLang="zh-CN" sz="3500" dirty="0" smtClean="0"/>
          </a:p>
          <a:p>
            <a:pPr eaLnBrk="1" hangingPunct="1">
              <a:defRPr/>
            </a:pPr>
            <a:endParaRPr lang="en-US" altLang="zh-CN" sz="3500" dirty="0" smtClean="0"/>
          </a:p>
          <a:p>
            <a:pPr eaLnBrk="1" hangingPunct="1">
              <a:defRPr/>
            </a:pPr>
            <a:endParaRPr lang="en-US" altLang="zh-CN" sz="2000" dirty="0" smtClean="0"/>
          </a:p>
        </p:txBody>
      </p:sp>
      <p:sp>
        <p:nvSpPr>
          <p:cNvPr id="3076"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zh-CN" sz="1400" smtClean="0">
                <a:solidFill>
                  <a:schemeClr val="bg2"/>
                </a:solidFill>
                <a:latin typeface="Tahoma" pitchFamily="34" charset="0"/>
              </a:rPr>
              <a:t>@Zoran B. Djordjevic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B88E925-12CE-4B45-8C07-AEEFB01476E7}" type="slidenum">
              <a:rPr lang="zh-CN" altLang="en-US"/>
              <a:pPr>
                <a:defRPr/>
              </a:pPr>
              <a:t>10</a:t>
            </a:fld>
            <a:endParaRPr lang="en-US" altLang="zh-CN"/>
          </a:p>
        </p:txBody>
      </p:sp>
      <p:sp>
        <p:nvSpPr>
          <p:cNvPr id="16387" name="Rectangle 2"/>
          <p:cNvSpPr>
            <a:spLocks noGrp="1" noChangeArrowheads="1"/>
          </p:cNvSpPr>
          <p:nvPr>
            <p:ph type="title"/>
          </p:nvPr>
        </p:nvSpPr>
        <p:spPr>
          <a:xfrm>
            <a:off x="304800" y="228600"/>
            <a:ext cx="8229600" cy="576262"/>
          </a:xfrm>
        </p:spPr>
        <p:txBody>
          <a:bodyPr>
            <a:normAutofit fontScale="90000"/>
          </a:bodyPr>
          <a:lstStyle/>
          <a:p>
            <a:pPr eaLnBrk="1" hangingPunct="1">
              <a:defRPr/>
            </a:pPr>
            <a:r>
              <a:rPr lang="en-US" altLang="en-US" dirty="0" smtClean="0"/>
              <a:t>Open Source MapReduce</a:t>
            </a:r>
          </a:p>
        </p:txBody>
      </p:sp>
      <p:sp>
        <p:nvSpPr>
          <p:cNvPr id="17412" name="Rectangle 3"/>
          <p:cNvSpPr>
            <a:spLocks noGrp="1" noChangeArrowheads="1"/>
          </p:cNvSpPr>
          <p:nvPr>
            <p:ph type="body" idx="1"/>
          </p:nvPr>
        </p:nvSpPr>
        <p:spPr>
          <a:xfrm>
            <a:off x="381000" y="914400"/>
            <a:ext cx="8229600" cy="5562600"/>
          </a:xfrm>
        </p:spPr>
        <p:txBody>
          <a:bodyPr/>
          <a:lstStyle/>
          <a:p>
            <a:pPr eaLnBrk="1" hangingPunct="1"/>
            <a:r>
              <a:rPr lang="en-US" altLang="en-US" dirty="0" smtClean="0"/>
              <a:t>We will not build MapReduce frameworks. </a:t>
            </a:r>
          </a:p>
          <a:p>
            <a:pPr eaLnBrk="1" hangingPunct="1"/>
            <a:r>
              <a:rPr lang="en-US" altLang="en-US" dirty="0" smtClean="0"/>
              <a:t>We will learn to use an open source MapReduce Framework called Hadoop which is offered as Apache project, as well by commercial vendors: Cloudera, Hortonworks, </a:t>
            </a:r>
            <a:r>
              <a:rPr lang="en-US" altLang="en-US" dirty="0" err="1" smtClean="0"/>
              <a:t>MapR</a:t>
            </a:r>
            <a:r>
              <a:rPr lang="en-US" altLang="en-US" dirty="0" smtClean="0"/>
              <a:t>, IBM, and many other vendors. </a:t>
            </a:r>
          </a:p>
          <a:p>
            <a:pPr eaLnBrk="1" hangingPunct="1"/>
            <a:r>
              <a:rPr lang="en-US" altLang="en-US" dirty="0" smtClean="0"/>
              <a:t>Non commercial version of Hadoop source code is available at </a:t>
            </a:r>
            <a:r>
              <a:rPr lang="en-US" altLang="en-US" i="1" dirty="0" smtClean="0"/>
              <a:t>apache.org</a:t>
            </a:r>
            <a:r>
              <a:rPr lang="en-US" altLang="en-US" dirty="0" smtClean="0"/>
              <a:t>.</a:t>
            </a:r>
          </a:p>
          <a:p>
            <a:pPr eaLnBrk="1" hangingPunct="1"/>
            <a:r>
              <a:rPr lang="en-US" altLang="en-US" dirty="0" smtClean="0"/>
              <a:t>Each vendor improves on original, open source design and sells its improved version commercially.</a:t>
            </a:r>
          </a:p>
          <a:p>
            <a:pPr eaLnBrk="1" hangingPunct="1"/>
            <a:r>
              <a:rPr lang="en-US" altLang="en-US" b="1" dirty="0" smtClean="0"/>
              <a:t>Hadoop makes massive parallel computing on large clusters (thousands of cheap, commodity machines) possible.</a:t>
            </a:r>
          </a:p>
        </p:txBody>
      </p:sp>
      <p:sp>
        <p:nvSpPr>
          <p:cNvPr id="17413"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zh-CN" sz="1200" smtClean="0">
                <a:solidFill>
                  <a:srgbClr val="898989"/>
                </a:solidFill>
              </a:rPr>
              <a:t>@Zoran B. Djordjevic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457200" y="914400"/>
            <a:ext cx="8229600" cy="5059363"/>
          </a:xfrm>
        </p:spPr>
        <p:txBody>
          <a:bodyPr/>
          <a:lstStyle/>
          <a:p>
            <a:r>
              <a:rPr lang="en-US" altLang="en-US" smtClean="0"/>
              <a:t>Hadoop could be fetched from </a:t>
            </a:r>
            <a:r>
              <a:rPr lang="en-US" altLang="en-US" smtClean="0">
                <a:latin typeface="Courier New" pitchFamily="49" charset="0"/>
                <a:cs typeface="Courier New" pitchFamily="49" charset="0"/>
              </a:rPr>
              <a:t>hadoop.apache.org</a:t>
            </a:r>
          </a:p>
          <a:p>
            <a:endParaRPr lang="en-US" altLang="en-US" smtClean="0">
              <a:latin typeface="Courier New" pitchFamily="49" charset="0"/>
              <a:cs typeface="Courier New" pitchFamily="49" charset="0"/>
            </a:endParaRPr>
          </a:p>
        </p:txBody>
      </p:sp>
      <p:sp>
        <p:nvSpPr>
          <p:cNvPr id="32771"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smtClean="0">
                <a:solidFill>
                  <a:srgbClr val="898989"/>
                </a:solidFill>
              </a:rPr>
              <a:t>@Zoran B. Djordjevic</a:t>
            </a:r>
          </a:p>
        </p:txBody>
      </p:sp>
      <p:sp>
        <p:nvSpPr>
          <p:cNvPr id="5" name="Slide Number Placeholder 4"/>
          <p:cNvSpPr>
            <a:spLocks noGrp="1"/>
          </p:cNvSpPr>
          <p:nvPr>
            <p:ph type="sldNum" sz="quarter" idx="12"/>
          </p:nvPr>
        </p:nvSpPr>
        <p:spPr/>
        <p:txBody>
          <a:bodyPr/>
          <a:lstStyle/>
          <a:p>
            <a:pPr>
              <a:defRPr/>
            </a:pPr>
            <a:fld id="{FE7A1923-5784-4728-B745-FC80AA615D44}" type="slidenum">
              <a:rPr lang="en-US" smtClean="0"/>
              <a:pPr>
                <a:defRPr/>
              </a:pPr>
              <a:t>11</a:t>
            </a:fld>
            <a:endParaRPr lang="en-US" dirty="0"/>
          </a:p>
        </p:txBody>
      </p:sp>
      <p:pic>
        <p:nvPicPr>
          <p:cNvPr id="3277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816975" cy="601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0"/>
            <a:ext cx="8229600" cy="715963"/>
          </a:xfrm>
        </p:spPr>
        <p:txBody>
          <a:bodyPr/>
          <a:lstStyle/>
          <a:p>
            <a:r>
              <a:rPr lang="en-US" altLang="en-US" smtClean="0"/>
              <a:t>Cloudera</a:t>
            </a:r>
          </a:p>
        </p:txBody>
      </p:sp>
      <p:sp>
        <p:nvSpPr>
          <p:cNvPr id="3" name="Content Placeholder 2"/>
          <p:cNvSpPr>
            <a:spLocks noGrp="1"/>
          </p:cNvSpPr>
          <p:nvPr>
            <p:ph idx="1"/>
          </p:nvPr>
        </p:nvSpPr>
        <p:spPr>
          <a:xfrm>
            <a:off x="533400" y="685800"/>
            <a:ext cx="8229600" cy="5059363"/>
          </a:xfrm>
        </p:spPr>
        <p:txBody>
          <a:bodyPr/>
          <a:lstStyle/>
          <a:p>
            <a:pPr>
              <a:defRPr/>
            </a:pPr>
            <a:r>
              <a:rPr lang="en-US" dirty="0" smtClean="0"/>
              <a:t>Doug Cutting </a:t>
            </a:r>
            <a:r>
              <a:rPr lang="en-US" dirty="0"/>
              <a:t>who invented Hadoop </a:t>
            </a:r>
            <a:r>
              <a:rPr lang="en-US" dirty="0" smtClean="0"/>
              <a:t>is at </a:t>
            </a:r>
            <a:r>
              <a:rPr lang="en-US" dirty="0"/>
              <a:t>Cloudera</a:t>
            </a:r>
            <a:r>
              <a:rPr lang="en-US" dirty="0" smtClean="0"/>
              <a:t>.</a:t>
            </a:r>
            <a:endParaRPr lang="en-US" dirty="0"/>
          </a:p>
          <a:p>
            <a:pPr>
              <a:defRPr/>
            </a:pPr>
            <a:endParaRPr lang="en-US" dirty="0" smtClean="0"/>
          </a:p>
          <a:p>
            <a:pPr>
              <a:defRPr/>
            </a:pPr>
            <a:endParaRPr lang="en-US" dirty="0" smtClean="0"/>
          </a:p>
          <a:p>
            <a:pPr>
              <a:defRPr/>
            </a:pPr>
            <a:endParaRPr lang="en-US" dirty="0"/>
          </a:p>
          <a:p>
            <a:pPr marL="0" indent="0">
              <a:buFont typeface="Wingdings" pitchFamily="2" charset="2"/>
              <a:buNone/>
              <a:defRPr/>
            </a:pPr>
            <a:endParaRPr lang="en-US" dirty="0"/>
          </a:p>
        </p:txBody>
      </p:sp>
      <p:sp>
        <p:nvSpPr>
          <p:cNvPr id="3379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smtClean="0">
                <a:solidFill>
                  <a:srgbClr val="898989"/>
                </a:solidFill>
              </a:rPr>
              <a:t>@Zoran B. Djordjevic</a:t>
            </a:r>
          </a:p>
        </p:txBody>
      </p:sp>
      <p:sp>
        <p:nvSpPr>
          <p:cNvPr id="5" name="Slide Number Placeholder 4"/>
          <p:cNvSpPr>
            <a:spLocks noGrp="1"/>
          </p:cNvSpPr>
          <p:nvPr>
            <p:ph type="sldNum" sz="quarter" idx="12"/>
          </p:nvPr>
        </p:nvSpPr>
        <p:spPr/>
        <p:txBody>
          <a:bodyPr/>
          <a:lstStyle/>
          <a:p>
            <a:pPr>
              <a:defRPr/>
            </a:pPr>
            <a:fld id="{996CBB4D-78BE-45AA-95E0-2C7D9A4FDB9D}" type="slidenum">
              <a:rPr lang="en-US" smtClean="0"/>
              <a:pPr>
                <a:defRPr/>
              </a:pPr>
              <a:t>12</a:t>
            </a:fld>
            <a:endParaRPr lang="en-US" dirty="0"/>
          </a:p>
        </p:txBody>
      </p:sp>
      <p:pic>
        <p:nvPicPr>
          <p:cNvPr id="3379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7848600"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Hortonworks</a:t>
            </a:r>
            <a:endParaRPr lang="en-US" dirty="0"/>
          </a:p>
        </p:txBody>
      </p:sp>
      <p:pic>
        <p:nvPicPr>
          <p:cNvPr id="6" name="Content Placeholder 5"/>
          <p:cNvPicPr>
            <a:picLocks noGrp="1" noChangeAspect="1"/>
          </p:cNvPicPr>
          <p:nvPr>
            <p:ph idx="1"/>
          </p:nvPr>
        </p:nvPicPr>
        <p:blipFill>
          <a:blip r:embed="rId2"/>
          <a:stretch>
            <a:fillRect/>
          </a:stretch>
        </p:blipFill>
        <p:spPr>
          <a:xfrm>
            <a:off x="457200" y="815771"/>
            <a:ext cx="8229600" cy="5302657"/>
          </a:xfrm>
          <a:prstGeom prst="rect">
            <a:avLst/>
          </a:prstGeom>
        </p:spPr>
      </p:pic>
      <p:sp>
        <p:nvSpPr>
          <p:cNvPr id="4" name="Footer Placeholder 3"/>
          <p:cNvSpPr>
            <a:spLocks noGrp="1"/>
          </p:cNvSpPr>
          <p:nvPr>
            <p:ph type="ftr" sz="quarter" idx="11"/>
          </p:nvPr>
        </p:nvSpPr>
        <p:spPr/>
        <p:txBody>
          <a:bodyPr/>
          <a:lstStyle/>
          <a:p>
            <a:pPr>
              <a:defRPr/>
            </a:pPr>
            <a:r>
              <a:rPr lang="en-US" smtClean="0"/>
              <a:t>@Zoran B. Djordjevic</a:t>
            </a:r>
            <a:endParaRPr lang="en-US"/>
          </a:p>
        </p:txBody>
      </p:sp>
      <p:sp>
        <p:nvSpPr>
          <p:cNvPr id="5" name="Slide Number Placeholder 4"/>
          <p:cNvSpPr>
            <a:spLocks noGrp="1"/>
          </p:cNvSpPr>
          <p:nvPr>
            <p:ph type="sldNum" sz="quarter" idx="12"/>
          </p:nvPr>
        </p:nvSpPr>
        <p:spPr/>
        <p:txBody>
          <a:bodyPr/>
          <a:lstStyle/>
          <a:p>
            <a:pPr>
              <a:defRPr/>
            </a:pPr>
            <a:fld id="{615A3E1D-E62F-48D1-812E-65CFEFFA96D1}" type="slidenum">
              <a:rPr lang="en-US" smtClean="0"/>
              <a:pPr>
                <a:defRPr/>
              </a:pPr>
              <a:t>13</a:t>
            </a:fld>
            <a:endParaRPr lang="en-US" dirty="0"/>
          </a:p>
        </p:txBody>
      </p:sp>
    </p:spTree>
    <p:extLst>
      <p:ext uri="{BB962C8B-B14F-4D97-AF65-F5344CB8AC3E}">
        <p14:creationId xmlns:p14="http://schemas.microsoft.com/office/powerpoint/2010/main" val="2313639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81000" y="33338"/>
            <a:ext cx="8229600" cy="576262"/>
          </a:xfrm>
        </p:spPr>
        <p:txBody>
          <a:bodyPr>
            <a:normAutofit fontScale="90000"/>
          </a:bodyPr>
          <a:lstStyle/>
          <a:p>
            <a:pPr>
              <a:defRPr/>
            </a:pPr>
            <a:r>
              <a:rPr lang="en-US" altLang="en-US" smtClean="0"/>
              <a:t>MapR</a:t>
            </a:r>
          </a:p>
        </p:txBody>
      </p:sp>
      <p:sp>
        <p:nvSpPr>
          <p:cNvPr id="37891"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smtClean="0">
                <a:solidFill>
                  <a:srgbClr val="898989"/>
                </a:solidFill>
              </a:rPr>
              <a:t>@Zoran B. Djordjevic</a:t>
            </a:r>
          </a:p>
        </p:txBody>
      </p:sp>
      <p:sp>
        <p:nvSpPr>
          <p:cNvPr id="5" name="Slide Number Placeholder 4"/>
          <p:cNvSpPr>
            <a:spLocks noGrp="1"/>
          </p:cNvSpPr>
          <p:nvPr>
            <p:ph type="sldNum" sz="quarter" idx="12"/>
          </p:nvPr>
        </p:nvSpPr>
        <p:spPr/>
        <p:txBody>
          <a:bodyPr/>
          <a:lstStyle/>
          <a:p>
            <a:pPr>
              <a:defRPr/>
            </a:pPr>
            <a:fld id="{B5E65601-B599-412B-B1C6-17B1B0EB8F63}" type="slidenum">
              <a:rPr lang="en-US" smtClean="0"/>
              <a:pPr>
                <a:defRPr/>
              </a:pPr>
              <a:t>14</a:t>
            </a:fld>
            <a:endParaRPr lang="en-US" dirty="0"/>
          </a:p>
        </p:txBody>
      </p:sp>
      <p:sp>
        <p:nvSpPr>
          <p:cNvPr id="37893" name="Content Placeholder 6"/>
          <p:cNvSpPr>
            <a:spLocks noGrp="1"/>
          </p:cNvSpPr>
          <p:nvPr>
            <p:ph idx="1"/>
          </p:nvPr>
        </p:nvSpPr>
        <p:spPr>
          <a:xfrm>
            <a:off x="152400" y="990600"/>
            <a:ext cx="8839200" cy="5334000"/>
          </a:xfrm>
        </p:spPr>
        <p:txBody>
          <a:bodyPr/>
          <a:lstStyle/>
          <a:p>
            <a:r>
              <a:rPr lang="en-US" altLang="en-US" smtClean="0"/>
              <a:t>If you are the Government of India and want to store and use biometric information of 1.2 billion people, you use MapR Hadoop</a:t>
            </a:r>
          </a:p>
          <a:p>
            <a:endParaRPr lang="en-US" altLang="en-US" smtClean="0"/>
          </a:p>
        </p:txBody>
      </p:sp>
      <p:pic>
        <p:nvPicPr>
          <p:cNvPr id="37894"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077200"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Microsoft Azure, HDInsight</a:t>
            </a:r>
            <a:endParaRPr lang="en-US" dirty="0"/>
          </a:p>
        </p:txBody>
      </p:sp>
      <p:pic>
        <p:nvPicPr>
          <p:cNvPr id="6" name="Content Placeholder 5"/>
          <p:cNvPicPr>
            <a:picLocks noGrp="1" noChangeAspect="1"/>
          </p:cNvPicPr>
          <p:nvPr>
            <p:ph idx="1"/>
          </p:nvPr>
        </p:nvPicPr>
        <p:blipFill>
          <a:blip r:embed="rId2"/>
          <a:stretch>
            <a:fillRect/>
          </a:stretch>
        </p:blipFill>
        <p:spPr>
          <a:xfrm>
            <a:off x="457200" y="847175"/>
            <a:ext cx="8229600" cy="5239849"/>
          </a:xfrm>
          <a:prstGeom prst="rect">
            <a:avLst/>
          </a:prstGeom>
        </p:spPr>
      </p:pic>
      <p:sp>
        <p:nvSpPr>
          <p:cNvPr id="4" name="Footer Placeholder 3"/>
          <p:cNvSpPr>
            <a:spLocks noGrp="1"/>
          </p:cNvSpPr>
          <p:nvPr>
            <p:ph type="ftr" sz="quarter" idx="11"/>
          </p:nvPr>
        </p:nvSpPr>
        <p:spPr/>
        <p:txBody>
          <a:bodyPr/>
          <a:lstStyle/>
          <a:p>
            <a:pPr>
              <a:defRPr/>
            </a:pPr>
            <a:r>
              <a:rPr lang="en-US" smtClean="0"/>
              <a:t>@Zoran B. Djordjevic</a:t>
            </a:r>
            <a:endParaRPr lang="en-US"/>
          </a:p>
        </p:txBody>
      </p:sp>
      <p:sp>
        <p:nvSpPr>
          <p:cNvPr id="5" name="Slide Number Placeholder 4"/>
          <p:cNvSpPr>
            <a:spLocks noGrp="1"/>
          </p:cNvSpPr>
          <p:nvPr>
            <p:ph type="sldNum" sz="quarter" idx="12"/>
          </p:nvPr>
        </p:nvSpPr>
        <p:spPr/>
        <p:txBody>
          <a:bodyPr/>
          <a:lstStyle/>
          <a:p>
            <a:pPr>
              <a:defRPr/>
            </a:pPr>
            <a:fld id="{615A3E1D-E62F-48D1-812E-65CFEFFA96D1}" type="slidenum">
              <a:rPr lang="en-US" smtClean="0"/>
              <a:pPr>
                <a:defRPr/>
              </a:pPr>
              <a:t>15</a:t>
            </a:fld>
            <a:endParaRPr lang="en-US" dirty="0"/>
          </a:p>
        </p:txBody>
      </p:sp>
    </p:spTree>
    <p:extLst>
      <p:ext uri="{BB962C8B-B14F-4D97-AF65-F5344CB8AC3E}">
        <p14:creationId xmlns:p14="http://schemas.microsoft.com/office/powerpoint/2010/main" val="2187954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81000" y="33338"/>
            <a:ext cx="8229600" cy="576262"/>
          </a:xfrm>
        </p:spPr>
        <p:txBody>
          <a:bodyPr>
            <a:normAutofit fontScale="90000"/>
          </a:bodyPr>
          <a:lstStyle/>
          <a:p>
            <a:pPr>
              <a:defRPr/>
            </a:pPr>
            <a:r>
              <a:rPr lang="en-US" altLang="en-US" smtClean="0"/>
              <a:t>IBM BigInsight</a:t>
            </a:r>
          </a:p>
        </p:txBody>
      </p:sp>
      <p:pic>
        <p:nvPicPr>
          <p:cNvPr id="39939"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219200"/>
            <a:ext cx="8040688" cy="4648200"/>
          </a:xfrm>
        </p:spPr>
      </p:pic>
      <p:sp>
        <p:nvSpPr>
          <p:cNvPr id="3994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smtClean="0">
                <a:solidFill>
                  <a:srgbClr val="898989"/>
                </a:solidFill>
              </a:rPr>
              <a:t>@Zoran B. Djordjevic</a:t>
            </a:r>
          </a:p>
        </p:txBody>
      </p:sp>
      <p:sp>
        <p:nvSpPr>
          <p:cNvPr id="5" name="Slide Number Placeholder 4"/>
          <p:cNvSpPr>
            <a:spLocks noGrp="1"/>
          </p:cNvSpPr>
          <p:nvPr>
            <p:ph type="sldNum" sz="quarter" idx="12"/>
          </p:nvPr>
        </p:nvSpPr>
        <p:spPr/>
        <p:txBody>
          <a:bodyPr/>
          <a:lstStyle/>
          <a:p>
            <a:pPr>
              <a:defRPr/>
            </a:pPr>
            <a:fld id="{DDF55CE7-5E60-4A48-AEED-474B320AB68D}"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a:xfrm>
            <a:off x="381000" y="33338"/>
            <a:ext cx="8229600" cy="576262"/>
          </a:xfrm>
        </p:spPr>
        <p:txBody>
          <a:bodyPr>
            <a:normAutofit fontScale="90000"/>
          </a:bodyPr>
          <a:lstStyle/>
          <a:p>
            <a:pPr>
              <a:defRPr/>
            </a:pPr>
            <a:r>
              <a:rPr lang="en-US" altLang="en-US" smtClean="0"/>
              <a:t>References</a:t>
            </a:r>
          </a:p>
        </p:txBody>
      </p:sp>
      <p:sp>
        <p:nvSpPr>
          <p:cNvPr id="84995" name="Content Placeholder 2"/>
          <p:cNvSpPr>
            <a:spLocks noGrp="1"/>
          </p:cNvSpPr>
          <p:nvPr>
            <p:ph idx="1"/>
          </p:nvPr>
        </p:nvSpPr>
        <p:spPr/>
        <p:txBody>
          <a:bodyPr/>
          <a:lstStyle/>
          <a:p>
            <a:r>
              <a:rPr lang="en-US" altLang="en-US" smtClean="0"/>
              <a:t>Hadoop the Definitive Guide, 3</a:t>
            </a:r>
            <a:r>
              <a:rPr lang="en-US" altLang="en-US" baseline="30000" smtClean="0"/>
              <a:t>rd</a:t>
            </a:r>
            <a:r>
              <a:rPr lang="en-US" altLang="en-US" smtClean="0"/>
              <a:t> Edition, by Tom White, O’Reilly 2012</a:t>
            </a:r>
          </a:p>
          <a:p>
            <a:r>
              <a:rPr lang="en-US" altLang="en-US" smtClean="0"/>
              <a:t>Hadoop in Action, by Chuck Lam, Manning 2011</a:t>
            </a:r>
          </a:p>
          <a:p>
            <a:r>
              <a:rPr lang="en-US" altLang="en-US" smtClean="0"/>
              <a:t>Hadoop in Practice, by Alex Holmes, Manning 2012</a:t>
            </a:r>
          </a:p>
          <a:p>
            <a:r>
              <a:rPr lang="en-US" altLang="en-US" smtClean="0"/>
              <a:t>Cloudera, CDH5 Quick Start Guide</a:t>
            </a:r>
          </a:p>
        </p:txBody>
      </p:sp>
      <p:sp>
        <p:nvSpPr>
          <p:cNvPr id="8499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smtClean="0">
                <a:solidFill>
                  <a:srgbClr val="898989"/>
                </a:solidFill>
              </a:rPr>
              <a:t>@Zoran B. Djordjevic</a:t>
            </a:r>
          </a:p>
        </p:txBody>
      </p:sp>
      <p:sp>
        <p:nvSpPr>
          <p:cNvPr id="5" name="Slide Number Placeholder 4"/>
          <p:cNvSpPr>
            <a:spLocks noGrp="1"/>
          </p:cNvSpPr>
          <p:nvPr>
            <p:ph type="sldNum" sz="quarter" idx="12"/>
          </p:nvPr>
        </p:nvSpPr>
        <p:spPr/>
        <p:txBody>
          <a:bodyPr/>
          <a:lstStyle/>
          <a:p>
            <a:pPr>
              <a:defRPr/>
            </a:pPr>
            <a:fld id="{AA12E21D-DCE4-4F18-9274-968968DAACEA}"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800" dirty="0" smtClean="0"/>
              <a:t>Lecture 03</a:t>
            </a:r>
            <a:br>
              <a:rPr lang="en-US" sz="2800" dirty="0" smtClean="0"/>
            </a:br>
            <a:r>
              <a:rPr lang="en-US" dirty="0" smtClean="0"/>
              <a:t/>
            </a:r>
            <a:br>
              <a:rPr lang="en-US" dirty="0" smtClean="0"/>
            </a:br>
            <a:r>
              <a:rPr lang="en-US" dirty="0" smtClean="0">
                <a:solidFill>
                  <a:srgbClr val="0070C0"/>
                </a:solidFill>
              </a:rPr>
              <a:t>Introduction to Spark</a:t>
            </a:r>
            <a:endParaRPr lang="en-US" sz="3600" dirty="0">
              <a:solidFill>
                <a:srgbClr val="0070C0"/>
              </a:solidFill>
            </a:endParaRPr>
          </a:p>
        </p:txBody>
      </p:sp>
      <p:sp>
        <p:nvSpPr>
          <p:cNvPr id="3" name="Subtitle 2"/>
          <p:cNvSpPr>
            <a:spLocks noGrp="1"/>
          </p:cNvSpPr>
          <p:nvPr>
            <p:ph type="subTitle" idx="1"/>
          </p:nvPr>
        </p:nvSpPr>
        <p:spPr>
          <a:xfrm>
            <a:off x="1371600" y="4191000"/>
            <a:ext cx="6400800" cy="1447800"/>
          </a:xfrm>
        </p:spPr>
        <p:txBody>
          <a:bodyPr>
            <a:normAutofit/>
          </a:bodyPr>
          <a:lstStyle/>
          <a:p>
            <a:r>
              <a:rPr lang="en-US" sz="2800" dirty="0" smtClean="0"/>
              <a:t>Zoran B. Djordjević</a:t>
            </a:r>
            <a:endParaRPr lang="en-US" sz="2800" dirty="0"/>
          </a:p>
        </p:txBody>
      </p:sp>
      <p:sp>
        <p:nvSpPr>
          <p:cNvPr id="4" name="Footer Placeholder 3"/>
          <p:cNvSpPr>
            <a:spLocks noGrp="1"/>
          </p:cNvSpPr>
          <p:nvPr>
            <p:ph type="ftr" sz="quarter" idx="11"/>
          </p:nvPr>
        </p:nvSpPr>
        <p:spPr/>
        <p:txBody>
          <a:bodyPr/>
          <a:lstStyle/>
          <a:p>
            <a:r>
              <a:rPr lang="en-US" smtClean="0"/>
              <a:t>@Zoran B. Djordjević</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6675477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	</a:t>
            </a:r>
            <a:endParaRPr lang="en-US" dirty="0"/>
          </a:p>
        </p:txBody>
      </p:sp>
      <p:sp>
        <p:nvSpPr>
          <p:cNvPr id="3" name="Content Placeholder 2"/>
          <p:cNvSpPr>
            <a:spLocks noGrp="1"/>
          </p:cNvSpPr>
          <p:nvPr>
            <p:ph idx="1"/>
          </p:nvPr>
        </p:nvSpPr>
        <p:spPr/>
        <p:txBody>
          <a:bodyPr/>
          <a:lstStyle/>
          <a:p>
            <a:r>
              <a:rPr lang="en-US" dirty="0" smtClean="0"/>
              <a:t>These slides follow to a good measure the book </a:t>
            </a:r>
          </a:p>
          <a:p>
            <a:pPr marL="0" indent="0">
              <a:buNone/>
            </a:pPr>
            <a:r>
              <a:rPr lang="en-US" dirty="0"/>
              <a:t> </a:t>
            </a:r>
            <a:r>
              <a:rPr lang="en-US" dirty="0" smtClean="0"/>
              <a:t>      "</a:t>
            </a:r>
            <a:r>
              <a:rPr lang="en-US" i="1" dirty="0" smtClean="0"/>
              <a:t>Learning Spark</a:t>
            </a:r>
            <a:r>
              <a:rPr lang="en-US" dirty="0" smtClean="0"/>
              <a:t>" by </a:t>
            </a:r>
          </a:p>
          <a:p>
            <a:pPr marL="0" indent="0">
              <a:buNone/>
            </a:pPr>
            <a:r>
              <a:rPr lang="en-US" dirty="0"/>
              <a:t> </a:t>
            </a:r>
            <a:r>
              <a:rPr lang="en-US" dirty="0" smtClean="0"/>
              <a:t>       Holden </a:t>
            </a:r>
            <a:r>
              <a:rPr lang="en-US" dirty="0" err="1" smtClean="0"/>
              <a:t>Karau</a:t>
            </a:r>
            <a:r>
              <a:rPr lang="en-US" dirty="0" smtClean="0"/>
              <a:t>, Andy </a:t>
            </a:r>
            <a:r>
              <a:rPr lang="en-US" dirty="0" err="1" smtClean="0"/>
              <a:t>Konwinski</a:t>
            </a:r>
            <a:r>
              <a:rPr lang="en-US" dirty="0" smtClean="0"/>
              <a:t>, Patrick Wendell &amp; </a:t>
            </a:r>
            <a:r>
              <a:rPr lang="en-US" dirty="0" err="1" smtClean="0"/>
              <a:t>Mathei</a:t>
            </a:r>
            <a:r>
              <a:rPr lang="en-US" dirty="0" smtClean="0"/>
              <a:t> </a:t>
            </a:r>
            <a:r>
              <a:rPr lang="en-US" dirty="0" err="1" smtClean="0"/>
              <a:t>Zaharia</a:t>
            </a:r>
            <a:r>
              <a:rPr lang="en-US" dirty="0" smtClean="0"/>
              <a:t>,    	O’Reilly 2015</a:t>
            </a:r>
            <a:endParaRPr lang="en-US" dirty="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44016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8754F61-4C53-4462-8CA6-146C6B76F44D}" type="slidenum">
              <a:rPr lang="zh-CN" altLang="en-US"/>
              <a:pPr>
                <a:defRPr/>
              </a:pPr>
              <a:t>2</a:t>
            </a:fld>
            <a:endParaRPr lang="en-US" altLang="zh-CN"/>
          </a:p>
        </p:txBody>
      </p:sp>
      <p:sp>
        <p:nvSpPr>
          <p:cNvPr id="4099" name="Rectangle 2"/>
          <p:cNvSpPr>
            <a:spLocks noGrp="1" noChangeArrowheads="1"/>
          </p:cNvSpPr>
          <p:nvPr>
            <p:ph type="title"/>
          </p:nvPr>
        </p:nvSpPr>
        <p:spPr>
          <a:xfrm>
            <a:off x="304800" y="381000"/>
            <a:ext cx="8610600" cy="533400"/>
          </a:xfrm>
        </p:spPr>
        <p:txBody>
          <a:bodyPr>
            <a:normAutofit fontScale="90000"/>
          </a:bodyPr>
          <a:lstStyle/>
          <a:p>
            <a:pPr eaLnBrk="1" hangingPunct="1">
              <a:defRPr/>
            </a:pPr>
            <a:r>
              <a:rPr lang="en-US" sz="2400" b="1" smtClean="0">
                <a:latin typeface="Courier New" pitchFamily="49" charset="0"/>
              </a:rPr>
              <a:t>Serial vs. Parallel</a:t>
            </a:r>
            <a:r>
              <a:rPr lang="en-US" smtClean="0"/>
              <a:t> </a:t>
            </a:r>
            <a:r>
              <a:rPr lang="en-US" sz="2400" b="1" smtClean="0"/>
              <a:t>Programming Model</a:t>
            </a:r>
          </a:p>
        </p:txBody>
      </p:sp>
      <p:sp>
        <p:nvSpPr>
          <p:cNvPr id="4100" name="Rectangle 3"/>
          <p:cNvSpPr>
            <a:spLocks noGrp="1" noChangeArrowheads="1"/>
          </p:cNvSpPr>
          <p:nvPr>
            <p:ph type="body" idx="1"/>
          </p:nvPr>
        </p:nvSpPr>
        <p:spPr>
          <a:xfrm>
            <a:off x="533400" y="1143000"/>
            <a:ext cx="8153400" cy="4876800"/>
          </a:xfrm>
        </p:spPr>
        <p:txBody>
          <a:bodyPr/>
          <a:lstStyle/>
          <a:p>
            <a:pPr eaLnBrk="1" hangingPunct="1">
              <a:lnSpc>
                <a:spcPct val="90000"/>
              </a:lnSpc>
            </a:pPr>
            <a:r>
              <a:rPr lang="en-US" altLang="en-US" sz="2200" smtClean="0"/>
              <a:t>Many or most of our programs are S</a:t>
            </a:r>
            <a:r>
              <a:rPr lang="en-US" altLang="en-US" sz="2200" i="1" smtClean="0"/>
              <a:t>erial</a:t>
            </a:r>
            <a:r>
              <a:rPr lang="en-US" altLang="en-US" sz="2200" smtClean="0"/>
              <a:t>.</a:t>
            </a:r>
          </a:p>
          <a:p>
            <a:pPr lvl="1" eaLnBrk="1" hangingPunct="1">
              <a:lnSpc>
                <a:spcPct val="90000"/>
              </a:lnSpc>
            </a:pPr>
            <a:r>
              <a:rPr lang="en-US" altLang="en-US" smtClean="0"/>
              <a:t>A </a:t>
            </a:r>
            <a:r>
              <a:rPr lang="en-US" altLang="en-US" smtClean="0">
                <a:latin typeface="Courier New" pitchFamily="49" charset="0"/>
              </a:rPr>
              <a:t>Serial Program</a:t>
            </a:r>
            <a:r>
              <a:rPr lang="en-US" altLang="en-US" smtClean="0"/>
              <a:t> consists of a sequence of instructions, where each instruction executes one after the other. </a:t>
            </a:r>
          </a:p>
          <a:p>
            <a:pPr lvl="1" eaLnBrk="1" hangingPunct="1">
              <a:lnSpc>
                <a:spcPct val="90000"/>
              </a:lnSpc>
            </a:pPr>
            <a:r>
              <a:rPr lang="en-US" altLang="en-US" smtClean="0"/>
              <a:t>Serial programs run from start to finish on a single processor. </a:t>
            </a:r>
            <a:endParaRPr lang="en-US" altLang="en-US" i="1" smtClean="0"/>
          </a:p>
          <a:p>
            <a:pPr eaLnBrk="1" hangingPunct="1">
              <a:lnSpc>
                <a:spcPct val="90000"/>
              </a:lnSpc>
            </a:pPr>
            <a:r>
              <a:rPr lang="en-US" altLang="en-US" sz="2200" i="1" smtClean="0"/>
              <a:t>Parallel programming</a:t>
            </a:r>
            <a:r>
              <a:rPr lang="en-US" altLang="en-US" sz="2200" smtClean="0"/>
              <a:t> developed as a means of improving performance and efficiency.</a:t>
            </a:r>
          </a:p>
          <a:p>
            <a:pPr lvl="1" eaLnBrk="1" hangingPunct="1">
              <a:lnSpc>
                <a:spcPct val="90000"/>
              </a:lnSpc>
            </a:pPr>
            <a:r>
              <a:rPr lang="en-US" altLang="en-US" smtClean="0"/>
              <a:t>In a </a:t>
            </a:r>
            <a:r>
              <a:rPr lang="en-US" altLang="en-US" smtClean="0">
                <a:latin typeface="Courier New" pitchFamily="49" charset="0"/>
              </a:rPr>
              <a:t>Parallel Program</a:t>
            </a:r>
            <a:r>
              <a:rPr lang="en-US" altLang="en-US" smtClean="0"/>
              <a:t>, the processing is broken up into parts, each of which could be executed concurrently on a different processor. Parallel programs could be faster. </a:t>
            </a:r>
          </a:p>
          <a:p>
            <a:pPr lvl="1" eaLnBrk="1" hangingPunct="1">
              <a:lnSpc>
                <a:spcPct val="90000"/>
              </a:lnSpc>
            </a:pPr>
            <a:r>
              <a:rPr lang="en-US" altLang="en-US" smtClean="0"/>
              <a:t>Parallel Programs could also be used to solve problems involving large datasets and non-local resources. </a:t>
            </a:r>
          </a:p>
          <a:p>
            <a:pPr lvl="1" eaLnBrk="1" hangingPunct="1">
              <a:lnSpc>
                <a:spcPct val="90000"/>
              </a:lnSpc>
            </a:pPr>
            <a:r>
              <a:rPr lang="en-US" altLang="en-US" smtClean="0"/>
              <a:t>Parallel Programs are usually ran on a set of computers connected on a network (a pool of CPUs), with an ability to read and write large files supported by a distributed file system.</a:t>
            </a:r>
          </a:p>
        </p:txBody>
      </p:sp>
      <p:sp>
        <p:nvSpPr>
          <p:cNvPr id="4101"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zh-CN" sz="1200" smtClean="0">
                <a:solidFill>
                  <a:srgbClr val="898989"/>
                </a:solidFill>
              </a:rPr>
              <a:t>@Zoran B. Djordjevic</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Spark</a:t>
            </a:r>
            <a:endParaRPr lang="en-US" dirty="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76800" y="1219200"/>
            <a:ext cx="2057400" cy="1369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295400"/>
            <a:ext cx="2438400" cy="1360967"/>
          </a:xfrm>
          <a:prstGeom prst="rect">
            <a:avLst/>
          </a:prstGeom>
        </p:spPr>
      </p:pic>
      <p:sp>
        <p:nvSpPr>
          <p:cNvPr id="8" name="TextBox 7"/>
          <p:cNvSpPr txBox="1"/>
          <p:nvPr/>
        </p:nvSpPr>
        <p:spPr>
          <a:xfrm>
            <a:off x="609600" y="762000"/>
            <a:ext cx="792480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Spark is yet another one greatest thing ever invented.</a:t>
            </a:r>
            <a:endParaRPr lang="en-US" sz="2400" dirty="0"/>
          </a:p>
        </p:txBody>
      </p:sp>
      <p:sp>
        <p:nvSpPr>
          <p:cNvPr id="10" name="TextBox 9"/>
          <p:cNvSpPr txBox="1"/>
          <p:nvPr/>
        </p:nvSpPr>
        <p:spPr>
          <a:xfrm>
            <a:off x="875288" y="2656367"/>
            <a:ext cx="8305800"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Spark </a:t>
            </a:r>
            <a:r>
              <a:rPr lang="en-US" sz="2000" dirty="0"/>
              <a:t>extends </a:t>
            </a:r>
            <a:r>
              <a:rPr lang="en-US" sz="2000" dirty="0" err="1" smtClean="0"/>
              <a:t>MapReduce</a:t>
            </a:r>
            <a:r>
              <a:rPr lang="en-US" sz="2000" dirty="0" smtClean="0"/>
              <a:t> </a:t>
            </a:r>
            <a:r>
              <a:rPr lang="en-US" sz="2000" dirty="0"/>
              <a:t>model to efficiently </a:t>
            </a:r>
            <a:r>
              <a:rPr lang="en-US" sz="2000" dirty="0" smtClean="0"/>
              <a:t>support more </a:t>
            </a:r>
            <a:r>
              <a:rPr lang="en-US" sz="2000" dirty="0"/>
              <a:t>types of computations, including interactive queries and stream </a:t>
            </a:r>
            <a:r>
              <a:rPr lang="en-US" sz="2000" dirty="0" smtClean="0"/>
              <a:t>processing. </a:t>
            </a:r>
          </a:p>
          <a:p>
            <a:pPr marL="342900" indent="-342900">
              <a:buFont typeface="Arial" panose="020B0604020202020204" pitchFamily="34" charset="0"/>
              <a:buChar char="•"/>
            </a:pPr>
            <a:r>
              <a:rPr lang="en-US" sz="2000" dirty="0"/>
              <a:t>Spark is designed to cover a wide range of workloads that </a:t>
            </a:r>
            <a:r>
              <a:rPr lang="en-US" sz="2000" dirty="0" smtClean="0"/>
              <a:t>previously required </a:t>
            </a:r>
            <a:r>
              <a:rPr lang="en-US" sz="2000" dirty="0"/>
              <a:t>separate distributed systems, including batch applications, </a:t>
            </a:r>
            <a:r>
              <a:rPr lang="en-US" sz="2000" dirty="0" smtClean="0"/>
              <a:t>iterative algorithms</a:t>
            </a:r>
            <a:r>
              <a:rPr lang="en-US" sz="2000" dirty="0"/>
              <a:t>, interactive queries, and streaming. </a:t>
            </a:r>
            <a:endParaRPr lang="en-US" sz="2000" dirty="0" smtClean="0"/>
          </a:p>
          <a:p>
            <a:pPr marL="342900" indent="-342900">
              <a:buFont typeface="Arial" panose="020B0604020202020204" pitchFamily="34" charset="0"/>
              <a:buChar char="•"/>
            </a:pPr>
            <a:r>
              <a:rPr lang="en-US" sz="2000" dirty="0" smtClean="0"/>
              <a:t>By </a:t>
            </a:r>
            <a:r>
              <a:rPr lang="en-US" sz="2000" dirty="0"/>
              <a:t>supporting these workloads in </a:t>
            </a:r>
            <a:r>
              <a:rPr lang="en-US" sz="2000" dirty="0" smtClean="0"/>
              <a:t>the same </a:t>
            </a:r>
            <a:r>
              <a:rPr lang="en-US" sz="2000" dirty="0"/>
              <a:t>engine, Spark makes it easy and inexpensive to </a:t>
            </a:r>
            <a:r>
              <a:rPr lang="en-US" sz="2000" i="1" dirty="0"/>
              <a:t>combine </a:t>
            </a:r>
            <a:r>
              <a:rPr lang="en-US" sz="2000" dirty="0"/>
              <a:t>different </a:t>
            </a:r>
            <a:r>
              <a:rPr lang="en-US" sz="2000" dirty="0" smtClean="0"/>
              <a:t>processing types.</a:t>
            </a:r>
          </a:p>
          <a:p>
            <a:pPr marL="342900" indent="-342900">
              <a:buFont typeface="Arial" panose="020B0604020202020204" pitchFamily="34" charset="0"/>
              <a:buChar char="•"/>
            </a:pPr>
            <a:r>
              <a:rPr lang="en-US" sz="2000" dirty="0"/>
              <a:t>Spark is designed to be highly accessible, offering simple APIs in Python, Java, Scala</a:t>
            </a:r>
            <a:r>
              <a:rPr lang="en-US" sz="2000" dirty="0" smtClean="0"/>
              <a:t>, R and </a:t>
            </a:r>
            <a:r>
              <a:rPr lang="en-US" sz="2000" dirty="0"/>
              <a:t>SQL, and rich built-in libraries. </a:t>
            </a:r>
          </a:p>
          <a:p>
            <a:pPr marL="342900" indent="-342900">
              <a:buFont typeface="Arial" panose="020B0604020202020204" pitchFamily="34" charset="0"/>
              <a:buChar char="•"/>
            </a:pPr>
            <a:r>
              <a:rPr lang="en-US" sz="2000" dirty="0" smtClean="0"/>
              <a:t>Spark </a:t>
            </a:r>
            <a:r>
              <a:rPr lang="en-US" sz="2000" dirty="0"/>
              <a:t>integrates closely with other Big </a:t>
            </a:r>
            <a:r>
              <a:rPr lang="en-US" sz="2000" dirty="0" smtClean="0"/>
              <a:t>Data tools</a:t>
            </a:r>
            <a:r>
              <a:rPr lang="en-US" sz="2000" dirty="0"/>
              <a:t>. </a:t>
            </a:r>
            <a:r>
              <a:rPr lang="en-US" sz="2000" dirty="0" smtClean="0"/>
              <a:t>Spark </a:t>
            </a:r>
            <a:r>
              <a:rPr lang="en-US" sz="2000" dirty="0"/>
              <a:t>can run in Hadoop clusters and access any Hadoop </a:t>
            </a:r>
            <a:r>
              <a:rPr lang="en-US" sz="2000" dirty="0" smtClean="0"/>
              <a:t>data source</a:t>
            </a:r>
            <a:r>
              <a:rPr lang="en-US" sz="2000" dirty="0"/>
              <a:t>, including </a:t>
            </a:r>
            <a:r>
              <a:rPr lang="en-US" sz="2000" dirty="0" smtClean="0"/>
              <a:t>NoSQL DBs like Cassandra.</a:t>
            </a:r>
            <a:endParaRPr lang="en-US" sz="2000" dirty="0"/>
          </a:p>
        </p:txBody>
      </p:sp>
    </p:spTree>
    <p:extLst>
      <p:ext uri="{BB962C8B-B14F-4D97-AF65-F5344CB8AC3E}">
        <p14:creationId xmlns:p14="http://schemas.microsoft.com/office/powerpoint/2010/main" val="14284833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Spark</a:t>
            </a:r>
            <a:endParaRPr lang="en-US" dirty="0"/>
          </a:p>
        </p:txBody>
      </p:sp>
      <p:sp>
        <p:nvSpPr>
          <p:cNvPr id="3" name="Content Placeholder 2"/>
          <p:cNvSpPr>
            <a:spLocks noGrp="1"/>
          </p:cNvSpPr>
          <p:nvPr>
            <p:ph idx="1"/>
          </p:nvPr>
        </p:nvSpPr>
        <p:spPr/>
        <p:txBody>
          <a:bodyPr>
            <a:normAutofit/>
          </a:bodyPr>
          <a:lstStyle/>
          <a:p>
            <a:r>
              <a:rPr lang="en-US" b="1" dirty="0"/>
              <a:t>Spark </a:t>
            </a:r>
            <a:r>
              <a:rPr lang="en-US" b="1" dirty="0" smtClean="0"/>
              <a:t>is </a:t>
            </a:r>
            <a:r>
              <a:rPr lang="en-US" dirty="0" smtClean="0"/>
              <a:t>an </a:t>
            </a:r>
            <a:r>
              <a:rPr lang="en-US" i="1" dirty="0"/>
              <a:t>open-source </a:t>
            </a:r>
            <a:r>
              <a:rPr lang="en-US" dirty="0"/>
              <a:t>s</a:t>
            </a:r>
            <a:r>
              <a:rPr lang="en-US" dirty="0" smtClean="0"/>
              <a:t>oftware </a:t>
            </a:r>
            <a:r>
              <a:rPr lang="en-US" dirty="0"/>
              <a:t>solution that performs rapid </a:t>
            </a:r>
            <a:r>
              <a:rPr lang="en-US" dirty="0" smtClean="0"/>
              <a:t>calculations on </a:t>
            </a:r>
            <a:r>
              <a:rPr lang="en-US" i="1" dirty="0"/>
              <a:t>in-memory </a:t>
            </a:r>
            <a:r>
              <a:rPr lang="en-US" i="1" dirty="0" smtClean="0"/>
              <a:t>distributed datasets.</a:t>
            </a:r>
            <a:endParaRPr lang="en-US" i="1" dirty="0"/>
          </a:p>
          <a:p>
            <a:r>
              <a:rPr lang="en-US" dirty="0" smtClean="0"/>
              <a:t>In-memory distributed datasets are referred to as RDDs</a:t>
            </a:r>
            <a:endParaRPr lang="en-US" dirty="0"/>
          </a:p>
          <a:p>
            <a:r>
              <a:rPr lang="en-US" i="1" dirty="0" smtClean="0"/>
              <a:t>RDDs are Resilient </a:t>
            </a:r>
            <a:r>
              <a:rPr lang="en-US" i="1" dirty="0"/>
              <a:t>Distributed </a:t>
            </a:r>
            <a:r>
              <a:rPr lang="en-US" i="1" dirty="0" smtClean="0"/>
              <a:t>Dataset</a:t>
            </a:r>
            <a:r>
              <a:rPr lang="en-US" dirty="0"/>
              <a:t>s</a:t>
            </a:r>
            <a:endParaRPr lang="en-US" dirty="0" smtClean="0"/>
          </a:p>
          <a:p>
            <a:pPr lvl="1"/>
            <a:r>
              <a:rPr lang="en-US" dirty="0" smtClean="0"/>
              <a:t>RDD is the key Spark concept and the </a:t>
            </a:r>
            <a:r>
              <a:rPr lang="en-US" dirty="0"/>
              <a:t>basis for what Spark </a:t>
            </a:r>
            <a:r>
              <a:rPr lang="en-US" dirty="0" smtClean="0"/>
              <a:t>does</a:t>
            </a:r>
          </a:p>
          <a:p>
            <a:pPr lvl="1"/>
            <a:r>
              <a:rPr lang="en-US" dirty="0" smtClean="0"/>
              <a:t>RDD is a distributed </a:t>
            </a:r>
            <a:r>
              <a:rPr lang="en-US" dirty="0"/>
              <a:t>collections of objects that can be cached in memory across </a:t>
            </a:r>
            <a:r>
              <a:rPr lang="en-US" dirty="0" smtClean="0"/>
              <a:t>cluster and can be manipulated in parallel.</a:t>
            </a:r>
            <a:endParaRPr lang="en-US" dirty="0"/>
          </a:p>
          <a:p>
            <a:pPr lvl="1"/>
            <a:r>
              <a:rPr lang="en-US" dirty="0" smtClean="0"/>
              <a:t>RDD could be automatically </a:t>
            </a:r>
            <a:r>
              <a:rPr lang="en-US" dirty="0"/>
              <a:t>recomputed on </a:t>
            </a:r>
            <a:r>
              <a:rPr lang="en-US" dirty="0" smtClean="0"/>
              <a:t>failure</a:t>
            </a:r>
          </a:p>
          <a:p>
            <a:pPr lvl="1"/>
            <a:r>
              <a:rPr lang="en-US" dirty="0" smtClean="0"/>
              <a:t>RDD is resilient </a:t>
            </a:r>
            <a:r>
              <a:rPr lang="en-US" dirty="0"/>
              <a:t>– </a:t>
            </a:r>
            <a:r>
              <a:rPr lang="en-US" dirty="0" smtClean="0"/>
              <a:t>can </a:t>
            </a:r>
            <a:r>
              <a:rPr lang="en-US" dirty="0"/>
              <a:t>be recreated on the fly from known state</a:t>
            </a:r>
          </a:p>
          <a:p>
            <a:pPr lvl="1"/>
            <a:r>
              <a:rPr lang="en-US" dirty="0" smtClean="0"/>
              <a:t>Immutable </a:t>
            </a:r>
            <a:r>
              <a:rPr lang="en-US" dirty="0"/>
              <a:t>– already defined RDDs can be used as a basis </a:t>
            </a:r>
            <a:r>
              <a:rPr lang="en-US" dirty="0" smtClean="0"/>
              <a:t>to generate </a:t>
            </a:r>
            <a:r>
              <a:rPr lang="en-US" dirty="0"/>
              <a:t>derivative RDDs but are never mutated</a:t>
            </a:r>
          </a:p>
          <a:p>
            <a:pPr lvl="1"/>
            <a:r>
              <a:rPr lang="en-US" dirty="0" smtClean="0"/>
              <a:t>Distributed </a:t>
            </a:r>
            <a:r>
              <a:rPr lang="en-US" dirty="0"/>
              <a:t>– the dataset is often partitioned across multiple nodes </a:t>
            </a:r>
            <a:r>
              <a:rPr lang="en-US" dirty="0" smtClean="0"/>
              <a:t>for increased </a:t>
            </a:r>
            <a:r>
              <a:rPr lang="en-US" dirty="0"/>
              <a:t>scalability and </a:t>
            </a:r>
            <a:r>
              <a:rPr lang="en-US" dirty="0" smtClean="0"/>
              <a:t>parallelism</a:t>
            </a: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z="1400" smtClean="0"/>
              <a:pPr/>
              <a:t>21</a:t>
            </a:fld>
            <a:endParaRPr lang="en-US" sz="1400" dirty="0"/>
          </a:p>
        </p:txBody>
      </p:sp>
    </p:spTree>
    <p:extLst>
      <p:ext uri="{BB962C8B-B14F-4D97-AF65-F5344CB8AC3E}">
        <p14:creationId xmlns:p14="http://schemas.microsoft.com/office/powerpoint/2010/main" val="3366238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Spark</a:t>
            </a:r>
            <a:endParaRPr lang="en-US" dirty="0"/>
          </a:p>
        </p:txBody>
      </p:sp>
      <p:sp>
        <p:nvSpPr>
          <p:cNvPr id="3" name="Content Placeholder 2"/>
          <p:cNvSpPr>
            <a:spLocks noGrp="1"/>
          </p:cNvSpPr>
          <p:nvPr>
            <p:ph idx="1"/>
          </p:nvPr>
        </p:nvSpPr>
        <p:spPr>
          <a:xfrm>
            <a:off x="304800" y="762000"/>
            <a:ext cx="8686800" cy="5592763"/>
          </a:xfrm>
        </p:spPr>
        <p:txBody>
          <a:bodyPr>
            <a:normAutofit/>
          </a:bodyPr>
          <a:lstStyle/>
          <a:p>
            <a:r>
              <a:rPr lang="en-US" sz="2000" dirty="0" smtClean="0"/>
              <a:t>Spark is a fast </a:t>
            </a:r>
            <a:r>
              <a:rPr lang="en-US" sz="2000" i="1" dirty="0" smtClean="0"/>
              <a:t>general </a:t>
            </a:r>
            <a:r>
              <a:rPr lang="en-US" sz="2000" dirty="0"/>
              <a:t>processing engine for large scale data processing</a:t>
            </a:r>
          </a:p>
          <a:p>
            <a:r>
              <a:rPr lang="en-US" sz="2000" dirty="0" smtClean="0"/>
              <a:t>Spark is designed </a:t>
            </a:r>
            <a:r>
              <a:rPr lang="en-US" sz="2000" dirty="0"/>
              <a:t>for iterative computations and interactive data </a:t>
            </a:r>
            <a:r>
              <a:rPr lang="en-US" sz="2000" dirty="0" smtClean="0"/>
              <a:t>mining.</a:t>
            </a:r>
          </a:p>
          <a:p>
            <a:r>
              <a:rPr lang="en-US" sz="2000" dirty="0"/>
              <a:t>Spark supports use of well known languages: Scala, </a:t>
            </a:r>
            <a:r>
              <a:rPr lang="en-US" sz="2000" dirty="0" smtClean="0"/>
              <a:t>Python, Java and R</a:t>
            </a:r>
            <a:endParaRPr lang="en-US" sz="2000" dirty="0"/>
          </a:p>
          <a:p>
            <a:r>
              <a:rPr lang="en-US" sz="2000" dirty="0"/>
              <a:t>With Spark streaming the same code </a:t>
            </a:r>
            <a:r>
              <a:rPr lang="en-US" sz="2000" dirty="0" smtClean="0"/>
              <a:t>could </a:t>
            </a:r>
            <a:r>
              <a:rPr lang="en-US" sz="2000" dirty="0"/>
              <a:t>be used on data at rest and </a:t>
            </a:r>
            <a:r>
              <a:rPr lang="en-US" sz="2000" dirty="0" smtClean="0"/>
              <a:t>on data </a:t>
            </a:r>
            <a:r>
              <a:rPr lang="en-US" sz="2000" dirty="0"/>
              <a:t>in </a:t>
            </a:r>
            <a:r>
              <a:rPr lang="en-US" sz="2000" dirty="0" smtClean="0"/>
              <a:t>motion</a:t>
            </a:r>
          </a:p>
          <a:p>
            <a:r>
              <a:rPr lang="en-US" sz="2000" dirty="0" smtClean="0"/>
              <a:t>Spark has several key modules</a:t>
            </a:r>
            <a:r>
              <a:rPr lang="en-US" dirty="0" smtClean="0"/>
              <a:t>:</a:t>
            </a:r>
          </a:p>
          <a:p>
            <a:endParaRPr lang="en-US" dirty="0" smtClean="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124200"/>
            <a:ext cx="5715000" cy="2979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6656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Modules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solidFill>
                  <a:srgbClr val="0070C0"/>
                </a:solidFill>
              </a:rPr>
              <a:t>Spark Core </a:t>
            </a:r>
            <a:r>
              <a:rPr lang="en-US" dirty="0"/>
              <a:t>contains the basic functionality of Spark, including components for </a:t>
            </a:r>
            <a:r>
              <a:rPr lang="en-US" dirty="0" smtClean="0"/>
              <a:t>task scheduling</a:t>
            </a:r>
            <a:r>
              <a:rPr lang="en-US" dirty="0"/>
              <a:t>, memory management, fault recovery, interacting with storage </a:t>
            </a:r>
            <a:r>
              <a:rPr lang="en-US" dirty="0" smtClean="0"/>
              <a:t>systems, and others. </a:t>
            </a:r>
          </a:p>
          <a:p>
            <a:r>
              <a:rPr lang="en-US" dirty="0" smtClean="0"/>
              <a:t>Spark </a:t>
            </a:r>
            <a:r>
              <a:rPr lang="en-US" dirty="0"/>
              <a:t>Core is </a:t>
            </a:r>
            <a:r>
              <a:rPr lang="en-US" dirty="0" smtClean="0"/>
              <a:t>the home </a:t>
            </a:r>
            <a:r>
              <a:rPr lang="en-US" dirty="0"/>
              <a:t>to the API that defines </a:t>
            </a:r>
            <a:r>
              <a:rPr lang="en-US" i="1" dirty="0"/>
              <a:t>resilient distributed </a:t>
            </a:r>
            <a:r>
              <a:rPr lang="en-US" i="1" dirty="0" smtClean="0"/>
              <a:t>datasets </a:t>
            </a:r>
            <a:r>
              <a:rPr lang="en-US" dirty="0" smtClean="0"/>
              <a:t>(RDDs</a:t>
            </a:r>
            <a:r>
              <a:rPr lang="en-US" dirty="0"/>
              <a:t>), which are Spark’s main programming abstraction. </a:t>
            </a:r>
            <a:endParaRPr lang="en-US" dirty="0" smtClean="0"/>
          </a:p>
          <a:p>
            <a:r>
              <a:rPr lang="en-US" dirty="0" smtClean="0"/>
              <a:t>RDDs </a:t>
            </a:r>
            <a:r>
              <a:rPr lang="en-US" dirty="0"/>
              <a:t>represent </a:t>
            </a:r>
            <a:r>
              <a:rPr lang="en-US" dirty="0" smtClean="0"/>
              <a:t>a collection </a:t>
            </a:r>
            <a:r>
              <a:rPr lang="en-US" dirty="0"/>
              <a:t>of items distributed across many compute nodes that can be </a:t>
            </a:r>
            <a:r>
              <a:rPr lang="en-US" dirty="0" smtClean="0"/>
              <a:t>manipulated in parallel. In recent releases less emphasis is placed on RDDs and more and </a:t>
            </a:r>
            <a:r>
              <a:rPr lang="en-US" dirty="0" err="1" smtClean="0"/>
              <a:t>DataFrames</a:t>
            </a:r>
            <a:r>
              <a:rPr lang="en-US" dirty="0" smtClean="0"/>
              <a:t> and Datasets. </a:t>
            </a:r>
          </a:p>
          <a:p>
            <a:r>
              <a:rPr lang="en-US" b="1" dirty="0">
                <a:solidFill>
                  <a:srgbClr val="0070C0"/>
                </a:solidFill>
              </a:rPr>
              <a:t>Spark SQL </a:t>
            </a:r>
            <a:r>
              <a:rPr lang="en-US" dirty="0"/>
              <a:t>is Spark’s package for working with structured data. </a:t>
            </a:r>
            <a:r>
              <a:rPr lang="en-US" dirty="0" smtClean="0"/>
              <a:t>I</a:t>
            </a:r>
          </a:p>
          <a:p>
            <a:r>
              <a:rPr lang="en-US" dirty="0" smtClean="0"/>
              <a:t>Spark SQL allows querying data </a:t>
            </a:r>
            <a:r>
              <a:rPr lang="en-US" dirty="0"/>
              <a:t>via SQL as well as the Apache Hive variant of </a:t>
            </a:r>
            <a:r>
              <a:rPr lang="en-US" dirty="0" smtClean="0"/>
              <a:t>SQL—Hive </a:t>
            </a:r>
            <a:r>
              <a:rPr lang="en-US" dirty="0"/>
              <a:t>Query </a:t>
            </a:r>
            <a:r>
              <a:rPr lang="en-US" dirty="0" smtClean="0"/>
              <a:t>Language (</a:t>
            </a:r>
            <a:r>
              <a:rPr lang="en-US" dirty="0"/>
              <a:t>HQL)—and it supports many sources of data, including Hive tables, Parquet</a:t>
            </a:r>
            <a:r>
              <a:rPr lang="en-US" dirty="0" smtClean="0"/>
              <a:t>, and </a:t>
            </a:r>
            <a:r>
              <a:rPr lang="en-US" dirty="0"/>
              <a:t>JSON. </a:t>
            </a:r>
          </a:p>
          <a:p>
            <a:r>
              <a:rPr lang="en-US" dirty="0" smtClean="0"/>
              <a:t>Spark </a:t>
            </a:r>
            <a:r>
              <a:rPr lang="en-US" dirty="0"/>
              <a:t>SQL allows </a:t>
            </a:r>
            <a:r>
              <a:rPr lang="en-US" dirty="0" smtClean="0"/>
              <a:t>developers to </a:t>
            </a:r>
            <a:r>
              <a:rPr lang="en-US" dirty="0"/>
              <a:t>intermix SQL queries with the programmatic data manipulations supported </a:t>
            </a:r>
            <a:r>
              <a:rPr lang="en-US" dirty="0" smtClean="0"/>
              <a:t>by RDDs and </a:t>
            </a:r>
            <a:r>
              <a:rPr lang="en-US" dirty="0" err="1" smtClean="0"/>
              <a:t>DataFrames</a:t>
            </a:r>
            <a:r>
              <a:rPr lang="en-US" dirty="0" smtClean="0"/>
              <a:t> </a:t>
            </a:r>
            <a:r>
              <a:rPr lang="en-US" dirty="0"/>
              <a:t>in Python, Java, and Scala, all within a single application, thus combining </a:t>
            </a:r>
            <a:r>
              <a:rPr lang="en-US" dirty="0" smtClean="0"/>
              <a:t>SQL with </a:t>
            </a:r>
            <a:r>
              <a:rPr lang="en-US" dirty="0"/>
              <a:t>complex </a:t>
            </a:r>
            <a:r>
              <a:rPr lang="en-US" dirty="0" smtClean="0"/>
              <a:t>analytics.</a:t>
            </a:r>
            <a:endParaRPr lang="en-US" dirty="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7163063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Modules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solidFill>
                  <a:srgbClr val="0070C0"/>
                </a:solidFill>
              </a:rPr>
              <a:t>Spark Streaming </a:t>
            </a:r>
            <a:r>
              <a:rPr lang="en-US" dirty="0"/>
              <a:t>is a Spark component that enables processing of live streams of </a:t>
            </a:r>
            <a:r>
              <a:rPr lang="en-US" dirty="0" smtClean="0"/>
              <a:t>data. Data </a:t>
            </a:r>
            <a:r>
              <a:rPr lang="en-US" dirty="0"/>
              <a:t>streams include </a:t>
            </a:r>
            <a:r>
              <a:rPr lang="en-US" dirty="0" smtClean="0"/>
              <a:t>log files of web </a:t>
            </a:r>
            <a:r>
              <a:rPr lang="en-US" dirty="0"/>
              <a:t>servers, </a:t>
            </a:r>
            <a:r>
              <a:rPr lang="en-US" dirty="0" smtClean="0"/>
              <a:t>or queues </a:t>
            </a:r>
            <a:r>
              <a:rPr lang="en-US" dirty="0"/>
              <a:t>of </a:t>
            </a:r>
            <a:r>
              <a:rPr lang="en-US" dirty="0" smtClean="0"/>
              <a:t>messages. </a:t>
            </a:r>
          </a:p>
          <a:p>
            <a:r>
              <a:rPr lang="en-US" dirty="0" smtClean="0"/>
              <a:t>Spark </a:t>
            </a:r>
            <a:r>
              <a:rPr lang="en-US" dirty="0"/>
              <a:t>Streaming </a:t>
            </a:r>
            <a:r>
              <a:rPr lang="en-US" dirty="0" smtClean="0"/>
              <a:t>API for </a:t>
            </a:r>
            <a:r>
              <a:rPr lang="en-US" dirty="0"/>
              <a:t>manipulating data streams </a:t>
            </a:r>
            <a:r>
              <a:rPr lang="en-US" dirty="0" smtClean="0"/>
              <a:t>closely </a:t>
            </a:r>
            <a:r>
              <a:rPr lang="en-US" dirty="0"/>
              <a:t>matches </a:t>
            </a:r>
            <a:r>
              <a:rPr lang="en-US" dirty="0" smtClean="0"/>
              <a:t>the Spark </a:t>
            </a:r>
            <a:r>
              <a:rPr lang="en-US" dirty="0"/>
              <a:t>Core’s RDD API, making it easy </a:t>
            </a:r>
            <a:r>
              <a:rPr lang="en-US" dirty="0" smtClean="0"/>
              <a:t>to move </a:t>
            </a:r>
            <a:r>
              <a:rPr lang="en-US" dirty="0"/>
              <a:t>between </a:t>
            </a:r>
            <a:r>
              <a:rPr lang="en-US" dirty="0" smtClean="0"/>
              <a:t>apps </a:t>
            </a:r>
            <a:r>
              <a:rPr lang="en-US" dirty="0"/>
              <a:t>that manipulate data </a:t>
            </a:r>
            <a:r>
              <a:rPr lang="en-US" dirty="0" smtClean="0"/>
              <a:t>in </a:t>
            </a:r>
            <a:r>
              <a:rPr lang="en-US" dirty="0"/>
              <a:t>memory, on disk, or </a:t>
            </a:r>
            <a:r>
              <a:rPr lang="en-US" dirty="0" smtClean="0"/>
              <a:t>arriving in </a:t>
            </a:r>
            <a:r>
              <a:rPr lang="en-US" dirty="0"/>
              <a:t>real time. </a:t>
            </a:r>
          </a:p>
          <a:p>
            <a:r>
              <a:rPr lang="en-US" dirty="0" smtClean="0"/>
              <a:t>Spark </a:t>
            </a:r>
            <a:r>
              <a:rPr lang="en-US" dirty="0"/>
              <a:t>Streaming  </a:t>
            </a:r>
            <a:r>
              <a:rPr lang="en-US" dirty="0" smtClean="0"/>
              <a:t>provides the same </a:t>
            </a:r>
            <a:r>
              <a:rPr lang="en-US" dirty="0"/>
              <a:t>degree of fault tolerance, throughput, and scalability as Spark Core</a:t>
            </a:r>
            <a:r>
              <a:rPr lang="en-US" dirty="0" smtClean="0"/>
              <a:t>.</a:t>
            </a:r>
          </a:p>
          <a:p>
            <a:r>
              <a:rPr lang="en-US" b="1" dirty="0" err="1" smtClean="0">
                <a:solidFill>
                  <a:srgbClr val="0070C0"/>
                </a:solidFill>
              </a:rPr>
              <a:t>MLlib</a:t>
            </a:r>
            <a:r>
              <a:rPr lang="en-US" dirty="0" smtClean="0"/>
              <a:t> is a library </a:t>
            </a:r>
            <a:r>
              <a:rPr lang="en-US" dirty="0"/>
              <a:t>containing common machine learning (ML) </a:t>
            </a:r>
            <a:r>
              <a:rPr lang="en-US" dirty="0" smtClean="0"/>
              <a:t>functionality.</a:t>
            </a:r>
          </a:p>
          <a:p>
            <a:r>
              <a:rPr lang="en-US" dirty="0" err="1" smtClean="0"/>
              <a:t>MLlib</a:t>
            </a:r>
            <a:r>
              <a:rPr lang="en-US" dirty="0" smtClean="0"/>
              <a:t> </a:t>
            </a:r>
            <a:r>
              <a:rPr lang="en-US" dirty="0"/>
              <a:t>provides multiple types of machine learning algorithms, </a:t>
            </a:r>
            <a:r>
              <a:rPr lang="en-US" dirty="0" smtClean="0"/>
              <a:t>including classification</a:t>
            </a:r>
            <a:r>
              <a:rPr lang="en-US" dirty="0"/>
              <a:t>, regression, clustering, and collaborative filtering, as well as </a:t>
            </a:r>
            <a:r>
              <a:rPr lang="en-US" dirty="0" smtClean="0"/>
              <a:t>supporting functionality </a:t>
            </a:r>
            <a:r>
              <a:rPr lang="en-US" dirty="0"/>
              <a:t>such as model evaluation and data import. </a:t>
            </a:r>
            <a:endParaRPr lang="en-US" dirty="0" smtClean="0"/>
          </a:p>
          <a:p>
            <a:r>
              <a:rPr lang="en-US" dirty="0" err="1" smtClean="0"/>
              <a:t>MLlib</a:t>
            </a:r>
            <a:r>
              <a:rPr lang="en-US" dirty="0" smtClean="0"/>
              <a:t> provides some </a:t>
            </a:r>
            <a:r>
              <a:rPr lang="en-US" dirty="0"/>
              <a:t>lower-level ML primitives, including a generic gradient descent </a:t>
            </a:r>
            <a:r>
              <a:rPr lang="en-US" dirty="0" smtClean="0"/>
              <a:t>optimization algorithm</a:t>
            </a:r>
            <a:r>
              <a:rPr lang="en-US" dirty="0"/>
              <a:t>. </a:t>
            </a:r>
            <a:endParaRPr lang="en-US" dirty="0" smtClean="0"/>
          </a:p>
          <a:p>
            <a:r>
              <a:rPr lang="en-US" dirty="0" smtClean="0"/>
              <a:t>All </a:t>
            </a:r>
            <a:r>
              <a:rPr lang="en-US" dirty="0"/>
              <a:t>of </a:t>
            </a:r>
            <a:r>
              <a:rPr lang="en-US" dirty="0" smtClean="0"/>
              <a:t>ML methods </a:t>
            </a:r>
            <a:r>
              <a:rPr lang="en-US" dirty="0"/>
              <a:t>are designed to scale out across a cluster.</a:t>
            </a: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844070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Modules</a:t>
            </a:r>
            <a:endParaRPr lang="en-US" dirty="0"/>
          </a:p>
        </p:txBody>
      </p:sp>
      <p:sp>
        <p:nvSpPr>
          <p:cNvPr id="3" name="Content Placeholder 2"/>
          <p:cNvSpPr>
            <a:spLocks noGrp="1"/>
          </p:cNvSpPr>
          <p:nvPr>
            <p:ph idx="1"/>
          </p:nvPr>
        </p:nvSpPr>
        <p:spPr/>
        <p:txBody>
          <a:bodyPr>
            <a:normAutofit fontScale="92500"/>
          </a:bodyPr>
          <a:lstStyle/>
          <a:p>
            <a:r>
              <a:rPr lang="en-US" b="1" dirty="0" err="1">
                <a:solidFill>
                  <a:srgbClr val="0070C0"/>
                </a:solidFill>
              </a:rPr>
              <a:t>GraphX</a:t>
            </a:r>
            <a:r>
              <a:rPr lang="en-US" dirty="0"/>
              <a:t> is a library for manipulating graphs (e.g., </a:t>
            </a:r>
            <a:r>
              <a:rPr lang="en-US" dirty="0" smtClean="0"/>
              <a:t>social network’s graphs) and </a:t>
            </a:r>
            <a:r>
              <a:rPr lang="en-US" dirty="0"/>
              <a:t>performing graph-parallel computations. </a:t>
            </a:r>
            <a:endParaRPr lang="en-US" dirty="0" smtClean="0"/>
          </a:p>
          <a:p>
            <a:r>
              <a:rPr lang="en-US" dirty="0" err="1" smtClean="0"/>
              <a:t>GraphX</a:t>
            </a:r>
            <a:r>
              <a:rPr lang="en-US" dirty="0" smtClean="0"/>
              <a:t> </a:t>
            </a:r>
            <a:r>
              <a:rPr lang="en-US" dirty="0"/>
              <a:t>extends the Spark RDD API, allowing us to create a directed graph with </a:t>
            </a:r>
            <a:r>
              <a:rPr lang="en-US" dirty="0" smtClean="0"/>
              <a:t>arbitrary properties </a:t>
            </a:r>
            <a:r>
              <a:rPr lang="en-US" dirty="0"/>
              <a:t>attached to each vertex and edge. </a:t>
            </a:r>
            <a:endParaRPr lang="en-US" dirty="0" smtClean="0"/>
          </a:p>
          <a:p>
            <a:r>
              <a:rPr lang="en-US" dirty="0" err="1" smtClean="0"/>
              <a:t>GraphX</a:t>
            </a:r>
            <a:r>
              <a:rPr lang="en-US" dirty="0" smtClean="0"/>
              <a:t> </a:t>
            </a:r>
            <a:r>
              <a:rPr lang="en-US" dirty="0"/>
              <a:t>also provides various </a:t>
            </a:r>
            <a:r>
              <a:rPr lang="en-US" dirty="0" smtClean="0"/>
              <a:t>operators for </a:t>
            </a:r>
            <a:r>
              <a:rPr lang="en-US" dirty="0"/>
              <a:t>manipulating graphs (e.g., subgraph and </a:t>
            </a:r>
            <a:r>
              <a:rPr lang="en-US" dirty="0" err="1"/>
              <a:t>mapVertices</a:t>
            </a:r>
            <a:r>
              <a:rPr lang="en-US" dirty="0"/>
              <a:t>) and a library </a:t>
            </a:r>
            <a:r>
              <a:rPr lang="en-US" dirty="0" smtClean="0"/>
              <a:t>of common </a:t>
            </a:r>
            <a:r>
              <a:rPr lang="en-US" dirty="0"/>
              <a:t>graph algorithms (e.g., PageRank and triangle counting). </a:t>
            </a:r>
            <a:endParaRPr lang="en-US" dirty="0" smtClean="0"/>
          </a:p>
          <a:p>
            <a:pPr marL="0" indent="0">
              <a:buNone/>
            </a:pPr>
            <a:endParaRPr lang="en-US" dirty="0" smtClean="0"/>
          </a:p>
          <a:p>
            <a:r>
              <a:rPr lang="en-US" b="1" dirty="0" smtClean="0">
                <a:solidFill>
                  <a:srgbClr val="0070C0"/>
                </a:solidFill>
              </a:rPr>
              <a:t>Cluster Managers </a:t>
            </a:r>
            <a:r>
              <a:rPr lang="en-US" dirty="0" smtClean="0"/>
              <a:t>allow </a:t>
            </a:r>
            <a:r>
              <a:rPr lang="en-US" dirty="0"/>
              <a:t>Spark </a:t>
            </a:r>
            <a:r>
              <a:rPr lang="en-US" dirty="0" smtClean="0"/>
              <a:t>to </a:t>
            </a:r>
            <a:r>
              <a:rPr lang="en-US" dirty="0"/>
              <a:t>efficiently scale up from one to many </a:t>
            </a:r>
            <a:r>
              <a:rPr lang="en-US" dirty="0" smtClean="0"/>
              <a:t>thousands of </a:t>
            </a:r>
            <a:r>
              <a:rPr lang="en-US" dirty="0"/>
              <a:t>compute nodes. </a:t>
            </a:r>
          </a:p>
          <a:p>
            <a:r>
              <a:rPr lang="en-US" dirty="0" smtClean="0"/>
              <a:t>Spark </a:t>
            </a:r>
            <a:r>
              <a:rPr lang="en-US" dirty="0"/>
              <a:t>can run over </a:t>
            </a:r>
            <a:r>
              <a:rPr lang="en-US" dirty="0" smtClean="0"/>
              <a:t>a variety </a:t>
            </a:r>
            <a:r>
              <a:rPr lang="en-US" dirty="0"/>
              <a:t>of </a:t>
            </a:r>
            <a:r>
              <a:rPr lang="en-US" i="1" dirty="0"/>
              <a:t>cluster managers</a:t>
            </a:r>
            <a:r>
              <a:rPr lang="en-US" dirty="0"/>
              <a:t>, including Hadoop YARN, Apache </a:t>
            </a:r>
            <a:r>
              <a:rPr lang="en-US" dirty="0" err="1"/>
              <a:t>Mesos</a:t>
            </a:r>
            <a:r>
              <a:rPr lang="en-US" dirty="0"/>
              <a:t>, and a </a:t>
            </a:r>
            <a:r>
              <a:rPr lang="en-US" dirty="0" smtClean="0"/>
              <a:t>simple cluster </a:t>
            </a:r>
            <a:r>
              <a:rPr lang="en-US" dirty="0"/>
              <a:t>manager included in Spark itself called the Standalone Scheduler. </a:t>
            </a: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606892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Spark Work?</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RDD</a:t>
            </a:r>
          </a:p>
          <a:p>
            <a:pPr lvl="1"/>
            <a:r>
              <a:rPr lang="en-US" dirty="0" smtClean="0"/>
              <a:t>Your </a:t>
            </a:r>
            <a:r>
              <a:rPr lang="en-US" dirty="0"/>
              <a:t>data is loaded in parallel into structured collections</a:t>
            </a:r>
          </a:p>
          <a:p>
            <a:r>
              <a:rPr lang="en-US" b="1" dirty="0" smtClean="0"/>
              <a:t>Actions</a:t>
            </a:r>
            <a:endParaRPr lang="en-US" b="1" dirty="0"/>
          </a:p>
          <a:p>
            <a:pPr lvl="1"/>
            <a:r>
              <a:rPr lang="en-US" dirty="0" smtClean="0"/>
              <a:t>Manipulate </a:t>
            </a:r>
            <a:r>
              <a:rPr lang="en-US" dirty="0"/>
              <a:t>the state of the working model by forming new RDDs and </a:t>
            </a:r>
            <a:r>
              <a:rPr lang="en-US" dirty="0" smtClean="0"/>
              <a:t>performing calculations </a:t>
            </a:r>
            <a:r>
              <a:rPr lang="en-US" dirty="0"/>
              <a:t>upon them</a:t>
            </a:r>
          </a:p>
          <a:p>
            <a:r>
              <a:rPr lang="en-US" b="1" dirty="0" smtClean="0"/>
              <a:t>Persistence</a:t>
            </a:r>
            <a:endParaRPr lang="en-US" b="1" dirty="0"/>
          </a:p>
          <a:p>
            <a:pPr lvl="1"/>
            <a:r>
              <a:rPr lang="en-US" dirty="0" smtClean="0"/>
              <a:t>Long-term </a:t>
            </a:r>
            <a:r>
              <a:rPr lang="en-US" dirty="0"/>
              <a:t>storage of an RDD’s </a:t>
            </a:r>
            <a:r>
              <a:rPr lang="en-US" dirty="0" smtClean="0"/>
              <a:t>state</a:t>
            </a:r>
          </a:p>
          <a:p>
            <a:r>
              <a:rPr lang="en-US" b="1" dirty="0" smtClean="0"/>
              <a:t>Spark Application is a definition in code of </a:t>
            </a:r>
          </a:p>
          <a:p>
            <a:pPr lvl="1"/>
            <a:r>
              <a:rPr lang="en-US" dirty="0"/>
              <a:t>RDD creation</a:t>
            </a:r>
          </a:p>
          <a:p>
            <a:pPr lvl="1"/>
            <a:r>
              <a:rPr lang="en-US" dirty="0" smtClean="0"/>
              <a:t>Actions</a:t>
            </a:r>
          </a:p>
          <a:p>
            <a:pPr lvl="1"/>
            <a:r>
              <a:rPr lang="en-US" dirty="0" smtClean="0"/>
              <a:t>Persistence</a:t>
            </a:r>
            <a:endParaRPr lang="en-US" dirty="0"/>
          </a:p>
          <a:p>
            <a:r>
              <a:rPr lang="en-US" dirty="0" smtClean="0"/>
              <a:t>Spark Application results </a:t>
            </a:r>
            <a:r>
              <a:rPr lang="en-US" dirty="0"/>
              <a:t>in the creation of a DAG (Directed Acyclic </a:t>
            </a:r>
            <a:r>
              <a:rPr lang="en-US" dirty="0" smtClean="0"/>
              <a:t>Graph)</a:t>
            </a:r>
          </a:p>
          <a:p>
            <a:r>
              <a:rPr lang="en-US" dirty="0" smtClean="0"/>
              <a:t>Each </a:t>
            </a:r>
            <a:r>
              <a:rPr lang="en-US" dirty="0"/>
              <a:t>DAG is compiled into stages</a:t>
            </a:r>
          </a:p>
          <a:p>
            <a:r>
              <a:rPr lang="en-US" dirty="0" smtClean="0"/>
              <a:t>Each </a:t>
            </a:r>
            <a:r>
              <a:rPr lang="en-US" dirty="0"/>
              <a:t>Stage is executed as a series of Tasks</a:t>
            </a:r>
          </a:p>
          <a:p>
            <a:r>
              <a:rPr lang="en-US" dirty="0" smtClean="0"/>
              <a:t>Each </a:t>
            </a:r>
            <a:r>
              <a:rPr lang="en-US" dirty="0"/>
              <a:t>Task operates in parallel on assigned partitions</a:t>
            </a:r>
          </a:p>
          <a:p>
            <a:r>
              <a:rPr lang="en-US" dirty="0"/>
              <a:t>It all starts with the </a:t>
            </a:r>
            <a:r>
              <a:rPr lang="en-US" dirty="0" err="1"/>
              <a:t>SparkContext</a:t>
            </a:r>
            <a:r>
              <a:rPr lang="en-US" dirty="0"/>
              <a:t> ‘</a:t>
            </a:r>
            <a:r>
              <a:rPr lang="en-US" dirty="0" err="1"/>
              <a:t>sc</a:t>
            </a:r>
            <a:r>
              <a:rPr lang="en-US" dirty="0"/>
              <a:t>’</a:t>
            </a:r>
            <a:endParaRPr lang="en-US" b="1" dirty="0" smtClean="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16612125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ourier New" panose="02070309020205020404" pitchFamily="49" charset="0"/>
                <a:cs typeface="Courier New" panose="02070309020205020404" pitchFamily="49" charset="0"/>
              </a:rPr>
              <a:t>SparkSession</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fontScale="92500"/>
          </a:bodyPr>
          <a:lstStyle/>
          <a:p>
            <a:r>
              <a:rPr lang="en-US" dirty="0" smtClean="0"/>
              <a:t>In </a:t>
            </a:r>
            <a:r>
              <a:rPr lang="en-US" dirty="0"/>
              <a:t> </a:t>
            </a:r>
            <a:r>
              <a:rPr lang="en-US" dirty="0" smtClean="0"/>
              <a:t>Spark 1.6, </a:t>
            </a:r>
            <a:r>
              <a:rPr lang="en-US" dirty="0"/>
              <a:t>you </a:t>
            </a:r>
            <a:r>
              <a:rPr lang="en-US" dirty="0" smtClean="0"/>
              <a:t>have </a:t>
            </a:r>
            <a:r>
              <a:rPr lang="en-US" dirty="0"/>
              <a:t>to create a </a:t>
            </a:r>
            <a:r>
              <a:rPr lang="en-US" sz="1800" dirty="0" err="1">
                <a:latin typeface="Courier New" panose="02070309020205020404" pitchFamily="49" charset="0"/>
                <a:cs typeface="Courier New" panose="02070309020205020404" pitchFamily="49" charset="0"/>
              </a:rPr>
              <a:t>SparkConf</a:t>
            </a:r>
            <a:r>
              <a:rPr lang="en-US" dirty="0"/>
              <a:t> and </a:t>
            </a:r>
            <a:r>
              <a:rPr lang="en-US" sz="1800" dirty="0">
                <a:latin typeface="Courier New" panose="02070309020205020404" pitchFamily="49" charset="0"/>
                <a:cs typeface="Courier New" panose="02070309020205020404" pitchFamily="49" charset="0"/>
              </a:rPr>
              <a:t>SparkContext</a:t>
            </a:r>
            <a:r>
              <a:rPr lang="en-US" dirty="0"/>
              <a:t> to interact with Spark, as shown here:</a:t>
            </a:r>
          </a:p>
          <a:p>
            <a:pPr marL="0" indent="0">
              <a:buNone/>
            </a:pPr>
            <a:r>
              <a:rPr lang="en-US" sz="1400" dirty="0">
                <a:latin typeface="Courier New" panose="02070309020205020404" pitchFamily="49" charset="0"/>
                <a:cs typeface="Courier New" panose="02070309020205020404" pitchFamily="49" charset="0"/>
              </a:rPr>
              <a:t>//set up the spark configuration and create contexts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sparkConf</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SparkConf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setAppName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SparkSessionZipsExample</a:t>
            </a:r>
            <a:r>
              <a:rPr lang="en-US" sz="1400" dirty="0" smtClean="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setMaster</a:t>
            </a:r>
            <a:r>
              <a:rPr lang="en-US" sz="1400" dirty="0" smtClean="0">
                <a:latin typeface="Courier New" panose="02070309020205020404" pitchFamily="49" charset="0"/>
                <a:cs typeface="Courier New" panose="02070309020205020404" pitchFamily="49" charset="0"/>
              </a:rPr>
              <a:t>("local")      // </a:t>
            </a:r>
            <a:r>
              <a:rPr lang="en-US" sz="1400" dirty="0">
                <a:latin typeface="Courier New" panose="02070309020205020404" pitchFamily="49" charset="0"/>
                <a:cs typeface="Courier New" panose="02070309020205020404" pitchFamily="49" charset="0"/>
              </a:rPr>
              <a:t>your handle to </a:t>
            </a:r>
            <a:r>
              <a:rPr lang="en-US" sz="1400" dirty="0" err="1">
                <a:latin typeface="Courier New" panose="02070309020205020404" pitchFamily="49" charset="0"/>
                <a:cs typeface="Courier New" panose="02070309020205020404" pitchFamily="49" charset="0"/>
              </a:rPr>
              <a:t>SparkContext</a:t>
            </a:r>
            <a:r>
              <a:rPr lang="en-US" sz="1400" dirty="0">
                <a:latin typeface="Courier New" panose="02070309020205020404" pitchFamily="49" charset="0"/>
                <a:cs typeface="Courier New" panose="02070309020205020404" pitchFamily="49" charset="0"/>
              </a:rPr>
              <a:t> to access other context like </a:t>
            </a:r>
            <a:r>
              <a:rPr lang="en-US" sz="1400" dirty="0" err="1">
                <a:latin typeface="Courier New" panose="02070309020205020404" pitchFamily="49" charset="0"/>
                <a:cs typeface="Courier New" panose="02070309020205020404" pitchFamily="49" charset="0"/>
              </a:rPr>
              <a:t>SQLContext</a:t>
            </a: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SparkContext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sparkConf</a:t>
            </a:r>
            <a:r>
              <a:rPr lang="en-US" sz="1400" dirty="0">
                <a:latin typeface="Courier New" panose="02070309020205020404" pitchFamily="49" charset="0"/>
                <a:cs typeface="Courier New" panose="02070309020205020404" pitchFamily="49" charset="0"/>
              </a:rPr>
              <a:t>).set</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spark.some.config.option</a:t>
            </a:r>
            <a:r>
              <a:rPr lang="en-US" sz="1400" dirty="0" smtClean="0">
                <a:latin typeface="Courier New" panose="02070309020205020404" pitchFamily="49" charset="0"/>
                <a:cs typeface="Courier New" panose="02070309020205020404" pitchFamily="49" charset="0"/>
              </a:rPr>
              <a:t>", "some-value") </a:t>
            </a:r>
            <a:r>
              <a:rPr lang="en-US" sz="1400" dirty="0" err="1">
                <a:latin typeface="Courier New" panose="02070309020205020404" pitchFamily="49" charset="0"/>
                <a:cs typeface="Courier New" panose="02070309020205020404" pitchFamily="49" charset="0"/>
              </a:rPr>
              <a:t>val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sqlContext</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org.apache.spark.sql.SQLContext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sc</a:t>
            </a:r>
            <a:r>
              <a:rPr lang="en-US" sz="1400" dirty="0" smtClean="0">
                <a:latin typeface="Courier New" panose="02070309020205020404" pitchFamily="49" charset="0"/>
                <a:cs typeface="Courier New" panose="02070309020205020404" pitchFamily="49" charset="0"/>
              </a:rPr>
              <a:t>)</a:t>
            </a:r>
          </a:p>
          <a:p>
            <a:r>
              <a:rPr lang="en-US" dirty="0" smtClean="0"/>
              <a:t>In Spark </a:t>
            </a:r>
            <a:r>
              <a:rPr lang="en-US" dirty="0"/>
              <a:t>2.0 the same </a:t>
            </a:r>
            <a:r>
              <a:rPr lang="en-US" dirty="0" smtClean="0"/>
              <a:t>effect will </a:t>
            </a:r>
            <a:r>
              <a:rPr lang="en-US" dirty="0"/>
              <a:t>be achieved through </a:t>
            </a:r>
            <a:r>
              <a:rPr lang="en-US" sz="1800" dirty="0" err="1">
                <a:latin typeface="Courier New" panose="02070309020205020404" pitchFamily="49" charset="0"/>
                <a:cs typeface="Courier New" panose="02070309020205020404" pitchFamily="49" charset="0"/>
              </a:rPr>
              <a:t>SparkSession</a:t>
            </a:r>
            <a:r>
              <a:rPr lang="en-US" dirty="0"/>
              <a:t>, without </a:t>
            </a:r>
            <a:r>
              <a:rPr lang="en-US" dirty="0" err="1" smtClean="0"/>
              <a:t>explicitely</a:t>
            </a:r>
            <a:r>
              <a:rPr lang="en-US" dirty="0" smtClean="0"/>
              <a:t> </a:t>
            </a:r>
            <a:r>
              <a:rPr lang="en-US" dirty="0"/>
              <a:t>creating </a:t>
            </a:r>
            <a:r>
              <a:rPr lang="en-US" sz="1800" dirty="0" err="1">
                <a:latin typeface="Courier New" panose="02070309020205020404" pitchFamily="49" charset="0"/>
                <a:cs typeface="Courier New" panose="02070309020205020404" pitchFamily="49" charset="0"/>
              </a:rPr>
              <a:t>SparkConf</a:t>
            </a:r>
            <a:r>
              <a:rPr lang="en-US" sz="1800" dirty="0">
                <a:latin typeface="Courier New" panose="02070309020205020404" pitchFamily="49" charset="0"/>
                <a:cs typeface="Courier New" panose="02070309020205020404" pitchFamily="49" charset="0"/>
              </a:rPr>
              <a:t>, SparkContext or </a:t>
            </a:r>
            <a:r>
              <a:rPr lang="en-US" sz="1800" dirty="0" err="1">
                <a:latin typeface="Courier New" panose="02070309020205020404" pitchFamily="49" charset="0"/>
                <a:cs typeface="Courier New" panose="02070309020205020404" pitchFamily="49" charset="0"/>
              </a:rPr>
              <a:t>SQLContext</a:t>
            </a:r>
            <a:r>
              <a:rPr lang="en-US" dirty="0"/>
              <a:t>, as they’re encapsulated within the </a:t>
            </a:r>
            <a:r>
              <a:rPr lang="en-US" sz="1800" dirty="0" err="1" smtClean="0">
                <a:latin typeface="Courier New" panose="02070309020205020404" pitchFamily="49" charset="0"/>
                <a:cs typeface="Courier New" panose="02070309020205020404" pitchFamily="49" charset="0"/>
              </a:rPr>
              <a:t>SparkSession</a:t>
            </a:r>
            <a:r>
              <a:rPr lang="en-US" dirty="0" smtClean="0"/>
              <a:t>.</a:t>
            </a:r>
          </a:p>
          <a:p>
            <a:r>
              <a:rPr lang="en-US" dirty="0" smtClean="0"/>
              <a:t>Using </a:t>
            </a:r>
            <a:r>
              <a:rPr lang="en-US" dirty="0"/>
              <a:t>a builder design pattern, it instantiates a </a:t>
            </a:r>
            <a:r>
              <a:rPr lang="en-US" sz="1800" dirty="0" err="1">
                <a:latin typeface="Courier New" panose="02070309020205020404" pitchFamily="49" charset="0"/>
                <a:cs typeface="Courier New" panose="02070309020205020404" pitchFamily="49" charset="0"/>
              </a:rPr>
              <a:t>SparkSession</a:t>
            </a:r>
            <a:r>
              <a:rPr lang="en-US" dirty="0"/>
              <a:t> object if one does not already exist, along with its associated underlying contexts.</a:t>
            </a:r>
          </a:p>
          <a:p>
            <a:pPr marL="0" indent="0">
              <a:buNone/>
            </a:pPr>
            <a:r>
              <a:rPr lang="en-US" sz="1400" dirty="0">
                <a:latin typeface="Courier New" panose="02070309020205020404" pitchFamily="49" charset="0"/>
                <a:cs typeface="Courier New" panose="02070309020205020404" pitchFamily="49" charset="0"/>
              </a:rPr>
              <a:t>// Create a </a:t>
            </a:r>
            <a:r>
              <a:rPr lang="en-US" sz="1400" dirty="0" err="1">
                <a:latin typeface="Courier New" panose="02070309020205020404" pitchFamily="49" charset="0"/>
                <a:cs typeface="Courier New" panose="02070309020205020404" pitchFamily="49" charset="0"/>
              </a:rPr>
              <a:t>SparkSession</a:t>
            </a:r>
            <a:r>
              <a:rPr lang="en-US" sz="1400" dirty="0">
                <a:latin typeface="Courier New" panose="02070309020205020404" pitchFamily="49" charset="0"/>
                <a:cs typeface="Courier New" panose="02070309020205020404" pitchFamily="49" charset="0"/>
              </a:rPr>
              <a:t>. No need to create </a:t>
            </a:r>
            <a:r>
              <a:rPr lang="en-US" sz="1400" dirty="0" err="1">
                <a:latin typeface="Courier New" panose="02070309020205020404" pitchFamily="49" charset="0"/>
                <a:cs typeface="Courier New" panose="02070309020205020404" pitchFamily="49" charset="0"/>
              </a:rPr>
              <a:t>SparkContext</a:t>
            </a: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You automatically get it as part of the </a:t>
            </a:r>
            <a:r>
              <a:rPr lang="en-US" sz="1400" dirty="0" err="1">
                <a:latin typeface="Courier New" panose="02070309020205020404" pitchFamily="49" charset="0"/>
                <a:cs typeface="Courier New" panose="02070309020205020404" pitchFamily="49" charset="0"/>
              </a:rPr>
              <a:t>SparkSession</a:t>
            </a: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warehouseLocation</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"file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system:user.dir</a:t>
            </a:r>
            <a:r>
              <a:rPr lang="en-US" sz="1400" dirty="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spark-warehouse" </a:t>
            </a:r>
          </a:p>
          <a:p>
            <a:pPr marL="0" indent="0">
              <a:buNone/>
            </a:pP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spark = </a:t>
            </a:r>
            <a:r>
              <a:rPr lang="en-US" sz="1400" dirty="0" err="1">
                <a:latin typeface="Courier New" panose="02070309020205020404" pitchFamily="49" charset="0"/>
                <a:cs typeface="Courier New" panose="02070309020205020404" pitchFamily="49" charset="0"/>
              </a:rPr>
              <a:t>SparkSession</a:t>
            </a:r>
            <a:r>
              <a:rPr lang="en-US" sz="1400" dirty="0">
                <a:latin typeface="Courier New" panose="02070309020205020404" pitchFamily="49" charset="0"/>
                <a:cs typeface="Courier New" panose="02070309020205020404" pitchFamily="49" charset="0"/>
              </a:rPr>
              <a:t> .builder() .</a:t>
            </a:r>
            <a:r>
              <a:rPr lang="en-US" sz="1400" dirty="0" err="1">
                <a:latin typeface="Courier New" panose="02070309020205020404" pitchFamily="49" charset="0"/>
                <a:cs typeface="Courier New" panose="02070309020205020404" pitchFamily="49" charset="0"/>
              </a:rPr>
              <a:t>appName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SparkSessionZipsExample</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config</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spark.sql.warehouse.dir</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warehouseLocation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enableHiveSupport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getOrCreate</a:t>
            </a:r>
            <a:r>
              <a:rPr lang="en-US" sz="1400"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30935178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Spark vs. Map Reduce</a:t>
            </a:r>
            <a:endParaRPr lang="en-US" dirty="0"/>
          </a:p>
        </p:txBody>
      </p:sp>
      <p:sp>
        <p:nvSpPr>
          <p:cNvPr id="3" name="Content Placeholder 2"/>
          <p:cNvSpPr>
            <a:spLocks noGrp="1"/>
          </p:cNvSpPr>
          <p:nvPr>
            <p:ph idx="1"/>
          </p:nvPr>
        </p:nvSpPr>
        <p:spPr/>
        <p:txBody>
          <a:bodyPr>
            <a:normAutofit/>
          </a:bodyPr>
          <a:lstStyle/>
          <a:p>
            <a:r>
              <a:rPr lang="en-US" dirty="0" smtClean="0"/>
              <a:t>Map Reduce  places every result on the disk</a:t>
            </a:r>
          </a:p>
          <a:p>
            <a:endParaRPr lang="en-US" dirty="0"/>
          </a:p>
          <a:p>
            <a:endParaRPr lang="en-US" dirty="0" smtClean="0"/>
          </a:p>
          <a:p>
            <a:endParaRPr lang="en-US" dirty="0"/>
          </a:p>
          <a:p>
            <a:r>
              <a:rPr lang="en-US" dirty="0" smtClean="0"/>
              <a:t>Spark is much smarter, it keeps all results in memory</a:t>
            </a:r>
          </a:p>
          <a:p>
            <a:endParaRPr lang="en-US" dirty="0" smtClean="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3000"/>
            <a:ext cx="7741227"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048000"/>
            <a:ext cx="7449312"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62000" y="4343400"/>
            <a:ext cx="7924800" cy="2123658"/>
          </a:xfrm>
          <a:prstGeom prst="rect">
            <a:avLst/>
          </a:prstGeom>
          <a:noFill/>
        </p:spPr>
        <p:txBody>
          <a:bodyPr wrap="square" rtlCol="0">
            <a:spAutoFit/>
          </a:bodyPr>
          <a:lstStyle/>
          <a:p>
            <a:pPr marL="342900" indent="-342900">
              <a:buFont typeface="Arial" panose="020B0604020202020204" pitchFamily="34" charset="0"/>
              <a:buChar char="•"/>
            </a:pPr>
            <a:r>
              <a:rPr lang="en-US" sz="2200" dirty="0" err="1"/>
              <a:t>MapReduce</a:t>
            </a:r>
            <a:r>
              <a:rPr lang="en-US" sz="2200" dirty="0"/>
              <a:t> greatly simplified big data analysis</a:t>
            </a:r>
          </a:p>
          <a:p>
            <a:pPr marL="342900" indent="-342900">
              <a:buFont typeface="Arial" panose="020B0604020202020204" pitchFamily="34" charset="0"/>
              <a:buChar char="•"/>
            </a:pPr>
            <a:r>
              <a:rPr lang="en-US" sz="2200" dirty="0"/>
              <a:t>But as soon as it got popular, users wanted more:</a:t>
            </a:r>
          </a:p>
          <a:p>
            <a:pPr marL="800100" lvl="1" indent="-342900">
              <a:buFont typeface="Arial" panose="020B0604020202020204" pitchFamily="34" charset="0"/>
              <a:buChar char="•"/>
            </a:pPr>
            <a:r>
              <a:rPr lang="en-US" sz="2200" dirty="0"/>
              <a:t>More </a:t>
            </a:r>
            <a:r>
              <a:rPr lang="en-US" sz="2200" b="1" dirty="0"/>
              <a:t>complex</a:t>
            </a:r>
            <a:r>
              <a:rPr lang="en-US" sz="2200" dirty="0"/>
              <a:t>, multi-pass analytics (e.g. ML, graph)</a:t>
            </a:r>
          </a:p>
          <a:p>
            <a:pPr marL="800100" lvl="1" indent="-342900">
              <a:buFont typeface="Arial" panose="020B0604020202020204" pitchFamily="34" charset="0"/>
              <a:buChar char="•"/>
            </a:pPr>
            <a:r>
              <a:rPr lang="en-US" sz="2200" dirty="0"/>
              <a:t>More </a:t>
            </a:r>
            <a:r>
              <a:rPr lang="en-US" sz="2200" b="1" dirty="0"/>
              <a:t>interactive</a:t>
            </a:r>
            <a:r>
              <a:rPr lang="en-US" sz="2200" dirty="0"/>
              <a:t> ad-hoc queries</a:t>
            </a:r>
          </a:p>
          <a:p>
            <a:pPr marL="800100" lvl="1" indent="-342900">
              <a:buFont typeface="Arial" panose="020B0604020202020204" pitchFamily="34" charset="0"/>
              <a:buChar char="•"/>
            </a:pPr>
            <a:r>
              <a:rPr lang="en-US" sz="2200" dirty="0"/>
              <a:t>More </a:t>
            </a:r>
            <a:r>
              <a:rPr lang="en-US" sz="2200" b="1" dirty="0"/>
              <a:t>real-time</a:t>
            </a:r>
            <a:r>
              <a:rPr lang="en-US" sz="2200" dirty="0"/>
              <a:t> stream processing</a:t>
            </a:r>
          </a:p>
          <a:p>
            <a:pPr marL="342900" indent="-342900">
              <a:buFont typeface="Arial" panose="020B0604020202020204" pitchFamily="34" charset="0"/>
              <a:buChar char="•"/>
            </a:pPr>
            <a:r>
              <a:rPr lang="en-US" sz="2200" dirty="0"/>
              <a:t>All </a:t>
            </a:r>
            <a:r>
              <a:rPr lang="en-US" sz="2200" dirty="0" smtClean="0"/>
              <a:t>need </a:t>
            </a:r>
            <a:r>
              <a:rPr lang="en-US" sz="2200" dirty="0"/>
              <a:t>faster </a:t>
            </a:r>
            <a:r>
              <a:rPr lang="en-US" sz="2200" b="1" dirty="0"/>
              <a:t>data sharing </a:t>
            </a:r>
            <a:r>
              <a:rPr lang="en-US" sz="2200" dirty="0"/>
              <a:t>across parallel jobs</a:t>
            </a:r>
          </a:p>
        </p:txBody>
      </p:sp>
    </p:spTree>
    <p:extLst>
      <p:ext uri="{BB962C8B-B14F-4D97-AF65-F5344CB8AC3E}">
        <p14:creationId xmlns:p14="http://schemas.microsoft.com/office/powerpoint/2010/main" val="1662320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Sharing in Map Reduce</a:t>
            </a:r>
            <a:endParaRPr lang="en-US" dirty="0"/>
          </a:p>
        </p:txBody>
      </p:sp>
      <p:sp>
        <p:nvSpPr>
          <p:cNvPr id="3" name="Content Placeholder 2"/>
          <p:cNvSpPr>
            <a:spLocks noGrp="1"/>
          </p:cNvSpPr>
          <p:nvPr>
            <p:ph idx="1"/>
          </p:nvPr>
        </p:nvSpPr>
        <p:spPr/>
        <p:txBody>
          <a:bodyPr/>
          <a:lstStyle/>
          <a:p>
            <a:r>
              <a:rPr lang="en-US" dirty="0" smtClean="0"/>
              <a:t>Map Reduce is slow due to replication, serialization and disk IO</a:t>
            </a:r>
            <a:endParaRPr lang="en-US" dirty="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an 5"/>
          <p:cNvSpPr/>
          <p:nvPr/>
        </p:nvSpPr>
        <p:spPr>
          <a:xfrm>
            <a:off x="1060824" y="1854399"/>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7" name="Straight Arrow Connector 6"/>
          <p:cNvCxnSpPr>
            <a:stCxn id="6" idx="4"/>
            <a:endCxn id="8" idx="1"/>
          </p:cNvCxnSpPr>
          <p:nvPr/>
        </p:nvCxnSpPr>
        <p:spPr>
          <a:xfrm>
            <a:off x="1843208" y="2266438"/>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381003" y="2042588"/>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smtClean="0"/>
              <a:t>iter</a:t>
            </a:r>
            <a:r>
              <a:rPr lang="en-US" sz="2200" dirty="0" smtClean="0"/>
              <a:t>. 1</a:t>
            </a:r>
            <a:endParaRPr lang="en-US" sz="2200" dirty="0"/>
          </a:p>
        </p:txBody>
      </p:sp>
      <p:cxnSp>
        <p:nvCxnSpPr>
          <p:cNvPr id="9" name="Straight Arrow Connector 8"/>
          <p:cNvCxnSpPr>
            <a:stCxn id="8" idx="3"/>
          </p:cNvCxnSpPr>
          <p:nvPr/>
        </p:nvCxnSpPr>
        <p:spPr>
          <a:xfrm>
            <a:off x="3291008" y="2266438"/>
            <a:ext cx="49651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endCxn id="11" idx="1"/>
          </p:cNvCxnSpPr>
          <p:nvPr/>
        </p:nvCxnSpPr>
        <p:spPr>
          <a:xfrm flipV="1">
            <a:off x="4573315" y="2266438"/>
            <a:ext cx="537795" cy="518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111110" y="2042588"/>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smtClean="0"/>
              <a:t>iter</a:t>
            </a:r>
            <a:r>
              <a:rPr lang="en-US" sz="2200" dirty="0" smtClean="0"/>
              <a:t>. 2</a:t>
            </a:r>
            <a:endParaRPr lang="en-US" sz="2200" dirty="0"/>
          </a:p>
        </p:txBody>
      </p:sp>
      <p:cxnSp>
        <p:nvCxnSpPr>
          <p:cNvPr id="12" name="Straight Arrow Connector 11"/>
          <p:cNvCxnSpPr>
            <a:stCxn id="11" idx="3"/>
          </p:cNvCxnSpPr>
          <p:nvPr/>
        </p:nvCxnSpPr>
        <p:spPr>
          <a:xfrm>
            <a:off x="6021115" y="2266438"/>
            <a:ext cx="49651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7286924" y="2271625"/>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822131" y="2047775"/>
            <a:ext cx="726677" cy="430887"/>
          </a:xfrm>
          <a:prstGeom prst="rect">
            <a:avLst/>
          </a:prstGeom>
          <a:noFill/>
        </p:spPr>
        <p:txBody>
          <a:bodyPr wrap="square" rtlCol="0">
            <a:spAutoFit/>
          </a:bodyPr>
          <a:lstStyle/>
          <a:p>
            <a:pPr algn="ctr"/>
            <a:r>
              <a:rPr lang="en-US" sz="2200" b="1" dirty="0" smtClean="0">
                <a:latin typeface="Corbel"/>
                <a:cs typeface="Corbel"/>
              </a:rPr>
              <a:t>.  .  .</a:t>
            </a:r>
            <a:endParaRPr lang="en-US" sz="2200" b="1" dirty="0">
              <a:latin typeface="Corbel"/>
              <a:cs typeface="Corbel"/>
            </a:endParaRPr>
          </a:p>
        </p:txBody>
      </p:sp>
      <p:sp>
        <p:nvSpPr>
          <p:cNvPr id="15" name="TextBox 14"/>
          <p:cNvSpPr txBox="1"/>
          <p:nvPr/>
        </p:nvSpPr>
        <p:spPr>
          <a:xfrm>
            <a:off x="1060824" y="2687536"/>
            <a:ext cx="800220" cy="430887"/>
          </a:xfrm>
          <a:prstGeom prst="rect">
            <a:avLst/>
          </a:prstGeom>
          <a:noFill/>
        </p:spPr>
        <p:txBody>
          <a:bodyPr wrap="none" rtlCol="0">
            <a:spAutoFit/>
          </a:bodyPr>
          <a:lstStyle/>
          <a:p>
            <a:r>
              <a:rPr lang="en-US" sz="2200" dirty="0" smtClean="0">
                <a:latin typeface="Corbel"/>
                <a:cs typeface="Corbel"/>
              </a:rPr>
              <a:t>Input</a:t>
            </a:r>
            <a:endParaRPr lang="en-US" sz="2200" dirty="0">
              <a:latin typeface="Corbel"/>
              <a:cs typeface="Corbel"/>
            </a:endParaRPr>
          </a:p>
        </p:txBody>
      </p:sp>
      <p:sp>
        <p:nvSpPr>
          <p:cNvPr id="16" name="TextBox 15"/>
          <p:cNvSpPr txBox="1"/>
          <p:nvPr/>
        </p:nvSpPr>
        <p:spPr>
          <a:xfrm>
            <a:off x="1756632" y="1429912"/>
            <a:ext cx="737401" cy="646331"/>
          </a:xfrm>
          <a:prstGeom prst="rect">
            <a:avLst/>
          </a:prstGeom>
          <a:noFill/>
        </p:spPr>
        <p:txBody>
          <a:bodyPr wrap="none" rtlCol="0">
            <a:spAutoFit/>
          </a:bodyPr>
          <a:lstStyle/>
          <a:p>
            <a:pPr algn="ctr"/>
            <a:r>
              <a:rPr lang="en-US" sz="1800" dirty="0" smtClean="0">
                <a:latin typeface="Corbel"/>
                <a:cs typeface="Corbel"/>
              </a:rPr>
              <a:t>HDFS</a:t>
            </a:r>
            <a:br>
              <a:rPr lang="en-US" sz="1800" dirty="0" smtClean="0">
                <a:latin typeface="Corbel"/>
                <a:cs typeface="Corbel"/>
              </a:rPr>
            </a:br>
            <a:r>
              <a:rPr lang="en-US" sz="1800" dirty="0" smtClean="0">
                <a:latin typeface="Corbel"/>
                <a:cs typeface="Corbel"/>
              </a:rPr>
              <a:t>read</a:t>
            </a:r>
            <a:endParaRPr lang="en-US" sz="1800" dirty="0">
              <a:latin typeface="Corbel"/>
              <a:cs typeface="Corbel"/>
            </a:endParaRPr>
          </a:p>
        </p:txBody>
      </p:sp>
      <p:sp>
        <p:nvSpPr>
          <p:cNvPr id="17" name="TextBox 16"/>
          <p:cNvSpPr txBox="1"/>
          <p:nvPr/>
        </p:nvSpPr>
        <p:spPr>
          <a:xfrm>
            <a:off x="3135112" y="1429912"/>
            <a:ext cx="737401" cy="646331"/>
          </a:xfrm>
          <a:prstGeom prst="rect">
            <a:avLst/>
          </a:prstGeom>
          <a:noFill/>
        </p:spPr>
        <p:txBody>
          <a:bodyPr wrap="none" rtlCol="0">
            <a:spAutoFit/>
          </a:bodyPr>
          <a:lstStyle/>
          <a:p>
            <a:pPr algn="ctr"/>
            <a:r>
              <a:rPr lang="en-US" sz="1800" dirty="0" smtClean="0">
                <a:latin typeface="Corbel"/>
                <a:cs typeface="Corbel"/>
              </a:rPr>
              <a:t>HDFS</a:t>
            </a:r>
            <a:br>
              <a:rPr lang="en-US" sz="1800" dirty="0" smtClean="0">
                <a:latin typeface="Corbel"/>
                <a:cs typeface="Corbel"/>
              </a:rPr>
            </a:br>
            <a:r>
              <a:rPr lang="en-US" sz="1800" dirty="0" smtClean="0">
                <a:latin typeface="Corbel"/>
                <a:cs typeface="Corbel"/>
              </a:rPr>
              <a:t>write</a:t>
            </a:r>
            <a:endParaRPr lang="en-US" sz="1800" dirty="0">
              <a:latin typeface="Corbel"/>
              <a:cs typeface="Corbel"/>
            </a:endParaRPr>
          </a:p>
        </p:txBody>
      </p:sp>
      <p:sp>
        <p:nvSpPr>
          <p:cNvPr id="18" name="TextBox 17"/>
          <p:cNvSpPr txBox="1"/>
          <p:nvPr/>
        </p:nvSpPr>
        <p:spPr>
          <a:xfrm>
            <a:off x="4486579" y="1429912"/>
            <a:ext cx="737401" cy="646331"/>
          </a:xfrm>
          <a:prstGeom prst="rect">
            <a:avLst/>
          </a:prstGeom>
          <a:noFill/>
        </p:spPr>
        <p:txBody>
          <a:bodyPr wrap="none" rtlCol="0">
            <a:spAutoFit/>
          </a:bodyPr>
          <a:lstStyle/>
          <a:p>
            <a:pPr algn="ctr"/>
            <a:r>
              <a:rPr lang="en-US" sz="1800" dirty="0" smtClean="0">
                <a:latin typeface="Corbel"/>
                <a:cs typeface="Corbel"/>
              </a:rPr>
              <a:t>HDFS</a:t>
            </a:r>
            <a:br>
              <a:rPr lang="en-US" sz="1800" dirty="0" smtClean="0">
                <a:latin typeface="Corbel"/>
                <a:cs typeface="Corbel"/>
              </a:rPr>
            </a:br>
            <a:r>
              <a:rPr lang="en-US" sz="1800" dirty="0" smtClean="0">
                <a:latin typeface="Corbel"/>
                <a:cs typeface="Corbel"/>
              </a:rPr>
              <a:t>read</a:t>
            </a:r>
            <a:endParaRPr lang="en-US" sz="1800" dirty="0">
              <a:latin typeface="Corbel"/>
              <a:cs typeface="Corbel"/>
            </a:endParaRPr>
          </a:p>
        </p:txBody>
      </p:sp>
      <p:sp>
        <p:nvSpPr>
          <p:cNvPr id="19" name="TextBox 18"/>
          <p:cNvSpPr txBox="1"/>
          <p:nvPr/>
        </p:nvSpPr>
        <p:spPr>
          <a:xfrm>
            <a:off x="5865445" y="1429912"/>
            <a:ext cx="737401" cy="646331"/>
          </a:xfrm>
          <a:prstGeom prst="rect">
            <a:avLst/>
          </a:prstGeom>
          <a:noFill/>
        </p:spPr>
        <p:txBody>
          <a:bodyPr wrap="none" rtlCol="0">
            <a:spAutoFit/>
          </a:bodyPr>
          <a:lstStyle/>
          <a:p>
            <a:pPr algn="ctr"/>
            <a:r>
              <a:rPr lang="en-US" sz="1800" dirty="0" smtClean="0">
                <a:latin typeface="Corbel"/>
                <a:cs typeface="Corbel"/>
              </a:rPr>
              <a:t>HDFS</a:t>
            </a:r>
            <a:br>
              <a:rPr lang="en-US" sz="1800" dirty="0" smtClean="0">
                <a:latin typeface="Corbel"/>
                <a:cs typeface="Corbel"/>
              </a:rPr>
            </a:br>
            <a:r>
              <a:rPr lang="en-US" sz="1800" dirty="0" smtClean="0">
                <a:latin typeface="Corbel"/>
                <a:cs typeface="Corbel"/>
              </a:rPr>
              <a:t>write</a:t>
            </a:r>
            <a:endParaRPr lang="en-US" sz="1800" dirty="0">
              <a:latin typeface="Corbel"/>
              <a:cs typeface="Corbel"/>
            </a:endParaRPr>
          </a:p>
        </p:txBody>
      </p:sp>
      <p:grpSp>
        <p:nvGrpSpPr>
          <p:cNvPr id="20" name="Group 19"/>
          <p:cNvGrpSpPr/>
          <p:nvPr/>
        </p:nvGrpSpPr>
        <p:grpSpPr>
          <a:xfrm>
            <a:off x="1060824" y="3258712"/>
            <a:ext cx="6025776" cy="2739103"/>
            <a:chOff x="1060824" y="3276600"/>
            <a:chExt cx="6025776" cy="2739103"/>
          </a:xfrm>
        </p:grpSpPr>
        <p:sp>
          <p:nvSpPr>
            <p:cNvPr id="21" name="TextBox 20"/>
            <p:cNvSpPr txBox="1"/>
            <p:nvPr/>
          </p:nvSpPr>
          <p:spPr>
            <a:xfrm>
              <a:off x="1060824" y="5215168"/>
              <a:ext cx="800220" cy="430887"/>
            </a:xfrm>
            <a:prstGeom prst="rect">
              <a:avLst/>
            </a:prstGeom>
            <a:noFill/>
          </p:spPr>
          <p:txBody>
            <a:bodyPr wrap="none" rtlCol="0">
              <a:spAutoFit/>
            </a:bodyPr>
            <a:lstStyle/>
            <a:p>
              <a:r>
                <a:rPr lang="en-US" sz="2200" dirty="0" smtClean="0">
                  <a:latin typeface="Corbel"/>
                  <a:cs typeface="Corbel"/>
                </a:rPr>
                <a:t>Input</a:t>
              </a:r>
              <a:endParaRPr lang="en-US" sz="2200" dirty="0">
                <a:latin typeface="Corbel"/>
                <a:cs typeface="Corbel"/>
              </a:endParaRPr>
            </a:p>
          </p:txBody>
        </p:sp>
        <p:cxnSp>
          <p:nvCxnSpPr>
            <p:cNvPr id="22" name="Straight Arrow Connector 21"/>
            <p:cNvCxnSpPr>
              <a:stCxn id="39" idx="3"/>
              <a:endCxn id="31" idx="1"/>
            </p:cNvCxnSpPr>
            <p:nvPr/>
          </p:nvCxnSpPr>
          <p:spPr>
            <a:xfrm flipV="1">
              <a:off x="1622181" y="3566054"/>
              <a:ext cx="1838610" cy="121420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39" idx="3"/>
              <a:endCxn id="32" idx="1"/>
            </p:cNvCxnSpPr>
            <p:nvPr/>
          </p:nvCxnSpPr>
          <p:spPr>
            <a:xfrm flipV="1">
              <a:off x="1622181" y="4391916"/>
              <a:ext cx="1838610" cy="38834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39" idx="3"/>
              <a:endCxn id="33" idx="1"/>
            </p:cNvCxnSpPr>
            <p:nvPr/>
          </p:nvCxnSpPr>
          <p:spPr>
            <a:xfrm>
              <a:off x="1622181" y="4780260"/>
              <a:ext cx="1838610" cy="4234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28" idx="1"/>
            </p:cNvCxnSpPr>
            <p:nvPr/>
          </p:nvCxnSpPr>
          <p:spPr>
            <a:xfrm>
              <a:off x="4949773" y="3566054"/>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29" idx="1"/>
            </p:cNvCxnSpPr>
            <p:nvPr/>
          </p:nvCxnSpPr>
          <p:spPr>
            <a:xfrm>
              <a:off x="4949773" y="4391916"/>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30" idx="1"/>
            </p:cNvCxnSpPr>
            <p:nvPr/>
          </p:nvCxnSpPr>
          <p:spPr>
            <a:xfrm>
              <a:off x="4949773" y="5205702"/>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8" name="Folded Corner 27"/>
            <p:cNvSpPr/>
            <p:nvPr/>
          </p:nvSpPr>
          <p:spPr>
            <a:xfrm>
              <a:off x="5517971" y="3276600"/>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29" name="Folded Corner 28"/>
            <p:cNvSpPr/>
            <p:nvPr/>
          </p:nvSpPr>
          <p:spPr>
            <a:xfrm>
              <a:off x="5517971" y="4102462"/>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30" name="Folded Corner 29"/>
            <p:cNvSpPr/>
            <p:nvPr/>
          </p:nvSpPr>
          <p:spPr>
            <a:xfrm>
              <a:off x="5517971" y="4916248"/>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31" name="Rectangle 30"/>
            <p:cNvSpPr/>
            <p:nvPr/>
          </p:nvSpPr>
          <p:spPr>
            <a:xfrm>
              <a:off x="3460791" y="3342204"/>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smtClean="0"/>
                <a:t>query 1</a:t>
              </a:r>
              <a:endParaRPr lang="en-US" sz="2200" dirty="0"/>
            </a:p>
          </p:txBody>
        </p:sp>
        <p:sp>
          <p:nvSpPr>
            <p:cNvPr id="32" name="Rectangle 31"/>
            <p:cNvSpPr/>
            <p:nvPr/>
          </p:nvSpPr>
          <p:spPr>
            <a:xfrm>
              <a:off x="3460791" y="4168066"/>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smtClean="0"/>
                <a:t>query 2</a:t>
              </a:r>
              <a:endParaRPr lang="en-US" sz="2200" dirty="0"/>
            </a:p>
          </p:txBody>
        </p:sp>
        <p:sp>
          <p:nvSpPr>
            <p:cNvPr id="33" name="Rectangle 32"/>
            <p:cNvSpPr/>
            <p:nvPr/>
          </p:nvSpPr>
          <p:spPr>
            <a:xfrm>
              <a:off x="3460791" y="4979885"/>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3</a:t>
              </a:r>
            </a:p>
          </p:txBody>
        </p:sp>
        <p:sp>
          <p:nvSpPr>
            <p:cNvPr id="34" name="TextBox 33"/>
            <p:cNvSpPr txBox="1"/>
            <p:nvPr/>
          </p:nvSpPr>
          <p:spPr>
            <a:xfrm>
              <a:off x="6043013" y="3331109"/>
              <a:ext cx="1031051" cy="430887"/>
            </a:xfrm>
            <a:prstGeom prst="rect">
              <a:avLst/>
            </a:prstGeom>
            <a:noFill/>
          </p:spPr>
          <p:txBody>
            <a:bodyPr wrap="none" rtlCol="0">
              <a:spAutoFit/>
            </a:bodyPr>
            <a:lstStyle/>
            <a:p>
              <a:r>
                <a:rPr lang="en-US" sz="2200" dirty="0" smtClean="0">
                  <a:latin typeface="Corbel"/>
                  <a:cs typeface="Corbel"/>
                </a:rPr>
                <a:t>result 1</a:t>
              </a:r>
              <a:endParaRPr lang="en-US" sz="2200" dirty="0">
                <a:latin typeface="Corbel"/>
                <a:cs typeface="Corbel"/>
              </a:endParaRPr>
            </a:p>
          </p:txBody>
        </p:sp>
        <p:sp>
          <p:nvSpPr>
            <p:cNvPr id="35" name="TextBox 34"/>
            <p:cNvSpPr txBox="1"/>
            <p:nvPr/>
          </p:nvSpPr>
          <p:spPr>
            <a:xfrm>
              <a:off x="6043013" y="4150078"/>
              <a:ext cx="1043587" cy="430887"/>
            </a:xfrm>
            <a:prstGeom prst="rect">
              <a:avLst/>
            </a:prstGeom>
            <a:noFill/>
          </p:spPr>
          <p:txBody>
            <a:bodyPr wrap="none" rtlCol="0">
              <a:spAutoFit/>
            </a:bodyPr>
            <a:lstStyle/>
            <a:p>
              <a:r>
                <a:rPr lang="en-US" sz="2200" dirty="0" smtClean="0">
                  <a:latin typeface="Corbel"/>
                  <a:cs typeface="Corbel"/>
                </a:rPr>
                <a:t>result 2</a:t>
              </a:r>
              <a:endParaRPr lang="en-US" sz="2200" dirty="0">
                <a:latin typeface="Corbel"/>
                <a:cs typeface="Corbel"/>
              </a:endParaRPr>
            </a:p>
          </p:txBody>
        </p:sp>
        <p:sp>
          <p:nvSpPr>
            <p:cNvPr id="36" name="TextBox 35"/>
            <p:cNvSpPr txBox="1"/>
            <p:nvPr/>
          </p:nvSpPr>
          <p:spPr>
            <a:xfrm>
              <a:off x="6043013" y="4981852"/>
              <a:ext cx="1027332" cy="430887"/>
            </a:xfrm>
            <a:prstGeom prst="rect">
              <a:avLst/>
            </a:prstGeom>
            <a:noFill/>
          </p:spPr>
          <p:txBody>
            <a:bodyPr wrap="none" rtlCol="0">
              <a:spAutoFit/>
            </a:bodyPr>
            <a:lstStyle/>
            <a:p>
              <a:r>
                <a:rPr lang="en-US" sz="2200" dirty="0" smtClean="0">
                  <a:latin typeface="Corbel"/>
                  <a:cs typeface="Corbel"/>
                </a:rPr>
                <a:t>result 3</a:t>
              </a:r>
              <a:endParaRPr lang="en-US" sz="2200" dirty="0">
                <a:latin typeface="Corbel"/>
                <a:cs typeface="Corbel"/>
              </a:endParaRPr>
            </a:p>
          </p:txBody>
        </p:sp>
        <p:cxnSp>
          <p:nvCxnSpPr>
            <p:cNvPr id="37" name="Straight Arrow Connector 36"/>
            <p:cNvCxnSpPr/>
            <p:nvPr/>
          </p:nvCxnSpPr>
          <p:spPr>
            <a:xfrm>
              <a:off x="1622181" y="4780260"/>
              <a:ext cx="1839138" cy="113784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422040" y="5584816"/>
              <a:ext cx="1488453" cy="430887"/>
            </a:xfrm>
            <a:prstGeom prst="rect">
              <a:avLst/>
            </a:prstGeom>
            <a:noFill/>
          </p:spPr>
          <p:txBody>
            <a:bodyPr wrap="square" rtlCol="0">
              <a:spAutoFit/>
            </a:bodyPr>
            <a:lstStyle/>
            <a:p>
              <a:pPr algn="ctr"/>
              <a:r>
                <a:rPr lang="en-US" sz="2200" b="1" dirty="0" smtClean="0">
                  <a:latin typeface="Corbel"/>
                  <a:cs typeface="Corbel"/>
                </a:rPr>
                <a:t>.  .  .</a:t>
              </a:r>
              <a:endParaRPr lang="en-US" sz="2200" b="1" dirty="0">
                <a:latin typeface="Corbel"/>
                <a:cs typeface="Corbel"/>
              </a:endParaRPr>
            </a:p>
          </p:txBody>
        </p:sp>
        <p:sp>
          <p:nvSpPr>
            <p:cNvPr id="39" name="Diamond 38"/>
            <p:cNvSpPr/>
            <p:nvPr/>
          </p:nvSpPr>
          <p:spPr>
            <a:xfrm>
              <a:off x="1332535" y="4694939"/>
              <a:ext cx="289646" cy="170641"/>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200"/>
            </a:p>
          </p:txBody>
        </p:sp>
        <p:sp>
          <p:nvSpPr>
            <p:cNvPr id="40" name="Can 39"/>
            <p:cNvSpPr/>
            <p:nvPr/>
          </p:nvSpPr>
          <p:spPr>
            <a:xfrm>
              <a:off x="1060824" y="4370344"/>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41" name="TextBox 40"/>
            <p:cNvSpPr txBox="1"/>
            <p:nvPr/>
          </p:nvSpPr>
          <p:spPr>
            <a:xfrm>
              <a:off x="1898891" y="3466450"/>
              <a:ext cx="768109" cy="677108"/>
            </a:xfrm>
            <a:prstGeom prst="rect">
              <a:avLst/>
            </a:prstGeom>
            <a:noFill/>
          </p:spPr>
          <p:txBody>
            <a:bodyPr wrap="none" rtlCol="0">
              <a:spAutoFit/>
            </a:bodyPr>
            <a:lstStyle/>
            <a:p>
              <a:pPr algn="ctr"/>
              <a:r>
                <a:rPr lang="en-US" sz="1900" dirty="0" smtClean="0">
                  <a:latin typeface="Corbel"/>
                  <a:cs typeface="Corbel"/>
                </a:rPr>
                <a:t>HDFS</a:t>
              </a:r>
              <a:br>
                <a:rPr lang="en-US" sz="1900" dirty="0" smtClean="0">
                  <a:latin typeface="Corbel"/>
                  <a:cs typeface="Corbel"/>
                </a:rPr>
              </a:br>
              <a:r>
                <a:rPr lang="en-US" sz="1900" dirty="0" smtClean="0">
                  <a:latin typeface="Corbel"/>
                  <a:cs typeface="Corbel"/>
                </a:rPr>
                <a:t>read</a:t>
              </a:r>
              <a:endParaRPr lang="en-US" sz="1900" dirty="0">
                <a:latin typeface="Corbel"/>
                <a:cs typeface="Corbel"/>
              </a:endParaRPr>
            </a:p>
          </p:txBody>
        </p:sp>
      </p:grpSp>
      <p:grpSp>
        <p:nvGrpSpPr>
          <p:cNvPr id="42" name="Group 41"/>
          <p:cNvGrpSpPr>
            <a:grpSpLocks noChangeAspect="1"/>
          </p:cNvGrpSpPr>
          <p:nvPr/>
        </p:nvGrpSpPr>
        <p:grpSpPr>
          <a:xfrm>
            <a:off x="3787525" y="1888265"/>
            <a:ext cx="812362" cy="851158"/>
            <a:chOff x="3787526" y="1872287"/>
            <a:chExt cx="974180" cy="1020705"/>
          </a:xfrm>
        </p:grpSpPr>
        <p:sp>
          <p:nvSpPr>
            <p:cNvPr id="43" name="Can 42"/>
            <p:cNvSpPr/>
            <p:nvPr/>
          </p:nvSpPr>
          <p:spPr>
            <a:xfrm>
              <a:off x="3787526" y="1872287"/>
              <a:ext cx="782384" cy="824077"/>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44" name="Can 43"/>
            <p:cNvSpPr/>
            <p:nvPr/>
          </p:nvSpPr>
          <p:spPr>
            <a:xfrm>
              <a:off x="3882738" y="1962980"/>
              <a:ext cx="782384" cy="824076"/>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45" name="Can 44"/>
            <p:cNvSpPr/>
            <p:nvPr/>
          </p:nvSpPr>
          <p:spPr>
            <a:xfrm>
              <a:off x="3979322" y="2068916"/>
              <a:ext cx="782384" cy="824076"/>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grpSp>
      <p:grpSp>
        <p:nvGrpSpPr>
          <p:cNvPr id="46" name="Group 45"/>
          <p:cNvGrpSpPr>
            <a:grpSpLocks noChangeAspect="1"/>
          </p:cNvGrpSpPr>
          <p:nvPr/>
        </p:nvGrpSpPr>
        <p:grpSpPr>
          <a:xfrm>
            <a:off x="6517633" y="1888265"/>
            <a:ext cx="812362" cy="851158"/>
            <a:chOff x="3787526" y="1872287"/>
            <a:chExt cx="974180" cy="1020705"/>
          </a:xfrm>
        </p:grpSpPr>
        <p:sp>
          <p:nvSpPr>
            <p:cNvPr id="47" name="Can 46"/>
            <p:cNvSpPr/>
            <p:nvPr/>
          </p:nvSpPr>
          <p:spPr>
            <a:xfrm>
              <a:off x="3787526" y="1872287"/>
              <a:ext cx="782384" cy="824077"/>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48" name="Can 47"/>
            <p:cNvSpPr/>
            <p:nvPr/>
          </p:nvSpPr>
          <p:spPr>
            <a:xfrm>
              <a:off x="3882738" y="1962980"/>
              <a:ext cx="782384" cy="824076"/>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49" name="Can 48"/>
            <p:cNvSpPr/>
            <p:nvPr/>
          </p:nvSpPr>
          <p:spPr>
            <a:xfrm>
              <a:off x="3979322" y="2068916"/>
              <a:ext cx="782384" cy="824076"/>
            </a:xfrm>
            <a:prstGeom prst="can">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grpSp>
    </p:spTree>
    <p:extLst>
      <p:ext uri="{BB962C8B-B14F-4D97-AF65-F5344CB8AC3E}">
        <p14:creationId xmlns:p14="http://schemas.microsoft.com/office/powerpoint/2010/main" val="2661429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C6A3975C-1A57-4476-9DD8-AA1508D141A9}" type="slidenum">
              <a:rPr lang="zh-CN" altLang="en-US"/>
              <a:pPr>
                <a:defRPr/>
              </a:pPr>
              <a:t>3</a:t>
            </a:fld>
            <a:endParaRPr lang="en-US" altLang="zh-CN"/>
          </a:p>
        </p:txBody>
      </p:sp>
      <p:sp>
        <p:nvSpPr>
          <p:cNvPr id="5123" name="Rectangle 2"/>
          <p:cNvSpPr>
            <a:spLocks noGrp="1" noChangeArrowheads="1"/>
          </p:cNvSpPr>
          <p:nvPr>
            <p:ph type="title"/>
          </p:nvPr>
        </p:nvSpPr>
        <p:spPr>
          <a:xfrm>
            <a:off x="381000" y="33338"/>
            <a:ext cx="8229600" cy="576262"/>
          </a:xfrm>
        </p:spPr>
        <p:txBody>
          <a:bodyPr>
            <a:normAutofit fontScale="90000"/>
          </a:bodyPr>
          <a:lstStyle/>
          <a:p>
            <a:pPr eaLnBrk="1" hangingPunct="1">
              <a:defRPr/>
            </a:pPr>
            <a:r>
              <a:rPr lang="en-US" altLang="en-US" b="1" smtClean="0"/>
              <a:t>Common Situation</a:t>
            </a:r>
          </a:p>
        </p:txBody>
      </p:sp>
      <p:sp>
        <p:nvSpPr>
          <p:cNvPr id="5124" name="Rectangle 3"/>
          <p:cNvSpPr>
            <a:spLocks noGrp="1" noChangeArrowheads="1"/>
          </p:cNvSpPr>
          <p:nvPr>
            <p:ph type="body" idx="1"/>
          </p:nvPr>
        </p:nvSpPr>
        <p:spPr>
          <a:xfrm>
            <a:off x="533400" y="990600"/>
            <a:ext cx="8153400" cy="5486400"/>
          </a:xfrm>
        </p:spPr>
        <p:txBody>
          <a:bodyPr/>
          <a:lstStyle/>
          <a:p>
            <a:pPr eaLnBrk="1" hangingPunct="1"/>
            <a:r>
              <a:rPr lang="en-US" altLang="en-US" sz="2000" smtClean="0"/>
              <a:t>A common situation involves processing of a large amount of consistent data. </a:t>
            </a:r>
          </a:p>
          <a:p>
            <a:pPr eaLnBrk="1" hangingPunct="1"/>
            <a:r>
              <a:rPr lang="en-US" altLang="en-US" sz="2000" smtClean="0"/>
              <a:t>If the data could be decomposed into equal-size partitions, we could devise a parallel solution. Consider a huge array which can be broken up into sub-arrays </a:t>
            </a:r>
          </a:p>
        </p:txBody>
      </p:sp>
      <p:pic>
        <p:nvPicPr>
          <p:cNvPr id="5125" name="Picture 4" descr="sub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90800"/>
            <a:ext cx="4267200"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5"/>
          <p:cNvSpPr txBox="1">
            <a:spLocks noChangeArrowheads="1"/>
          </p:cNvSpPr>
          <p:nvPr/>
        </p:nvSpPr>
        <p:spPr bwMode="auto">
          <a:xfrm>
            <a:off x="4724400" y="2590800"/>
            <a:ext cx="3886200" cy="374967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2000">
                <a:latin typeface="Arial" charset="0"/>
              </a:rPr>
              <a:t>If the same processing is required for each array element, with no dependencies in the computations, and no communication required between tasks, we have an ideal parallel computing opportunity, the so called </a:t>
            </a:r>
            <a:r>
              <a:rPr lang="en-US" altLang="en-US" sz="2000" i="1">
                <a:latin typeface="Arial" charset="0"/>
              </a:rPr>
              <a:t>Embarrassingly Parallel problem.</a:t>
            </a:r>
            <a:r>
              <a:rPr lang="en-US" altLang="en-US" sz="2000">
                <a:latin typeface="Arial" charset="0"/>
              </a:rPr>
              <a:t>   </a:t>
            </a:r>
          </a:p>
          <a:p>
            <a:pPr eaLnBrk="1" hangingPunct="1">
              <a:spcBef>
                <a:spcPct val="0"/>
              </a:spcBef>
              <a:buClrTx/>
              <a:buFontTx/>
              <a:buNone/>
            </a:pPr>
            <a:r>
              <a:rPr lang="en-US" altLang="en-US" sz="2000">
                <a:latin typeface="Arial" charset="0"/>
              </a:rPr>
              <a:t>A common implementation of this approach is a technique called </a:t>
            </a:r>
            <a:r>
              <a:rPr lang="en-US" altLang="en-US" sz="2000" i="1">
                <a:latin typeface="Arial" charset="0"/>
              </a:rPr>
              <a:t>Master/Worker</a:t>
            </a:r>
            <a:r>
              <a:rPr lang="en-US" altLang="en-US" sz="2000">
                <a:latin typeface="Arial" charset="0"/>
              </a:rPr>
              <a:t>. </a:t>
            </a:r>
          </a:p>
        </p:txBody>
      </p:sp>
      <p:sp>
        <p:nvSpPr>
          <p:cNvPr id="512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zh-CN" sz="1200" smtClean="0">
                <a:solidFill>
                  <a:srgbClr val="898989"/>
                </a:solidFill>
              </a:rPr>
              <a:t>@Zoran B. Djordjevic</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Sharing in Spark</a:t>
            </a:r>
            <a:endParaRPr lang="en-US" dirty="0"/>
          </a:p>
        </p:txBody>
      </p:sp>
      <p:sp>
        <p:nvSpPr>
          <p:cNvPr id="3" name="Content Placeholder 2"/>
          <p:cNvSpPr>
            <a:spLocks noGrp="1"/>
          </p:cNvSpPr>
          <p:nvPr>
            <p:ph idx="1"/>
          </p:nvPr>
        </p:nvSpPr>
        <p:spPr/>
        <p:txBody>
          <a:bodyPr/>
          <a:lstStyle/>
          <a:p>
            <a:r>
              <a:rPr lang="en-US" sz="2400" dirty="0" smtClean="0"/>
              <a:t>Distributed memory is 10-100</a:t>
            </a:r>
            <a:r>
              <a:rPr lang="en-US" sz="2400" b="1" dirty="0"/>
              <a:t>× </a:t>
            </a:r>
            <a:r>
              <a:rPr lang="en-US" sz="2400" dirty="0"/>
              <a:t>faster than network and disk</a:t>
            </a: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Can 5"/>
          <p:cNvSpPr/>
          <p:nvPr/>
        </p:nvSpPr>
        <p:spPr>
          <a:xfrm>
            <a:off x="1066800" y="1828800"/>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7" name="Straight Arrow Connector 6"/>
          <p:cNvCxnSpPr>
            <a:stCxn id="6" idx="4"/>
            <a:endCxn id="8" idx="1"/>
          </p:cNvCxnSpPr>
          <p:nvPr/>
        </p:nvCxnSpPr>
        <p:spPr>
          <a:xfrm>
            <a:off x="1849184" y="2240839"/>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386979" y="2016989"/>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smtClean="0"/>
              <a:t>iter</a:t>
            </a:r>
            <a:r>
              <a:rPr lang="en-US" sz="2200" dirty="0" smtClean="0"/>
              <a:t>. 1</a:t>
            </a:r>
            <a:endParaRPr lang="en-US" sz="2200" dirty="0"/>
          </a:p>
        </p:txBody>
      </p:sp>
      <p:cxnSp>
        <p:nvCxnSpPr>
          <p:cNvPr id="9" name="Straight Arrow Connector 8"/>
          <p:cNvCxnSpPr>
            <a:stCxn id="8" idx="3"/>
          </p:cNvCxnSpPr>
          <p:nvPr/>
        </p:nvCxnSpPr>
        <p:spPr>
          <a:xfrm flipV="1">
            <a:off x="3296984" y="2240838"/>
            <a:ext cx="322152"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endCxn id="11" idx="1"/>
          </p:cNvCxnSpPr>
          <p:nvPr/>
        </p:nvCxnSpPr>
        <p:spPr>
          <a:xfrm>
            <a:off x="4495800" y="2240838"/>
            <a:ext cx="621286"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117086" y="2016989"/>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smtClean="0"/>
              <a:t>iter</a:t>
            </a:r>
            <a:r>
              <a:rPr lang="en-US" sz="2200" dirty="0" smtClean="0"/>
              <a:t>. 2</a:t>
            </a:r>
            <a:endParaRPr lang="en-US" sz="2200" dirty="0"/>
          </a:p>
        </p:txBody>
      </p:sp>
      <p:cxnSp>
        <p:nvCxnSpPr>
          <p:cNvPr id="12" name="Straight Arrow Connector 11"/>
          <p:cNvCxnSpPr>
            <a:stCxn id="11" idx="3"/>
          </p:cNvCxnSpPr>
          <p:nvPr/>
        </p:nvCxnSpPr>
        <p:spPr>
          <a:xfrm flipV="1">
            <a:off x="6027091" y="2240838"/>
            <a:ext cx="338327"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7239000" y="2251214"/>
            <a:ext cx="5916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828107" y="2027364"/>
            <a:ext cx="726677" cy="430887"/>
          </a:xfrm>
          <a:prstGeom prst="rect">
            <a:avLst/>
          </a:prstGeom>
          <a:noFill/>
        </p:spPr>
        <p:txBody>
          <a:bodyPr wrap="square" rtlCol="0">
            <a:spAutoFit/>
          </a:bodyPr>
          <a:lstStyle/>
          <a:p>
            <a:pPr algn="ctr"/>
            <a:r>
              <a:rPr lang="en-US" sz="2200" b="1" dirty="0" smtClean="0">
                <a:latin typeface="Corbel"/>
                <a:cs typeface="Corbel"/>
              </a:rPr>
              <a:t>.  .  .</a:t>
            </a:r>
            <a:endParaRPr lang="en-US" sz="2200" b="1" dirty="0">
              <a:latin typeface="Corbel"/>
              <a:cs typeface="Corbel"/>
            </a:endParaRPr>
          </a:p>
        </p:txBody>
      </p:sp>
      <p:sp>
        <p:nvSpPr>
          <p:cNvPr id="15" name="TextBox 14"/>
          <p:cNvSpPr txBox="1"/>
          <p:nvPr/>
        </p:nvSpPr>
        <p:spPr>
          <a:xfrm>
            <a:off x="1066800" y="2667125"/>
            <a:ext cx="800220" cy="430887"/>
          </a:xfrm>
          <a:prstGeom prst="rect">
            <a:avLst/>
          </a:prstGeom>
          <a:noFill/>
        </p:spPr>
        <p:txBody>
          <a:bodyPr wrap="none" rtlCol="0">
            <a:spAutoFit/>
          </a:bodyPr>
          <a:lstStyle/>
          <a:p>
            <a:r>
              <a:rPr lang="en-US" sz="2200" dirty="0" smtClean="0">
                <a:latin typeface="Corbel"/>
                <a:cs typeface="Corbel"/>
              </a:rPr>
              <a:t>Input</a:t>
            </a:r>
            <a:endParaRPr lang="en-US" sz="2200" dirty="0">
              <a:latin typeface="Corbel"/>
              <a:cs typeface="Corbel"/>
            </a:endParaRPr>
          </a:p>
        </p:txBody>
      </p:sp>
      <p:sp>
        <p:nvSpPr>
          <p:cNvPr id="16" name="TextBox 15"/>
          <p:cNvSpPr txBox="1"/>
          <p:nvPr/>
        </p:nvSpPr>
        <p:spPr>
          <a:xfrm>
            <a:off x="1066800" y="5182020"/>
            <a:ext cx="800220" cy="430887"/>
          </a:xfrm>
          <a:prstGeom prst="rect">
            <a:avLst/>
          </a:prstGeom>
          <a:noFill/>
        </p:spPr>
        <p:txBody>
          <a:bodyPr wrap="none" rtlCol="0">
            <a:spAutoFit/>
          </a:bodyPr>
          <a:lstStyle/>
          <a:p>
            <a:r>
              <a:rPr lang="en-US" sz="2200" dirty="0" smtClean="0">
                <a:latin typeface="Corbel"/>
                <a:cs typeface="Corbel"/>
              </a:rPr>
              <a:t>Input</a:t>
            </a:r>
            <a:endParaRPr lang="en-US" sz="2200" dirty="0">
              <a:latin typeface="Corbel"/>
              <a:cs typeface="Corbel"/>
            </a:endParaRPr>
          </a:p>
        </p:txBody>
      </p:sp>
      <p:cxnSp>
        <p:nvCxnSpPr>
          <p:cNvPr id="17" name="Straight Arrow Connector 16"/>
          <p:cNvCxnSpPr>
            <a:stCxn id="31" idx="3"/>
            <a:endCxn id="26" idx="1"/>
          </p:cNvCxnSpPr>
          <p:nvPr/>
        </p:nvCxnSpPr>
        <p:spPr>
          <a:xfrm flipV="1">
            <a:off x="3714737" y="3532906"/>
            <a:ext cx="1158154" cy="121420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31" idx="3"/>
            <a:endCxn id="27" idx="1"/>
          </p:cNvCxnSpPr>
          <p:nvPr/>
        </p:nvCxnSpPr>
        <p:spPr>
          <a:xfrm flipV="1">
            <a:off x="3714737" y="4358768"/>
            <a:ext cx="1158154" cy="38834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31" idx="3"/>
            <a:endCxn id="28" idx="1"/>
          </p:cNvCxnSpPr>
          <p:nvPr/>
        </p:nvCxnSpPr>
        <p:spPr>
          <a:xfrm>
            <a:off x="3714737" y="4747112"/>
            <a:ext cx="1158154" cy="4234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254102" y="3548252"/>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24" idx="1"/>
          </p:cNvCxnSpPr>
          <p:nvPr/>
        </p:nvCxnSpPr>
        <p:spPr>
          <a:xfrm>
            <a:off x="6254102" y="4358768"/>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25" idx="1"/>
          </p:cNvCxnSpPr>
          <p:nvPr/>
        </p:nvCxnSpPr>
        <p:spPr>
          <a:xfrm>
            <a:off x="6254102" y="5172554"/>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3" name="Folded Corner 22"/>
          <p:cNvSpPr/>
          <p:nvPr/>
        </p:nvSpPr>
        <p:spPr>
          <a:xfrm>
            <a:off x="6822300" y="3243452"/>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24" name="Folded Corner 23"/>
          <p:cNvSpPr/>
          <p:nvPr/>
        </p:nvSpPr>
        <p:spPr>
          <a:xfrm>
            <a:off x="6822300" y="4069314"/>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25" name="Folded Corner 24"/>
          <p:cNvSpPr/>
          <p:nvPr/>
        </p:nvSpPr>
        <p:spPr>
          <a:xfrm>
            <a:off x="6822300" y="4883100"/>
            <a:ext cx="492900" cy="578908"/>
          </a:xfrm>
          <a:prstGeom prst="foldedCorner">
            <a:avLst/>
          </a:prstGeom>
          <a:ln>
            <a:headEnd type="none" w="med" len="med"/>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200"/>
          </a:p>
        </p:txBody>
      </p:sp>
      <p:sp>
        <p:nvSpPr>
          <p:cNvPr id="26" name="Rectangle 25"/>
          <p:cNvSpPr/>
          <p:nvPr/>
        </p:nvSpPr>
        <p:spPr>
          <a:xfrm>
            <a:off x="4872891" y="3309056"/>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1</a:t>
            </a:r>
          </a:p>
        </p:txBody>
      </p:sp>
      <p:sp>
        <p:nvSpPr>
          <p:cNvPr id="27" name="Rectangle 26"/>
          <p:cNvSpPr/>
          <p:nvPr/>
        </p:nvSpPr>
        <p:spPr>
          <a:xfrm>
            <a:off x="4872891" y="4134918"/>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a:t>
            </a:r>
            <a:r>
              <a:rPr lang="en-US" sz="2200" dirty="0" smtClean="0"/>
              <a:t>2</a:t>
            </a:r>
            <a:endParaRPr lang="en-US" sz="2200" dirty="0"/>
          </a:p>
        </p:txBody>
      </p:sp>
      <p:sp>
        <p:nvSpPr>
          <p:cNvPr id="28" name="Rectangle 27"/>
          <p:cNvSpPr/>
          <p:nvPr/>
        </p:nvSpPr>
        <p:spPr>
          <a:xfrm>
            <a:off x="4872891" y="4946737"/>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3</a:t>
            </a:r>
          </a:p>
        </p:txBody>
      </p:sp>
      <p:cxnSp>
        <p:nvCxnSpPr>
          <p:cNvPr id="29" name="Straight Arrow Connector 28"/>
          <p:cNvCxnSpPr>
            <a:stCxn id="31" idx="3"/>
            <a:endCxn id="30" idx="1"/>
          </p:cNvCxnSpPr>
          <p:nvPr/>
        </p:nvCxnSpPr>
        <p:spPr>
          <a:xfrm>
            <a:off x="3714737" y="4747112"/>
            <a:ext cx="1158682" cy="99778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873419" y="5529452"/>
            <a:ext cx="1488453" cy="430887"/>
          </a:xfrm>
          <a:prstGeom prst="rect">
            <a:avLst/>
          </a:prstGeom>
          <a:noFill/>
        </p:spPr>
        <p:txBody>
          <a:bodyPr wrap="square" rtlCol="0">
            <a:spAutoFit/>
          </a:bodyPr>
          <a:lstStyle/>
          <a:p>
            <a:pPr algn="ctr"/>
            <a:r>
              <a:rPr lang="en-US" sz="2200" b="1" dirty="0" smtClean="0">
                <a:latin typeface="Corbel"/>
                <a:cs typeface="Corbel"/>
              </a:rPr>
              <a:t>.  .  .</a:t>
            </a:r>
            <a:endParaRPr lang="en-US" sz="2200" b="1" dirty="0">
              <a:latin typeface="Corbel"/>
              <a:cs typeface="Corbel"/>
            </a:endParaRPr>
          </a:p>
        </p:txBody>
      </p:sp>
      <p:sp>
        <p:nvSpPr>
          <p:cNvPr id="31" name="Diamond 30"/>
          <p:cNvSpPr/>
          <p:nvPr/>
        </p:nvSpPr>
        <p:spPr>
          <a:xfrm>
            <a:off x="3425091" y="4661791"/>
            <a:ext cx="289646" cy="170641"/>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200"/>
          </a:p>
        </p:txBody>
      </p:sp>
      <p:sp>
        <p:nvSpPr>
          <p:cNvPr id="32" name="Can 31"/>
          <p:cNvSpPr/>
          <p:nvPr/>
        </p:nvSpPr>
        <p:spPr>
          <a:xfrm>
            <a:off x="1066800" y="4337196"/>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33" name="Straight Arrow Connector 32"/>
          <p:cNvCxnSpPr>
            <a:stCxn id="32" idx="4"/>
          </p:cNvCxnSpPr>
          <p:nvPr/>
        </p:nvCxnSpPr>
        <p:spPr>
          <a:xfrm flipV="1">
            <a:off x="1849184" y="4747112"/>
            <a:ext cx="999947" cy="2123"/>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781742" y="3750936"/>
            <a:ext cx="1264940" cy="677108"/>
          </a:xfrm>
          <a:prstGeom prst="rect">
            <a:avLst/>
          </a:prstGeom>
          <a:noFill/>
        </p:spPr>
        <p:txBody>
          <a:bodyPr wrap="none" rtlCol="0">
            <a:spAutoFit/>
          </a:bodyPr>
          <a:lstStyle/>
          <a:p>
            <a:pPr algn="ctr"/>
            <a:r>
              <a:rPr lang="en-US" sz="1900" dirty="0" smtClean="0">
                <a:latin typeface="Corbel"/>
                <a:cs typeface="Corbel"/>
              </a:rPr>
              <a:t>one-time</a:t>
            </a:r>
            <a:br>
              <a:rPr lang="en-US" sz="1900" dirty="0" smtClean="0">
                <a:latin typeface="Corbel"/>
                <a:cs typeface="Corbel"/>
              </a:rPr>
            </a:br>
            <a:r>
              <a:rPr lang="en-US" sz="1900" dirty="0" smtClean="0">
                <a:latin typeface="Corbel"/>
                <a:cs typeface="Corbel"/>
              </a:rPr>
              <a:t>processing</a:t>
            </a:r>
            <a:endParaRPr lang="en-US" sz="1900" dirty="0">
              <a:latin typeface="Corbel"/>
              <a:cs typeface="Corbel"/>
            </a:endParaRPr>
          </a:p>
        </p:txBody>
      </p:sp>
      <p:grpSp>
        <p:nvGrpSpPr>
          <p:cNvPr id="35" name="Group 34"/>
          <p:cNvGrpSpPr/>
          <p:nvPr/>
        </p:nvGrpSpPr>
        <p:grpSpPr>
          <a:xfrm>
            <a:off x="2784930" y="3835871"/>
            <a:ext cx="1312636" cy="1724328"/>
            <a:chOff x="2784930" y="2345019"/>
            <a:chExt cx="1312636" cy="1724328"/>
          </a:xfrm>
        </p:grpSpPr>
        <p:pic>
          <p:nvPicPr>
            <p:cNvPr id="36" name="Picture 35"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37" name="Picture 36"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38" name="Picture 37"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grpSp>
        <p:nvGrpSpPr>
          <p:cNvPr id="39" name="Group 38"/>
          <p:cNvGrpSpPr/>
          <p:nvPr/>
        </p:nvGrpSpPr>
        <p:grpSpPr>
          <a:xfrm>
            <a:off x="3581400" y="1447800"/>
            <a:ext cx="1312636" cy="1724328"/>
            <a:chOff x="2784930" y="2345019"/>
            <a:chExt cx="1312636" cy="1724328"/>
          </a:xfrm>
        </p:grpSpPr>
        <p:pic>
          <p:nvPicPr>
            <p:cNvPr id="40" name="Picture 39"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41" name="Picture 40"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42" name="Picture 41"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grpSp>
        <p:nvGrpSpPr>
          <p:cNvPr id="43" name="Group 42"/>
          <p:cNvGrpSpPr/>
          <p:nvPr/>
        </p:nvGrpSpPr>
        <p:grpSpPr>
          <a:xfrm>
            <a:off x="6314997" y="1456325"/>
            <a:ext cx="1312636" cy="1724328"/>
            <a:chOff x="2784930" y="2345019"/>
            <a:chExt cx="1312636" cy="1724328"/>
          </a:xfrm>
        </p:grpSpPr>
        <p:pic>
          <p:nvPicPr>
            <p:cNvPr id="44" name="Picture 43"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45" name="Picture 44"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46" name="Picture 45"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grpSp>
        <p:nvGrpSpPr>
          <p:cNvPr id="47" name="Group 46"/>
          <p:cNvGrpSpPr/>
          <p:nvPr/>
        </p:nvGrpSpPr>
        <p:grpSpPr>
          <a:xfrm>
            <a:off x="2792563" y="3835871"/>
            <a:ext cx="1312636" cy="1724328"/>
            <a:chOff x="2784930" y="2345019"/>
            <a:chExt cx="1312636" cy="1724328"/>
          </a:xfrm>
        </p:grpSpPr>
        <p:pic>
          <p:nvPicPr>
            <p:cNvPr id="48" name="Picture 47"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49" name="Picture 48"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50" name="Picture 49"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sp>
        <p:nvSpPr>
          <p:cNvPr id="51" name="TextBox 50"/>
          <p:cNvSpPr txBox="1"/>
          <p:nvPr/>
        </p:nvSpPr>
        <p:spPr>
          <a:xfrm>
            <a:off x="2286000" y="5231956"/>
            <a:ext cx="2293885" cy="769441"/>
          </a:xfrm>
          <a:prstGeom prst="rect">
            <a:avLst/>
          </a:prstGeom>
          <a:noFill/>
        </p:spPr>
        <p:txBody>
          <a:bodyPr wrap="square" rtlCol="0">
            <a:spAutoFit/>
          </a:bodyPr>
          <a:lstStyle/>
          <a:p>
            <a:pPr algn="ctr"/>
            <a:r>
              <a:rPr lang="en-US" sz="2200" dirty="0" smtClean="0">
                <a:latin typeface="Corbel"/>
                <a:cs typeface="Corbel"/>
              </a:rPr>
              <a:t>Distributed</a:t>
            </a:r>
            <a:br>
              <a:rPr lang="en-US" sz="2200" dirty="0" smtClean="0">
                <a:latin typeface="Corbel"/>
                <a:cs typeface="Corbel"/>
              </a:rPr>
            </a:br>
            <a:r>
              <a:rPr lang="en-US" sz="2200" dirty="0" smtClean="0">
                <a:latin typeface="Corbel"/>
                <a:cs typeface="Corbel"/>
              </a:rPr>
              <a:t>memory</a:t>
            </a:r>
            <a:endParaRPr lang="en-US" sz="2200" dirty="0">
              <a:latin typeface="Corbel"/>
              <a:cs typeface="Corbel"/>
            </a:endParaRPr>
          </a:p>
        </p:txBody>
      </p:sp>
    </p:spTree>
    <p:extLst>
      <p:ext uri="{BB962C8B-B14F-4D97-AF65-F5344CB8AC3E}">
        <p14:creationId xmlns:p14="http://schemas.microsoft.com/office/powerpoint/2010/main" val="1905679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Spark vs. Map Reduce</a:t>
            </a:r>
            <a:endParaRPr lang="en-US" dirty="0"/>
          </a:p>
        </p:txBody>
      </p:sp>
      <p:sp>
        <p:nvSpPr>
          <p:cNvPr id="3" name="Content Placeholder 2"/>
          <p:cNvSpPr>
            <a:spLocks noGrp="1"/>
          </p:cNvSpPr>
          <p:nvPr>
            <p:ph idx="1"/>
          </p:nvPr>
        </p:nvSpPr>
        <p:spPr/>
        <p:txBody>
          <a:bodyPr>
            <a:normAutofit/>
          </a:bodyPr>
          <a:lstStyle/>
          <a:p>
            <a:r>
              <a:rPr lang="en-US" dirty="0"/>
              <a:t>Spark extends the popular </a:t>
            </a:r>
            <a:r>
              <a:rPr lang="en-US" dirty="0" err="1"/>
              <a:t>MapReduce</a:t>
            </a:r>
            <a:r>
              <a:rPr lang="en-US" dirty="0"/>
              <a:t> model to efficiently </a:t>
            </a:r>
            <a:r>
              <a:rPr lang="en-US" dirty="0" smtClean="0"/>
              <a:t>support more </a:t>
            </a:r>
            <a:r>
              <a:rPr lang="en-US" dirty="0"/>
              <a:t>types of computations, including interactive queries and stream processing</a:t>
            </a:r>
            <a:r>
              <a:rPr lang="en-US" dirty="0" smtClean="0"/>
              <a:t>.</a:t>
            </a:r>
          </a:p>
          <a:p>
            <a:r>
              <a:rPr lang="en-US" dirty="0" smtClean="0"/>
              <a:t>It is said that inventors of Spark noticed that Hadoop (</a:t>
            </a:r>
            <a:r>
              <a:rPr lang="en-US" dirty="0" err="1" smtClean="0"/>
              <a:t>MapReduce</a:t>
            </a:r>
            <a:r>
              <a:rPr lang="en-US" dirty="0" smtClean="0"/>
              <a:t>) was inefficient for the iterative workflows and they extended Hadoop architecture to make it more efficient.</a:t>
            </a:r>
            <a:endParaRPr lang="en-US" dirty="0"/>
          </a:p>
          <a:p>
            <a:r>
              <a:rPr lang="en-US" dirty="0"/>
              <a:t>Speed is important in processing large datasets, as it means the </a:t>
            </a:r>
            <a:r>
              <a:rPr lang="en-US" dirty="0" smtClean="0"/>
              <a:t>difference between </a:t>
            </a:r>
            <a:r>
              <a:rPr lang="en-US" dirty="0"/>
              <a:t>exploring data interactively and waiting minutes or hours. </a:t>
            </a:r>
            <a:endParaRPr lang="en-US" dirty="0" smtClean="0"/>
          </a:p>
          <a:p>
            <a:r>
              <a:rPr lang="en-US" dirty="0" smtClean="0"/>
              <a:t>Spark’s speed comes from its ability to run </a:t>
            </a:r>
            <a:r>
              <a:rPr lang="en-US" dirty="0"/>
              <a:t>computations in </a:t>
            </a:r>
            <a:r>
              <a:rPr lang="en-US" dirty="0" smtClean="0"/>
              <a:t>memory. Spark appears to be more </a:t>
            </a:r>
            <a:r>
              <a:rPr lang="en-US" dirty="0"/>
              <a:t>efficient than </a:t>
            </a:r>
            <a:r>
              <a:rPr lang="en-US" dirty="0" err="1"/>
              <a:t>MapReduce</a:t>
            </a:r>
            <a:r>
              <a:rPr lang="en-US" dirty="0"/>
              <a:t> for complex applications running </a:t>
            </a:r>
            <a:r>
              <a:rPr lang="en-US" dirty="0" smtClean="0"/>
              <a:t>on disk.</a:t>
            </a:r>
          </a:p>
          <a:p>
            <a:r>
              <a:rPr lang="en-US" altLang="zh-CN" dirty="0" smtClean="0"/>
              <a:t>Spark retains </a:t>
            </a:r>
            <a:r>
              <a:rPr lang="en-US" altLang="zh-CN" dirty="0"/>
              <a:t>the attractive properties of </a:t>
            </a:r>
            <a:r>
              <a:rPr lang="en-US" altLang="zh-CN" dirty="0" err="1" smtClean="0"/>
              <a:t>MapReduce</a:t>
            </a:r>
            <a:r>
              <a:rPr lang="en-US" altLang="zh-CN" dirty="0" smtClean="0"/>
              <a:t>: </a:t>
            </a:r>
          </a:p>
          <a:p>
            <a:pPr lvl="1"/>
            <a:r>
              <a:rPr lang="en-US" altLang="zh-CN" dirty="0" smtClean="0"/>
              <a:t>fault </a:t>
            </a:r>
            <a:r>
              <a:rPr lang="en-US" altLang="zh-CN" dirty="0"/>
              <a:t>tolerance, data locality, scalability</a:t>
            </a:r>
          </a:p>
          <a:p>
            <a:endParaRPr lang="en-US" dirty="0" smtClean="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8721198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Spark vs. Hadoop</a:t>
            </a:r>
            <a:endParaRPr lang="en-US" dirty="0"/>
          </a:p>
        </p:txBody>
      </p:sp>
      <p:sp>
        <p:nvSpPr>
          <p:cNvPr id="3" name="Content Placeholder 2"/>
          <p:cNvSpPr>
            <a:spLocks noGrp="1"/>
          </p:cNvSpPr>
          <p:nvPr>
            <p:ph idx="1"/>
          </p:nvPr>
        </p:nvSpPr>
        <p:spPr>
          <a:xfrm>
            <a:off x="457200" y="838200"/>
            <a:ext cx="5486400" cy="2286000"/>
          </a:xfrm>
        </p:spPr>
        <p:txBody>
          <a:bodyPr/>
          <a:lstStyle/>
          <a:p>
            <a:r>
              <a:rPr lang="en-US" dirty="0" smtClean="0"/>
              <a:t>You will frequently see diagrams like this:</a:t>
            </a:r>
          </a:p>
          <a:p>
            <a:endParaRPr lang="en-US" dirty="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3234572"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276600"/>
            <a:ext cx="5810250"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txBox="1">
            <a:spLocks/>
          </p:cNvSpPr>
          <p:nvPr/>
        </p:nvSpPr>
        <p:spPr>
          <a:xfrm>
            <a:off x="76200" y="3962400"/>
            <a:ext cx="28194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Engineers who developed Hadoop are learning from Spark just like Spark developers learned from Hadoop.</a:t>
            </a:r>
          </a:p>
          <a:p>
            <a:r>
              <a:rPr lang="en-US" sz="2000" dirty="0" smtClean="0"/>
              <a:t>Cycles keep repeating</a:t>
            </a:r>
          </a:p>
          <a:p>
            <a:endParaRPr lang="en-US" dirty="0"/>
          </a:p>
        </p:txBody>
      </p:sp>
      <p:sp>
        <p:nvSpPr>
          <p:cNvPr id="11" name="Content Placeholder 2"/>
          <p:cNvSpPr txBox="1">
            <a:spLocks/>
          </p:cNvSpPr>
          <p:nvPr/>
        </p:nvSpPr>
        <p:spPr>
          <a:xfrm>
            <a:off x="4419600" y="1371600"/>
            <a:ext cx="4343400" cy="19050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Do not take this diagrams as a sign of inferiority of people who developed Hadoop. Hadoop people will show you the results below which compare Impala, an SQL engine they developed and Spark. Impala is 4 or 6 X faster,….</a:t>
            </a:r>
          </a:p>
          <a:p>
            <a:endParaRPr lang="en-US" dirty="0"/>
          </a:p>
        </p:txBody>
      </p:sp>
    </p:spTree>
    <p:extLst>
      <p:ext uri="{BB962C8B-B14F-4D97-AF65-F5344CB8AC3E}">
        <p14:creationId xmlns:p14="http://schemas.microsoft.com/office/powerpoint/2010/main" val="5785136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Memory Processing</a:t>
            </a:r>
            <a:endParaRPr lang="en-US" dirty="0"/>
          </a:p>
        </p:txBody>
      </p:sp>
      <p:sp>
        <p:nvSpPr>
          <p:cNvPr id="3" name="Content Placeholder 2"/>
          <p:cNvSpPr>
            <a:spLocks noGrp="1"/>
          </p:cNvSpPr>
          <p:nvPr>
            <p:ph idx="1"/>
          </p:nvPr>
        </p:nvSpPr>
        <p:spPr>
          <a:xfrm>
            <a:off x="457200" y="762000"/>
            <a:ext cx="4953000" cy="5592763"/>
          </a:xfrm>
        </p:spPr>
        <p:txBody>
          <a:bodyPr>
            <a:normAutofit fontScale="92500" lnSpcReduction="10000"/>
          </a:bodyPr>
          <a:lstStyle/>
          <a:p>
            <a:r>
              <a:rPr lang="en-US" dirty="0" smtClean="0"/>
              <a:t>Just like </a:t>
            </a:r>
            <a:r>
              <a:rPr lang="en-US" dirty="0" err="1" smtClean="0"/>
              <a:t>MapReduce</a:t>
            </a:r>
            <a:r>
              <a:rPr lang="en-US" dirty="0" smtClean="0"/>
              <a:t> (Hadoop), Spark has a central controller, called Driver (App Master) which distributes tasks to Workers.</a:t>
            </a:r>
          </a:p>
          <a:p>
            <a:r>
              <a:rPr lang="en-US" dirty="0" smtClean="0"/>
              <a:t>Data (RDD) is split among memories of many workers. </a:t>
            </a:r>
          </a:p>
          <a:p>
            <a:r>
              <a:rPr lang="en-US" dirty="0" smtClean="0"/>
              <a:t>Data is originally sourced from the disk (HDFS, S3, regular File System). During processing is shared only between memories (if possible).</a:t>
            </a:r>
          </a:p>
          <a:p>
            <a:r>
              <a:rPr lang="en-US" dirty="0" smtClean="0"/>
              <a:t>Driver, if it detects that a worker is slacking or not working at all could make the worker redo its work or could move processing to another worker. </a:t>
            </a:r>
          </a:p>
          <a:p>
            <a:r>
              <a:rPr lang="en-US" dirty="0" smtClean="0"/>
              <a:t>Spark is fault tolerant just like Hadoop.</a:t>
            </a:r>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a:xfrm>
            <a:off x="6260986" y="5379299"/>
            <a:ext cx="2133600" cy="244475"/>
          </a:xfrm>
        </p:spPr>
        <p:txBody>
          <a:bodyPr/>
          <a:lstStyle/>
          <a:p>
            <a:fld id="{B6F15528-21DE-4FAA-801E-634DDDAF4B2B}" type="slidenum">
              <a:rPr lang="en-US" smtClean="0"/>
              <a:pPr/>
              <a:t>33</a:t>
            </a:fld>
            <a:endParaRPr lang="en-US" dirty="0"/>
          </a:p>
        </p:txBody>
      </p:sp>
      <p:grpSp>
        <p:nvGrpSpPr>
          <p:cNvPr id="6" name="Group 5"/>
          <p:cNvGrpSpPr/>
          <p:nvPr/>
        </p:nvGrpSpPr>
        <p:grpSpPr>
          <a:xfrm>
            <a:off x="5552096" y="1786477"/>
            <a:ext cx="3071090" cy="3851442"/>
            <a:chOff x="5615710" y="2743323"/>
            <a:chExt cx="3071090" cy="3851442"/>
          </a:xfrm>
        </p:grpSpPr>
        <p:pic>
          <p:nvPicPr>
            <p:cNvPr id="7" name="Picture 6"/>
            <p:cNvPicPr>
              <a:picLocks noChangeAspect="1"/>
            </p:cNvPicPr>
            <p:nvPr/>
          </p:nvPicPr>
          <p:blipFill>
            <a:blip r:embed="rId2"/>
            <a:stretch>
              <a:fillRect/>
            </a:stretch>
          </p:blipFill>
          <p:spPr>
            <a:xfrm>
              <a:off x="5923729" y="3493655"/>
              <a:ext cx="1128236" cy="1128236"/>
            </a:xfrm>
            <a:prstGeom prst="rect">
              <a:avLst/>
            </a:prstGeom>
          </p:spPr>
        </p:pic>
        <p:pic>
          <p:nvPicPr>
            <p:cNvPr id="8" name="Picture 7"/>
            <p:cNvPicPr>
              <a:picLocks noChangeAspect="1"/>
            </p:cNvPicPr>
            <p:nvPr/>
          </p:nvPicPr>
          <p:blipFill>
            <a:blip r:embed="rId2"/>
            <a:stretch>
              <a:fillRect/>
            </a:stretch>
          </p:blipFill>
          <p:spPr>
            <a:xfrm>
              <a:off x="7558564" y="2743323"/>
              <a:ext cx="1128236" cy="1128236"/>
            </a:xfrm>
            <a:prstGeom prst="rect">
              <a:avLst/>
            </a:prstGeom>
          </p:spPr>
        </p:pic>
        <p:pic>
          <p:nvPicPr>
            <p:cNvPr id="9" name="Picture 8"/>
            <p:cNvPicPr>
              <a:picLocks noChangeAspect="1"/>
            </p:cNvPicPr>
            <p:nvPr/>
          </p:nvPicPr>
          <p:blipFill>
            <a:blip r:embed="rId2"/>
            <a:stretch>
              <a:fillRect/>
            </a:stretch>
          </p:blipFill>
          <p:spPr>
            <a:xfrm>
              <a:off x="7467600" y="4800600"/>
              <a:ext cx="1128236" cy="1128236"/>
            </a:xfrm>
            <a:prstGeom prst="rect">
              <a:avLst/>
            </a:prstGeom>
          </p:spPr>
        </p:pic>
        <p:pic>
          <p:nvPicPr>
            <p:cNvPr id="10" name="Picture 9"/>
            <p:cNvPicPr>
              <a:picLocks noChangeAspect="1"/>
            </p:cNvPicPr>
            <p:nvPr/>
          </p:nvPicPr>
          <p:blipFill>
            <a:blip r:embed="rId2"/>
            <a:stretch>
              <a:fillRect/>
            </a:stretch>
          </p:blipFill>
          <p:spPr>
            <a:xfrm>
              <a:off x="5615710" y="5466529"/>
              <a:ext cx="1128236" cy="1128236"/>
            </a:xfrm>
            <a:prstGeom prst="rect">
              <a:avLst/>
            </a:prstGeom>
          </p:spPr>
        </p:pic>
      </p:grpSp>
      <p:sp>
        <p:nvSpPr>
          <p:cNvPr id="11" name="Rectangle 10"/>
          <p:cNvSpPr/>
          <p:nvPr/>
        </p:nvSpPr>
        <p:spPr>
          <a:xfrm>
            <a:off x="7580435" y="2388179"/>
            <a:ext cx="791061" cy="320596"/>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smtClean="0"/>
              <a:t>Block 1</a:t>
            </a:r>
            <a:endParaRPr lang="en-US" sz="1500" dirty="0"/>
          </a:p>
        </p:txBody>
      </p:sp>
      <p:sp>
        <p:nvSpPr>
          <p:cNvPr id="12" name="Rectangle 11"/>
          <p:cNvSpPr/>
          <p:nvPr/>
        </p:nvSpPr>
        <p:spPr>
          <a:xfrm>
            <a:off x="7462672" y="4438162"/>
            <a:ext cx="819727" cy="320596"/>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smtClean="0"/>
              <a:t>Block 2</a:t>
            </a:r>
            <a:endParaRPr lang="en-US" sz="1500" dirty="0"/>
          </a:p>
        </p:txBody>
      </p:sp>
      <p:sp>
        <p:nvSpPr>
          <p:cNvPr id="13" name="Rectangle 12"/>
          <p:cNvSpPr/>
          <p:nvPr/>
        </p:nvSpPr>
        <p:spPr>
          <a:xfrm>
            <a:off x="5616751" y="5099840"/>
            <a:ext cx="806782" cy="320596"/>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smtClean="0"/>
              <a:t>Block 3</a:t>
            </a:r>
            <a:endParaRPr lang="en-US" sz="1500" dirty="0"/>
          </a:p>
        </p:txBody>
      </p:sp>
      <p:grpSp>
        <p:nvGrpSpPr>
          <p:cNvPr id="14" name="Group 13"/>
          <p:cNvGrpSpPr/>
          <p:nvPr/>
        </p:nvGrpSpPr>
        <p:grpSpPr>
          <a:xfrm>
            <a:off x="5956187" y="2085506"/>
            <a:ext cx="1577109" cy="2375746"/>
            <a:chOff x="6019801" y="3042352"/>
            <a:chExt cx="1577109" cy="2375746"/>
          </a:xfrm>
        </p:grpSpPr>
        <p:cxnSp>
          <p:nvCxnSpPr>
            <p:cNvPr id="15" name="Straight Arrow Connector 14"/>
            <p:cNvCxnSpPr/>
            <p:nvPr/>
          </p:nvCxnSpPr>
          <p:spPr>
            <a:xfrm flipV="1">
              <a:off x="6518519" y="3042352"/>
              <a:ext cx="1078391" cy="600181"/>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415567" y="3665623"/>
              <a:ext cx="1142135" cy="1097665"/>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a:off x="5341447" y="4343977"/>
              <a:ext cx="1752475" cy="395767"/>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5575186" y="1750687"/>
            <a:ext cx="2860965" cy="3075342"/>
            <a:chOff x="5638800" y="2707533"/>
            <a:chExt cx="2860965" cy="3075342"/>
          </a:xfrm>
        </p:grpSpPr>
        <p:sp>
          <p:nvSpPr>
            <p:cNvPr id="19" name="Rounded Rectangle 18"/>
            <p:cNvSpPr/>
            <p:nvPr/>
          </p:nvSpPr>
          <p:spPr>
            <a:xfrm>
              <a:off x="7585365" y="2707533"/>
              <a:ext cx="914400" cy="357908"/>
            </a:xfrm>
            <a:prstGeom prst="round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Worker</a:t>
              </a:r>
              <a:endParaRPr lang="en-US" sz="1800" dirty="0"/>
            </a:p>
          </p:txBody>
        </p:sp>
        <p:sp>
          <p:nvSpPr>
            <p:cNvPr id="20" name="Rounded Rectangle 19"/>
            <p:cNvSpPr/>
            <p:nvPr/>
          </p:nvSpPr>
          <p:spPr>
            <a:xfrm>
              <a:off x="5638800" y="5424967"/>
              <a:ext cx="914400" cy="357908"/>
            </a:xfrm>
            <a:prstGeom prst="round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Worker</a:t>
              </a:r>
              <a:endParaRPr lang="en-US" sz="1800" dirty="0"/>
            </a:p>
          </p:txBody>
        </p:sp>
        <p:sp>
          <p:nvSpPr>
            <p:cNvPr id="21" name="Rounded Rectangle 20"/>
            <p:cNvSpPr/>
            <p:nvPr/>
          </p:nvSpPr>
          <p:spPr>
            <a:xfrm>
              <a:off x="7493956" y="4763289"/>
              <a:ext cx="914400" cy="357908"/>
            </a:xfrm>
            <a:prstGeom prst="round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Worker</a:t>
              </a:r>
              <a:endParaRPr lang="en-US" sz="1800" dirty="0"/>
            </a:p>
          </p:txBody>
        </p:sp>
        <p:sp>
          <p:nvSpPr>
            <p:cNvPr id="22" name="Rounded Rectangle 21"/>
            <p:cNvSpPr/>
            <p:nvPr/>
          </p:nvSpPr>
          <p:spPr>
            <a:xfrm>
              <a:off x="5946819" y="3452092"/>
              <a:ext cx="914400" cy="357908"/>
            </a:xfrm>
            <a:prstGeom prst="roundRect">
              <a:avLst/>
            </a:prstGeom>
            <a:ln>
              <a:headEnd type="none" w="med" len="med"/>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800" dirty="0" smtClean="0"/>
                <a:t>Driver</a:t>
              </a:r>
              <a:endParaRPr lang="en-US" sz="1800" dirty="0"/>
            </a:p>
          </p:txBody>
        </p:sp>
      </p:grpSp>
      <p:cxnSp>
        <p:nvCxnSpPr>
          <p:cNvPr id="23" name="Straight Arrow Connector 22"/>
          <p:cNvCxnSpPr/>
          <p:nvPr/>
        </p:nvCxnSpPr>
        <p:spPr>
          <a:xfrm rot="5400000" flipH="1" flipV="1">
            <a:off x="5242677" y="3499699"/>
            <a:ext cx="1570182" cy="337128"/>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10800000">
            <a:off x="6678936" y="2883174"/>
            <a:ext cx="958269" cy="905162"/>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10800000" flipV="1">
            <a:off x="6600422" y="1984931"/>
            <a:ext cx="909784" cy="494145"/>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934200" y="2286000"/>
            <a:ext cx="622186" cy="338554"/>
          </a:xfrm>
          <a:prstGeom prst="rect">
            <a:avLst/>
          </a:prstGeom>
          <a:noFill/>
        </p:spPr>
        <p:txBody>
          <a:bodyPr wrap="none" rtlCol="0">
            <a:spAutoFit/>
          </a:bodyPr>
          <a:lstStyle/>
          <a:p>
            <a:r>
              <a:rPr lang="en-US" sz="1600" dirty="0" smtClean="0">
                <a:latin typeface="Corbel"/>
                <a:cs typeface="Corbel"/>
              </a:rPr>
              <a:t>tasks</a:t>
            </a:r>
            <a:endParaRPr lang="en-US" sz="1600" dirty="0">
              <a:latin typeface="Corbel"/>
              <a:cs typeface="Corbel"/>
            </a:endParaRPr>
          </a:p>
        </p:txBody>
      </p:sp>
      <p:sp>
        <p:nvSpPr>
          <p:cNvPr id="27" name="TextBox 26"/>
          <p:cNvSpPr txBox="1"/>
          <p:nvPr/>
        </p:nvSpPr>
        <p:spPr>
          <a:xfrm>
            <a:off x="6657568" y="1752600"/>
            <a:ext cx="746418" cy="338554"/>
          </a:xfrm>
          <a:prstGeom prst="rect">
            <a:avLst/>
          </a:prstGeom>
          <a:noFill/>
        </p:spPr>
        <p:txBody>
          <a:bodyPr wrap="none" rtlCol="0">
            <a:spAutoFit/>
          </a:bodyPr>
          <a:lstStyle/>
          <a:p>
            <a:r>
              <a:rPr lang="en-US" sz="1600" dirty="0" smtClean="0">
                <a:latin typeface="Corbel"/>
                <a:cs typeface="Corbel"/>
              </a:rPr>
              <a:t>results</a:t>
            </a:r>
            <a:endParaRPr lang="en-US" sz="1600" dirty="0">
              <a:latin typeface="Corbel"/>
              <a:cs typeface="Corbel"/>
            </a:endParaRPr>
          </a:p>
        </p:txBody>
      </p:sp>
      <p:sp>
        <p:nvSpPr>
          <p:cNvPr id="28" name="Rectangle 27"/>
          <p:cNvSpPr/>
          <p:nvPr/>
        </p:nvSpPr>
        <p:spPr>
          <a:xfrm>
            <a:off x="8048222" y="1493099"/>
            <a:ext cx="727364" cy="320596"/>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sz="1500" dirty="0" smtClean="0"/>
              <a:t>Cache 1</a:t>
            </a:r>
            <a:endParaRPr lang="en-US" sz="1500" dirty="0"/>
          </a:p>
        </p:txBody>
      </p:sp>
      <p:sp>
        <p:nvSpPr>
          <p:cNvPr id="29" name="Rectangle 28"/>
          <p:cNvSpPr/>
          <p:nvPr/>
        </p:nvSpPr>
        <p:spPr>
          <a:xfrm>
            <a:off x="7983567" y="3566418"/>
            <a:ext cx="727364" cy="320596"/>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sz="1500" dirty="0" smtClean="0"/>
              <a:t>Cache 2</a:t>
            </a:r>
            <a:endParaRPr lang="en-US" sz="1500" dirty="0"/>
          </a:p>
        </p:txBody>
      </p:sp>
      <p:sp>
        <p:nvSpPr>
          <p:cNvPr id="30" name="Rectangle 29"/>
          <p:cNvSpPr/>
          <p:nvPr/>
        </p:nvSpPr>
        <p:spPr>
          <a:xfrm>
            <a:off x="6131677" y="4204883"/>
            <a:ext cx="727364" cy="320596"/>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sz="1500" dirty="0" smtClean="0"/>
              <a:t>Cache 3</a:t>
            </a:r>
            <a:endParaRPr lang="en-US" sz="1500" dirty="0"/>
          </a:p>
        </p:txBody>
      </p:sp>
    </p:spTree>
    <p:extLst>
      <p:ext uri="{BB962C8B-B14F-4D97-AF65-F5344CB8AC3E}">
        <p14:creationId xmlns:p14="http://schemas.microsoft.com/office/powerpoint/2010/main" val="247323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1" nodeType="clickEffect">
                                  <p:stCondLst>
                                    <p:cond delay="0"/>
                                  </p:stCondLst>
                                  <p:childTnLst>
                                    <p:animEffect transition="out" filter="fade">
                                      <p:cBhvr>
                                        <p:cTn id="26" dur="500" tmFilter="0, 0; .2, .5; .8, .5; 1, 0"/>
                                        <p:tgtEl>
                                          <p:spTgt spid="11"/>
                                        </p:tgtEl>
                                      </p:cBhvr>
                                    </p:animEffect>
                                    <p:animScale>
                                      <p:cBhvr>
                                        <p:cTn id="27" dur="250" autoRev="1" fill="hold"/>
                                        <p:tgtEl>
                                          <p:spTgt spid="11"/>
                                        </p:tgtEl>
                                      </p:cBhvr>
                                      <p:by x="105000" y="105000"/>
                                    </p:animScale>
                                  </p:childTnLst>
                                </p:cTn>
                              </p:par>
                              <p:par>
                                <p:cTn id="28" presetID="26" presetClass="emph" presetSubtype="0" fill="hold" grpId="1" nodeType="withEffect">
                                  <p:stCondLst>
                                    <p:cond delay="0"/>
                                  </p:stCondLst>
                                  <p:childTnLst>
                                    <p:animEffect transition="out" filter="fade">
                                      <p:cBhvr>
                                        <p:cTn id="29" dur="500" tmFilter="0, 0; .2, .5; .8, .5; 1, 0"/>
                                        <p:tgtEl>
                                          <p:spTgt spid="12"/>
                                        </p:tgtEl>
                                      </p:cBhvr>
                                    </p:animEffect>
                                    <p:animScale>
                                      <p:cBhvr>
                                        <p:cTn id="30" dur="250" autoRev="1" fill="hold"/>
                                        <p:tgtEl>
                                          <p:spTgt spid="12"/>
                                        </p:tgtEl>
                                      </p:cBhvr>
                                      <p:by x="105000" y="105000"/>
                                    </p:animScale>
                                  </p:childTnLst>
                                </p:cTn>
                              </p:par>
                              <p:par>
                                <p:cTn id="31" presetID="26" presetClass="emph" presetSubtype="0" fill="hold" grpId="1" nodeType="withEffect">
                                  <p:stCondLst>
                                    <p:cond delay="0"/>
                                  </p:stCondLst>
                                  <p:childTnLst>
                                    <p:animEffect transition="out" filter="fade">
                                      <p:cBhvr>
                                        <p:cTn id="32" dur="500" tmFilter="0, 0; .2, .5; .8, .5; 1, 0"/>
                                        <p:tgtEl>
                                          <p:spTgt spid="13"/>
                                        </p:tgtEl>
                                      </p:cBhvr>
                                    </p:animEffect>
                                    <p:animScale>
                                      <p:cBhvr>
                                        <p:cTn id="33" dur="250" autoRev="1" fill="hold"/>
                                        <p:tgtEl>
                                          <p:spTgt spid="13"/>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dissolve">
                                      <p:cBhvr>
                                        <p:cTn id="48" dur="500"/>
                                        <p:tgtEl>
                                          <p:spTgt spid="28"/>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dissolve">
                                      <p:cBhvr>
                                        <p:cTn id="51" dur="500"/>
                                        <p:tgtEl>
                                          <p:spTgt spid="29"/>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dissolve">
                                      <p:cBhvr>
                                        <p:cTn id="54" dur="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4"/>
                                        </p:tgtEl>
                                        <p:attrNameLst>
                                          <p:attrName>style.visibility</p:attrName>
                                        </p:attrNameLst>
                                      </p:cBhvr>
                                      <p:to>
                                        <p:strVal val="hidden"/>
                                      </p:to>
                                    </p:set>
                                  </p:childTnLst>
                                </p:cTn>
                              </p:par>
                              <p:par>
                                <p:cTn id="59" presetID="1" presetClass="exit" presetSubtype="0" fill="hold" grpId="2" nodeType="withEffect">
                                  <p:stCondLst>
                                    <p:cond delay="0"/>
                                  </p:stCondLst>
                                  <p:childTnLst>
                                    <p:set>
                                      <p:cBhvr>
                                        <p:cTn id="60" dur="1" fill="hold">
                                          <p:stCondLst>
                                            <p:cond delay="0"/>
                                          </p:stCondLst>
                                        </p:cTn>
                                        <p:tgtEl>
                                          <p:spTgt spid="2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4"/>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5"/>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3"/>
                                        </p:tgtEl>
                                        <p:attrNameLst>
                                          <p:attrName>style.visibility</p:attrName>
                                        </p:attrNameLst>
                                      </p:cBhvr>
                                      <p:to>
                                        <p:strVal val="hidden"/>
                                      </p:to>
                                    </p:set>
                                  </p:childTnLst>
                                </p:cTn>
                              </p:par>
                              <p:par>
                                <p:cTn id="67" presetID="1" presetClass="exit" presetSubtype="0" fill="hold" grpId="2" nodeType="withEffect">
                                  <p:stCondLst>
                                    <p:cond delay="0"/>
                                  </p:stCondLst>
                                  <p:childTnLst>
                                    <p:set>
                                      <p:cBhvr>
                                        <p:cTn id="68" dur="1" fill="hold">
                                          <p:stCondLst>
                                            <p:cond delay="0"/>
                                          </p:stCondLst>
                                        </p:cTn>
                                        <p:tgtEl>
                                          <p:spTgt spid="2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1" nodeType="clickEffect">
                                  <p:stCondLst>
                                    <p:cond delay="0"/>
                                  </p:stCondLst>
                                  <p:childTnLst>
                                    <p:animEffect transition="out" filter="fade">
                                      <p:cBhvr>
                                        <p:cTn id="78" dur="500" tmFilter="0, 0; .2, .5; .8, .5; 1, 0"/>
                                        <p:tgtEl>
                                          <p:spTgt spid="30"/>
                                        </p:tgtEl>
                                      </p:cBhvr>
                                    </p:animEffect>
                                    <p:animScale>
                                      <p:cBhvr>
                                        <p:cTn id="79" dur="250" autoRev="1" fill="hold"/>
                                        <p:tgtEl>
                                          <p:spTgt spid="30"/>
                                        </p:tgtEl>
                                      </p:cBhvr>
                                      <p:by x="105000" y="105000"/>
                                    </p:animScale>
                                  </p:childTnLst>
                                </p:cTn>
                              </p:par>
                              <p:par>
                                <p:cTn id="80" presetID="26" presetClass="emph" presetSubtype="0" fill="hold" grpId="1" nodeType="withEffect">
                                  <p:stCondLst>
                                    <p:cond delay="0"/>
                                  </p:stCondLst>
                                  <p:childTnLst>
                                    <p:animEffect transition="out" filter="fade">
                                      <p:cBhvr>
                                        <p:cTn id="81" dur="500" tmFilter="0, 0; .2, .5; .8, .5; 1, 0"/>
                                        <p:tgtEl>
                                          <p:spTgt spid="28"/>
                                        </p:tgtEl>
                                      </p:cBhvr>
                                    </p:animEffect>
                                    <p:animScale>
                                      <p:cBhvr>
                                        <p:cTn id="82" dur="250" autoRev="1" fill="hold"/>
                                        <p:tgtEl>
                                          <p:spTgt spid="28"/>
                                        </p:tgtEl>
                                      </p:cBhvr>
                                      <p:by x="105000" y="105000"/>
                                    </p:animScale>
                                  </p:childTnLst>
                                </p:cTn>
                              </p:par>
                              <p:par>
                                <p:cTn id="83" presetID="26" presetClass="emph" presetSubtype="0" fill="hold" grpId="1" nodeType="withEffect">
                                  <p:stCondLst>
                                    <p:cond delay="0"/>
                                  </p:stCondLst>
                                  <p:childTnLst>
                                    <p:animEffect transition="out" filter="fade">
                                      <p:cBhvr>
                                        <p:cTn id="84" dur="500" tmFilter="0, 0; .2, .5; .8, .5; 1, 0"/>
                                        <p:tgtEl>
                                          <p:spTgt spid="29"/>
                                        </p:tgtEl>
                                      </p:cBhvr>
                                    </p:animEffect>
                                    <p:animScale>
                                      <p:cBhvr>
                                        <p:cTn id="85" dur="250" autoRev="1" fill="hold"/>
                                        <p:tgtEl>
                                          <p:spTgt spid="29"/>
                                        </p:tgtEl>
                                      </p:cBhvr>
                                      <p:by x="105000" y="105000"/>
                                    </p:animScale>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4"/>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23"/>
                                        </p:tgtEl>
                                        <p:attrNameLst>
                                          <p:attrName>style.visibility</p:attrName>
                                        </p:attrNameLst>
                                      </p:cBhvr>
                                      <p:to>
                                        <p:strVal val="visible"/>
                                      </p:to>
                                    </p:set>
                                  </p:childTnLst>
                                </p:cTn>
                              </p:par>
                              <p:par>
                                <p:cTn id="94" presetID="1" presetClass="entr" presetSubtype="0" fill="hold" grpId="1" nodeType="withEffect">
                                  <p:stCondLst>
                                    <p:cond delay="0"/>
                                  </p:stCondLst>
                                  <p:childTnLst>
                                    <p:set>
                                      <p:cBhvr>
                                        <p:cTn id="9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26" grpId="0"/>
      <p:bldP spid="26" grpId="1"/>
      <p:bldP spid="26" grpId="2"/>
      <p:bldP spid="27" grpId="0"/>
      <p:bldP spid="27" grpId="1"/>
      <p:bldP spid="27" grpId="2"/>
      <p:bldP spid="28" grpId="0" animBg="1"/>
      <p:bldP spid="28" grpId="1" animBg="1"/>
      <p:bldP spid="29" grpId="0" animBg="1"/>
      <p:bldP spid="29" grpId="1" animBg="1"/>
      <p:bldP spid="30" grpId="0" animBg="1"/>
      <p:bldP spid="30"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Installation of Spark 2.2</a:t>
            </a:r>
            <a:endParaRPr lang="en-US" dirty="0"/>
          </a:p>
        </p:txBody>
      </p:sp>
      <p:sp>
        <p:nvSpPr>
          <p:cNvPr id="3" name="Content Placeholder 2"/>
          <p:cNvSpPr>
            <a:spLocks noGrp="1"/>
          </p:cNvSpPr>
          <p:nvPr>
            <p:ph idx="1"/>
          </p:nvPr>
        </p:nvSpPr>
        <p:spPr>
          <a:xfrm>
            <a:off x="457200" y="685800"/>
            <a:ext cx="8229600" cy="5791200"/>
          </a:xfrm>
        </p:spPr>
        <p:txBody>
          <a:bodyPr>
            <a:normAutofit/>
          </a:bodyPr>
          <a:lstStyle/>
          <a:p>
            <a:r>
              <a:rPr lang="en-US" sz="2000" dirty="0" smtClean="0">
                <a:cs typeface="Courier New" panose="02070309020205020404" pitchFamily="49" charset="0"/>
              </a:rPr>
              <a:t>Spark appears to be developed and run on Linux systems.</a:t>
            </a:r>
          </a:p>
          <a:p>
            <a:r>
              <a:rPr lang="en-US" sz="2000" dirty="0" smtClean="0">
                <a:cs typeface="Courier New" panose="02070309020205020404" pitchFamily="49" charset="0"/>
              </a:rPr>
              <a:t>From Harvard’s Web Store (</a:t>
            </a:r>
            <a:r>
              <a:rPr lang="en-US" sz="2000" u="sng" dirty="0">
                <a:hlinkClick r:id="rId2"/>
              </a:rPr>
              <a:t>https://</a:t>
            </a:r>
            <a:r>
              <a:rPr lang="en-US" sz="2000" u="sng" dirty="0" smtClean="0">
                <a:hlinkClick r:id="rId2"/>
              </a:rPr>
              <a:t>e5.onthehub.com/WebStore/Welcome.aspx?ws=4185a0dc-d0d1-e511-9416-b8ca3a5db7a1&amp;vsro=8</a:t>
            </a:r>
            <a:r>
              <a:rPr lang="en-US" sz="2000" dirty="0"/>
              <a:t> </a:t>
            </a:r>
            <a:r>
              <a:rPr lang="en-US" sz="2000" dirty="0" smtClean="0"/>
              <a:t>) download and install VMWare Workstation 12 or VMWare Fusion. </a:t>
            </a:r>
          </a:p>
          <a:p>
            <a:r>
              <a:rPr lang="en-US" sz="2000" dirty="0" smtClean="0">
                <a:cs typeface="Courier New" panose="02070309020205020404" pitchFamily="49" charset="0"/>
              </a:rPr>
              <a:t>From CentOS.org get the latest (7.4) version of that OS. Choose Everything ISO. </a:t>
            </a:r>
          </a:p>
          <a:p>
            <a:r>
              <a:rPr lang="en-US" sz="2000" dirty="0" smtClean="0">
                <a:cs typeface="Courier New" panose="02070309020205020404" pitchFamily="49" charset="0"/>
              </a:rPr>
              <a:t>Create a CentOS Virtual Machine. Besides the </a:t>
            </a:r>
            <a:r>
              <a:rPr lang="en-US" sz="1800" dirty="0" smtClean="0">
                <a:latin typeface="Courier New" panose="02070309020205020404" pitchFamily="49" charset="0"/>
                <a:cs typeface="Courier New" panose="02070309020205020404" pitchFamily="49" charset="0"/>
              </a:rPr>
              <a:t>root</a:t>
            </a:r>
            <a:r>
              <a:rPr lang="en-US" sz="2000" dirty="0" smtClean="0">
                <a:cs typeface="Courier New" panose="02070309020205020404" pitchFamily="49" charset="0"/>
              </a:rPr>
              <a:t> user create one more user with administrative (</a:t>
            </a:r>
            <a:r>
              <a:rPr lang="en-US" sz="1800" dirty="0" err="1" smtClean="0">
                <a:latin typeface="Courier New" panose="02070309020205020404" pitchFamily="49" charset="0"/>
                <a:cs typeface="Courier New" panose="02070309020205020404" pitchFamily="49" charset="0"/>
              </a:rPr>
              <a:t>sudo</a:t>
            </a:r>
            <a:r>
              <a:rPr lang="en-US" sz="2000" dirty="0" smtClean="0">
                <a:cs typeface="Courier New" panose="02070309020205020404" pitchFamily="49" charset="0"/>
              </a:rPr>
              <a:t>) privileges. It is convenient if that user and the root have the same password. Keep it that way, for now.</a:t>
            </a:r>
          </a:p>
          <a:p>
            <a:r>
              <a:rPr lang="en-US" sz="2000" dirty="0" smtClean="0">
                <a:cs typeface="Courier New" panose="02070309020205020404" pitchFamily="49" charset="0"/>
              </a:rPr>
              <a:t>To see which CentOS release you have, type:</a:t>
            </a:r>
          </a:p>
          <a:p>
            <a:pPr marL="0" indent="0">
              <a:buNone/>
            </a:pPr>
            <a:r>
              <a:rPr lang="en-US" sz="1800" dirty="0">
                <a:latin typeface="Courier New" panose="02070309020205020404" pitchFamily="49" charset="0"/>
                <a:cs typeface="Courier New" panose="02070309020205020404" pitchFamily="49" charset="0"/>
              </a:rPr>
              <a:t>$ cat /</a:t>
            </a:r>
            <a:r>
              <a:rPr lang="en-US" sz="1800" dirty="0" err="1">
                <a:latin typeface="Courier New" panose="02070309020205020404" pitchFamily="49" charset="0"/>
                <a:cs typeface="Courier New" panose="02070309020205020404" pitchFamily="49" charset="0"/>
              </a:rPr>
              <a:t>etc</a:t>
            </a:r>
            <a:r>
              <a:rPr lang="en-US" sz="1800" dirty="0">
                <a:latin typeface="Courier New" panose="02070309020205020404" pitchFamily="49" charset="0"/>
                <a:cs typeface="Courier New" panose="02070309020205020404" pitchFamily="49" charset="0"/>
              </a:rPr>
              <a:t>/centos-release</a:t>
            </a:r>
          </a:p>
          <a:p>
            <a:pPr marL="0" indent="0">
              <a:buNone/>
            </a:pPr>
            <a:r>
              <a:rPr lang="en-US" sz="1800" dirty="0">
                <a:latin typeface="Courier New" panose="02070309020205020404" pitchFamily="49" charset="0"/>
                <a:cs typeface="Courier New" panose="02070309020205020404" pitchFamily="49" charset="0"/>
              </a:rPr>
              <a:t>7.4</a:t>
            </a:r>
          </a:p>
          <a:p>
            <a:endParaRPr lang="en-US" sz="2000" dirty="0" smtClean="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27780388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a:t>
            </a:r>
            <a:endParaRPr lang="en-US" dirty="0"/>
          </a:p>
        </p:txBody>
      </p:sp>
      <p:sp>
        <p:nvSpPr>
          <p:cNvPr id="3" name="Content Placeholder 2"/>
          <p:cNvSpPr>
            <a:spLocks noGrp="1"/>
          </p:cNvSpPr>
          <p:nvPr>
            <p:ph idx="1"/>
          </p:nvPr>
        </p:nvSpPr>
        <p:spPr>
          <a:xfrm>
            <a:off x="457200" y="685800"/>
            <a:ext cx="8229600" cy="5791200"/>
          </a:xfrm>
        </p:spPr>
        <p:txBody>
          <a:bodyPr>
            <a:normAutofit lnSpcReduction="10000"/>
          </a:bodyPr>
          <a:lstStyle/>
          <a:p>
            <a:r>
              <a:rPr lang="en-US" sz="2000" dirty="0" smtClean="0">
                <a:cs typeface="Courier New" panose="02070309020205020404" pitchFamily="49" charset="0"/>
              </a:rPr>
              <a:t>For Spark 2.2 to run you must have Java 1.8+ installed. On the command prompt of CentOS 7.4 OS, type:</a:t>
            </a:r>
          </a:p>
          <a:p>
            <a:pPr marL="0" indent="0">
              <a:buNone/>
            </a:pPr>
            <a:r>
              <a:rPr lang="en-US" sz="1800" dirty="0" smtClean="0">
                <a:latin typeface="Courier New" panose="02070309020205020404" pitchFamily="49" charset="0"/>
                <a:cs typeface="Courier New" panose="02070309020205020404" pitchFamily="49" charset="0"/>
              </a:rPr>
              <a:t>$ java –version</a:t>
            </a:r>
          </a:p>
          <a:p>
            <a:pPr marL="0" indent="0">
              <a:buNone/>
            </a:pPr>
            <a:r>
              <a:rPr lang="en-US" sz="1800" dirty="0" smtClean="0">
                <a:latin typeface="Courier New" panose="02070309020205020404" pitchFamily="49" charset="0"/>
                <a:cs typeface="Courier New" panose="02070309020205020404" pitchFamily="49" charset="0"/>
              </a:rPr>
              <a:t>1.8.0_131     # </a:t>
            </a:r>
            <a:r>
              <a:rPr lang="en-US" sz="2000" dirty="0" smtClean="0">
                <a:cs typeface="Courier New" panose="02070309020205020404" pitchFamily="49" charset="0"/>
              </a:rPr>
              <a:t>This is not the very latest but is good</a:t>
            </a:r>
          </a:p>
          <a:p>
            <a:pPr marL="0" indent="0">
              <a:buNone/>
            </a:pPr>
            <a:r>
              <a:rPr lang="en-US" sz="2000" dirty="0" smtClean="0">
                <a:cs typeface="Courier New" panose="02070309020205020404" pitchFamily="49" charset="0"/>
              </a:rPr>
              <a:t>To find where Java lives, type:</a:t>
            </a:r>
          </a:p>
          <a:p>
            <a:pPr marL="0"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whereis</a:t>
            </a:r>
            <a:r>
              <a:rPr lang="en-US" sz="1600" dirty="0" smtClean="0">
                <a:latin typeface="Courier New" panose="02070309020205020404" pitchFamily="49" charset="0"/>
                <a:cs typeface="Courier New" panose="02070309020205020404" pitchFamily="49" charset="0"/>
              </a:rPr>
              <a:t> java</a:t>
            </a:r>
          </a:p>
          <a:p>
            <a:pPr marL="0" indent="0">
              <a:buNone/>
            </a:pPr>
            <a:r>
              <a:rPr lang="en-US" sz="1600" dirty="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usr</a:t>
            </a:r>
            <a:r>
              <a:rPr lang="en-US" sz="1600" dirty="0" smtClean="0">
                <a:latin typeface="Courier New" panose="02070309020205020404" pitchFamily="49" charset="0"/>
                <a:cs typeface="Courier New" panose="02070309020205020404" pitchFamily="49" charset="0"/>
              </a:rPr>
              <a:t>/lib/</a:t>
            </a:r>
            <a:r>
              <a:rPr lang="en-US" sz="1600" dirty="0" err="1" smtClean="0">
                <a:latin typeface="Courier New" panose="02070309020205020404" pitchFamily="49" charset="0"/>
                <a:cs typeface="Courier New" panose="02070309020205020404" pitchFamily="49" charset="0"/>
              </a:rPr>
              <a:t>jvm</a:t>
            </a:r>
            <a:r>
              <a:rPr lang="en-US" sz="1600" dirty="0" smtClean="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ls /</a:t>
            </a:r>
            <a:r>
              <a:rPr lang="en-US" sz="1600" dirty="0" err="1">
                <a:latin typeface="Courier New" panose="02070309020205020404" pitchFamily="49" charset="0"/>
                <a:cs typeface="Courier New" panose="02070309020205020404" pitchFamily="49" charset="0"/>
              </a:rPr>
              <a:t>usr</a:t>
            </a:r>
            <a:r>
              <a:rPr lang="en-US" sz="1600" dirty="0">
                <a:latin typeface="Courier New" panose="02070309020205020404" pitchFamily="49" charset="0"/>
                <a:cs typeface="Courier New" panose="02070309020205020404" pitchFamily="49" charset="0"/>
              </a:rPr>
              <a:t>/lib/</a:t>
            </a:r>
            <a:r>
              <a:rPr lang="en-US" sz="1600" dirty="0" err="1">
                <a:latin typeface="Courier New" panose="02070309020205020404" pitchFamily="49" charset="0"/>
                <a:cs typeface="Courier New" panose="02070309020205020404" pitchFamily="49" charset="0"/>
              </a:rPr>
              <a:t>jvm</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java-1.7.0-openjdk-1.7.0.141-2.6.10.5.el7.x86_64</a:t>
            </a:r>
          </a:p>
          <a:p>
            <a:pPr marL="0" indent="0">
              <a:buNone/>
            </a:pPr>
            <a:r>
              <a:rPr lang="en-US" sz="1600" dirty="0" smtClean="0">
                <a:latin typeface="Courier New" panose="02070309020205020404" pitchFamily="49" charset="0"/>
                <a:cs typeface="Courier New" panose="02070309020205020404" pitchFamily="49" charset="0"/>
              </a:rPr>
              <a:t>java-1.8.0-openjdk-1.8.0.131-11.b12.el7.x86_64</a:t>
            </a:r>
            <a:endParaRPr lang="en-US" sz="2000" dirty="0">
              <a:cs typeface="Courier New" panose="02070309020205020404" pitchFamily="49" charset="0"/>
            </a:endParaRPr>
          </a:p>
          <a:p>
            <a:r>
              <a:rPr lang="en-US" sz="2000" dirty="0" smtClean="0">
                <a:cs typeface="Courier New" panose="02070309020205020404" pitchFamily="49" charset="0"/>
              </a:rPr>
              <a:t>In file</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etc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bashrc</a:t>
            </a:r>
            <a:r>
              <a:rPr lang="en-US" sz="1600"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or in file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bash_profile</a:t>
            </a:r>
            <a:r>
              <a:rPr lang="en-US" sz="1800"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in your home directory add lines:</a:t>
            </a:r>
          </a:p>
          <a:p>
            <a:pPr marL="0" indent="0">
              <a:buNone/>
            </a:pPr>
            <a:r>
              <a:rPr lang="en-US" sz="1900" dirty="0">
                <a:latin typeface="Courier New" panose="02070309020205020404" pitchFamily="49" charset="0"/>
                <a:cs typeface="Courier New" panose="02070309020205020404" pitchFamily="49" charset="0"/>
              </a:rPr>
              <a:t>JAVA_HOME=/</a:t>
            </a:r>
            <a:r>
              <a:rPr lang="en-US" sz="1900" dirty="0" err="1">
                <a:latin typeface="Courier New" panose="02070309020205020404" pitchFamily="49" charset="0"/>
                <a:cs typeface="Courier New" panose="02070309020205020404" pitchFamily="49" charset="0"/>
              </a:rPr>
              <a:t>usr</a:t>
            </a:r>
            <a:r>
              <a:rPr lang="en-US" sz="1900" dirty="0">
                <a:latin typeface="Courier New" panose="02070309020205020404" pitchFamily="49" charset="0"/>
                <a:cs typeface="Courier New" panose="02070309020205020404" pitchFamily="49" charset="0"/>
              </a:rPr>
              <a:t>/lib/</a:t>
            </a:r>
            <a:r>
              <a:rPr lang="en-US" sz="1900" dirty="0" err="1">
                <a:latin typeface="Courier New" panose="02070309020205020404" pitchFamily="49" charset="0"/>
                <a:cs typeface="Courier New" panose="02070309020205020404" pitchFamily="49" charset="0"/>
              </a:rPr>
              <a:t>jvm</a:t>
            </a:r>
            <a:r>
              <a:rPr lang="en-US" sz="1900" dirty="0">
                <a:latin typeface="Courier New" panose="02070309020205020404" pitchFamily="49" charset="0"/>
                <a:cs typeface="Courier New" panose="02070309020205020404" pitchFamily="49" charset="0"/>
              </a:rPr>
              <a:t>/java-1.8.0-openjdk-1.8.0.131-11.b12.el7.x86_64/</a:t>
            </a:r>
            <a:r>
              <a:rPr lang="en-US" sz="1900" dirty="0" err="1">
                <a:latin typeface="Courier New" panose="02070309020205020404" pitchFamily="49" charset="0"/>
                <a:cs typeface="Courier New" panose="02070309020205020404" pitchFamily="49" charset="0"/>
              </a:rPr>
              <a:t>jre</a:t>
            </a:r>
            <a:endParaRPr lang="en-US" sz="1900" dirty="0">
              <a:latin typeface="Courier New" panose="02070309020205020404" pitchFamily="49" charset="0"/>
              <a:cs typeface="Courier New" panose="02070309020205020404" pitchFamily="49" charset="0"/>
            </a:endParaRPr>
          </a:p>
          <a:p>
            <a:pPr marL="0" indent="0">
              <a:buNone/>
            </a:pPr>
            <a:r>
              <a:rPr lang="en-US" sz="1900" dirty="0">
                <a:latin typeface="Courier New" panose="02070309020205020404" pitchFamily="49" charset="0"/>
                <a:cs typeface="Courier New" panose="02070309020205020404" pitchFamily="49" charset="0"/>
              </a:rPr>
              <a:t>export $JAVA_HOME</a:t>
            </a:r>
          </a:p>
          <a:p>
            <a:pPr marL="0" indent="0">
              <a:buNone/>
            </a:pPr>
            <a:endParaRPr lang="en-US" sz="1900" dirty="0">
              <a:latin typeface="Courier New" panose="02070309020205020404" pitchFamily="49" charset="0"/>
              <a:cs typeface="Courier New" panose="02070309020205020404" pitchFamily="49" charset="0"/>
            </a:endParaRPr>
          </a:p>
          <a:p>
            <a:pPr marL="0" indent="0">
              <a:buNone/>
            </a:pPr>
            <a:r>
              <a:rPr lang="en-US" sz="1900" dirty="0">
                <a:latin typeface="Courier New" panose="02070309020205020404" pitchFamily="49" charset="0"/>
                <a:cs typeface="Courier New" panose="02070309020205020404" pitchFamily="49" charset="0"/>
              </a:rPr>
              <a:t>PATH=$PATH:$JAVA_HOME/bin</a:t>
            </a:r>
          </a:p>
          <a:p>
            <a:pPr marL="0" indent="0">
              <a:buNone/>
            </a:pPr>
            <a:r>
              <a:rPr lang="en-US" sz="1900" dirty="0">
                <a:latin typeface="Courier New" panose="02070309020205020404" pitchFamily="49" charset="0"/>
                <a:cs typeface="Courier New" panose="02070309020205020404" pitchFamily="49" charset="0"/>
              </a:rPr>
              <a:t>export $</a:t>
            </a:r>
            <a:r>
              <a:rPr lang="en-US" sz="1900" dirty="0" smtClean="0">
                <a:latin typeface="Courier New" panose="02070309020205020404" pitchFamily="49" charset="0"/>
                <a:cs typeface="Courier New" panose="02070309020205020404" pitchFamily="49" charset="0"/>
              </a:rPr>
              <a:t>PATH</a:t>
            </a:r>
          </a:p>
          <a:p>
            <a:pPr marL="0" indent="0">
              <a:buNone/>
            </a:pPr>
            <a:endParaRPr lang="en-US" sz="2000" dirty="0" smtClean="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20986923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a:t>
            </a:r>
            <a:endParaRPr lang="en-US" dirty="0"/>
          </a:p>
        </p:txBody>
      </p:sp>
      <p:sp>
        <p:nvSpPr>
          <p:cNvPr id="3" name="Content Placeholder 2"/>
          <p:cNvSpPr>
            <a:spLocks noGrp="1"/>
          </p:cNvSpPr>
          <p:nvPr>
            <p:ph idx="1"/>
          </p:nvPr>
        </p:nvSpPr>
        <p:spPr/>
        <p:txBody>
          <a:bodyPr/>
          <a:lstStyle/>
          <a:p>
            <a:r>
              <a:rPr lang="en-US" dirty="0" smtClean="0"/>
              <a:t>Spark 2.2 needs Python 2.7+ or 3.4+. On the command prompt, type:</a:t>
            </a:r>
          </a:p>
          <a:p>
            <a:pPr marL="0" indent="0">
              <a:buNone/>
            </a:pPr>
            <a:r>
              <a:rPr lang="en-US" sz="1800" dirty="0" smtClean="0">
                <a:latin typeface="Courier New" panose="02070309020205020404" pitchFamily="49" charset="0"/>
                <a:cs typeface="Courier New" panose="02070309020205020404" pitchFamily="49" charset="0"/>
              </a:rPr>
              <a:t>$ python</a:t>
            </a:r>
          </a:p>
          <a:p>
            <a:pPr marL="0" indent="0">
              <a:buNone/>
            </a:pPr>
            <a:r>
              <a:rPr lang="en-US" sz="1800" dirty="0" smtClean="0">
                <a:latin typeface="Courier New" panose="02070309020205020404" pitchFamily="49" charset="0"/>
                <a:cs typeface="Courier New" panose="02070309020205020404" pitchFamily="49" charset="0"/>
              </a:rPr>
              <a:t>2.7.6   # this is good enough</a:t>
            </a:r>
          </a:p>
          <a:p>
            <a:r>
              <a:rPr lang="en-US" sz="2000" dirty="0" smtClean="0">
                <a:cs typeface="Courier New" panose="02070309020205020404" pitchFamily="49" charset="0"/>
              </a:rPr>
              <a:t>You need pip utility, if it is not already there:</a:t>
            </a:r>
          </a:p>
          <a:p>
            <a:pPr marL="0" indent="0">
              <a:buNone/>
            </a:pPr>
            <a:r>
              <a:rPr lang="en-US" sz="1800" dirty="0" err="1">
                <a:latin typeface="Courier New" panose="02070309020205020404" pitchFamily="49" charset="0"/>
                <a:cs typeface="Courier New" panose="02070309020205020404" pitchFamily="49" charset="0"/>
              </a:rPr>
              <a:t>sudo</a:t>
            </a:r>
            <a:r>
              <a:rPr lang="en-US" sz="1800" dirty="0">
                <a:latin typeface="Courier New" panose="02070309020205020404" pitchFamily="49" charset="0"/>
                <a:cs typeface="Courier New" panose="02070309020205020404" pitchFamily="49" charset="0"/>
              </a:rPr>
              <a:t> yum install </a:t>
            </a:r>
            <a:r>
              <a:rPr lang="en-US" sz="1800" dirty="0" smtClean="0">
                <a:latin typeface="Courier New" panose="02070309020205020404" pitchFamily="49" charset="0"/>
                <a:cs typeface="Courier New" panose="02070309020205020404" pitchFamily="49" charset="0"/>
              </a:rPr>
              <a:t>python-pip</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sudo</a:t>
            </a:r>
            <a:r>
              <a:rPr lang="en-US" sz="1800" dirty="0">
                <a:latin typeface="Courier New" panose="02070309020205020404" pitchFamily="49" charset="0"/>
                <a:cs typeface="Courier New" panose="02070309020205020404" pitchFamily="49" charset="0"/>
              </a:rPr>
              <a:t> pip install --upgrade </a:t>
            </a:r>
            <a:r>
              <a:rPr lang="en-US" sz="1800" dirty="0" smtClean="0">
                <a:latin typeface="Courier New" panose="02070309020205020404" pitchFamily="49" charset="0"/>
                <a:cs typeface="Courier New" panose="02070309020205020404" pitchFamily="49" charset="0"/>
              </a:rPr>
              <a:t>pip</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sudo</a:t>
            </a:r>
            <a:r>
              <a:rPr lang="en-US" sz="1800" dirty="0">
                <a:latin typeface="Courier New" panose="02070309020205020404" pitchFamily="49" charset="0"/>
                <a:cs typeface="Courier New" panose="02070309020205020404" pitchFamily="49" charset="0"/>
              </a:rPr>
              <a:t> yum install </a:t>
            </a:r>
            <a:r>
              <a:rPr lang="en-US" sz="1800" dirty="0" smtClean="0">
                <a:latin typeface="Courier New" panose="02070309020205020404" pitchFamily="49" charset="0"/>
                <a:cs typeface="Courier New" panose="02070309020205020404" pitchFamily="49" charset="0"/>
              </a:rPr>
              <a:t>python-wheel</a:t>
            </a:r>
          </a:p>
          <a:p>
            <a:pPr marL="0" indent="0">
              <a:buNone/>
            </a:pPr>
            <a:r>
              <a:rPr lang="en-US" sz="1800" dirty="0" err="1">
                <a:latin typeface="Courier New" panose="02070309020205020404" pitchFamily="49" charset="0"/>
                <a:cs typeface="Courier New" panose="02070309020205020404" pitchFamily="49" charset="0"/>
              </a:rPr>
              <a:t>sudo</a:t>
            </a:r>
            <a:r>
              <a:rPr lang="en-US" sz="1800" dirty="0">
                <a:latin typeface="Courier New" panose="02070309020205020404" pitchFamily="49" charset="0"/>
                <a:cs typeface="Courier New" panose="02070309020205020404" pitchFamily="49" charset="0"/>
              </a:rPr>
              <a:t> pip install </a:t>
            </a:r>
            <a:r>
              <a:rPr lang="en-US" sz="1800" dirty="0" err="1">
                <a:latin typeface="Courier New" panose="02070309020205020404" pitchFamily="49" charset="0"/>
                <a:cs typeface="Courier New" panose="02070309020205020404" pitchFamily="49" charset="0"/>
              </a:rPr>
              <a:t>pyspark</a:t>
            </a:r>
            <a:endParaRPr lang="en-US" sz="18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pPr>
              <a:defRPr/>
            </a:pPr>
            <a:r>
              <a:rPr lang="en-US" smtClean="0"/>
              <a:t>@Zoran B. Djordjevic</a:t>
            </a:r>
            <a:endParaRPr lang="en-US"/>
          </a:p>
        </p:txBody>
      </p:sp>
      <p:sp>
        <p:nvSpPr>
          <p:cNvPr id="5" name="Slide Number Placeholder 4"/>
          <p:cNvSpPr>
            <a:spLocks noGrp="1"/>
          </p:cNvSpPr>
          <p:nvPr>
            <p:ph type="sldNum" sz="quarter" idx="12"/>
          </p:nvPr>
        </p:nvSpPr>
        <p:spPr/>
        <p:txBody>
          <a:bodyPr/>
          <a:lstStyle/>
          <a:p>
            <a:pPr>
              <a:defRPr/>
            </a:pPr>
            <a:fld id="{615A3E1D-E62F-48D1-812E-65CFEFFA96D1}" type="slidenum">
              <a:rPr lang="en-US" smtClean="0"/>
              <a:pPr>
                <a:defRPr/>
              </a:pPr>
              <a:t>36</a:t>
            </a:fld>
            <a:endParaRPr lang="en-US" dirty="0"/>
          </a:p>
        </p:txBody>
      </p:sp>
    </p:spTree>
    <p:extLst>
      <p:ext uri="{BB962C8B-B14F-4D97-AF65-F5344CB8AC3E}">
        <p14:creationId xmlns:p14="http://schemas.microsoft.com/office/powerpoint/2010/main" val="42612234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Scala</a:t>
            </a:r>
            <a:endParaRPr lang="en-US" dirty="0"/>
          </a:p>
        </p:txBody>
      </p:sp>
      <p:sp>
        <p:nvSpPr>
          <p:cNvPr id="3" name="Content Placeholder 2"/>
          <p:cNvSpPr>
            <a:spLocks noGrp="1"/>
          </p:cNvSpPr>
          <p:nvPr>
            <p:ph idx="1"/>
          </p:nvPr>
        </p:nvSpPr>
        <p:spPr/>
        <p:txBody>
          <a:bodyPr/>
          <a:lstStyle/>
          <a:p>
            <a:r>
              <a:rPr lang="en-US" dirty="0" smtClean="0"/>
              <a:t>Spark 2.2 needs Scala 2.11+</a:t>
            </a:r>
          </a:p>
          <a:p>
            <a:r>
              <a:rPr lang="en-US" dirty="0" smtClean="0"/>
              <a:t>Do the following:</a:t>
            </a:r>
          </a:p>
          <a:p>
            <a:pPr marL="0" indent="0">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sudo</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curl https://bintray.com/sbt/rpm/rpm &gt; </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etc</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yum.repos.d</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bintray-sbt-rpm.repo</a:t>
            </a:r>
            <a:endParaRPr lang="en-US" sz="2000" dirty="0">
              <a:latin typeface="Courier New" panose="02070309020205020404" pitchFamily="49" charset="0"/>
              <a:cs typeface="Courier New" panose="02070309020205020404" pitchFamily="49" charset="0"/>
            </a:endParaRPr>
          </a:p>
          <a:p>
            <a:pPr marL="0" indent="0">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sudo</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mv </a:t>
            </a:r>
            <a:r>
              <a:rPr lang="en-US" sz="2000" dirty="0" err="1">
                <a:latin typeface="Courier New" panose="02070309020205020404" pitchFamily="49" charset="0"/>
                <a:cs typeface="Courier New" panose="02070309020205020404" pitchFamily="49" charset="0"/>
              </a:rPr>
              <a:t>bintray-sbt-rpm.repo</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etc</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yum.repos.d</a:t>
            </a:r>
            <a:r>
              <a:rPr lang="en-US" sz="2000" dirty="0">
                <a:latin typeface="Courier New" panose="02070309020205020404" pitchFamily="49" charset="0"/>
                <a:cs typeface="Courier New" panose="02070309020205020404" pitchFamily="49" charset="0"/>
              </a:rPr>
              <a:t>/</a:t>
            </a:r>
          </a:p>
          <a:p>
            <a:pPr marL="0" indent="0">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sudo</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yum install </a:t>
            </a:r>
            <a:r>
              <a:rPr lang="en-US" sz="2000" dirty="0" err="1" smtClean="0">
                <a:latin typeface="Courier New" panose="02070309020205020404" pitchFamily="49" charset="0"/>
                <a:cs typeface="Courier New" panose="02070309020205020404" pitchFamily="49" charset="0"/>
              </a:rPr>
              <a:t>sbt</a:t>
            </a:r>
            <a:endParaRPr lang="en-US" sz="2000" dirty="0" smtClean="0">
              <a:latin typeface="Courier New" panose="02070309020205020404" pitchFamily="49" charset="0"/>
              <a:cs typeface="Courier New" panose="02070309020205020404" pitchFamily="49" charset="0"/>
            </a:endParaRPr>
          </a:p>
          <a:p>
            <a:pPr marL="0" indent="0">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sbt</a:t>
            </a:r>
            <a:endParaRPr lang="en-US" sz="2000" dirty="0" smtClean="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pPr>
              <a:defRPr/>
            </a:pPr>
            <a:r>
              <a:rPr lang="en-US" smtClean="0"/>
              <a:t>@Zoran B. Djordjevic</a:t>
            </a:r>
            <a:endParaRPr lang="en-US"/>
          </a:p>
        </p:txBody>
      </p:sp>
      <p:sp>
        <p:nvSpPr>
          <p:cNvPr id="5" name="Slide Number Placeholder 4"/>
          <p:cNvSpPr>
            <a:spLocks noGrp="1"/>
          </p:cNvSpPr>
          <p:nvPr>
            <p:ph type="sldNum" sz="quarter" idx="12"/>
          </p:nvPr>
        </p:nvSpPr>
        <p:spPr/>
        <p:txBody>
          <a:bodyPr/>
          <a:lstStyle/>
          <a:p>
            <a:pPr>
              <a:defRPr/>
            </a:pPr>
            <a:fld id="{615A3E1D-E62F-48D1-812E-65CFEFFA96D1}" type="slidenum">
              <a:rPr lang="en-US" smtClean="0"/>
              <a:pPr>
                <a:defRPr/>
              </a:pPr>
              <a:t>37</a:t>
            </a:fld>
            <a:endParaRPr lang="en-US" dirty="0"/>
          </a:p>
        </p:txBody>
      </p:sp>
    </p:spTree>
    <p:extLst>
      <p:ext uri="{BB962C8B-B14F-4D97-AF65-F5344CB8AC3E}">
        <p14:creationId xmlns:p14="http://schemas.microsoft.com/office/powerpoint/2010/main" val="36374392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Scala Programming Language (</a:t>
            </a:r>
            <a:r>
              <a:rPr lang="en-US" sz="3100" dirty="0" smtClean="0">
                <a:latin typeface="Courier New" panose="02070309020205020404" pitchFamily="49" charset="0"/>
                <a:cs typeface="Courier New" panose="02070309020205020404" pitchFamily="49" charset="0"/>
              </a:rPr>
              <a:t>from Wikipedia</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Scala</a:t>
            </a:r>
            <a:r>
              <a:rPr lang="en-US" dirty="0"/>
              <a:t> (</a:t>
            </a:r>
            <a:r>
              <a:rPr lang="en-US" dirty="0">
                <a:hlinkClick r:id="rId2" tooltip="Help:IPA for English"/>
              </a:rPr>
              <a:t>/</a:t>
            </a:r>
            <a:r>
              <a:rPr lang="en-US" dirty="0">
                <a:hlinkClick r:id="rId3" tooltip="Help:IPA for English"/>
              </a:rPr>
              <a:t>ˈ</a:t>
            </a:r>
            <a:r>
              <a:rPr lang="en-US" dirty="0" err="1">
                <a:hlinkClick r:id="rId3" tooltip="Help:IPA for English"/>
              </a:rPr>
              <a:t>skɑːlə</a:t>
            </a:r>
            <a:r>
              <a:rPr lang="en-US" dirty="0">
                <a:hlinkClick r:id="rId2" tooltip="Help:IPA for English"/>
              </a:rPr>
              <a:t>/</a:t>
            </a:r>
            <a:r>
              <a:rPr lang="en-US" dirty="0"/>
              <a:t> </a:t>
            </a:r>
            <a:r>
              <a:rPr lang="en-US" b="1" i="1" cap="small" dirty="0">
                <a:hlinkClick r:id="rId4" tooltip="Wikipedia:Pronunciation respelling key"/>
              </a:rPr>
              <a:t>SKAH</a:t>
            </a:r>
            <a:r>
              <a:rPr lang="en-US" i="1" dirty="0">
                <a:hlinkClick r:id="rId4" tooltip="Wikipedia:Pronunciation respelling key"/>
              </a:rPr>
              <a:t>-</a:t>
            </a:r>
            <a:r>
              <a:rPr lang="en-US" i="1" dirty="0" err="1">
                <a:hlinkClick r:id="rId4" tooltip="Wikipedia:Pronunciation respelling key"/>
              </a:rPr>
              <a:t>lə</a:t>
            </a:r>
            <a:r>
              <a:rPr lang="en-US" dirty="0" smtClean="0"/>
              <a:t>) </a:t>
            </a:r>
            <a:r>
              <a:rPr lang="en-US" dirty="0"/>
              <a:t>is an </a:t>
            </a:r>
            <a:r>
              <a:rPr lang="en-US" dirty="0" smtClean="0"/>
              <a:t>object-functional </a:t>
            </a:r>
            <a:r>
              <a:rPr lang="en-US" dirty="0"/>
              <a:t>programming language for general software applications. Scala has full support for </a:t>
            </a:r>
            <a:r>
              <a:rPr lang="en-US" b="1" i="1" dirty="0">
                <a:solidFill>
                  <a:srgbClr val="FF0000"/>
                </a:solidFill>
              </a:rPr>
              <a:t>functional </a:t>
            </a:r>
            <a:r>
              <a:rPr lang="en-US" b="1" i="1" dirty="0" smtClean="0">
                <a:solidFill>
                  <a:srgbClr val="FF0000"/>
                </a:solidFill>
              </a:rPr>
              <a:t>programming</a:t>
            </a:r>
            <a:r>
              <a:rPr lang="en-US" dirty="0" smtClean="0"/>
              <a:t> and </a:t>
            </a:r>
            <a:r>
              <a:rPr lang="en-US" dirty="0"/>
              <a:t>a very strong static type system. This allows programs written in Scala to be very concise and thus smaller in size than other general-purpose programming </a:t>
            </a:r>
            <a:r>
              <a:rPr lang="en-US" dirty="0" smtClean="0"/>
              <a:t>languages</a:t>
            </a:r>
            <a:r>
              <a:rPr lang="en-US" dirty="0"/>
              <a:t>. Many of Scala's design decisions were inspired by criticism of the shortcomings of </a:t>
            </a:r>
            <a:r>
              <a:rPr lang="en-US" dirty="0" smtClean="0"/>
              <a:t>Java</a:t>
            </a:r>
            <a:r>
              <a:rPr lang="en-US" dirty="0"/>
              <a:t>.</a:t>
            </a:r>
          </a:p>
          <a:p>
            <a:r>
              <a:rPr lang="en-US" dirty="0"/>
              <a:t>Scala source code is intended to be compiled to Java bytecode, so that the resulting executable code runs on a Java virtual machine. Java libraries may be used directly in Scala code and vice </a:t>
            </a:r>
            <a:r>
              <a:rPr lang="en-US" dirty="0" smtClean="0"/>
              <a:t>versa. </a:t>
            </a:r>
            <a:r>
              <a:rPr lang="en-US" dirty="0"/>
              <a:t>Like Java, Scala is object-oriented, and uses a curly-brace syntax reminiscent of the C programming language. Unlike Java, Scala has many features of functional programming languages like Scheme, Standard ML and </a:t>
            </a:r>
            <a:r>
              <a:rPr lang="en-US" dirty="0" err="1" smtClean="0"/>
              <a:t>Haskel</a:t>
            </a:r>
            <a:r>
              <a:rPr lang="en-US" dirty="0"/>
              <a:t>, including currying, type inference, immutability, lazy evaluation, and pattern matching. It also has an advanced type system supporting algebraic data types, covariance and </a:t>
            </a:r>
            <a:r>
              <a:rPr lang="en-US" dirty="0" err="1"/>
              <a:t>contravariance</a:t>
            </a:r>
            <a:r>
              <a:rPr lang="en-US" dirty="0"/>
              <a:t>, higher-order </a:t>
            </a:r>
            <a:r>
              <a:rPr lang="en-US" dirty="0" smtClean="0"/>
              <a:t>types</a:t>
            </a:r>
            <a:r>
              <a:rPr lang="en-US" dirty="0"/>
              <a:t>, and anonymous types. Other features of Scala not present in Java include operator overloading, optional parameters, named parameters, raw strings, and no checked exceptions.</a:t>
            </a:r>
          </a:p>
          <a:p>
            <a:r>
              <a:rPr lang="en-US" i="1" dirty="0">
                <a:solidFill>
                  <a:srgbClr val="FF0000"/>
                </a:solidFill>
              </a:rPr>
              <a:t>Functional programming </a:t>
            </a:r>
            <a:r>
              <a:rPr lang="en-US" dirty="0"/>
              <a:t>is a subset of declarative programming. Programs written using this paradigm use functions, blocks of code intended to behave like mathematical functions. Functional languages discourage changes in the value of variables through assignment, making a great deal of use of recursion instead</a:t>
            </a:r>
            <a:r>
              <a:rPr lang="en-US" dirty="0" smtClean="0"/>
              <a:t>.</a:t>
            </a: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24426424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 Spark 2.2</a:t>
            </a:r>
            <a:endParaRPr lang="en-US" dirty="0"/>
          </a:p>
        </p:txBody>
      </p:sp>
      <p:sp>
        <p:nvSpPr>
          <p:cNvPr id="3" name="Content Placeholder 2"/>
          <p:cNvSpPr>
            <a:spLocks noGrp="1"/>
          </p:cNvSpPr>
          <p:nvPr>
            <p:ph idx="1"/>
          </p:nvPr>
        </p:nvSpPr>
        <p:spPr/>
        <p:txBody>
          <a:bodyPr/>
          <a:lstStyle/>
          <a:p>
            <a:r>
              <a:rPr lang="en-US" dirty="0" smtClean="0"/>
              <a:t>From the site: spark.apache.org select:</a:t>
            </a:r>
          </a:p>
          <a:p>
            <a:endParaRPr lang="en-US" dirty="0"/>
          </a:p>
          <a:p>
            <a:endParaRPr lang="en-US" dirty="0" smtClean="0"/>
          </a:p>
          <a:p>
            <a:endParaRPr lang="en-US" dirty="0"/>
          </a:p>
          <a:p>
            <a:endParaRPr lang="en-US" dirty="0" smtClean="0"/>
          </a:p>
          <a:p>
            <a:endParaRPr lang="en-US" dirty="0"/>
          </a:p>
          <a:p>
            <a:r>
              <a:rPr lang="en-US" dirty="0" smtClean="0"/>
              <a:t>Download </a:t>
            </a:r>
            <a:r>
              <a:rPr lang="en-US" dirty="0"/>
              <a:t>Spark to your home directory</a:t>
            </a:r>
          </a:p>
          <a:p>
            <a:pPr marL="0" indent="0">
              <a:buNone/>
            </a:pPr>
            <a:r>
              <a:rPr lang="en-US" sz="1600" dirty="0" smtClean="0">
                <a:latin typeface="Courier New" panose="02070309020205020404" pitchFamily="49" charset="0"/>
                <a:cs typeface="Courier New" panose="02070309020205020404" pitchFamily="49" charset="0"/>
              </a:rPr>
              <a:t>$ cd </a:t>
            </a:r>
            <a:r>
              <a:rPr lang="en-US" sz="1600" dirty="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wget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https://</a:t>
            </a:r>
            <a:r>
              <a:rPr lang="en-US" sz="1600" dirty="0" smtClean="0">
                <a:latin typeface="Courier New" panose="02070309020205020404" pitchFamily="49" charset="0"/>
                <a:cs typeface="Courier New" panose="02070309020205020404" pitchFamily="49" charset="0"/>
              </a:rPr>
              <a:t>d3kbcqa49mib13.cloudfront.net/spark-2.2.0-bin-hadoop2.7.tgz</a:t>
            </a:r>
            <a:endParaRPr lang="en-US" dirty="0"/>
          </a:p>
          <a:p>
            <a:r>
              <a:rPr lang="en-US" dirty="0" smtClean="0"/>
              <a:t>Unpack </a:t>
            </a:r>
            <a:r>
              <a:rPr lang="en-US" dirty="0"/>
              <a:t>Spark in the /opt directory</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sudo</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tar </a:t>
            </a:r>
            <a:r>
              <a:rPr lang="en-US" sz="1800" dirty="0" err="1">
                <a:latin typeface="Courier New" panose="02070309020205020404" pitchFamily="49" charset="0"/>
                <a:cs typeface="Courier New" panose="02070309020205020404" pitchFamily="49" charset="0"/>
              </a:rPr>
              <a:t>zxvf</a:t>
            </a:r>
            <a:r>
              <a:rPr lang="en-US" sz="1800" dirty="0">
                <a:latin typeface="Courier New" panose="02070309020205020404" pitchFamily="49" charset="0"/>
                <a:cs typeface="Courier New" panose="02070309020205020404" pitchFamily="49" charset="0"/>
              </a:rPr>
              <a:t> spark-2.2.0-bin-hadoop2.7.tgz -C /opt</a:t>
            </a:r>
          </a:p>
          <a:p>
            <a:r>
              <a:rPr lang="en-US" dirty="0"/>
              <a:t> </a:t>
            </a:r>
            <a:r>
              <a:rPr lang="en-US" dirty="0" smtClean="0"/>
              <a:t>Create </a:t>
            </a:r>
            <a:r>
              <a:rPr lang="en-US" dirty="0"/>
              <a:t>a symbolic link to make it easier to access</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sudo</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ln -fs spark-2.2.0-bin-hadoop2.7 /opt/spark</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n-US" smtClean="0"/>
              <a:t>@Zoran B. Djordjevic</a:t>
            </a:r>
            <a:endParaRPr lang="en-US"/>
          </a:p>
        </p:txBody>
      </p:sp>
      <p:sp>
        <p:nvSpPr>
          <p:cNvPr id="5" name="Slide Number Placeholder 4"/>
          <p:cNvSpPr>
            <a:spLocks noGrp="1"/>
          </p:cNvSpPr>
          <p:nvPr>
            <p:ph type="sldNum" sz="quarter" idx="12"/>
          </p:nvPr>
        </p:nvSpPr>
        <p:spPr/>
        <p:txBody>
          <a:bodyPr/>
          <a:lstStyle/>
          <a:p>
            <a:pPr>
              <a:defRPr/>
            </a:pPr>
            <a:fld id="{615A3E1D-E62F-48D1-812E-65CFEFFA96D1}" type="slidenum">
              <a:rPr lang="en-US" smtClean="0"/>
              <a:pPr>
                <a:defRPr/>
              </a:pPr>
              <a:t>39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43000"/>
            <a:ext cx="7655320" cy="2184318"/>
          </a:xfrm>
          <a:prstGeom prst="rect">
            <a:avLst/>
          </a:prstGeom>
        </p:spPr>
      </p:pic>
    </p:spTree>
    <p:extLst>
      <p:ext uri="{BB962C8B-B14F-4D97-AF65-F5344CB8AC3E}">
        <p14:creationId xmlns:p14="http://schemas.microsoft.com/office/powerpoint/2010/main" val="3459975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B0778FF-A906-4E5C-BD00-797C60F1823B}" type="slidenum">
              <a:rPr lang="zh-CN" altLang="en-US"/>
              <a:pPr>
                <a:defRPr/>
              </a:pPr>
              <a:t>4</a:t>
            </a:fld>
            <a:endParaRPr lang="en-US" altLang="zh-CN"/>
          </a:p>
        </p:txBody>
      </p:sp>
      <p:sp>
        <p:nvSpPr>
          <p:cNvPr id="6147" name="Rectangle 2"/>
          <p:cNvSpPr>
            <a:spLocks noGrp="1" noChangeArrowheads="1"/>
          </p:cNvSpPr>
          <p:nvPr>
            <p:ph type="title"/>
          </p:nvPr>
        </p:nvSpPr>
        <p:spPr>
          <a:xfrm>
            <a:off x="381000" y="33338"/>
            <a:ext cx="8229600" cy="576262"/>
          </a:xfrm>
        </p:spPr>
        <p:txBody>
          <a:bodyPr>
            <a:normAutofit fontScale="90000"/>
          </a:bodyPr>
          <a:lstStyle/>
          <a:p>
            <a:pPr eaLnBrk="1" hangingPunct="1">
              <a:defRPr/>
            </a:pPr>
            <a:r>
              <a:rPr lang="en-US" altLang="en-US" smtClean="0"/>
              <a:t>MapReduce Programming Model</a:t>
            </a:r>
          </a:p>
        </p:txBody>
      </p:sp>
      <p:sp>
        <p:nvSpPr>
          <p:cNvPr id="6148" name="Rectangle 3"/>
          <p:cNvSpPr>
            <a:spLocks noGrp="1" noChangeArrowheads="1"/>
          </p:cNvSpPr>
          <p:nvPr>
            <p:ph type="body" idx="1"/>
          </p:nvPr>
        </p:nvSpPr>
        <p:spPr>
          <a:xfrm>
            <a:off x="381000" y="1066800"/>
            <a:ext cx="8458200" cy="5562600"/>
          </a:xfrm>
        </p:spPr>
        <p:txBody>
          <a:bodyPr/>
          <a:lstStyle/>
          <a:p>
            <a:pPr eaLnBrk="1" hangingPunct="1">
              <a:lnSpc>
                <a:spcPct val="80000"/>
              </a:lnSpc>
              <a:defRPr/>
            </a:pPr>
            <a:r>
              <a:rPr lang="en-US" altLang="en-US" sz="2200" dirty="0" smtClean="0">
                <a:latin typeface="Courier New" pitchFamily="49" charset="0"/>
              </a:rPr>
              <a:t>MapReduce</a:t>
            </a:r>
            <a:r>
              <a:rPr lang="en-US" altLang="en-US" sz="2200" dirty="0" smtClean="0"/>
              <a:t> programming model is derived as a technique for solving embarrassingly and not-so-embarrassingly parallel problems. </a:t>
            </a:r>
          </a:p>
          <a:p>
            <a:pPr eaLnBrk="1" hangingPunct="1">
              <a:lnSpc>
                <a:spcPct val="80000"/>
              </a:lnSpc>
              <a:defRPr/>
            </a:pPr>
            <a:r>
              <a:rPr lang="en-US" altLang="en-US" sz="2200" dirty="0" smtClean="0"/>
              <a:t>The idea stems from the </a:t>
            </a:r>
            <a:r>
              <a:rPr lang="en-US" altLang="en-US" sz="2000" dirty="0" smtClean="0">
                <a:latin typeface="Courier New" panose="02070309020205020404" pitchFamily="49" charset="0"/>
                <a:cs typeface="Courier New" panose="02070309020205020404" pitchFamily="49" charset="0"/>
              </a:rPr>
              <a:t>map</a:t>
            </a:r>
            <a:r>
              <a:rPr lang="en-US" altLang="en-US" sz="2200" dirty="0" smtClean="0"/>
              <a:t> and </a:t>
            </a:r>
            <a:r>
              <a:rPr lang="en-US" altLang="en-US" sz="2000" dirty="0" smtClean="0">
                <a:latin typeface="Courier New" panose="02070309020205020404" pitchFamily="49" charset="0"/>
                <a:cs typeface="Courier New" panose="02070309020205020404" pitchFamily="49" charset="0"/>
              </a:rPr>
              <a:t>reduce</a:t>
            </a:r>
            <a:r>
              <a:rPr lang="en-US" altLang="en-US" sz="2200" dirty="0" smtClean="0"/>
              <a:t> </a:t>
            </a:r>
            <a:r>
              <a:rPr lang="en-US" altLang="en-US" sz="2200" dirty="0" err="1" smtClean="0"/>
              <a:t>combinators</a:t>
            </a:r>
            <a:r>
              <a:rPr lang="en-US" altLang="en-US" sz="2200" dirty="0" smtClean="0"/>
              <a:t> in Lisp programming language. </a:t>
            </a:r>
          </a:p>
          <a:p>
            <a:pPr eaLnBrk="1" hangingPunct="1">
              <a:lnSpc>
                <a:spcPct val="80000"/>
              </a:lnSpc>
              <a:defRPr/>
            </a:pPr>
            <a:r>
              <a:rPr lang="en-US" altLang="en-US" sz="2200" dirty="0" smtClean="0"/>
              <a:t>In Lisp, a </a:t>
            </a:r>
            <a:r>
              <a:rPr lang="en-US" altLang="en-US" sz="2200" dirty="0" smtClean="0">
                <a:latin typeface="Courier New" pitchFamily="49" charset="0"/>
              </a:rPr>
              <a:t>map</a:t>
            </a:r>
            <a:r>
              <a:rPr lang="en-US" altLang="en-US" sz="2200" dirty="0" smtClean="0"/>
              <a:t> takes as input a function and a sequence of values. It then applies the function to each value in the sequence. A </a:t>
            </a:r>
            <a:r>
              <a:rPr lang="en-US" altLang="en-US" sz="2200" dirty="0" smtClean="0">
                <a:latin typeface="Courier New" pitchFamily="49" charset="0"/>
              </a:rPr>
              <a:t>reduce</a:t>
            </a:r>
            <a:r>
              <a:rPr lang="en-US" altLang="en-US" sz="2200" dirty="0" smtClean="0"/>
              <a:t> combines all the elements of a sequence using a binary operation. For example, it can use "+" to add up all the elements in the sequence. </a:t>
            </a:r>
          </a:p>
          <a:p>
            <a:pPr eaLnBrk="1" hangingPunct="1">
              <a:lnSpc>
                <a:spcPct val="80000"/>
              </a:lnSpc>
              <a:defRPr/>
            </a:pPr>
            <a:r>
              <a:rPr lang="en-US" altLang="en-US" sz="2200" dirty="0" smtClean="0">
                <a:latin typeface="Courier New" pitchFamily="49" charset="0"/>
              </a:rPr>
              <a:t>MapReduce</a:t>
            </a:r>
            <a:r>
              <a:rPr lang="en-US" altLang="en-US" sz="2200" dirty="0" smtClean="0"/>
              <a:t> was developed within Google as a mechanism for processing large amounts of raw data, for example, crawled documents or web request logs. </a:t>
            </a:r>
          </a:p>
          <a:p>
            <a:pPr marL="0" indent="0" eaLnBrk="1" hangingPunct="1">
              <a:lnSpc>
                <a:spcPct val="80000"/>
              </a:lnSpc>
              <a:buFont typeface="Wingdings" pitchFamily="2" charset="2"/>
              <a:buNone/>
              <a:defRPr/>
            </a:pPr>
            <a:r>
              <a:rPr lang="en-US" altLang="en-US" sz="2000" dirty="0">
                <a:hlinkClick r:id="rId2"/>
              </a:rPr>
              <a:t>http://static.googleusercontent.com/media/research.google.com/en//archive/mapreduce-osdi04.pdf</a:t>
            </a:r>
            <a:endParaRPr lang="en-US" altLang="en-US" sz="2000" dirty="0" smtClean="0"/>
          </a:p>
          <a:p>
            <a:pPr eaLnBrk="1" hangingPunct="1">
              <a:lnSpc>
                <a:spcPct val="80000"/>
              </a:lnSpc>
              <a:defRPr/>
            </a:pPr>
            <a:r>
              <a:rPr lang="en-US" altLang="en-US" sz="2200" dirty="0" smtClean="0"/>
              <a:t>Google data is so large, it must be distributed across tens of thousands of machines in order to be processed in a reasonable time. </a:t>
            </a:r>
          </a:p>
          <a:p>
            <a:pPr eaLnBrk="1" hangingPunct="1">
              <a:lnSpc>
                <a:spcPct val="80000"/>
              </a:lnSpc>
              <a:defRPr/>
            </a:pPr>
            <a:r>
              <a:rPr lang="en-US" altLang="en-US" sz="2200" dirty="0" smtClean="0"/>
              <a:t>The distribution implies parallel computing since the same computations are performed on each CPU, but with a different portion of data.  </a:t>
            </a:r>
          </a:p>
        </p:txBody>
      </p:sp>
      <p:sp>
        <p:nvSpPr>
          <p:cNvPr id="6149"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zh-CN" sz="1200" smtClean="0">
                <a:solidFill>
                  <a:srgbClr val="898989"/>
                </a:solidFill>
              </a:rPr>
              <a:t>@Zoran B. Djordjevic</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Setup the Environment</a:t>
            </a:r>
            <a:endParaRPr lang="en-US" dirty="0"/>
          </a:p>
        </p:txBody>
      </p:sp>
      <p:sp>
        <p:nvSpPr>
          <p:cNvPr id="3" name="Content Placeholder 2"/>
          <p:cNvSpPr>
            <a:spLocks noGrp="1"/>
          </p:cNvSpPr>
          <p:nvPr>
            <p:ph idx="1"/>
          </p:nvPr>
        </p:nvSpPr>
        <p:spPr/>
        <p:txBody>
          <a:bodyPr/>
          <a:lstStyle/>
          <a:p>
            <a:r>
              <a:rPr lang="en-US" sz="2000" dirty="0"/>
              <a:t>To complete your installation, set the SPARK_HOME environment variable so it takes effect when you login to </a:t>
            </a:r>
            <a:r>
              <a:rPr lang="en-US" sz="2000" dirty="0" smtClean="0"/>
              <a:t>your VM.</a:t>
            </a:r>
            <a:endParaRPr lang="en-US" sz="2000" dirty="0"/>
          </a:p>
          <a:p>
            <a:r>
              <a:rPr lang="en-US" sz="2000" dirty="0"/>
              <a:t>Insert these lines into your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bash_profile</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export SPARK_HOME=/opt/spark</a:t>
            </a:r>
          </a:p>
          <a:p>
            <a:pPr marL="0" indent="0">
              <a:buNone/>
            </a:pPr>
            <a:r>
              <a:rPr lang="en-US" sz="1800" dirty="0">
                <a:latin typeface="Courier New" panose="02070309020205020404" pitchFamily="49" charset="0"/>
                <a:cs typeface="Courier New" panose="02070309020205020404" pitchFamily="49" charset="0"/>
              </a:rPr>
              <a:t>PATH=$PATH:$SPARK_HOME/bin</a:t>
            </a:r>
          </a:p>
          <a:p>
            <a:pPr marL="0" indent="0">
              <a:buNone/>
            </a:pPr>
            <a:r>
              <a:rPr lang="en-US" sz="1800" dirty="0">
                <a:latin typeface="Courier New" panose="02070309020205020404" pitchFamily="49" charset="0"/>
                <a:cs typeface="Courier New" panose="02070309020205020404" pitchFamily="49" charset="0"/>
              </a:rPr>
              <a:t>export PATH</a:t>
            </a:r>
          </a:p>
          <a:p>
            <a:r>
              <a:rPr lang="en-US" dirty="0" smtClean="0"/>
              <a:t>Then </a:t>
            </a:r>
            <a:r>
              <a:rPr lang="en-US" dirty="0"/>
              <a:t>exit the text editor and return to the command line.</a:t>
            </a:r>
          </a:p>
          <a:p>
            <a:r>
              <a:rPr lang="en-US" dirty="0"/>
              <a:t>You need to reload the environment variables (or logout and login again) so they take effect.</a:t>
            </a:r>
          </a:p>
          <a:p>
            <a:pPr marL="0" indent="0">
              <a:buNone/>
            </a:pPr>
            <a:r>
              <a:rPr lang="en-US" sz="1800" dirty="0" smtClean="0">
                <a:latin typeface="Courier New" panose="02070309020205020404" pitchFamily="49" charset="0"/>
                <a:cs typeface="Courier New" panose="02070309020205020404" pitchFamily="49" charset="0"/>
              </a:rPr>
              <a:t>$ source </a:t>
            </a:r>
            <a:r>
              <a:rPr lang="en-US" sz="1800" dirty="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bash_profile</a:t>
            </a:r>
            <a:endParaRPr lang="en-US" sz="1800" dirty="0" smtClean="0">
              <a:latin typeface="Courier New" panose="02070309020205020404" pitchFamily="49" charset="0"/>
              <a:cs typeface="Courier New" panose="02070309020205020404" pitchFamily="49" charset="0"/>
            </a:endParaRPr>
          </a:p>
          <a:p>
            <a:r>
              <a:rPr lang="en-US" sz="2000" dirty="0"/>
              <a:t>Confirm that spark-submit is now in the PATH.</a:t>
            </a:r>
          </a:p>
          <a:p>
            <a:pPr marL="0" indent="0">
              <a:buNone/>
            </a:pPr>
            <a:r>
              <a:rPr lang="en-US" sz="1800" dirty="0" smtClean="0">
                <a:latin typeface="Courier New" panose="02070309020205020404" pitchFamily="49" charset="0"/>
                <a:cs typeface="Courier New" panose="02070309020205020404" pitchFamily="49" charset="0"/>
              </a:rPr>
              <a:t>$ spark-submit </a:t>
            </a:r>
            <a:r>
              <a:rPr lang="en-US" sz="1800" dirty="0">
                <a:latin typeface="Courier New" panose="02070309020205020404" pitchFamily="49" charset="0"/>
                <a:cs typeface="Courier New" panose="02070309020205020404" pitchFamily="49" charset="0"/>
              </a:rPr>
              <a:t>--version</a:t>
            </a:r>
          </a:p>
          <a:p>
            <a:r>
              <a:rPr lang="en-US" sz="2000" dirty="0"/>
              <a:t># (Should display a version number)</a:t>
            </a:r>
            <a:r>
              <a:rPr lang="en-US" dirty="0"/>
              <a:t/>
            </a:r>
            <a:br>
              <a:rPr lang="en-US" dirty="0"/>
            </a:br>
            <a:endParaRPr lang="en-US" dirty="0"/>
          </a:p>
        </p:txBody>
      </p:sp>
      <p:sp>
        <p:nvSpPr>
          <p:cNvPr id="4" name="Footer Placeholder 3"/>
          <p:cNvSpPr>
            <a:spLocks noGrp="1"/>
          </p:cNvSpPr>
          <p:nvPr>
            <p:ph type="ftr" sz="quarter" idx="11"/>
          </p:nvPr>
        </p:nvSpPr>
        <p:spPr/>
        <p:txBody>
          <a:bodyPr/>
          <a:lstStyle/>
          <a:p>
            <a:pPr>
              <a:defRPr/>
            </a:pPr>
            <a:r>
              <a:rPr lang="en-US" smtClean="0"/>
              <a:t>@Zoran B. Djordjevic</a:t>
            </a:r>
            <a:endParaRPr lang="en-US"/>
          </a:p>
        </p:txBody>
      </p:sp>
      <p:sp>
        <p:nvSpPr>
          <p:cNvPr id="5" name="Slide Number Placeholder 4"/>
          <p:cNvSpPr>
            <a:spLocks noGrp="1"/>
          </p:cNvSpPr>
          <p:nvPr>
            <p:ph type="sldNum" sz="quarter" idx="12"/>
          </p:nvPr>
        </p:nvSpPr>
        <p:spPr/>
        <p:txBody>
          <a:bodyPr/>
          <a:lstStyle/>
          <a:p>
            <a:pPr>
              <a:defRPr/>
            </a:pPr>
            <a:fld id="{615A3E1D-E62F-48D1-812E-65CFEFFA96D1}" type="slidenum">
              <a:rPr lang="en-US" smtClean="0"/>
              <a:pPr>
                <a:defRPr/>
              </a:pPr>
              <a:t>40</a:t>
            </a:fld>
            <a:endParaRPr lang="en-US" dirty="0"/>
          </a:p>
        </p:txBody>
      </p:sp>
    </p:spTree>
    <p:extLst>
      <p:ext uri="{BB962C8B-B14F-4D97-AF65-F5344CB8AC3E}">
        <p14:creationId xmlns:p14="http://schemas.microsoft.com/office/powerpoint/2010/main" val="14775330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Spark Shells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Spark comes with interactive shells that enable ad hoc data analysis. </a:t>
            </a:r>
            <a:endParaRPr lang="en-US" dirty="0" smtClean="0"/>
          </a:p>
          <a:p>
            <a:r>
              <a:rPr lang="en-US" dirty="0"/>
              <a:t>Unlike most other shells, </a:t>
            </a:r>
            <a:r>
              <a:rPr lang="en-US" dirty="0" smtClean="0"/>
              <a:t>which </a:t>
            </a:r>
            <a:r>
              <a:rPr lang="en-US" dirty="0"/>
              <a:t>let you manipulate data using the disk </a:t>
            </a:r>
            <a:r>
              <a:rPr lang="en-US" dirty="0" smtClean="0"/>
              <a:t>and memory </a:t>
            </a:r>
            <a:r>
              <a:rPr lang="en-US" dirty="0"/>
              <a:t>on a single machine, Spark’s shells </a:t>
            </a:r>
            <a:r>
              <a:rPr lang="en-US" dirty="0" smtClean="0"/>
              <a:t>allow interaction with </a:t>
            </a:r>
            <a:r>
              <a:rPr lang="en-US" dirty="0"/>
              <a:t>data </a:t>
            </a:r>
            <a:r>
              <a:rPr lang="en-US" dirty="0" smtClean="0"/>
              <a:t>distributed on disks </a:t>
            </a:r>
            <a:r>
              <a:rPr lang="en-US" dirty="0"/>
              <a:t>or in memory across many </a:t>
            </a:r>
            <a:r>
              <a:rPr lang="en-US" dirty="0" smtClean="0"/>
              <a:t>machines.</a:t>
            </a:r>
          </a:p>
          <a:p>
            <a:r>
              <a:rPr lang="en-US" dirty="0" smtClean="0"/>
              <a:t>Spark </a:t>
            </a:r>
            <a:r>
              <a:rPr lang="en-US" dirty="0"/>
              <a:t>can load data into memory on the worker nodes</a:t>
            </a:r>
            <a:r>
              <a:rPr lang="en-US" dirty="0" smtClean="0"/>
              <a:t>, and distributed computations</a:t>
            </a:r>
            <a:r>
              <a:rPr lang="en-US" dirty="0"/>
              <a:t>, even ones that process </a:t>
            </a:r>
            <a:r>
              <a:rPr lang="en-US" dirty="0" smtClean="0"/>
              <a:t>large volumes of </a:t>
            </a:r>
            <a:r>
              <a:rPr lang="en-US" dirty="0"/>
              <a:t>data across </a:t>
            </a:r>
            <a:r>
              <a:rPr lang="en-US" dirty="0" smtClean="0"/>
              <a:t>many machines, can </a:t>
            </a:r>
            <a:r>
              <a:rPr lang="en-US" dirty="0"/>
              <a:t>run in a few seconds. This makes </a:t>
            </a:r>
            <a:r>
              <a:rPr lang="en-US" dirty="0" smtClean="0"/>
              <a:t>iterative</a:t>
            </a:r>
            <a:r>
              <a:rPr lang="en-US" dirty="0"/>
              <a:t>, ad hoc, and </a:t>
            </a:r>
            <a:r>
              <a:rPr lang="en-US" dirty="0" smtClean="0"/>
              <a:t>exploratory analysis </a:t>
            </a:r>
            <a:r>
              <a:rPr lang="en-US" dirty="0"/>
              <a:t>commonly done in shells a good fit for Spark. </a:t>
            </a:r>
            <a:endParaRPr lang="en-US" dirty="0" smtClean="0"/>
          </a:p>
          <a:p>
            <a:r>
              <a:rPr lang="en-US" dirty="0" smtClean="0"/>
              <a:t>Spark </a:t>
            </a:r>
            <a:r>
              <a:rPr lang="en-US" dirty="0"/>
              <a:t>provides both </a:t>
            </a:r>
            <a:r>
              <a:rPr lang="en-US" dirty="0" smtClean="0"/>
              <a:t>(and only) Python and </a:t>
            </a:r>
            <a:r>
              <a:rPr lang="en-US" dirty="0"/>
              <a:t>Scala shells that have been augmented to support </a:t>
            </a:r>
            <a:r>
              <a:rPr lang="en-US" dirty="0" smtClean="0"/>
              <a:t>access </a:t>
            </a:r>
            <a:r>
              <a:rPr lang="en-US" dirty="0"/>
              <a:t>to a </a:t>
            </a:r>
            <a:r>
              <a:rPr lang="en-US" dirty="0" smtClean="0"/>
              <a:t>cluster of machines. </a:t>
            </a:r>
          </a:p>
          <a:p>
            <a:r>
              <a:rPr lang="en-US" dirty="0" smtClean="0"/>
              <a:t>In these lecture notes, we will use Python shell, only. </a:t>
            </a:r>
          </a:p>
          <a:p>
            <a:r>
              <a:rPr lang="en-US" dirty="0" smtClean="0"/>
              <a:t>Python shell opens with </a:t>
            </a:r>
            <a:r>
              <a:rPr lang="en-US" sz="2000" dirty="0" err="1" smtClean="0">
                <a:latin typeface="Courier New" panose="02070309020205020404" pitchFamily="49" charset="0"/>
                <a:cs typeface="Courier New" panose="02070309020205020404" pitchFamily="49" charset="0"/>
              </a:rPr>
              <a:t>pyspark</a:t>
            </a:r>
            <a:r>
              <a:rPr lang="en-US" dirty="0" smtClean="0"/>
              <a:t> command. </a:t>
            </a:r>
          </a:p>
          <a:p>
            <a:r>
              <a:rPr lang="en-US" dirty="0" smtClean="0"/>
              <a:t>Scala shell is very similar and opens with </a:t>
            </a:r>
            <a:r>
              <a:rPr lang="en-US" sz="2000" dirty="0" smtClean="0">
                <a:latin typeface="Courier New" panose="02070309020205020404" pitchFamily="49" charset="0"/>
                <a:cs typeface="Courier New" panose="02070309020205020404" pitchFamily="49" charset="0"/>
              </a:rPr>
              <a:t>spark-shell</a:t>
            </a:r>
            <a:r>
              <a:rPr lang="en-US" dirty="0" smtClean="0"/>
              <a:t> command.</a:t>
            </a:r>
          </a:p>
          <a:p>
            <a:r>
              <a:rPr lang="en-US" dirty="0" smtClean="0"/>
              <a:t>You can program Spark from </a:t>
            </a:r>
            <a:r>
              <a:rPr lang="en-US" dirty="0" smtClean="0">
                <a:solidFill>
                  <a:srgbClr val="00B0F0"/>
                </a:solidFill>
              </a:rPr>
              <a:t>R </a:t>
            </a:r>
            <a:r>
              <a:rPr lang="en-US" dirty="0" smtClean="0"/>
              <a:t>using package </a:t>
            </a:r>
            <a:r>
              <a:rPr lang="en-US" sz="1800" dirty="0" err="1" smtClean="0">
                <a:latin typeface="Courier New" panose="02070309020205020404" pitchFamily="49" charset="0"/>
                <a:cs typeface="Courier New" panose="02070309020205020404" pitchFamily="49" charset="0"/>
              </a:rPr>
              <a:t>SparkR</a:t>
            </a:r>
            <a:endParaRPr lang="en-US" sz="1800" dirty="0" smtClean="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dirty="0"/>
          </a:p>
        </p:txBody>
      </p:sp>
    </p:spTree>
    <p:extLst>
      <p:ext uri="{BB962C8B-B14F-4D97-AF65-F5344CB8AC3E}">
        <p14:creationId xmlns:p14="http://schemas.microsoft.com/office/powerpoint/2010/main" val="6713114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latin typeface="Courier New" panose="02070309020205020404" pitchFamily="49" charset="0"/>
                <a:cs typeface="Courier New" panose="02070309020205020404" pitchFamily="49" charset="0"/>
              </a:rPr>
              <a:t>pyspark</a:t>
            </a:r>
            <a:endParaRPr lang="en-US" sz="28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fontScale="70000" lnSpcReduction="20000"/>
          </a:bodyPr>
          <a:lstStyle/>
          <a:p>
            <a:r>
              <a:rPr lang="en-US" sz="2900" dirty="0" smtClean="0"/>
              <a:t>If you type </a:t>
            </a:r>
            <a:r>
              <a:rPr lang="en-US" sz="2600" dirty="0" err="1" smtClean="0">
                <a:latin typeface="Courier New" panose="02070309020205020404" pitchFamily="49" charset="0"/>
                <a:cs typeface="Courier New" panose="02070309020205020404" pitchFamily="49" charset="0"/>
              </a:rPr>
              <a:t>pyspark</a:t>
            </a:r>
            <a:r>
              <a:rPr lang="en-US" sz="2900" dirty="0" smtClean="0"/>
              <a:t> on the Linux command prompt, you will see the following:</a:t>
            </a:r>
          </a:p>
          <a:p>
            <a:pPr marL="0" indent="0">
              <a:buNone/>
            </a:pP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cloudera@localhost</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conf</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pyspark</a:t>
            </a:r>
            <a:endParaRPr lang="en-US" sz="2100" dirty="0">
              <a:latin typeface="Courier New" panose="02070309020205020404" pitchFamily="49" charset="0"/>
              <a:cs typeface="Courier New" panose="02070309020205020404" pitchFamily="49" charset="0"/>
            </a:endParaRPr>
          </a:p>
          <a:p>
            <a:pPr marL="0" indent="0">
              <a:buNone/>
            </a:pPr>
            <a:r>
              <a:rPr lang="en-US" sz="2100" dirty="0">
                <a:latin typeface="Courier New" panose="02070309020205020404" pitchFamily="49" charset="0"/>
                <a:cs typeface="Courier New" panose="02070309020205020404" pitchFamily="49" charset="0"/>
              </a:rPr>
              <a:t>Python </a:t>
            </a:r>
            <a:r>
              <a:rPr lang="en-US" sz="2100" dirty="0" smtClean="0">
                <a:latin typeface="Courier New" panose="02070309020205020404" pitchFamily="49" charset="0"/>
                <a:cs typeface="Courier New" panose="02070309020205020404" pitchFamily="49" charset="0"/>
              </a:rPr>
              <a:t>2.7.6 </a:t>
            </a:r>
            <a:r>
              <a:rPr lang="en-US" sz="2100" dirty="0">
                <a:latin typeface="Courier New" panose="02070309020205020404" pitchFamily="49" charset="0"/>
                <a:cs typeface="Courier New" panose="02070309020205020404" pitchFamily="49" charset="0"/>
              </a:rPr>
              <a:t>(r266:84292, Jul 23 </a:t>
            </a:r>
            <a:r>
              <a:rPr lang="en-US" sz="2100" dirty="0" smtClean="0">
                <a:latin typeface="Courier New" panose="02070309020205020404" pitchFamily="49" charset="0"/>
                <a:cs typeface="Courier New" panose="02070309020205020404" pitchFamily="49" charset="0"/>
              </a:rPr>
              <a:t>2017, </a:t>
            </a:r>
            <a:r>
              <a:rPr lang="en-US" sz="2100" dirty="0">
                <a:latin typeface="Courier New" panose="02070309020205020404" pitchFamily="49" charset="0"/>
                <a:cs typeface="Courier New" panose="02070309020205020404" pitchFamily="49" charset="0"/>
              </a:rPr>
              <a:t>15:22:56) </a:t>
            </a:r>
          </a:p>
          <a:p>
            <a:pPr marL="0" indent="0">
              <a:buNone/>
            </a:pPr>
            <a:r>
              <a:rPr lang="en-US" sz="2100" dirty="0">
                <a:latin typeface="Courier New" panose="02070309020205020404" pitchFamily="49" charset="0"/>
                <a:cs typeface="Courier New" panose="02070309020205020404" pitchFamily="49" charset="0"/>
              </a:rPr>
              <a:t>[GCC 4.4.7 20120313 (Red Hat 4.4.7-11)] on linux2</a:t>
            </a:r>
          </a:p>
          <a:p>
            <a:pPr marL="0" indent="0">
              <a:buNone/>
            </a:pPr>
            <a:r>
              <a:rPr lang="en-US" sz="2100" dirty="0">
                <a:latin typeface="Courier New" panose="02070309020205020404" pitchFamily="49" charset="0"/>
                <a:cs typeface="Courier New" panose="02070309020205020404" pitchFamily="49" charset="0"/>
              </a:rPr>
              <a:t>Type </a:t>
            </a:r>
            <a:r>
              <a:rPr lang="en-US" sz="2100" dirty="0" smtClean="0">
                <a:latin typeface="Courier New" panose="02070309020205020404" pitchFamily="49" charset="0"/>
                <a:cs typeface="Courier New" panose="02070309020205020404" pitchFamily="49" charset="0"/>
              </a:rPr>
              <a:t>"help", "copyright", "credits" </a:t>
            </a:r>
            <a:r>
              <a:rPr lang="en-US" sz="2100" dirty="0">
                <a:latin typeface="Courier New" panose="02070309020205020404" pitchFamily="49" charset="0"/>
                <a:cs typeface="Courier New" panose="02070309020205020404" pitchFamily="49" charset="0"/>
              </a:rPr>
              <a:t>or </a:t>
            </a:r>
            <a:r>
              <a:rPr lang="en-US" sz="2100" dirty="0" smtClean="0">
                <a:latin typeface="Courier New" panose="02070309020205020404" pitchFamily="49" charset="0"/>
                <a:cs typeface="Courier New" panose="02070309020205020404" pitchFamily="49" charset="0"/>
              </a:rPr>
              <a:t>"license" </a:t>
            </a:r>
            <a:r>
              <a:rPr lang="en-US" sz="2100" dirty="0">
                <a:latin typeface="Courier New" panose="02070309020205020404" pitchFamily="49" charset="0"/>
                <a:cs typeface="Courier New" panose="02070309020205020404" pitchFamily="49" charset="0"/>
              </a:rPr>
              <a:t>for more information.</a:t>
            </a:r>
          </a:p>
          <a:p>
            <a:pPr marL="0" indent="0">
              <a:buNone/>
            </a:pPr>
            <a:r>
              <a:rPr lang="en-US" sz="2100" dirty="0">
                <a:latin typeface="Courier New" panose="02070309020205020404" pitchFamily="49" charset="0"/>
                <a:cs typeface="Courier New" panose="02070309020205020404" pitchFamily="49" charset="0"/>
              </a:rPr>
              <a:t>SLF4J: Class path contains multiple SLF4J bindings.</a:t>
            </a:r>
          </a:p>
          <a:p>
            <a:pPr marL="0" indent="0">
              <a:buNone/>
            </a:pPr>
            <a:r>
              <a:rPr lang="en-US" sz="2100" dirty="0">
                <a:latin typeface="Courier New" panose="02070309020205020404" pitchFamily="49" charset="0"/>
                <a:cs typeface="Courier New" panose="02070309020205020404" pitchFamily="49" charset="0"/>
              </a:rPr>
              <a:t>SLF4J: Found binding in [</a:t>
            </a:r>
            <a:r>
              <a:rPr lang="en-US" sz="2100" dirty="0" err="1">
                <a:latin typeface="Courier New" panose="02070309020205020404" pitchFamily="49" charset="0"/>
                <a:cs typeface="Courier New" panose="02070309020205020404" pitchFamily="49" charset="0"/>
              </a:rPr>
              <a:t>jar:file</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usr</a:t>
            </a:r>
            <a:r>
              <a:rPr lang="en-US" sz="2100" dirty="0">
                <a:latin typeface="Courier New" panose="02070309020205020404" pitchFamily="49" charset="0"/>
                <a:cs typeface="Courier New" panose="02070309020205020404" pitchFamily="49" charset="0"/>
              </a:rPr>
              <a:t>/lib/zookeeper/lib/slf4j-log4j12-1.7.5.jar!/org/slf4j/</a:t>
            </a:r>
            <a:r>
              <a:rPr lang="en-US" sz="2100" dirty="0" err="1">
                <a:latin typeface="Courier New" panose="02070309020205020404" pitchFamily="49" charset="0"/>
                <a:cs typeface="Courier New" panose="02070309020205020404" pitchFamily="49" charset="0"/>
              </a:rPr>
              <a:t>impl</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StaticLoggerBinder.class</a:t>
            </a:r>
            <a:r>
              <a:rPr lang="en-US" sz="2100" dirty="0">
                <a:latin typeface="Courier New" panose="02070309020205020404" pitchFamily="49" charset="0"/>
                <a:cs typeface="Courier New" panose="02070309020205020404" pitchFamily="49" charset="0"/>
              </a:rPr>
              <a:t>]</a:t>
            </a:r>
          </a:p>
          <a:p>
            <a:pPr marL="0" indent="0">
              <a:buNone/>
            </a:pPr>
            <a:r>
              <a:rPr lang="en-US" sz="2100" dirty="0">
                <a:latin typeface="Courier New" panose="02070309020205020404" pitchFamily="49" charset="0"/>
                <a:cs typeface="Courier New" panose="02070309020205020404" pitchFamily="49" charset="0"/>
              </a:rPr>
              <a:t>SLF4J: Found binding in [</a:t>
            </a:r>
            <a:r>
              <a:rPr lang="en-US" sz="2100" dirty="0" err="1">
                <a:latin typeface="Courier New" panose="02070309020205020404" pitchFamily="49" charset="0"/>
                <a:cs typeface="Courier New" panose="02070309020205020404" pitchFamily="49" charset="0"/>
              </a:rPr>
              <a:t>jar:file</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usr</a:t>
            </a:r>
            <a:r>
              <a:rPr lang="en-US" sz="2100" dirty="0">
                <a:latin typeface="Courier New" panose="02070309020205020404" pitchFamily="49" charset="0"/>
                <a:cs typeface="Courier New" panose="02070309020205020404" pitchFamily="49" charset="0"/>
              </a:rPr>
              <a:t>/lib/flume-ng/lib/slf4j-log4j12-1.7.5.jar!/org/slf4j/</a:t>
            </a:r>
            <a:r>
              <a:rPr lang="en-US" sz="2100" dirty="0" err="1">
                <a:latin typeface="Courier New" panose="02070309020205020404" pitchFamily="49" charset="0"/>
                <a:cs typeface="Courier New" panose="02070309020205020404" pitchFamily="49" charset="0"/>
              </a:rPr>
              <a:t>impl</a:t>
            </a: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StaticLoggerBinder.class</a:t>
            </a:r>
            <a:r>
              <a:rPr lang="en-US" sz="2100" dirty="0">
                <a:latin typeface="Courier New" panose="02070309020205020404" pitchFamily="49" charset="0"/>
                <a:cs typeface="Courier New" panose="02070309020205020404" pitchFamily="49" charset="0"/>
              </a:rPr>
              <a:t>]</a:t>
            </a:r>
          </a:p>
          <a:p>
            <a:pPr marL="0" indent="0">
              <a:buNone/>
            </a:pPr>
            <a:r>
              <a:rPr lang="en-US" sz="2100" dirty="0">
                <a:latin typeface="Courier New" panose="02070309020205020404" pitchFamily="49" charset="0"/>
                <a:cs typeface="Courier New" panose="02070309020205020404" pitchFamily="49" charset="0"/>
              </a:rPr>
              <a:t>SLF4J: See http://www.slf4j.org/codes.html#multiple_bindings for an explanation.</a:t>
            </a:r>
          </a:p>
          <a:p>
            <a:pPr marL="0" indent="0">
              <a:buNone/>
            </a:pPr>
            <a:r>
              <a:rPr lang="en-US" sz="2100" dirty="0">
                <a:latin typeface="Courier New" panose="02070309020205020404" pitchFamily="49" charset="0"/>
                <a:cs typeface="Courier New" panose="02070309020205020404" pitchFamily="49" charset="0"/>
              </a:rPr>
              <a:t>SLF4J: Actual binding is of type [org.slf4j.impl.Log4jLoggerFactory]</a:t>
            </a:r>
          </a:p>
          <a:p>
            <a:pPr marL="0" indent="0">
              <a:buNone/>
            </a:pPr>
            <a:r>
              <a:rPr lang="en-US" sz="2100" dirty="0">
                <a:latin typeface="Courier New" panose="02070309020205020404" pitchFamily="49" charset="0"/>
                <a:cs typeface="Courier New" panose="02070309020205020404" pitchFamily="49" charset="0"/>
              </a:rPr>
              <a:t>Welcome to</a:t>
            </a:r>
          </a:p>
          <a:p>
            <a:pPr marL="0" indent="0">
              <a:buNone/>
            </a:pPr>
            <a:r>
              <a:rPr lang="en-US" sz="2100" dirty="0">
                <a:latin typeface="Courier New" panose="02070309020205020404" pitchFamily="49" charset="0"/>
                <a:cs typeface="Courier New" panose="02070309020205020404" pitchFamily="49" charset="0"/>
              </a:rPr>
              <a:t>      ____              __</a:t>
            </a:r>
          </a:p>
          <a:p>
            <a:pPr marL="0" indent="0">
              <a:buNone/>
            </a:pPr>
            <a:r>
              <a:rPr lang="en-US" sz="2100" dirty="0">
                <a:latin typeface="Courier New" panose="02070309020205020404" pitchFamily="49" charset="0"/>
                <a:cs typeface="Courier New" panose="02070309020205020404" pitchFamily="49" charset="0"/>
              </a:rPr>
              <a:t>     / __/__  ___ _____/ /__</a:t>
            </a:r>
          </a:p>
          <a:p>
            <a:pPr marL="0" indent="0">
              <a:buNone/>
            </a:pPr>
            <a:r>
              <a:rPr lang="en-US" sz="2100" dirty="0">
                <a:latin typeface="Courier New" panose="02070309020205020404" pitchFamily="49" charset="0"/>
                <a:cs typeface="Courier New" panose="02070309020205020404" pitchFamily="49" charset="0"/>
              </a:rPr>
              <a:t>    _\ \/ _ \/ _ </a:t>
            </a:r>
            <a:r>
              <a:rPr lang="en-US" sz="2100" dirty="0" smtClean="0">
                <a:latin typeface="Courier New" panose="02070309020205020404" pitchFamily="49" charset="0"/>
                <a:cs typeface="Courier New" panose="02070309020205020404" pitchFamily="49" charset="0"/>
              </a:rPr>
              <a:t>'/ </a:t>
            </a:r>
            <a:r>
              <a:rPr lang="en-US" sz="2100" dirty="0">
                <a:latin typeface="Courier New" panose="02070309020205020404" pitchFamily="49" charset="0"/>
                <a:cs typeface="Courier New" panose="02070309020205020404" pitchFamily="49" charset="0"/>
              </a:rPr>
              <a:t>__/  '_/</a:t>
            </a:r>
          </a:p>
          <a:p>
            <a:pPr marL="0" indent="0">
              <a:buNone/>
            </a:pPr>
            <a:r>
              <a:rPr lang="en-US" sz="2100" dirty="0">
                <a:latin typeface="Courier New" panose="02070309020205020404" pitchFamily="49" charset="0"/>
                <a:cs typeface="Courier New" panose="02070309020205020404" pitchFamily="49" charset="0"/>
              </a:rPr>
              <a:t>   /__ / .__/\_,_/_/ /_/\_\   version </a:t>
            </a:r>
            <a:r>
              <a:rPr lang="en-US" sz="2100" dirty="0" smtClean="0">
                <a:latin typeface="Courier New" panose="02070309020205020404" pitchFamily="49" charset="0"/>
                <a:cs typeface="Courier New" panose="02070309020205020404" pitchFamily="49" charset="0"/>
              </a:rPr>
              <a:t>2.2.0</a:t>
            </a:r>
            <a:endParaRPr lang="en-US" sz="2100" dirty="0">
              <a:latin typeface="Courier New" panose="02070309020205020404" pitchFamily="49" charset="0"/>
              <a:cs typeface="Courier New" panose="02070309020205020404" pitchFamily="49" charset="0"/>
            </a:endParaRPr>
          </a:p>
          <a:p>
            <a:pPr marL="0" indent="0">
              <a:buNone/>
            </a:pPr>
            <a:r>
              <a:rPr lang="en-US" sz="2100" dirty="0">
                <a:latin typeface="Courier New" panose="02070309020205020404" pitchFamily="49" charset="0"/>
                <a:cs typeface="Courier New" panose="02070309020205020404" pitchFamily="49" charset="0"/>
              </a:rPr>
              <a:t>      /_/</a:t>
            </a:r>
          </a:p>
          <a:p>
            <a:pPr marL="0" indent="0">
              <a:buNone/>
            </a:pPr>
            <a:endParaRPr lang="en-US" sz="2100" dirty="0">
              <a:latin typeface="Courier New" panose="02070309020205020404" pitchFamily="49" charset="0"/>
              <a:cs typeface="Courier New" panose="02070309020205020404" pitchFamily="49" charset="0"/>
            </a:endParaRPr>
          </a:p>
          <a:p>
            <a:pPr marL="0" indent="0">
              <a:buNone/>
            </a:pPr>
            <a:r>
              <a:rPr lang="en-US" sz="2100" dirty="0">
                <a:latin typeface="Courier New" panose="02070309020205020404" pitchFamily="49" charset="0"/>
                <a:cs typeface="Courier New" panose="02070309020205020404" pitchFamily="49" charset="0"/>
              </a:rPr>
              <a:t>Using Python version </a:t>
            </a:r>
            <a:r>
              <a:rPr lang="en-US" sz="2100" dirty="0" smtClean="0">
                <a:latin typeface="Courier New" panose="02070309020205020404" pitchFamily="49" charset="0"/>
                <a:cs typeface="Courier New" panose="02070309020205020404" pitchFamily="49" charset="0"/>
              </a:rPr>
              <a:t>2.7.6 </a:t>
            </a:r>
            <a:r>
              <a:rPr lang="en-US" sz="2100" dirty="0">
                <a:latin typeface="Courier New" panose="02070309020205020404" pitchFamily="49" charset="0"/>
                <a:cs typeface="Courier New" panose="02070309020205020404" pitchFamily="49" charset="0"/>
              </a:rPr>
              <a:t>(r266:84292, Jul 23 </a:t>
            </a:r>
            <a:r>
              <a:rPr lang="en-US" sz="2100" dirty="0" smtClean="0">
                <a:latin typeface="Courier New" panose="02070309020205020404" pitchFamily="49" charset="0"/>
                <a:cs typeface="Courier New" panose="02070309020205020404" pitchFamily="49" charset="0"/>
              </a:rPr>
              <a:t>2017 </a:t>
            </a:r>
            <a:r>
              <a:rPr lang="en-US" sz="2100" dirty="0">
                <a:latin typeface="Courier New" panose="02070309020205020404" pitchFamily="49" charset="0"/>
                <a:cs typeface="Courier New" panose="02070309020205020404" pitchFamily="49" charset="0"/>
              </a:rPr>
              <a:t>15:22:56)</a:t>
            </a:r>
          </a:p>
          <a:p>
            <a:pPr marL="0" indent="0">
              <a:buNone/>
            </a:pPr>
            <a:r>
              <a:rPr lang="en-US" sz="2100" dirty="0" err="1">
                <a:latin typeface="Courier New" panose="02070309020205020404" pitchFamily="49" charset="0"/>
                <a:cs typeface="Courier New" panose="02070309020205020404" pitchFamily="49" charset="0"/>
              </a:rPr>
              <a:t>SparkContext</a:t>
            </a:r>
            <a:r>
              <a:rPr lang="en-US" sz="2100" dirty="0">
                <a:latin typeface="Courier New" panose="02070309020205020404" pitchFamily="49" charset="0"/>
                <a:cs typeface="Courier New" panose="02070309020205020404" pitchFamily="49" charset="0"/>
              </a:rPr>
              <a:t> available as </a:t>
            </a:r>
            <a:r>
              <a:rPr lang="en-US" sz="2100" dirty="0" err="1">
                <a:latin typeface="Courier New" panose="02070309020205020404" pitchFamily="49" charset="0"/>
                <a:cs typeface="Courier New" panose="02070309020205020404" pitchFamily="49" charset="0"/>
              </a:rPr>
              <a:t>sc</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HiveContext</a:t>
            </a:r>
            <a:r>
              <a:rPr lang="en-US" sz="2100" dirty="0">
                <a:latin typeface="Courier New" panose="02070309020205020404" pitchFamily="49" charset="0"/>
                <a:cs typeface="Courier New" panose="02070309020205020404" pitchFamily="49" charset="0"/>
              </a:rPr>
              <a:t> available as </a:t>
            </a:r>
            <a:r>
              <a:rPr lang="en-US" sz="2100" dirty="0" err="1">
                <a:latin typeface="Courier New" panose="02070309020205020404" pitchFamily="49" charset="0"/>
                <a:cs typeface="Courier New" panose="02070309020205020404" pitchFamily="49" charset="0"/>
              </a:rPr>
              <a:t>sqlContext</a:t>
            </a:r>
            <a:r>
              <a:rPr lang="en-US" sz="2100" dirty="0">
                <a:latin typeface="Courier New" panose="02070309020205020404" pitchFamily="49" charset="0"/>
                <a:cs typeface="Courier New" panose="02070309020205020404" pitchFamily="49" charset="0"/>
              </a:rPr>
              <a:t>.</a:t>
            </a:r>
          </a:p>
          <a:p>
            <a:pPr marL="0" indent="0">
              <a:buNone/>
            </a:pPr>
            <a:r>
              <a:rPr lang="en-US" sz="2100" dirty="0">
                <a:latin typeface="Courier New" panose="02070309020205020404" pitchFamily="49" charset="0"/>
                <a:cs typeface="Courier New" panose="02070309020205020404" pitchFamily="49" charset="0"/>
              </a:rPr>
              <a:t>&gt;&gt;&gt; </a:t>
            </a:r>
          </a:p>
          <a:p>
            <a:endParaRPr lang="en-US" dirty="0" smtClean="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dirty="0"/>
          </a:p>
        </p:txBody>
      </p:sp>
    </p:spTree>
    <p:extLst>
      <p:ext uri="{BB962C8B-B14F-4D97-AF65-F5344CB8AC3E}">
        <p14:creationId xmlns:p14="http://schemas.microsoft.com/office/powerpoint/2010/main" val="42074578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Shell verbosity and</a:t>
            </a:r>
            <a:r>
              <a:rPr lang="en-US" sz="3100" dirty="0" smtClean="0">
                <a:latin typeface="Courier New" panose="02070309020205020404" pitchFamily="49" charset="0"/>
                <a:cs typeface="Courier New" panose="02070309020205020404" pitchFamily="49" charset="0"/>
              </a:rPr>
              <a:t> log4j.properties </a:t>
            </a:r>
            <a:r>
              <a:rPr lang="en-US" dirty="0" smtClean="0"/>
              <a:t>file</a:t>
            </a:r>
            <a:endParaRPr lang="en-US" dirty="0"/>
          </a:p>
        </p:txBody>
      </p:sp>
      <p:sp>
        <p:nvSpPr>
          <p:cNvPr id="3" name="Content Placeholder 2"/>
          <p:cNvSpPr>
            <a:spLocks noGrp="1"/>
          </p:cNvSpPr>
          <p:nvPr>
            <p:ph idx="1"/>
          </p:nvPr>
        </p:nvSpPr>
        <p:spPr>
          <a:xfrm>
            <a:off x="457200" y="762000"/>
            <a:ext cx="8458200" cy="5867400"/>
          </a:xfrm>
        </p:spPr>
        <p:txBody>
          <a:bodyPr>
            <a:normAutofit/>
          </a:bodyPr>
          <a:lstStyle/>
          <a:p>
            <a:r>
              <a:rPr lang="en-US" sz="2000" dirty="0" smtClean="0"/>
              <a:t>The output is long and annoying. It would have been even longer had we not created </a:t>
            </a:r>
            <a:r>
              <a:rPr lang="en-US" sz="2000" dirty="0" smtClean="0">
                <a:latin typeface="Courier New" panose="02070309020205020404" pitchFamily="49" charset="0"/>
                <a:cs typeface="Courier New" panose="02070309020205020404" pitchFamily="49" charset="0"/>
              </a:rPr>
              <a:t>log4j.properties</a:t>
            </a:r>
            <a:r>
              <a:rPr lang="en-US" sz="2000" dirty="0" smtClean="0"/>
              <a:t> file in the directory </a:t>
            </a:r>
            <a:r>
              <a:rPr lang="en-US" sz="2000" dirty="0" smtClean="0">
                <a:latin typeface="Courier New" panose="02070309020205020404" pitchFamily="49" charset="0"/>
                <a:cs typeface="Courier New" panose="02070309020205020404" pitchFamily="49" charset="0"/>
              </a:rPr>
              <a:t>$SPARK_HOME/conf</a:t>
            </a:r>
            <a:r>
              <a:rPr lang="en-US" sz="1800" dirty="0" smtClean="0">
                <a:latin typeface="Courier New" panose="02070309020205020404" pitchFamily="49" charset="0"/>
                <a:cs typeface="Courier New" panose="02070309020205020404" pitchFamily="49" charset="0"/>
              </a:rPr>
              <a:t>. </a:t>
            </a:r>
          </a:p>
          <a:p>
            <a:r>
              <a:rPr lang="en-US" sz="2000" dirty="0" smtClean="0"/>
              <a:t>You create that file by copying provided file </a:t>
            </a:r>
            <a:r>
              <a:rPr lang="en-US" sz="1800" dirty="0" smtClean="0">
                <a:latin typeface="Courier New" panose="02070309020205020404" pitchFamily="49" charset="0"/>
                <a:cs typeface="Courier New" panose="02070309020205020404" pitchFamily="49" charset="0"/>
              </a:rPr>
              <a:t>log4j.properties.template</a:t>
            </a:r>
            <a:r>
              <a:rPr lang="en-US" dirty="0" smtClean="0"/>
              <a:t> </a:t>
            </a:r>
            <a:r>
              <a:rPr lang="en-US" sz="2000" dirty="0" smtClean="0"/>
              <a:t>and by changing line</a:t>
            </a:r>
          </a:p>
          <a:p>
            <a:pPr marL="0" indent="0">
              <a:buNone/>
            </a:pPr>
            <a:r>
              <a:rPr lang="en-US" sz="1800" dirty="0">
                <a:latin typeface="Courier New" panose="02070309020205020404" pitchFamily="49" charset="0"/>
                <a:cs typeface="Courier New" panose="02070309020205020404" pitchFamily="49" charset="0"/>
              </a:rPr>
              <a:t>log4j.rootCategory=INFO, </a:t>
            </a:r>
            <a:r>
              <a:rPr lang="en-US" sz="1800" dirty="0" smtClean="0">
                <a:latin typeface="Courier New" panose="02070309020205020404" pitchFamily="49" charset="0"/>
                <a:cs typeface="Courier New" panose="02070309020205020404" pitchFamily="49" charset="0"/>
              </a:rPr>
              <a:t>console</a:t>
            </a:r>
            <a:endParaRPr lang="en-US" sz="1800" dirty="0">
              <a:latin typeface="Courier New" panose="02070309020205020404" pitchFamily="49" charset="0"/>
              <a:cs typeface="Courier New" panose="02070309020205020404" pitchFamily="49" charset="0"/>
            </a:endParaRPr>
          </a:p>
          <a:p>
            <a:r>
              <a:rPr lang="en-US" sz="2000" dirty="0" smtClean="0"/>
              <a:t>to read:</a:t>
            </a:r>
            <a:endParaRPr lang="en-US" sz="2000" dirty="0"/>
          </a:p>
          <a:p>
            <a:pPr marL="0" indent="0">
              <a:buNone/>
            </a:pPr>
            <a:r>
              <a:rPr lang="en-US" sz="1800" dirty="0" smtClean="0">
                <a:latin typeface="Courier New" panose="02070309020205020404" pitchFamily="49" charset="0"/>
                <a:cs typeface="Courier New" panose="02070309020205020404" pitchFamily="49" charset="0"/>
              </a:rPr>
              <a:t>log4j.rootCategory=ERROR, console</a:t>
            </a:r>
          </a:p>
          <a:p>
            <a:r>
              <a:rPr lang="en-US" sz="2000" dirty="0" smtClean="0"/>
              <a:t>That lowered </a:t>
            </a:r>
            <a:r>
              <a:rPr lang="en-US" sz="2000" dirty="0"/>
              <a:t>the </a:t>
            </a:r>
            <a:r>
              <a:rPr lang="en-US" sz="2000" dirty="0" smtClean="0"/>
              <a:t>logging </a:t>
            </a:r>
            <a:r>
              <a:rPr lang="en-US" sz="2000" dirty="0"/>
              <a:t>level so that we </a:t>
            </a:r>
            <a:r>
              <a:rPr lang="en-US" sz="2000" dirty="0" smtClean="0"/>
              <a:t>see </a:t>
            </a:r>
            <a:r>
              <a:rPr lang="en-US" sz="2000" dirty="0"/>
              <a:t>only the </a:t>
            </a:r>
            <a:r>
              <a:rPr lang="en-US" sz="2000" dirty="0" smtClean="0"/>
              <a:t>ERROR </a:t>
            </a:r>
            <a:r>
              <a:rPr lang="en-US" sz="2000" dirty="0"/>
              <a:t>messages, and </a:t>
            </a:r>
            <a:r>
              <a:rPr lang="en-US" sz="2000" dirty="0" smtClean="0"/>
              <a:t>above. Another option is </a:t>
            </a:r>
            <a:r>
              <a:rPr lang="en-US" sz="2000" dirty="0" smtClean="0">
                <a:latin typeface="Courier New" panose="02070309020205020404" pitchFamily="49" charset="0"/>
                <a:cs typeface="Courier New" panose="02070309020205020404" pitchFamily="49" charset="0"/>
              </a:rPr>
              <a:t>WARN</a:t>
            </a:r>
            <a:r>
              <a:rPr lang="en-US" sz="2000" dirty="0" smtClean="0"/>
              <a:t>, which is more verbose that ERROR but less than INFO.</a:t>
            </a:r>
            <a:endParaRPr lang="en-US" sz="2000" dirty="0" smtClean="0">
              <a:latin typeface="+mj-lt"/>
              <a:cs typeface="Courier New" panose="02070309020205020404" pitchFamily="49" charset="0"/>
            </a:endParaRPr>
          </a:p>
          <a:p>
            <a:r>
              <a:rPr lang="en-US" sz="2000" dirty="0" smtClean="0">
                <a:latin typeface="+mj-lt"/>
                <a:cs typeface="Courier New" panose="02070309020205020404" pitchFamily="49" charset="0"/>
              </a:rPr>
              <a:t>Before we proceed, let us see which files with how many lines we have in </a:t>
            </a:r>
            <a:r>
              <a:rPr lang="en-US" sz="2000" dirty="0" smtClean="0">
                <a:latin typeface="Courier New" panose="02070309020205020404" pitchFamily="49" charset="0"/>
                <a:cs typeface="Courier New" panose="02070309020205020404" pitchFamily="49" charset="0"/>
              </a:rPr>
              <a:t>HDFS</a:t>
            </a:r>
          </a:p>
          <a:p>
            <a:pPr marL="0" indent="0">
              <a:buNone/>
            </a:pPr>
            <a:r>
              <a:rPr lang="en-US" sz="1700" dirty="0" smtClean="0">
                <a:latin typeface="Courier New" panose="02070309020205020404" pitchFamily="49" charset="0"/>
                <a:cs typeface="Courier New" panose="02070309020205020404" pitchFamily="49" charset="0"/>
              </a:rPr>
              <a:t>$ </a:t>
            </a:r>
            <a:r>
              <a:rPr lang="en-US" sz="1700" dirty="0" err="1" smtClean="0">
                <a:latin typeface="Courier New" panose="02070309020205020404" pitchFamily="49" charset="0"/>
                <a:cs typeface="Courier New" panose="02070309020205020404" pitchFamily="49" charset="0"/>
              </a:rPr>
              <a:t>hadoop</a:t>
            </a:r>
            <a:r>
              <a:rPr lang="en-US" sz="1700" dirty="0" smtClean="0">
                <a:latin typeface="Courier New" panose="02070309020205020404" pitchFamily="49" charset="0"/>
                <a:cs typeface="Courier New" panose="02070309020205020404" pitchFamily="49" charset="0"/>
              </a:rPr>
              <a:t> fs –ls </a:t>
            </a:r>
            <a:r>
              <a:rPr lang="en-US" sz="1700" dirty="0" err="1" smtClean="0">
                <a:latin typeface="Courier New" panose="02070309020205020404" pitchFamily="49" charset="0"/>
                <a:cs typeface="Courier New" panose="02070309020205020404" pitchFamily="49" charset="0"/>
              </a:rPr>
              <a:t>ulysses</a:t>
            </a:r>
            <a:endParaRPr lang="en-US" sz="1700" dirty="0" smtClean="0">
              <a:latin typeface="Courier New" panose="02070309020205020404" pitchFamily="49" charset="0"/>
              <a:cs typeface="Courier New" panose="02070309020205020404" pitchFamily="49" charset="0"/>
            </a:endParaRPr>
          </a:p>
          <a:p>
            <a:pPr marL="0" indent="0">
              <a:buNone/>
            </a:pP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rw</a:t>
            </a:r>
            <a:r>
              <a:rPr lang="en-US" sz="1700" dirty="0">
                <a:latin typeface="Courier New" panose="02070309020205020404" pitchFamily="49" charset="0"/>
                <a:cs typeface="Courier New" panose="02070309020205020404" pitchFamily="49" charset="0"/>
              </a:rPr>
              <a:t>-r--r-- </a:t>
            </a:r>
            <a:r>
              <a:rPr lang="en-US" sz="1700" dirty="0" smtClean="0">
                <a:latin typeface="Courier New" panose="02070309020205020404" pitchFamily="49" charset="0"/>
                <a:cs typeface="Courier New" panose="02070309020205020404" pitchFamily="49" charset="0"/>
              </a:rPr>
              <a:t>1 </a:t>
            </a:r>
            <a:r>
              <a:rPr lang="en-US" sz="1700" dirty="0" err="1" smtClean="0">
                <a:latin typeface="Courier New" panose="02070309020205020404" pitchFamily="49" charset="0"/>
                <a:cs typeface="Courier New" panose="02070309020205020404" pitchFamily="49" charset="0"/>
              </a:rPr>
              <a:t>cloudera</a:t>
            </a:r>
            <a:r>
              <a:rPr lang="en-US" sz="1700" dirty="0" smtClean="0">
                <a:latin typeface="Courier New" panose="02070309020205020404" pitchFamily="49" charset="0"/>
                <a:cs typeface="Courier New" panose="02070309020205020404" pitchFamily="49" charset="0"/>
              </a:rPr>
              <a:t> 5258688 </a:t>
            </a:r>
            <a:r>
              <a:rPr lang="en-US" sz="1700" dirty="0">
                <a:latin typeface="Courier New" panose="02070309020205020404" pitchFamily="49" charset="0"/>
                <a:cs typeface="Courier New" panose="02070309020205020404" pitchFamily="49" charset="0"/>
              </a:rPr>
              <a:t>2015-04-01 14:32 </a:t>
            </a:r>
            <a:r>
              <a:rPr lang="en-US" sz="1700" dirty="0" smtClean="0">
                <a:latin typeface="Courier New" panose="02070309020205020404" pitchFamily="49" charset="0"/>
                <a:cs typeface="Courier New" panose="02070309020205020404" pitchFamily="49" charset="0"/>
              </a:rPr>
              <a:t>input/4300.txt</a:t>
            </a:r>
          </a:p>
          <a:p>
            <a:pPr marL="0" indent="0">
              <a:buNone/>
            </a:pPr>
            <a:r>
              <a:rPr lang="en-US" sz="1700" dirty="0" smtClean="0">
                <a:latin typeface="Courier New" panose="02070309020205020404" pitchFamily="49" charset="0"/>
                <a:cs typeface="Courier New" panose="02070309020205020404" pitchFamily="49" charset="0"/>
              </a:rPr>
              <a:t>$ </a:t>
            </a:r>
            <a:r>
              <a:rPr lang="en-US" sz="1700" dirty="0" err="1" smtClean="0">
                <a:latin typeface="Courier New" panose="02070309020205020404" pitchFamily="49" charset="0"/>
                <a:cs typeface="Courier New" panose="02070309020205020404" pitchFamily="49" charset="0"/>
              </a:rPr>
              <a:t>hadoop</a:t>
            </a:r>
            <a:r>
              <a:rPr lang="en-US" sz="1700" dirty="0" smtClean="0">
                <a:latin typeface="Courier New" panose="02070309020205020404" pitchFamily="49" charset="0"/>
                <a:cs typeface="Courier New" panose="02070309020205020404" pitchFamily="49" charset="0"/>
              </a:rPr>
              <a:t> </a:t>
            </a:r>
            <a:r>
              <a:rPr lang="en-US" sz="1700" dirty="0">
                <a:latin typeface="Courier New" panose="02070309020205020404" pitchFamily="49" charset="0"/>
                <a:cs typeface="Courier New" panose="02070309020205020404" pitchFamily="49" charset="0"/>
              </a:rPr>
              <a:t>fs -cat </a:t>
            </a:r>
            <a:r>
              <a:rPr lang="en-US" sz="1700" dirty="0" err="1" smtClean="0">
                <a:latin typeface="Courier New" panose="02070309020205020404" pitchFamily="49" charset="0"/>
                <a:cs typeface="Courier New" panose="02070309020205020404" pitchFamily="49" charset="0"/>
              </a:rPr>
              <a:t>ulysses</a:t>
            </a:r>
            <a:r>
              <a:rPr lang="en-US" sz="1700" dirty="0" smtClean="0">
                <a:latin typeface="Courier New" panose="02070309020205020404" pitchFamily="49" charset="0"/>
                <a:cs typeface="Courier New" panose="02070309020205020404" pitchFamily="49" charset="0"/>
              </a:rPr>
              <a:t>/4300.txt </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wc</a:t>
            </a: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 33056  267980 1573079</a:t>
            </a: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dirty="0"/>
          </a:p>
        </p:txBody>
      </p:sp>
    </p:spTree>
    <p:extLst>
      <p:ext uri="{BB962C8B-B14F-4D97-AF65-F5344CB8AC3E}">
        <p14:creationId xmlns:p14="http://schemas.microsoft.com/office/powerpoint/2010/main" val="26797782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Load Data (RDD)</a:t>
            </a:r>
            <a:endParaRPr lang="en-US" dirty="0"/>
          </a:p>
        </p:txBody>
      </p:sp>
      <p:sp>
        <p:nvSpPr>
          <p:cNvPr id="3" name="Content Placeholder 2"/>
          <p:cNvSpPr>
            <a:spLocks noGrp="1"/>
          </p:cNvSpPr>
          <p:nvPr>
            <p:ph idx="1"/>
          </p:nvPr>
        </p:nvSpPr>
        <p:spPr>
          <a:xfrm>
            <a:off x="457200" y="762000"/>
            <a:ext cx="8229600" cy="5791200"/>
          </a:xfrm>
        </p:spPr>
        <p:txBody>
          <a:bodyPr>
            <a:normAutofit fontScale="92500" lnSpcReduction="10000"/>
          </a:bodyPr>
          <a:lstStyle/>
          <a:p>
            <a:r>
              <a:rPr lang="en-US" dirty="0"/>
              <a:t>In Spark, we express our computation through operations on distributed </a:t>
            </a:r>
            <a:r>
              <a:rPr lang="en-US" dirty="0" smtClean="0"/>
              <a:t>collections that </a:t>
            </a:r>
            <a:r>
              <a:rPr lang="en-US" dirty="0"/>
              <a:t>are automatically parallelized across the cluster. </a:t>
            </a:r>
            <a:endParaRPr lang="en-US" dirty="0" smtClean="0"/>
          </a:p>
          <a:p>
            <a:r>
              <a:rPr lang="en-US" dirty="0" smtClean="0"/>
              <a:t>These </a:t>
            </a:r>
            <a:r>
              <a:rPr lang="en-US" dirty="0"/>
              <a:t>collections are called </a:t>
            </a:r>
            <a:r>
              <a:rPr lang="en-US" i="1" dirty="0" smtClean="0"/>
              <a:t>resilient distributed </a:t>
            </a:r>
            <a:r>
              <a:rPr lang="en-US" i="1" dirty="0"/>
              <a:t>datasets</a:t>
            </a:r>
            <a:r>
              <a:rPr lang="en-US" dirty="0"/>
              <a:t>, or RDDs. </a:t>
            </a:r>
          </a:p>
          <a:p>
            <a:r>
              <a:rPr lang="en-US" dirty="0" smtClean="0"/>
              <a:t>When we load some data, i.e. a file into a shell variable, we are creating an RDD, like</a:t>
            </a:r>
          </a:p>
          <a:p>
            <a:pPr marL="0" indent="0">
              <a:buNone/>
            </a:pPr>
            <a:r>
              <a:rPr lang="en-US" sz="1800" dirty="0">
                <a:latin typeface="Courier New" panose="02070309020205020404" pitchFamily="49" charset="0"/>
                <a:cs typeface="Courier New" panose="02070309020205020404" pitchFamily="49" charset="0"/>
              </a:rPr>
              <a:t>&gt;&gt;&gt; </a:t>
            </a:r>
            <a:r>
              <a:rPr lang="en-US" sz="1800" b="1" dirty="0">
                <a:latin typeface="Courier New" panose="02070309020205020404" pitchFamily="49" charset="0"/>
                <a:cs typeface="Courier New" panose="02070309020205020404" pitchFamily="49" charset="0"/>
              </a:rPr>
              <a:t>lines = </a:t>
            </a:r>
            <a:r>
              <a:rPr lang="en-US" sz="1800" b="1" dirty="0" err="1">
                <a:latin typeface="Courier New" panose="02070309020205020404" pitchFamily="49" charset="0"/>
                <a:cs typeface="Courier New" panose="02070309020205020404" pitchFamily="49" charset="0"/>
              </a:rPr>
              <a:t>sc.textFile</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ulysses</a:t>
            </a:r>
            <a:r>
              <a:rPr lang="en-US" sz="1800" b="1" dirty="0" smtClean="0">
                <a:latin typeface="Courier New" panose="02070309020205020404" pitchFamily="49" charset="0"/>
                <a:cs typeface="Courier New" panose="02070309020205020404" pitchFamily="49" charset="0"/>
              </a:rPr>
              <a:t>/4300.txt")</a:t>
            </a:r>
          </a:p>
          <a:p>
            <a:pPr marL="0" indent="0">
              <a:buNone/>
            </a:pPr>
            <a:r>
              <a:rPr lang="en-US" sz="1800" dirty="0" smtClean="0">
                <a:latin typeface="Courier New" panose="02070309020205020404" pitchFamily="49" charset="0"/>
                <a:cs typeface="Courier New" panose="02070309020205020404" pitchFamily="49" charset="0"/>
              </a:rPr>
              <a:t>&gt;&gt;&gt; </a:t>
            </a:r>
            <a:r>
              <a:rPr lang="en-US" sz="1800" b="1" dirty="0" err="1" smtClean="0">
                <a:latin typeface="Courier New" panose="02070309020205020404" pitchFamily="49" charset="0"/>
                <a:cs typeface="Courier New" panose="02070309020205020404" pitchFamily="49" charset="0"/>
              </a:rPr>
              <a:t>lines.count</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33056 </a:t>
            </a:r>
          </a:p>
          <a:p>
            <a:r>
              <a:rPr lang="en-US" dirty="0" smtClean="0">
                <a:cs typeface="Courier New" panose="02070309020205020404" pitchFamily="49" charset="0"/>
              </a:rPr>
              <a:t>What we’ve just done is create and populate an RDD named </a:t>
            </a:r>
            <a:r>
              <a:rPr lang="en-US" sz="1900" dirty="0" smtClean="0">
                <a:latin typeface="Courier New" panose="02070309020205020404" pitchFamily="49" charset="0"/>
                <a:cs typeface="Courier New" panose="02070309020205020404" pitchFamily="49" charset="0"/>
              </a:rPr>
              <a:t>lines</a:t>
            </a:r>
            <a:r>
              <a:rPr lang="en-US" dirty="0" smtClean="0">
                <a:cs typeface="Courier New" panose="02070309020205020404" pitchFamily="49" charset="0"/>
              </a:rPr>
              <a:t> using a mysterious object </a:t>
            </a:r>
            <a:r>
              <a:rPr lang="en-US" sz="1900" dirty="0" smtClean="0">
                <a:cs typeface="Courier New" panose="02070309020205020404" pitchFamily="49" charset="0"/>
              </a:rPr>
              <a:t>"</a:t>
            </a:r>
            <a:r>
              <a:rPr lang="en-US" sz="1900" dirty="0" err="1" smtClean="0">
                <a:latin typeface="Courier New" panose="02070309020205020404" pitchFamily="49" charset="0"/>
                <a:cs typeface="Courier New" panose="02070309020205020404" pitchFamily="49" charset="0"/>
              </a:rPr>
              <a:t>sc</a:t>
            </a:r>
            <a:r>
              <a:rPr lang="en-US" sz="1900" dirty="0" smtClean="0">
                <a:cs typeface="Courier New" panose="02070309020205020404" pitchFamily="49" charset="0"/>
              </a:rPr>
              <a:t>" </a:t>
            </a:r>
            <a:r>
              <a:rPr lang="en-US" dirty="0" smtClean="0">
                <a:cs typeface="Courier New" panose="02070309020205020404" pitchFamily="49" charset="0"/>
              </a:rPr>
              <a:t>and its </a:t>
            </a:r>
            <a:r>
              <a:rPr lang="en-US" sz="1900" dirty="0" smtClean="0">
                <a:cs typeface="Courier New" panose="02070309020205020404" pitchFamily="49" charset="0"/>
              </a:rPr>
              <a:t>method </a:t>
            </a:r>
            <a:r>
              <a:rPr lang="en-US" sz="1900" dirty="0" err="1" smtClean="0">
                <a:latin typeface="Courier New" panose="02070309020205020404" pitchFamily="49" charset="0"/>
                <a:cs typeface="Courier New" panose="02070309020205020404" pitchFamily="49" charset="0"/>
              </a:rPr>
              <a:t>textFile</a:t>
            </a:r>
            <a:r>
              <a:rPr lang="en-US" sz="1900"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We populated that RDD with data in file </a:t>
            </a:r>
            <a:r>
              <a:rPr lang="en-US" sz="1800" dirty="0" err="1" smtClean="0">
                <a:latin typeface="Courier New" panose="02070309020205020404" pitchFamily="49" charset="0"/>
                <a:cs typeface="Courier New" panose="02070309020205020404" pitchFamily="49" charset="0"/>
              </a:rPr>
              <a:t>ulysses</a:t>
            </a:r>
            <a:r>
              <a:rPr lang="en-US" sz="1800" dirty="0" smtClean="0">
                <a:latin typeface="Courier New" panose="02070309020205020404" pitchFamily="49" charset="0"/>
                <a:cs typeface="Courier New" panose="02070309020205020404" pitchFamily="49" charset="0"/>
              </a:rPr>
              <a:t>/4300.txt. </a:t>
            </a:r>
          </a:p>
          <a:p>
            <a:r>
              <a:rPr lang="en-US" sz="1900" dirty="0" smtClean="0">
                <a:latin typeface="Courier New" panose="02070309020205020404" pitchFamily="49" charset="0"/>
                <a:cs typeface="Courier New" panose="02070309020205020404" pitchFamily="49" charset="0"/>
              </a:rPr>
              <a:t>"</a:t>
            </a:r>
            <a:r>
              <a:rPr lang="en-US" sz="1900" dirty="0" err="1" smtClean="0">
                <a:latin typeface="Courier New" panose="02070309020205020404" pitchFamily="49" charset="0"/>
                <a:cs typeface="Courier New" panose="02070309020205020404" pitchFamily="49" charset="0"/>
              </a:rPr>
              <a:t>sc</a:t>
            </a:r>
            <a:r>
              <a:rPr lang="en-US" sz="1900"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stands for an implicit </a:t>
            </a:r>
            <a:r>
              <a:rPr lang="en-US" sz="1900" dirty="0" err="1" smtClean="0">
                <a:latin typeface="Courier New" panose="02070309020205020404" pitchFamily="49" charset="0"/>
                <a:cs typeface="Courier New" panose="02070309020205020404" pitchFamily="49" charset="0"/>
              </a:rPr>
              <a:t>SparkContext</a:t>
            </a:r>
            <a:r>
              <a:rPr lang="en-US" dirty="0" smtClean="0">
                <a:cs typeface="Courier New" panose="02070309020205020404" pitchFamily="49" charset="0"/>
              </a:rPr>
              <a:t>. </a:t>
            </a:r>
            <a:r>
              <a:rPr lang="en-US" sz="1900" dirty="0" err="1" smtClean="0">
                <a:latin typeface="Courier New" panose="02070309020205020404" pitchFamily="49" charset="0"/>
                <a:cs typeface="Courier New" panose="02070309020205020404" pitchFamily="49" charset="0"/>
              </a:rPr>
              <a:t>SparkContext</a:t>
            </a:r>
            <a:r>
              <a:rPr lang="en-US" sz="1900"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allows us to communicate with the execution environment.</a:t>
            </a:r>
          </a:p>
          <a:p>
            <a:r>
              <a:rPr lang="en-US" dirty="0" smtClean="0">
                <a:cs typeface="Courier New" panose="02070309020205020404" pitchFamily="49" charset="0"/>
              </a:rPr>
              <a:t>It appears that RDD-s are also (Object Oriented) objects and have methods, such as </a:t>
            </a:r>
            <a:r>
              <a:rPr lang="en-US" sz="1900" dirty="0" smtClean="0">
                <a:latin typeface="Courier New" panose="02070309020205020404" pitchFamily="49" charset="0"/>
                <a:cs typeface="Courier New" panose="02070309020205020404" pitchFamily="49" charset="0"/>
              </a:rPr>
              <a:t>count()</a:t>
            </a:r>
            <a:r>
              <a:rPr lang="en-US" dirty="0" smtClean="0">
                <a:cs typeface="Courier New" panose="02070309020205020404" pitchFamily="49" charset="0"/>
              </a:rPr>
              <a:t>which gave use the exact number of lines in file</a:t>
            </a:r>
            <a:r>
              <a:rPr lang="en-US" sz="1900" dirty="0" smtClean="0">
                <a:latin typeface="Courier New" panose="02070309020205020404" pitchFamily="49" charset="0"/>
                <a:cs typeface="Courier New" panose="02070309020205020404" pitchFamily="49" charset="0"/>
              </a:rPr>
              <a:t> 4300.txt</a:t>
            </a:r>
            <a:r>
              <a:rPr lang="en-US" dirty="0" smtClean="0">
                <a:cs typeface="Courier New" panose="02070309020205020404" pitchFamily="49" charset="0"/>
              </a:rPr>
              <a:t>.</a:t>
            </a:r>
            <a:endParaRPr lang="en-US" dirty="0">
              <a:cs typeface="Courier New" panose="02070309020205020404" pitchFamily="49" charset="0"/>
            </a:endParaRPr>
          </a:p>
          <a:p>
            <a:endParaRPr lang="en-US" dirty="0" smtClean="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dirty="0"/>
          </a:p>
        </p:txBody>
      </p:sp>
    </p:spTree>
    <p:extLst>
      <p:ext uri="{BB962C8B-B14F-4D97-AF65-F5344CB8AC3E}">
        <p14:creationId xmlns:p14="http://schemas.microsoft.com/office/powerpoint/2010/main" val="17346098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Load Data (RDD) from Local File</a:t>
            </a:r>
            <a:endParaRPr lang="en-US" dirty="0"/>
          </a:p>
        </p:txBody>
      </p:sp>
      <p:sp>
        <p:nvSpPr>
          <p:cNvPr id="3" name="Content Placeholder 2"/>
          <p:cNvSpPr>
            <a:spLocks noGrp="1"/>
          </p:cNvSpPr>
          <p:nvPr>
            <p:ph idx="1"/>
          </p:nvPr>
        </p:nvSpPr>
        <p:spPr>
          <a:xfrm>
            <a:off x="304800" y="762000"/>
            <a:ext cx="8686800" cy="5592763"/>
          </a:xfrm>
        </p:spPr>
        <p:txBody>
          <a:bodyPr>
            <a:normAutofit lnSpcReduction="10000"/>
          </a:bodyPr>
          <a:lstStyle/>
          <a:p>
            <a:r>
              <a:rPr lang="en-US" sz="2000" dirty="0" smtClean="0">
                <a:cs typeface="Courier New" panose="02070309020205020404" pitchFamily="49" charset="0"/>
              </a:rPr>
              <a:t>We </a:t>
            </a:r>
            <a:r>
              <a:rPr lang="en-US" sz="2000" dirty="0">
                <a:cs typeface="Courier New" panose="02070309020205020404" pitchFamily="49" charset="0"/>
              </a:rPr>
              <a:t>could  load the same data from the local operating system. </a:t>
            </a:r>
            <a:endParaRPr lang="en-US" sz="2000" dirty="0" smtClean="0">
              <a:cs typeface="Courier New" panose="02070309020205020404" pitchFamily="49" charset="0"/>
            </a:endParaRPr>
          </a:p>
          <a:p>
            <a:r>
              <a:rPr lang="en-US" sz="2000" dirty="0" smtClean="0">
                <a:cs typeface="Courier New" panose="02070309020205020404" pitchFamily="49" charset="0"/>
              </a:rPr>
              <a:t>We </a:t>
            </a:r>
            <a:r>
              <a:rPr lang="en-US" sz="2000" dirty="0">
                <a:cs typeface="Courier New" panose="02070309020205020404" pitchFamily="49" charset="0"/>
              </a:rPr>
              <a:t>happen to have the </a:t>
            </a:r>
            <a:r>
              <a:rPr lang="en-US" sz="1800" dirty="0" smtClean="0">
                <a:latin typeface="Courier New" panose="02070309020205020404" pitchFamily="49" charset="0"/>
                <a:cs typeface="Courier New" panose="02070309020205020404" pitchFamily="49" charset="0"/>
              </a:rPr>
              <a:t>4300.txt</a:t>
            </a:r>
            <a:r>
              <a:rPr lang="en-US" sz="2000" dirty="0" smtClean="0">
                <a:cs typeface="Courier New" panose="02070309020205020404" pitchFamily="49" charset="0"/>
              </a:rPr>
              <a:t> </a:t>
            </a:r>
            <a:r>
              <a:rPr lang="en-US" sz="2000" dirty="0">
                <a:cs typeface="Courier New" panose="02070309020205020404" pitchFamily="49" charset="0"/>
              </a:rPr>
              <a:t>file in </a:t>
            </a:r>
            <a:r>
              <a:rPr lang="en-US" sz="1800" dirty="0">
                <a:latin typeface="Courier New" panose="02070309020205020404" pitchFamily="49" charset="0"/>
                <a:cs typeface="Courier New" panose="02070309020205020404" pitchFamily="49" charset="0"/>
              </a:rPr>
              <a:t>/home/</a:t>
            </a:r>
            <a:r>
              <a:rPr lang="en-US" sz="1800" dirty="0" err="1">
                <a:latin typeface="Courier New" panose="02070309020205020404" pitchFamily="49" charset="0"/>
                <a:cs typeface="Courier New" panose="02070309020205020404" pitchFamily="49" charset="0"/>
              </a:rPr>
              <a:t>cloudera</a:t>
            </a:r>
            <a:r>
              <a:rPr lang="en-US" sz="18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directory and could do the following</a:t>
            </a:r>
            <a:r>
              <a:rPr lang="en-US" sz="2000" dirty="0" smtClean="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&gt;&gt;&gt; </a:t>
            </a:r>
            <a:r>
              <a:rPr lang="en-US" sz="1800" b="1" dirty="0" err="1" smtClean="0">
                <a:latin typeface="Courier New" panose="02070309020205020404" pitchFamily="49" charset="0"/>
                <a:cs typeface="Courier New" panose="02070309020205020404" pitchFamily="49" charset="0"/>
              </a:rPr>
              <a:t>blines</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sc.textFile</a:t>
            </a:r>
            <a:r>
              <a:rPr lang="en-US" sz="1800" b="1" dirty="0" smtClean="0">
                <a:latin typeface="Courier New" panose="02070309020205020404" pitchFamily="49" charset="0"/>
                <a:cs typeface="Courier New" panose="02070309020205020404" pitchFamily="49" charset="0"/>
              </a:rPr>
              <a:t>("file:///home/cloudera/4300.txt")</a:t>
            </a:r>
            <a:endParaRPr lang="en-US" sz="1800" b="1"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&gt;&gt;&gt; </a:t>
            </a:r>
            <a:r>
              <a:rPr lang="en-US" sz="1800" b="1" dirty="0" err="1" smtClean="0">
                <a:latin typeface="Courier New" panose="02070309020205020404" pitchFamily="49" charset="0"/>
                <a:cs typeface="Courier New" panose="02070309020205020404" pitchFamily="49" charset="0"/>
              </a:rPr>
              <a:t>blines.count</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pPr marL="0" indent="0">
              <a:buNone/>
            </a:pPr>
            <a:r>
              <a:rPr lang="en-US" sz="1800" b="1" dirty="0" smtClean="0">
                <a:latin typeface="Courier New" panose="02070309020205020404" pitchFamily="49" charset="0"/>
                <a:cs typeface="Courier New" panose="02070309020205020404" pitchFamily="49" charset="0"/>
              </a:rPr>
              <a:t>33056</a:t>
            </a:r>
          </a:p>
          <a:p>
            <a:pPr marL="0" indent="0">
              <a:buNone/>
            </a:pPr>
            <a:r>
              <a:rPr lang="en-US" sz="1800" b="1" dirty="0">
                <a:latin typeface="Courier New" panose="02070309020205020404" pitchFamily="49" charset="0"/>
                <a:cs typeface="Courier New" panose="02070309020205020404" pitchFamily="49" charset="0"/>
              </a:rPr>
              <a:t>&gt;&gt;&gt; </a:t>
            </a:r>
            <a:r>
              <a:rPr lang="en-US" sz="1800" b="1" dirty="0" err="1" smtClean="0">
                <a:latin typeface="Courier New" panose="02070309020205020404" pitchFamily="49" charset="0"/>
                <a:cs typeface="Courier New" panose="02070309020205020404" pitchFamily="49" charset="0"/>
              </a:rPr>
              <a:t>blines.first</a:t>
            </a:r>
            <a:r>
              <a:rPr lang="en-US" sz="1800" b="1" dirty="0">
                <a:latin typeface="Courier New" panose="02070309020205020404" pitchFamily="49" charset="0"/>
                <a:cs typeface="Courier New" panose="02070309020205020404" pitchFamily="49" charset="0"/>
              </a:rPr>
              <a:t>()</a:t>
            </a:r>
          </a:p>
          <a:p>
            <a:pPr marL="0" indent="0">
              <a:buNone/>
            </a:pPr>
            <a:r>
              <a:rPr lang="en-US" sz="1800" b="1" dirty="0" err="1">
                <a:latin typeface="Courier New" panose="02070309020205020404" pitchFamily="49" charset="0"/>
                <a:cs typeface="Courier New" panose="02070309020205020404" pitchFamily="49" charset="0"/>
              </a:rPr>
              <a:t>u'The</a:t>
            </a:r>
            <a:r>
              <a:rPr lang="en-US" sz="1800" b="1" dirty="0">
                <a:latin typeface="Courier New" panose="02070309020205020404" pitchFamily="49" charset="0"/>
                <a:cs typeface="Courier New" panose="02070309020205020404" pitchFamily="49" charset="0"/>
              </a:rPr>
              <a:t> Project Gutenberg EBook of Ulysses, by James Joyce'</a:t>
            </a:r>
          </a:p>
          <a:p>
            <a:pPr marL="0" indent="0">
              <a:buNone/>
            </a:pPr>
            <a:endParaRPr lang="en-US" sz="1800" b="1" dirty="0" smtClean="0">
              <a:latin typeface="Courier New" panose="02070309020205020404" pitchFamily="49" charset="0"/>
              <a:cs typeface="Courier New" panose="02070309020205020404" pitchFamily="49" charset="0"/>
            </a:endParaRPr>
          </a:p>
          <a:p>
            <a:r>
              <a:rPr lang="en-US" sz="2000" dirty="0" smtClean="0">
                <a:cs typeface="Courier New" panose="02070309020205020404" pitchFamily="49" charset="0"/>
              </a:rPr>
              <a:t>What we did above was create an RDD named </a:t>
            </a:r>
            <a:r>
              <a:rPr lang="en-US" sz="1800" dirty="0" err="1" smtClean="0">
                <a:latin typeface="Courier New" panose="02070309020205020404" pitchFamily="49" charset="0"/>
                <a:cs typeface="Courier New" panose="02070309020205020404" pitchFamily="49" charset="0"/>
              </a:rPr>
              <a:t>blines</a:t>
            </a:r>
            <a:r>
              <a:rPr lang="en-US" sz="2000" dirty="0" smtClean="0">
                <a:cs typeface="Courier New" panose="02070309020205020404" pitchFamily="49" charset="0"/>
              </a:rPr>
              <a:t> and populate that RDD with data from the local file </a:t>
            </a:r>
            <a:r>
              <a:rPr lang="en-US" sz="1800" dirty="0" smtClean="0">
                <a:latin typeface="Courier New" panose="02070309020205020404" pitchFamily="49" charset="0"/>
                <a:cs typeface="Courier New" panose="02070309020205020404" pitchFamily="49" charset="0"/>
              </a:rPr>
              <a:t>/home/</a:t>
            </a:r>
            <a:r>
              <a:rPr lang="en-US" sz="1800" dirty="0" err="1" smtClean="0">
                <a:latin typeface="Courier New" panose="02070309020205020404" pitchFamily="49" charset="0"/>
                <a:cs typeface="Courier New" panose="02070309020205020404" pitchFamily="49" charset="0"/>
              </a:rPr>
              <a:t>cloudera</a:t>
            </a:r>
            <a:r>
              <a:rPr lang="en-US" sz="1800" dirty="0" smtClean="0">
                <a:latin typeface="Courier New" panose="02070309020205020404" pitchFamily="49" charset="0"/>
                <a:cs typeface="Courier New" panose="02070309020205020404" pitchFamily="49" charset="0"/>
              </a:rPr>
              <a:t>/4300.txt</a:t>
            </a:r>
            <a:r>
              <a:rPr lang="en-US" sz="2000" dirty="0" smtClean="0">
                <a:cs typeface="Courier New" panose="02070309020205020404" pitchFamily="49" charset="0"/>
              </a:rPr>
              <a:t>. </a:t>
            </a:r>
          </a:p>
          <a:p>
            <a:r>
              <a:rPr lang="en-US" sz="2000" dirty="0" smtClean="0">
                <a:cs typeface="Courier New" panose="02070309020205020404" pitchFamily="49" charset="0"/>
              </a:rPr>
              <a:t>We also see in action another method of RDD-s, first(), which tells us that the first line in RDD </a:t>
            </a:r>
            <a:r>
              <a:rPr lang="en-US" sz="1800" dirty="0" err="1" smtClean="0">
                <a:latin typeface="Courier New" panose="02070309020205020404" pitchFamily="49" charset="0"/>
                <a:cs typeface="Courier New" panose="02070309020205020404" pitchFamily="49" charset="0"/>
              </a:rPr>
              <a:t>blines</a:t>
            </a:r>
            <a:r>
              <a:rPr lang="en-US" sz="1800"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is some uninterested collection of characters (</a:t>
            </a:r>
            <a:r>
              <a:rPr lang="en-US" sz="2000" b="1" dirty="0">
                <a:latin typeface="Courier New" panose="02070309020205020404" pitchFamily="49" charset="0"/>
                <a:cs typeface="Courier New" panose="02070309020205020404" pitchFamily="49" charset="0"/>
              </a:rPr>
              <a:t>u</a:t>
            </a:r>
            <a:r>
              <a:rPr lang="en-US" sz="2000" b="1" dirty="0" smtClean="0">
                <a:latin typeface="Courier New" panose="02070309020205020404" pitchFamily="49" charset="0"/>
                <a:cs typeface="Courier New" panose="02070309020205020404" pitchFamily="49" charset="0"/>
              </a:rPr>
              <a:t>'').</a:t>
            </a:r>
          </a:p>
          <a:p>
            <a:r>
              <a:rPr lang="en-US" sz="2000" dirty="0" smtClean="0">
                <a:cs typeface="Courier New" panose="02070309020205020404" pitchFamily="49" charset="0"/>
              </a:rPr>
              <a:t>Please note that we are not terminating our commands with a semi-colon (</a:t>
            </a:r>
            <a:r>
              <a:rPr lang="en-US" sz="1800" dirty="0" smtClean="0">
                <a:cs typeface="Courier New" panose="02070309020205020404" pitchFamily="49" charset="0"/>
              </a:rPr>
              <a:t>";"</a:t>
            </a:r>
            <a:r>
              <a:rPr lang="en-US" sz="2000" dirty="0" smtClean="0">
                <a:cs typeface="Courier New" panose="02070309020205020404" pitchFamily="49" charset="0"/>
              </a:rPr>
              <a:t>) or anything else aside from the carriage return. Savings on typing all those semi-colons is one of the greatest contributions of Python to the computer science.</a:t>
            </a:r>
          </a:p>
          <a:p>
            <a:r>
              <a:rPr lang="en-US" sz="2000" dirty="0" smtClean="0">
                <a:cs typeface="Courier New" panose="02070309020205020404" pitchFamily="49" charset="0"/>
              </a:rPr>
              <a:t>By the way, our commands are in Python.</a:t>
            </a:r>
            <a:endParaRPr lang="en-US" sz="2000" dirty="0">
              <a:cs typeface="Courier New" panose="02070309020205020404" pitchFamily="49" charset="0"/>
            </a:endParaRPr>
          </a:p>
          <a:p>
            <a:endParaRPr lang="en-US" dirty="0" smtClean="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dirty="0"/>
          </a:p>
        </p:txBody>
      </p:sp>
    </p:spTree>
    <p:extLst>
      <p:ext uri="{BB962C8B-B14F-4D97-AF65-F5344CB8AC3E}">
        <p14:creationId xmlns:p14="http://schemas.microsoft.com/office/powerpoint/2010/main" val="28170545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00FF"/>
                </a:solidFill>
              </a:rPr>
              <a:t>Load Data (RDD) from the Cloud (AWS S3 Bucket)</a:t>
            </a:r>
            <a:endParaRPr lang="en-US" dirty="0">
              <a:solidFill>
                <a:srgbClr val="0000FF"/>
              </a:solidFill>
            </a:endParaRPr>
          </a:p>
        </p:txBody>
      </p:sp>
      <p:sp>
        <p:nvSpPr>
          <p:cNvPr id="3" name="Content Placeholder 2"/>
          <p:cNvSpPr>
            <a:spLocks noGrp="1"/>
          </p:cNvSpPr>
          <p:nvPr>
            <p:ph idx="1"/>
          </p:nvPr>
        </p:nvSpPr>
        <p:spPr>
          <a:xfrm>
            <a:off x="457200" y="762000"/>
            <a:ext cx="8534400" cy="5867400"/>
          </a:xfrm>
        </p:spPr>
        <p:txBody>
          <a:bodyPr>
            <a:normAutofit fontScale="77500" lnSpcReduction="20000"/>
          </a:bodyPr>
          <a:lstStyle/>
          <a:p>
            <a:r>
              <a:rPr lang="en-US" sz="2400" dirty="0">
                <a:cs typeface="Courier New" panose="02070309020205020404" pitchFamily="49" charset="0"/>
              </a:rPr>
              <a:t>I uploaded the same</a:t>
            </a:r>
            <a:r>
              <a:rPr lang="en-US" sz="2400" dirty="0">
                <a:latin typeface="Courier New" panose="02070309020205020404" pitchFamily="49" charset="0"/>
                <a:cs typeface="Courier New" panose="02070309020205020404" pitchFamily="49" charset="0"/>
              </a:rPr>
              <a:t> </a:t>
            </a:r>
            <a:r>
              <a:rPr lang="en-US" sz="2100" dirty="0" smtClean="0">
                <a:latin typeface="Courier New" panose="02070309020205020404" pitchFamily="49" charset="0"/>
                <a:cs typeface="Courier New" panose="02070309020205020404" pitchFamily="49" charset="0"/>
              </a:rPr>
              <a:t>4300.txt</a:t>
            </a:r>
            <a:r>
              <a:rPr lang="en-US" sz="2400" dirty="0" smtClean="0">
                <a:latin typeface="Courier New" panose="02070309020205020404" pitchFamily="49" charset="0"/>
                <a:cs typeface="Courier New" panose="02070309020205020404" pitchFamily="49" charset="0"/>
              </a:rPr>
              <a:t> </a:t>
            </a:r>
            <a:r>
              <a:rPr lang="en-US" sz="2400" dirty="0">
                <a:cs typeface="Courier New" panose="02070309020205020404" pitchFamily="49" charset="0"/>
              </a:rPr>
              <a:t>file to the Amazon’s AWS S3 bucket called </a:t>
            </a:r>
            <a:r>
              <a:rPr lang="en-US" sz="2100" dirty="0">
                <a:latin typeface="Courier New" panose="02070309020205020404" pitchFamily="49" charset="0"/>
                <a:cs typeface="Courier New" panose="02070309020205020404" pitchFamily="49" charset="0"/>
              </a:rPr>
              <a:t>zoran001</a:t>
            </a:r>
            <a:r>
              <a:rPr lang="en-US" sz="2100" dirty="0">
                <a:cs typeface="Courier New" panose="02070309020205020404" pitchFamily="49" charset="0"/>
              </a:rPr>
              <a:t>.</a:t>
            </a:r>
          </a:p>
          <a:p>
            <a:r>
              <a:rPr lang="en-US" sz="2400" dirty="0">
                <a:cs typeface="Courier New" panose="02070309020205020404" pitchFamily="49" charset="0"/>
              </a:rPr>
              <a:t>On my Linux box (Cloudera VM) I created two new environmental </a:t>
            </a:r>
            <a:r>
              <a:rPr lang="en-US" sz="2400" dirty="0" smtClean="0">
                <a:cs typeface="Courier New" panose="02070309020205020404" pitchFamily="49" charset="0"/>
              </a:rPr>
              <a:t>variables in file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bash_profile</a:t>
            </a:r>
            <a:r>
              <a:rPr lang="en-US" sz="1800" dirty="0" smtClean="0">
                <a:cs typeface="Courier New" panose="02070309020205020404" pitchFamily="49" charset="0"/>
              </a:rPr>
              <a:t>.  </a:t>
            </a:r>
            <a:endParaRPr lang="en-US" sz="1800" dirty="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AWS_ACCESS_KEY_ID=ADTSDYSDUIOSIDOI and</a:t>
            </a:r>
          </a:p>
          <a:p>
            <a:pPr marL="0" indent="0">
              <a:buNone/>
            </a:pPr>
            <a:r>
              <a:rPr lang="en-US" sz="1800" dirty="0" smtClean="0">
                <a:latin typeface="Courier New" panose="02070309020205020404" pitchFamily="49" charset="0"/>
                <a:cs typeface="Courier New" panose="02070309020205020404" pitchFamily="49" charset="0"/>
              </a:rPr>
              <a:t>AWS_SECRET_ACCESS_KEY=</a:t>
            </a:r>
            <a:r>
              <a:rPr lang="en-US" sz="1800" dirty="0" err="1" smtClean="0">
                <a:latin typeface="Courier New" panose="02070309020205020404" pitchFamily="49" charset="0"/>
                <a:cs typeface="Courier New" panose="02070309020205020404" pitchFamily="49" charset="0"/>
              </a:rPr>
              <a:t>dsfsfuierfsdfuiorfarifaifaopo</a:t>
            </a:r>
            <a:r>
              <a:rPr lang="en-US" sz="1600" dirty="0" err="1" smtClean="0">
                <a:latin typeface="Courier New" panose="02070309020205020404" pitchFamily="49" charset="0"/>
                <a:cs typeface="Courier New" panose="02070309020205020404" pitchFamily="49" charset="0"/>
              </a:rPr>
              <a:t>pa</a:t>
            </a:r>
            <a:endParaRPr lang="en-US" sz="1600" dirty="0" smtClean="0">
              <a:latin typeface="Courier New" panose="02070309020205020404" pitchFamily="49" charset="0"/>
              <a:cs typeface="Courier New" panose="02070309020205020404" pitchFamily="49" charset="0"/>
            </a:endParaRPr>
          </a:p>
          <a:p>
            <a:r>
              <a:rPr lang="en-US" sz="2400" dirty="0" smtClean="0">
                <a:cs typeface="Courier New" panose="02070309020205020404" pitchFamily="49" charset="0"/>
              </a:rPr>
              <a:t>I source the file:</a:t>
            </a:r>
          </a:p>
          <a:p>
            <a:pPr marL="0" indent="0">
              <a:buNone/>
            </a:pPr>
            <a:r>
              <a:rPr lang="en-US" sz="1900" dirty="0" smtClean="0">
                <a:latin typeface="Courier New" panose="02070309020205020404" pitchFamily="49" charset="0"/>
                <a:cs typeface="Courier New" panose="02070309020205020404" pitchFamily="49" charset="0"/>
              </a:rPr>
              <a:t>$ source .</a:t>
            </a:r>
            <a:r>
              <a:rPr lang="en-US" sz="1900" dirty="0" err="1" smtClean="0">
                <a:latin typeface="Courier New" panose="02070309020205020404" pitchFamily="49" charset="0"/>
                <a:cs typeface="Courier New" panose="02070309020205020404" pitchFamily="49" charset="0"/>
              </a:rPr>
              <a:t>bash_profile</a:t>
            </a:r>
            <a:endParaRPr lang="en-US" sz="1900" dirty="0">
              <a:latin typeface="Courier New" panose="02070309020205020404" pitchFamily="49" charset="0"/>
              <a:cs typeface="Courier New" panose="02070309020205020404" pitchFamily="49" charset="0"/>
            </a:endParaRPr>
          </a:p>
          <a:p>
            <a:r>
              <a:rPr lang="en-US" sz="2600" dirty="0">
                <a:cs typeface="Courier New" panose="02070309020205020404" pitchFamily="49" charset="0"/>
              </a:rPr>
              <a:t>T</a:t>
            </a:r>
            <a:r>
              <a:rPr lang="en-US" sz="2600" dirty="0" smtClean="0">
                <a:cs typeface="Courier New" panose="02070309020205020404" pitchFamily="49" charset="0"/>
              </a:rPr>
              <a:t>hen, after reopening Python Spark shell, I issued the command:</a:t>
            </a:r>
          </a:p>
          <a:p>
            <a:pPr marL="0" indent="0">
              <a:buNone/>
            </a:pPr>
            <a:r>
              <a:rPr lang="en-US" sz="1800" dirty="0" smtClean="0">
                <a:latin typeface="Courier New" panose="02070309020205020404" pitchFamily="49" charset="0"/>
                <a:cs typeface="Courier New" panose="02070309020205020404" pitchFamily="49" charset="0"/>
              </a:rPr>
              <a:t>&gt;&gt;&gt; </a:t>
            </a:r>
            <a:r>
              <a:rPr lang="en-US" sz="1800" dirty="0">
                <a:latin typeface="Courier New" panose="02070309020205020404" pitchFamily="49" charset="0"/>
                <a:cs typeface="Courier New" panose="02070309020205020404" pitchFamily="49" charset="0"/>
              </a:rPr>
              <a:t>s3lines = </a:t>
            </a:r>
            <a:r>
              <a:rPr lang="en-US" sz="1800" dirty="0" err="1">
                <a:latin typeface="Courier New" panose="02070309020205020404" pitchFamily="49" charset="0"/>
                <a:cs typeface="Courier New" panose="02070309020205020404" pitchFamily="49" charset="0"/>
              </a:rPr>
              <a:t>sc.textFile</a:t>
            </a:r>
            <a:r>
              <a:rPr lang="en-US" sz="1800" dirty="0" smtClean="0">
                <a:latin typeface="Courier New" panose="02070309020205020404" pitchFamily="49" charset="0"/>
                <a:cs typeface="Courier New" panose="02070309020205020404" pitchFamily="49" charset="0"/>
              </a:rPr>
              <a:t>("s3n</a:t>
            </a:r>
            <a:r>
              <a:rPr lang="en-US" sz="1800" dirty="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zoran001/4300.txt")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&gt;&gt;&gt; s3lines.count()</a:t>
            </a:r>
          </a:p>
          <a:p>
            <a:pPr marL="0" indent="0">
              <a:buNone/>
            </a:pPr>
            <a:r>
              <a:rPr lang="en-US" sz="1800" dirty="0" smtClean="0">
                <a:latin typeface="Courier New" panose="02070309020205020404" pitchFamily="49" charset="0"/>
                <a:cs typeface="Courier New" panose="02070309020205020404" pitchFamily="49" charset="0"/>
              </a:rPr>
              <a:t>33056 </a:t>
            </a:r>
          </a:p>
          <a:p>
            <a:r>
              <a:rPr lang="en-US" sz="2400" dirty="0" smtClean="0">
                <a:cs typeface="Courier New" panose="02070309020205020404" pitchFamily="49" charset="0"/>
              </a:rPr>
              <a:t>We </a:t>
            </a:r>
            <a:r>
              <a:rPr lang="en-US" sz="2400" dirty="0">
                <a:cs typeface="Courier New" panose="02070309020205020404" pitchFamily="49" charset="0"/>
              </a:rPr>
              <a:t>did not loose a single line of text while brining the text down from the Cloud. </a:t>
            </a:r>
            <a:endParaRPr lang="en-US" sz="2400" dirty="0">
              <a:latin typeface="Courier New" panose="02070309020205020404" pitchFamily="49" charset="0"/>
              <a:cs typeface="Courier New" panose="02070309020205020404" pitchFamily="49" charset="0"/>
            </a:endParaRPr>
          </a:p>
          <a:p>
            <a:pPr marL="0" indent="0">
              <a:buNone/>
            </a:pPr>
            <a:r>
              <a:rPr lang="en-US" sz="2100" dirty="0">
                <a:latin typeface="Courier New" panose="02070309020205020404" pitchFamily="49" charset="0"/>
                <a:cs typeface="Courier New" panose="02070309020205020404" pitchFamily="49" charset="0"/>
              </a:rPr>
              <a:t>&gt;&gt;&gt; H</a:t>
            </a:r>
            <a:r>
              <a:rPr lang="en-US" sz="2100" dirty="0" smtClean="0">
                <a:latin typeface="Courier New" panose="02070309020205020404" pitchFamily="49" charset="0"/>
                <a:cs typeface="Courier New" panose="02070309020205020404" pitchFamily="49" charset="0"/>
              </a:rPr>
              <a:t>eaven </a:t>
            </a:r>
            <a:r>
              <a:rPr lang="en-US" sz="2100" dirty="0">
                <a:latin typeface="Courier New" panose="02070309020205020404" pitchFamily="49" charset="0"/>
                <a:cs typeface="Courier New" panose="02070309020205020404" pitchFamily="49" charset="0"/>
              </a:rPr>
              <a:t>= </a:t>
            </a:r>
            <a:r>
              <a:rPr lang="en-US" sz="2100" dirty="0" smtClean="0">
                <a:latin typeface="Courier New" panose="02070309020205020404" pitchFamily="49" charset="0"/>
                <a:cs typeface="Courier New" panose="02070309020205020404" pitchFamily="49" charset="0"/>
              </a:rPr>
              <a:t>s3lines.filter(lambda </a:t>
            </a:r>
            <a:r>
              <a:rPr lang="en-US" sz="2100" dirty="0">
                <a:latin typeface="Courier New" panose="02070309020205020404" pitchFamily="49" charset="0"/>
                <a:cs typeface="Courier New" panose="02070309020205020404" pitchFamily="49" charset="0"/>
              </a:rPr>
              <a:t>line: </a:t>
            </a:r>
            <a:r>
              <a:rPr lang="en-US" sz="2100" dirty="0" smtClean="0">
                <a:latin typeface="Courier New" panose="02070309020205020404" pitchFamily="49" charset="0"/>
                <a:cs typeface="Courier New" panose="02070309020205020404" pitchFamily="49" charset="0"/>
              </a:rPr>
              <a:t>"Heaven" </a:t>
            </a:r>
            <a:r>
              <a:rPr lang="en-US" sz="2100" dirty="0">
                <a:latin typeface="Courier New" panose="02070309020205020404" pitchFamily="49" charset="0"/>
                <a:cs typeface="Courier New" panose="02070309020205020404" pitchFamily="49" charset="0"/>
              </a:rPr>
              <a:t>in line)</a:t>
            </a:r>
          </a:p>
          <a:p>
            <a:pPr marL="0" indent="0">
              <a:buNone/>
            </a:pPr>
            <a:r>
              <a:rPr lang="en-US" sz="2100" dirty="0">
                <a:latin typeface="Courier New" panose="02070309020205020404" pitchFamily="49" charset="0"/>
                <a:cs typeface="Courier New" panose="02070309020205020404" pitchFamily="49" charset="0"/>
              </a:rPr>
              <a:t>&gt;&gt;&gt; </a:t>
            </a:r>
            <a:r>
              <a:rPr lang="en-US" sz="2100" dirty="0" err="1">
                <a:latin typeface="Courier New" panose="02070309020205020404" pitchFamily="49" charset="0"/>
                <a:cs typeface="Courier New" panose="02070309020205020404" pitchFamily="49" charset="0"/>
              </a:rPr>
              <a:t>H</a:t>
            </a:r>
            <a:r>
              <a:rPr lang="en-US" sz="2100" dirty="0" err="1" smtClean="0">
                <a:latin typeface="Courier New" panose="02070309020205020404" pitchFamily="49" charset="0"/>
                <a:cs typeface="Courier New" panose="02070309020205020404" pitchFamily="49" charset="0"/>
              </a:rPr>
              <a:t>eaven.count</a:t>
            </a:r>
            <a:r>
              <a:rPr lang="en-US" sz="2100" dirty="0">
                <a:latin typeface="Courier New" panose="02070309020205020404" pitchFamily="49" charset="0"/>
                <a:cs typeface="Courier New" panose="02070309020205020404" pitchFamily="49" charset="0"/>
              </a:rPr>
              <a:t>()</a:t>
            </a:r>
          </a:p>
          <a:p>
            <a:pPr marL="0" indent="0">
              <a:buNone/>
            </a:pPr>
            <a:r>
              <a:rPr lang="en-US" sz="2100" dirty="0">
                <a:latin typeface="Courier New" panose="02070309020205020404" pitchFamily="49" charset="0"/>
                <a:cs typeface="Courier New" panose="02070309020205020404" pitchFamily="49" charset="0"/>
              </a:rPr>
              <a:t>2</a:t>
            </a:r>
          </a:p>
          <a:p>
            <a:pPr marL="0" indent="0">
              <a:buNone/>
            </a:pPr>
            <a:r>
              <a:rPr lang="en-US" sz="2100" dirty="0">
                <a:latin typeface="Courier New" panose="02070309020205020404" pitchFamily="49" charset="0"/>
                <a:cs typeface="Courier New" panose="02070309020205020404" pitchFamily="49" charset="0"/>
              </a:rPr>
              <a:t>&gt;&gt;&gt; </a:t>
            </a:r>
            <a:r>
              <a:rPr lang="en-US" sz="2100" dirty="0" smtClean="0">
                <a:latin typeface="Courier New" panose="02070309020205020404" pitchFamily="49" charset="0"/>
                <a:cs typeface="Courier New" panose="02070309020205020404" pitchFamily="49" charset="0"/>
              </a:rPr>
              <a:t>heaven </a:t>
            </a:r>
            <a:r>
              <a:rPr lang="en-US" sz="2100" dirty="0">
                <a:latin typeface="Courier New" panose="02070309020205020404" pitchFamily="49" charset="0"/>
                <a:cs typeface="Courier New" panose="02070309020205020404" pitchFamily="49" charset="0"/>
              </a:rPr>
              <a:t>= s3lines.filter(lambda line: </a:t>
            </a:r>
            <a:r>
              <a:rPr lang="en-US" sz="2100" dirty="0" smtClean="0">
                <a:latin typeface="Courier New" panose="02070309020205020404" pitchFamily="49" charset="0"/>
                <a:cs typeface="Courier New" panose="02070309020205020404" pitchFamily="49" charset="0"/>
              </a:rPr>
              <a:t>"heaven" </a:t>
            </a:r>
            <a:r>
              <a:rPr lang="en-US" sz="2100" dirty="0">
                <a:latin typeface="Courier New" panose="02070309020205020404" pitchFamily="49" charset="0"/>
                <a:cs typeface="Courier New" panose="02070309020205020404" pitchFamily="49" charset="0"/>
              </a:rPr>
              <a:t>in line)</a:t>
            </a:r>
          </a:p>
          <a:p>
            <a:pPr marL="0" indent="0">
              <a:buNone/>
            </a:pPr>
            <a:r>
              <a:rPr lang="en-US" sz="2100" dirty="0">
                <a:latin typeface="Courier New" panose="02070309020205020404" pitchFamily="49" charset="0"/>
                <a:cs typeface="Courier New" panose="02070309020205020404" pitchFamily="49" charset="0"/>
              </a:rPr>
              <a:t>&gt;&gt;&gt; </a:t>
            </a:r>
            <a:r>
              <a:rPr lang="en-US" sz="2100" dirty="0" err="1" smtClean="0">
                <a:latin typeface="Courier New" panose="02070309020205020404" pitchFamily="49" charset="0"/>
                <a:cs typeface="Courier New" panose="02070309020205020404" pitchFamily="49" charset="0"/>
              </a:rPr>
              <a:t>heaven.count</a:t>
            </a:r>
            <a:r>
              <a:rPr lang="en-US" sz="2100" dirty="0">
                <a:latin typeface="Courier New" panose="02070309020205020404" pitchFamily="49" charset="0"/>
                <a:cs typeface="Courier New" panose="02070309020205020404" pitchFamily="49" charset="0"/>
              </a:rPr>
              <a:t>()</a:t>
            </a:r>
          </a:p>
          <a:p>
            <a:pPr marL="0" indent="0">
              <a:buNone/>
            </a:pPr>
            <a:r>
              <a:rPr lang="en-US" sz="2100" dirty="0" smtClean="0">
                <a:latin typeface="Courier New" panose="02070309020205020404" pitchFamily="49" charset="0"/>
                <a:cs typeface="Courier New" panose="02070309020205020404" pitchFamily="49" charset="0"/>
              </a:rPr>
              <a:t>50</a:t>
            </a:r>
          </a:p>
          <a:p>
            <a:r>
              <a:rPr lang="en-US" sz="2600" dirty="0" smtClean="0">
                <a:cs typeface="Courier New" panose="02070309020205020404" pitchFamily="49" charset="0"/>
              </a:rPr>
              <a:t>We also see in action another method of RDD-s, </a:t>
            </a:r>
            <a:r>
              <a:rPr lang="en-US" sz="2300" dirty="0" smtClean="0">
                <a:latin typeface="Courier New" panose="02070309020205020404" pitchFamily="49" charset="0"/>
                <a:cs typeface="Courier New" panose="02070309020205020404" pitchFamily="49" charset="0"/>
              </a:rPr>
              <a:t>filter(), </a:t>
            </a:r>
            <a:r>
              <a:rPr lang="en-US" sz="2600" dirty="0" smtClean="0">
                <a:cs typeface="Courier New" panose="02070309020205020404" pitchFamily="49" charset="0"/>
              </a:rPr>
              <a:t>which apparently let us inquire how many times is </a:t>
            </a:r>
            <a:r>
              <a:rPr lang="en-US" sz="2600" dirty="0" smtClean="0">
                <a:latin typeface="Courier New" panose="02070309020205020404" pitchFamily="49" charset="0"/>
                <a:cs typeface="Courier New" panose="02070309020205020404" pitchFamily="49" charset="0"/>
              </a:rPr>
              <a:t>heaven </a:t>
            </a:r>
            <a:r>
              <a:rPr lang="en-US" sz="2600" dirty="0" smtClean="0">
                <a:cs typeface="Courier New" panose="02070309020205020404" pitchFamily="49" charset="0"/>
              </a:rPr>
              <a:t>mentioned in the </a:t>
            </a:r>
            <a:r>
              <a:rPr lang="en-US" sz="2600" dirty="0" err="1" smtClean="0">
                <a:cs typeface="Courier New" panose="02070309020205020404" pitchFamily="49" charset="0"/>
              </a:rPr>
              <a:t>ulysses</a:t>
            </a:r>
            <a:r>
              <a:rPr lang="en-US" sz="2600" dirty="0" smtClean="0">
                <a:cs typeface="Courier New" panose="02070309020205020404" pitchFamily="49" charset="0"/>
              </a:rPr>
              <a:t>. </a:t>
            </a:r>
            <a:r>
              <a:rPr lang="en-US" sz="2600" dirty="0">
                <a:cs typeface="Courier New" panose="02070309020205020404" pitchFamily="49" charset="0"/>
              </a:rPr>
              <a:t>H</a:t>
            </a:r>
            <a:r>
              <a:rPr lang="en-US" sz="2600" dirty="0" smtClean="0">
                <a:cs typeface="Courier New" panose="02070309020205020404" pitchFamily="49" charset="0"/>
              </a:rPr>
              <a:t>eaven is mentioned 52 time, i.e. some 0.15% of the time (&gt; Bible)</a:t>
            </a:r>
          </a:p>
          <a:p>
            <a:r>
              <a:rPr lang="en-US" sz="2600" dirty="0" smtClean="0">
                <a:solidFill>
                  <a:srgbClr val="FF0000"/>
                </a:solidFill>
                <a:cs typeface="Courier New" panose="02070309020205020404" pitchFamily="49" charset="0"/>
              </a:rPr>
              <a:t>If you do not have an AWS account, do filtering examples on local files.</a:t>
            </a:r>
            <a:endParaRPr lang="en-US"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dirty="0"/>
          </a:p>
        </p:txBody>
      </p:sp>
    </p:spTree>
    <p:extLst>
      <p:ext uri="{BB962C8B-B14F-4D97-AF65-F5344CB8AC3E}">
        <p14:creationId xmlns:p14="http://schemas.microsoft.com/office/powerpoint/2010/main" val="22702848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a:t>
            </a:r>
            <a:r>
              <a:rPr lang="en-US" dirty="0" smtClean="0">
                <a:latin typeface="Courier New" panose="02070309020205020404" pitchFamily="49" charset="0"/>
                <a:cs typeface="Courier New" panose="02070309020205020404" pitchFamily="49" charset="0"/>
              </a:rPr>
              <a:t> </a:t>
            </a:r>
            <a:r>
              <a:rPr lang="en-US" sz="3100" dirty="0" smtClean="0">
                <a:latin typeface="Courier New" panose="02070309020205020404" pitchFamily="49" charset="0"/>
                <a:cs typeface="Courier New" panose="02070309020205020404" pitchFamily="49" charset="0"/>
              </a:rPr>
              <a:t>lambda</a:t>
            </a:r>
            <a:r>
              <a:rPr lang="en-US" dirty="0" smtClean="0">
                <a:latin typeface="Courier New" panose="02070309020205020404" pitchFamily="49" charset="0"/>
                <a:cs typeface="Courier New" panose="02070309020205020404" pitchFamily="49" charset="0"/>
              </a:rPr>
              <a:t> </a:t>
            </a:r>
            <a:r>
              <a:rPr lang="en-US" dirty="0" smtClean="0"/>
              <a:t>Syntax</a:t>
            </a:r>
            <a:endParaRPr lang="en-US" dirty="0"/>
          </a:p>
        </p:txBody>
      </p:sp>
      <p:sp>
        <p:nvSpPr>
          <p:cNvPr id="3" name="Content Placeholder 2"/>
          <p:cNvSpPr>
            <a:spLocks noGrp="1"/>
          </p:cNvSpPr>
          <p:nvPr>
            <p:ph idx="1"/>
          </p:nvPr>
        </p:nvSpPr>
        <p:spPr/>
        <p:txBody>
          <a:bodyPr>
            <a:normAutofit/>
          </a:bodyPr>
          <a:lstStyle/>
          <a:p>
            <a:r>
              <a:rPr lang="en-US" sz="2000" dirty="0"/>
              <a:t>Python supports the creation of anonymous </a:t>
            </a:r>
            <a:r>
              <a:rPr lang="en-US" sz="2000" dirty="0" smtClean="0"/>
              <a:t>inline functions </a:t>
            </a:r>
            <a:r>
              <a:rPr lang="en-US" sz="2000" dirty="0"/>
              <a:t>(i.e. functions that are not bound to a name) at runtime, using a construct called </a:t>
            </a:r>
            <a:r>
              <a:rPr lang="en-US" sz="2000" dirty="0" smtClean="0"/>
              <a:t>"lambda". </a:t>
            </a:r>
          </a:p>
          <a:p>
            <a:r>
              <a:rPr lang="en-US" sz="2000" dirty="0">
                <a:cs typeface="Courier New" panose="02070309020205020404" pitchFamily="49" charset="0"/>
              </a:rPr>
              <a:t>The following code shows the difference between a normal function definition </a:t>
            </a:r>
            <a:r>
              <a:rPr lang="en-US" sz="2000" dirty="0" smtClean="0">
                <a:cs typeface="Courier New" panose="02070309020205020404" pitchFamily="49" charset="0"/>
              </a:rPr>
              <a:t>("f") </a:t>
            </a:r>
            <a:r>
              <a:rPr lang="en-US" sz="2000" dirty="0">
                <a:cs typeface="Courier New" panose="02070309020205020404" pitchFamily="49" charset="0"/>
              </a:rPr>
              <a:t>and a lambda function </a:t>
            </a:r>
            <a:r>
              <a:rPr lang="en-US" sz="2000" dirty="0" smtClean="0">
                <a:cs typeface="Courier New" panose="02070309020205020404" pitchFamily="49" charset="0"/>
              </a:rPr>
              <a:t>("g"):</a:t>
            </a:r>
            <a:endParaRPr lang="en-US" sz="20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&gt;&gt;&gt; </a:t>
            </a:r>
            <a:r>
              <a:rPr lang="en-US" sz="1800" dirty="0" err="1">
                <a:latin typeface="Courier New" panose="02070309020205020404" pitchFamily="49" charset="0"/>
                <a:cs typeface="Courier New" panose="02070309020205020404" pitchFamily="49" charset="0"/>
              </a:rPr>
              <a:t>def</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f(x</a:t>
            </a:r>
            <a:r>
              <a:rPr lang="en-US" sz="1800" dirty="0">
                <a:latin typeface="Courier New" panose="02070309020205020404" pitchFamily="49" charset="0"/>
                <a:cs typeface="Courier New" panose="02070309020205020404" pitchFamily="49" charset="0"/>
              </a:rPr>
              <a:t>): return x**2</a:t>
            </a:r>
          </a:p>
          <a:p>
            <a:pPr marL="0" indent="0">
              <a:buNone/>
            </a:pPr>
            <a:r>
              <a:rPr lang="en-US" sz="1800" dirty="0">
                <a:latin typeface="Courier New" panose="02070309020205020404" pitchFamily="49" charset="0"/>
                <a:cs typeface="Courier New" panose="02070309020205020404" pitchFamily="49" charset="0"/>
              </a:rPr>
              <a:t>&gt;&gt;&gt; print f(8)</a:t>
            </a:r>
          </a:p>
          <a:p>
            <a:pPr marL="0" indent="0">
              <a:buNone/>
            </a:pPr>
            <a:r>
              <a:rPr lang="en-US" sz="1800" dirty="0">
                <a:latin typeface="Courier New" panose="02070309020205020404" pitchFamily="49" charset="0"/>
                <a:cs typeface="Courier New" panose="02070309020205020404" pitchFamily="49" charset="0"/>
              </a:rPr>
              <a:t>64</a:t>
            </a:r>
          </a:p>
          <a:p>
            <a:pPr marL="0" indent="0">
              <a:buNone/>
            </a:pPr>
            <a:r>
              <a:rPr lang="en-US" sz="1800" dirty="0">
                <a:latin typeface="Courier New" panose="02070309020205020404" pitchFamily="49" charset="0"/>
                <a:cs typeface="Courier New" panose="02070309020205020404" pitchFamily="49" charset="0"/>
              </a:rPr>
              <a:t>&gt;&gt;&gt; g = lambda x: x**2 </a:t>
            </a:r>
          </a:p>
          <a:p>
            <a:pPr marL="0" indent="0">
              <a:buNone/>
            </a:pPr>
            <a:r>
              <a:rPr lang="en-US" sz="1800" dirty="0">
                <a:latin typeface="Courier New" panose="02070309020205020404" pitchFamily="49" charset="0"/>
                <a:cs typeface="Courier New" panose="02070309020205020404" pitchFamily="49" charset="0"/>
              </a:rPr>
              <a:t>&gt;&gt;&gt; print g(8)</a:t>
            </a:r>
          </a:p>
          <a:p>
            <a:pPr marL="0" indent="0">
              <a:buNone/>
            </a:pPr>
            <a:r>
              <a:rPr lang="en-US" sz="1800" dirty="0">
                <a:latin typeface="Courier New" panose="02070309020205020404" pitchFamily="49" charset="0"/>
                <a:cs typeface="Courier New" panose="02070309020205020404" pitchFamily="49" charset="0"/>
              </a:rPr>
              <a:t>64</a:t>
            </a:r>
          </a:p>
          <a:p>
            <a:r>
              <a:rPr lang="en-US" sz="2000" dirty="0">
                <a:cs typeface="Courier New" panose="02070309020205020404" pitchFamily="49" charset="0"/>
              </a:rPr>
              <a:t>As you can see, </a:t>
            </a:r>
            <a:r>
              <a:rPr lang="en-US" sz="1800" dirty="0">
                <a:latin typeface="Courier New" panose="02070309020205020404" pitchFamily="49" charset="0"/>
                <a:cs typeface="Courier New" panose="02070309020205020404" pitchFamily="49" charset="0"/>
              </a:rPr>
              <a:t>f() </a:t>
            </a:r>
            <a:r>
              <a:rPr lang="en-US" sz="2000" dirty="0">
                <a:cs typeface="Courier New" panose="02070309020205020404" pitchFamily="49" charset="0"/>
              </a:rPr>
              <a:t>and </a:t>
            </a:r>
            <a:r>
              <a:rPr lang="en-US" sz="1800" dirty="0">
                <a:latin typeface="Courier New" panose="02070309020205020404" pitchFamily="49" charset="0"/>
                <a:cs typeface="Courier New" panose="02070309020205020404" pitchFamily="49" charset="0"/>
              </a:rPr>
              <a:t>g() </a:t>
            </a:r>
            <a:r>
              <a:rPr lang="en-US" sz="2000" dirty="0">
                <a:cs typeface="Courier New" panose="02070309020205020404" pitchFamily="49" charset="0"/>
              </a:rPr>
              <a:t>do exactly the </a:t>
            </a:r>
            <a:r>
              <a:rPr lang="en-US" sz="2000" dirty="0" smtClean="0">
                <a:cs typeface="Courier New" panose="02070309020205020404" pitchFamily="49" charset="0"/>
              </a:rPr>
              <a:t>same thing. </a:t>
            </a:r>
            <a:r>
              <a:rPr lang="en-US" sz="2000" dirty="0">
                <a:cs typeface="Courier New" panose="02070309020205020404" pitchFamily="49" charset="0"/>
              </a:rPr>
              <a:t>The lambda definition does not include a </a:t>
            </a:r>
            <a:r>
              <a:rPr lang="en-US" sz="2000" dirty="0" smtClean="0">
                <a:cs typeface="Courier New" panose="02070309020205020404" pitchFamily="49" charset="0"/>
              </a:rPr>
              <a:t>"return" </a:t>
            </a:r>
            <a:r>
              <a:rPr lang="en-US" sz="2000" dirty="0">
                <a:cs typeface="Courier New" panose="02070309020205020404" pitchFamily="49" charset="0"/>
              </a:rPr>
              <a:t>statement. The last expression is returned. </a:t>
            </a:r>
            <a:endParaRPr lang="en-US" sz="2000" dirty="0" smtClean="0">
              <a:cs typeface="Courier New" panose="02070309020205020404" pitchFamily="49" charset="0"/>
            </a:endParaRPr>
          </a:p>
          <a:p>
            <a:r>
              <a:rPr lang="en-US" sz="2000" dirty="0" smtClean="0">
                <a:cs typeface="Courier New" panose="02070309020205020404" pitchFamily="49" charset="0"/>
              </a:rPr>
              <a:t>You </a:t>
            </a:r>
            <a:r>
              <a:rPr lang="en-US" sz="2000" dirty="0">
                <a:cs typeface="Courier New" panose="02070309020205020404" pitchFamily="49" charset="0"/>
              </a:rPr>
              <a:t>can put a lambda definition anywhere a function is expected, and you don't have to assign it to a variable at all.</a:t>
            </a:r>
            <a:endParaRPr lang="en-US" sz="2000" dirty="0" smtClean="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dirty="0"/>
          </a:p>
        </p:txBody>
      </p:sp>
    </p:spTree>
    <p:extLst>
      <p:ext uri="{BB962C8B-B14F-4D97-AF65-F5344CB8AC3E}">
        <p14:creationId xmlns:p14="http://schemas.microsoft.com/office/powerpoint/2010/main" val="11600572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latin typeface="Courier New" panose="02070309020205020404" pitchFamily="49" charset="0"/>
                <a:cs typeface="Courier New" panose="02070309020205020404" pitchFamily="49" charset="0"/>
              </a:rPr>
              <a:t>f</a:t>
            </a:r>
            <a:r>
              <a:rPr lang="en-US" sz="3100" dirty="0" smtClean="0">
                <a:latin typeface="Courier New" panose="02070309020205020404" pitchFamily="49" charset="0"/>
                <a:cs typeface="Courier New" panose="02070309020205020404" pitchFamily="49" charset="0"/>
              </a:rPr>
              <a:t>ilter() </a:t>
            </a:r>
            <a:r>
              <a:rPr lang="en-US" dirty="0" smtClean="0"/>
              <a:t>Method</a:t>
            </a:r>
            <a:endParaRPr lang="en-US" dirty="0"/>
          </a:p>
        </p:txBody>
      </p:sp>
      <p:sp>
        <p:nvSpPr>
          <p:cNvPr id="3" name="Content Placeholder 2"/>
          <p:cNvSpPr>
            <a:spLocks noGrp="1"/>
          </p:cNvSpPr>
          <p:nvPr>
            <p:ph idx="1"/>
          </p:nvPr>
        </p:nvSpPr>
        <p:spPr/>
        <p:txBody>
          <a:bodyPr>
            <a:normAutofit/>
          </a:bodyPr>
          <a:lstStyle/>
          <a:p>
            <a:r>
              <a:rPr lang="en-US" sz="2000" dirty="0" smtClean="0"/>
              <a:t>Method </a:t>
            </a:r>
            <a:r>
              <a:rPr lang="en-US" sz="1800" dirty="0" smtClean="0">
                <a:latin typeface="Courier New" panose="02070309020205020404" pitchFamily="49" charset="0"/>
                <a:cs typeface="Courier New" panose="02070309020205020404" pitchFamily="49" charset="0"/>
              </a:rPr>
              <a:t>filter() </a:t>
            </a:r>
            <a:r>
              <a:rPr lang="en-US" sz="2000" dirty="0" smtClean="0"/>
              <a:t>takes a function returning </a:t>
            </a:r>
            <a:r>
              <a:rPr lang="en-US" sz="1800" dirty="0" smtClean="0">
                <a:latin typeface="Courier New" panose="02070309020205020404" pitchFamily="49" charset="0"/>
                <a:cs typeface="Courier New" panose="02070309020205020404" pitchFamily="49" charset="0"/>
              </a:rPr>
              <a:t>True</a:t>
            </a:r>
            <a:r>
              <a:rPr lang="en-US" sz="2000" dirty="0" smtClean="0"/>
              <a:t> or</a:t>
            </a:r>
            <a:r>
              <a:rPr lang="en-US" sz="1800" dirty="0" smtClean="0">
                <a:latin typeface="Courier New" panose="02070309020205020404" pitchFamily="49" charset="0"/>
                <a:cs typeface="Courier New" panose="02070309020205020404" pitchFamily="49" charset="0"/>
              </a:rPr>
              <a:t> False </a:t>
            </a:r>
            <a:r>
              <a:rPr lang="en-US" sz="2000" dirty="0" smtClean="0"/>
              <a:t>and applies it to a sequence (list) and returns only those members of the sequence for which the function returned </a:t>
            </a:r>
            <a:r>
              <a:rPr lang="en-US" sz="1800" dirty="0" smtClean="0">
                <a:latin typeface="Courier New" panose="02070309020205020404" pitchFamily="49" charset="0"/>
                <a:cs typeface="Courier New" panose="02070309020205020404" pitchFamily="49" charset="0"/>
              </a:rPr>
              <a:t>True.</a:t>
            </a:r>
          </a:p>
          <a:p>
            <a:r>
              <a:rPr lang="en-US" sz="2000" dirty="0" smtClean="0">
                <a:cs typeface="Courier New" panose="02070309020205020404" pitchFamily="49" charset="0"/>
              </a:rPr>
              <a:t>So, in the Python code :</a:t>
            </a:r>
          </a:p>
          <a:p>
            <a:pPr marL="0" indent="0">
              <a:buNone/>
            </a:pPr>
            <a:r>
              <a:rPr lang="en-US" sz="1800" dirty="0">
                <a:latin typeface="Courier New" panose="02070309020205020404" pitchFamily="49" charset="0"/>
                <a:cs typeface="Courier New" panose="02070309020205020404" pitchFamily="49" charset="0"/>
              </a:rPr>
              <a:t>heavens = s3lines.filter(lambda line: </a:t>
            </a:r>
            <a:r>
              <a:rPr lang="en-US" sz="1800" dirty="0" smtClean="0">
                <a:latin typeface="Courier New" panose="02070309020205020404" pitchFamily="49" charset="0"/>
                <a:cs typeface="Courier New" panose="02070309020205020404" pitchFamily="49" charset="0"/>
              </a:rPr>
              <a:t>"Heaven" </a:t>
            </a:r>
            <a:r>
              <a:rPr lang="en-US" sz="1800" dirty="0">
                <a:latin typeface="Courier New" panose="02070309020205020404" pitchFamily="49" charset="0"/>
                <a:cs typeface="Courier New" panose="02070309020205020404" pitchFamily="49" charset="0"/>
              </a:rPr>
              <a:t>in line</a:t>
            </a:r>
            <a:r>
              <a:rPr lang="en-US" sz="1800" dirty="0" smtClean="0">
                <a:latin typeface="Courier New" panose="02070309020205020404" pitchFamily="49" charset="0"/>
                <a:cs typeface="Courier New" panose="02070309020205020404" pitchFamily="49" charset="0"/>
              </a:rPr>
              <a:t>)</a:t>
            </a:r>
          </a:p>
          <a:p>
            <a:r>
              <a:rPr lang="en-US" sz="2000" dirty="0" smtClean="0">
                <a:cs typeface="Courier New" panose="02070309020205020404" pitchFamily="49" charset="0"/>
              </a:rPr>
              <a:t>Method </a:t>
            </a:r>
            <a:r>
              <a:rPr lang="en-US" sz="1800" dirty="0" smtClean="0">
                <a:latin typeface="Courier New" panose="02070309020205020404" pitchFamily="49" charset="0"/>
                <a:cs typeface="Courier New" panose="02070309020205020404" pitchFamily="49" charset="0"/>
              </a:rPr>
              <a:t>filter() </a:t>
            </a:r>
            <a:r>
              <a:rPr lang="en-US" sz="2000" dirty="0" smtClean="0">
                <a:cs typeface="Courier New" panose="02070309020205020404" pitchFamily="49" charset="0"/>
              </a:rPr>
              <a:t>acts on the collection </a:t>
            </a:r>
            <a:r>
              <a:rPr lang="en-US" sz="1800" dirty="0" smtClean="0">
                <a:latin typeface="Courier New" panose="02070309020205020404" pitchFamily="49" charset="0"/>
                <a:cs typeface="Courier New" panose="02070309020205020404" pitchFamily="49" charset="0"/>
              </a:rPr>
              <a:t>s3lines, </a:t>
            </a:r>
            <a:r>
              <a:rPr lang="en-US" sz="2000" dirty="0" smtClean="0">
                <a:cs typeface="Courier New" panose="02070309020205020404" pitchFamily="49" charset="0"/>
              </a:rPr>
              <a:t>and passes every element of that collection as the variable </a:t>
            </a:r>
            <a:r>
              <a:rPr lang="en-US" sz="1800" dirty="0" smtClean="0">
                <a:latin typeface="Courier New" panose="02070309020205020404" pitchFamily="49" charset="0"/>
                <a:cs typeface="Courier New" panose="02070309020205020404" pitchFamily="49" charset="0"/>
              </a:rPr>
              <a:t>line </a:t>
            </a:r>
            <a:r>
              <a:rPr lang="en-US" sz="2000" dirty="0" smtClean="0">
                <a:cs typeface="Courier New" panose="02070309020205020404" pitchFamily="49" charset="0"/>
              </a:rPr>
              <a:t>as the argument to the anonymous function created using lambda construct. That anonymous function uses a simple regular expression to test whether string "</a:t>
            </a:r>
            <a:r>
              <a:rPr lang="en-US" sz="1800" dirty="0" smtClean="0">
                <a:latin typeface="Courier New" panose="02070309020205020404" pitchFamily="49" charset="0"/>
                <a:cs typeface="Courier New" panose="02070309020205020404" pitchFamily="49" charset="0"/>
              </a:rPr>
              <a:t>Heaven</a:t>
            </a:r>
            <a:r>
              <a:rPr lang="en-US" sz="2000" dirty="0" smtClean="0">
                <a:cs typeface="Courier New" panose="02070309020205020404" pitchFamily="49" charset="0"/>
              </a:rPr>
              <a:t>" exists in variable </a:t>
            </a:r>
            <a:r>
              <a:rPr lang="en-US" sz="1800" dirty="0" smtClean="0">
                <a:latin typeface="Courier New" panose="02070309020205020404" pitchFamily="49" charset="0"/>
                <a:cs typeface="Courier New" panose="02070309020205020404" pitchFamily="49" charset="0"/>
              </a:rPr>
              <a:t>line</a:t>
            </a:r>
            <a:r>
              <a:rPr lang="en-US" sz="2000" dirty="0" smtClean="0">
                <a:cs typeface="Courier New" panose="02070309020205020404" pitchFamily="49" charset="0"/>
              </a:rPr>
              <a:t>. If the regular expression returns </a:t>
            </a:r>
            <a:r>
              <a:rPr lang="en-US" sz="1800" dirty="0" smtClean="0">
                <a:latin typeface="Courier New" panose="02070309020205020404" pitchFamily="49" charset="0"/>
                <a:cs typeface="Courier New" panose="02070309020205020404" pitchFamily="49" charset="0"/>
              </a:rPr>
              <a:t>True</a:t>
            </a:r>
            <a:r>
              <a:rPr lang="en-US" sz="2000" dirty="0" smtClean="0">
                <a:cs typeface="Courier New" panose="02070309020205020404" pitchFamily="49" charset="0"/>
              </a:rPr>
              <a:t> for a particular </a:t>
            </a:r>
            <a:r>
              <a:rPr lang="en-US" sz="1800" dirty="0" smtClean="0">
                <a:latin typeface="Courier New" panose="02070309020205020404" pitchFamily="49" charset="0"/>
                <a:cs typeface="Courier New" panose="02070309020205020404" pitchFamily="49" charset="0"/>
              </a:rPr>
              <a:t>line</a:t>
            </a:r>
            <a:r>
              <a:rPr lang="en-US" sz="2000" dirty="0" smtClean="0">
                <a:cs typeface="Courier New" panose="02070309020205020404" pitchFamily="49" charset="0"/>
              </a:rPr>
              <a:t>, an element of collection </a:t>
            </a:r>
            <a:r>
              <a:rPr lang="en-US" sz="1800" dirty="0" smtClean="0">
                <a:latin typeface="Courier New" panose="02070309020205020404" pitchFamily="49" charset="0"/>
                <a:cs typeface="Courier New" panose="02070309020205020404" pitchFamily="49" charset="0"/>
              </a:rPr>
              <a:t>s3lines,</a:t>
            </a:r>
            <a:r>
              <a:rPr lang="en-US" sz="2000" dirty="0" smtClean="0">
                <a:cs typeface="Courier New" panose="02070309020205020404" pitchFamily="49" charset="0"/>
              </a:rPr>
              <a:t> the anonymous function will return </a:t>
            </a:r>
            <a:r>
              <a:rPr lang="en-US" sz="1800" dirty="0" smtClean="0">
                <a:latin typeface="Courier New" panose="02070309020205020404" pitchFamily="49" charset="0"/>
                <a:cs typeface="Courier New" panose="02070309020205020404" pitchFamily="49" charset="0"/>
              </a:rPr>
              <a:t>True</a:t>
            </a:r>
            <a:r>
              <a:rPr lang="en-US" sz="2000" dirty="0" smtClean="0">
                <a:cs typeface="Courier New" panose="02070309020205020404" pitchFamily="49" charset="0"/>
              </a:rPr>
              <a:t> and for that particular </a:t>
            </a:r>
            <a:r>
              <a:rPr lang="en-US" sz="1800" dirty="0" smtClean="0">
                <a:latin typeface="Courier New" panose="02070309020205020404" pitchFamily="49" charset="0"/>
                <a:cs typeface="Courier New" panose="02070309020205020404" pitchFamily="49" charset="0"/>
              </a:rPr>
              <a:t>line</a:t>
            </a:r>
            <a:r>
              <a:rPr lang="en-US" sz="2000" dirty="0" smtClean="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filter() </a:t>
            </a:r>
            <a:r>
              <a:rPr lang="en-US" sz="2000" dirty="0" smtClean="0">
                <a:cs typeface="Courier New" panose="02070309020205020404" pitchFamily="49" charset="0"/>
              </a:rPr>
              <a:t>will return/add variable </a:t>
            </a:r>
            <a:r>
              <a:rPr lang="en-US" sz="1800" dirty="0" smtClean="0">
                <a:latin typeface="Courier New" panose="02070309020205020404" pitchFamily="49" charset="0"/>
                <a:cs typeface="Courier New" panose="02070309020205020404" pitchFamily="49" charset="0"/>
              </a:rPr>
              <a:t>line</a:t>
            </a:r>
            <a:r>
              <a:rPr lang="en-US" sz="2000" dirty="0" smtClean="0">
                <a:cs typeface="Courier New" panose="02070309020205020404" pitchFamily="49" charset="0"/>
              </a:rPr>
              <a:t> building up a new collection called </a:t>
            </a:r>
            <a:r>
              <a:rPr lang="en-US" sz="1800" dirty="0" smtClean="0">
                <a:latin typeface="Courier New" panose="02070309020205020404" pitchFamily="49" charset="0"/>
                <a:cs typeface="Courier New" panose="02070309020205020404" pitchFamily="49" charset="0"/>
              </a:rPr>
              <a:t>heavens</a:t>
            </a:r>
            <a:r>
              <a:rPr lang="en-US" sz="2000" dirty="0" smtClean="0">
                <a:cs typeface="Courier New" panose="02070309020205020404" pitchFamily="49" charset="0"/>
              </a:rPr>
              <a:t>.</a:t>
            </a:r>
          </a:p>
          <a:p>
            <a:r>
              <a:rPr lang="en-US" sz="2000" dirty="0" smtClean="0">
                <a:cs typeface="Courier New" panose="02070309020205020404" pitchFamily="49" charset="0"/>
              </a:rPr>
              <a:t>You can accomplish the same in Java 1.7 and older with several lines of code. In Java 1.8 you have similarly efficient lambda constructs. </a:t>
            </a:r>
            <a:endParaRPr lang="en-US" sz="2000" dirty="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dirty="0"/>
          </a:p>
        </p:txBody>
      </p:sp>
    </p:spTree>
    <p:extLst>
      <p:ext uri="{BB962C8B-B14F-4D97-AF65-F5344CB8AC3E}">
        <p14:creationId xmlns:p14="http://schemas.microsoft.com/office/powerpoint/2010/main" val="36629645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Passing Function to Spark in Python</a:t>
            </a:r>
            <a:endParaRPr lang="en-US" dirty="0"/>
          </a:p>
        </p:txBody>
      </p:sp>
      <p:sp>
        <p:nvSpPr>
          <p:cNvPr id="3" name="Content Placeholder 2"/>
          <p:cNvSpPr>
            <a:spLocks noGrp="1"/>
          </p:cNvSpPr>
          <p:nvPr>
            <p:ph idx="1"/>
          </p:nvPr>
        </p:nvSpPr>
        <p:spPr>
          <a:xfrm>
            <a:off x="381000" y="762000"/>
            <a:ext cx="8534400" cy="5592763"/>
          </a:xfrm>
        </p:spPr>
        <p:txBody>
          <a:bodyPr>
            <a:normAutofit fontScale="85000" lnSpcReduction="20000"/>
          </a:bodyPr>
          <a:lstStyle/>
          <a:p>
            <a:r>
              <a:rPr lang="en-US" dirty="0" smtClean="0"/>
              <a:t>We want to convince ourselves that rather than using lambda constructs we could define functions and then pass their names to Spark. For example:</a:t>
            </a:r>
          </a:p>
          <a:p>
            <a:pPr marL="0" indent="0">
              <a:buNone/>
            </a:pPr>
            <a:r>
              <a:rPr lang="en-US" sz="1800" dirty="0" smtClean="0">
                <a:latin typeface="Courier New" panose="02070309020205020404" pitchFamily="49" charset="0"/>
                <a:cs typeface="Courier New" panose="02070309020205020404" pitchFamily="49" charset="0"/>
              </a:rPr>
              <a:t>&gt;&gt;&gt; </a:t>
            </a:r>
            <a:r>
              <a:rPr lang="en-US" sz="1800" dirty="0" err="1" smtClean="0">
                <a:latin typeface="Courier New" panose="02070309020205020404" pitchFamily="49" charset="0"/>
                <a:cs typeface="Courier New" panose="02070309020205020404" pitchFamily="49" charset="0"/>
              </a:rPr>
              <a:t>def</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hasLife</a:t>
            </a:r>
            <a:r>
              <a:rPr lang="en-US" sz="1800" dirty="0">
                <a:latin typeface="Courier New" panose="02070309020205020404" pitchFamily="49" charset="0"/>
                <a:cs typeface="Courier New" panose="02070309020205020404" pitchFamily="49" charset="0"/>
              </a:rPr>
              <a:t>(line):</a:t>
            </a:r>
          </a:p>
          <a:p>
            <a:pPr marL="0" indent="0">
              <a:buNone/>
            </a:pPr>
            <a:r>
              <a:rPr lang="en-US" sz="1800" dirty="0" smtClean="0">
                <a:latin typeface="Courier New" panose="02070309020205020404" pitchFamily="49" charset="0"/>
                <a:cs typeface="Courier New" panose="02070309020205020404" pitchFamily="49" charset="0"/>
              </a:rPr>
              <a:t>. . .      </a:t>
            </a:r>
            <a:r>
              <a:rPr lang="en-US" sz="1800" dirty="0">
                <a:latin typeface="Courier New" panose="02070309020205020404" pitchFamily="49" charset="0"/>
                <a:cs typeface="Courier New" panose="02070309020205020404" pitchFamily="49" charset="0"/>
              </a:rPr>
              <a:t>return </a:t>
            </a:r>
            <a:r>
              <a:rPr lang="en-US" sz="1800" dirty="0" smtClean="0">
                <a:latin typeface="Courier New" panose="02070309020205020404" pitchFamily="49" charset="0"/>
                <a:cs typeface="Courier New" panose="02070309020205020404" pitchFamily="49" charset="0"/>
              </a:rPr>
              <a:t>"life" </a:t>
            </a:r>
            <a:r>
              <a:rPr lang="en-US" sz="1800" dirty="0">
                <a:latin typeface="Courier New" panose="02070309020205020404" pitchFamily="49" charset="0"/>
                <a:cs typeface="Courier New" panose="02070309020205020404" pitchFamily="49" charset="0"/>
              </a:rPr>
              <a:t>in </a:t>
            </a:r>
            <a:r>
              <a:rPr lang="en-US" sz="1800" dirty="0" smtClean="0">
                <a:latin typeface="Courier New" panose="02070309020205020404" pitchFamily="49" charset="0"/>
                <a:cs typeface="Courier New" panose="02070309020205020404" pitchFamily="49" charset="0"/>
              </a:rPr>
              <a:t>line    # At the beginning hit a tab</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 . </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&gt;&gt;&gt; lines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sc.textFile</a:t>
            </a:r>
            <a:r>
              <a:rPr lang="en-US" sz="1800" dirty="0" smtClean="0">
                <a:latin typeface="Courier New" panose="02070309020205020404" pitchFamily="49" charset="0"/>
                <a:cs typeface="Courier New" panose="02070309020205020404" pitchFamily="49" charset="0"/>
              </a:rPr>
              <a:t>("file</a:t>
            </a:r>
            <a:r>
              <a:rPr lang="en-US" sz="1800" dirty="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home/cloudera/4300.txt")</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&gt;&gt;&gt; </a:t>
            </a:r>
            <a:r>
              <a:rPr lang="en-US" sz="1800" dirty="0" err="1" smtClean="0">
                <a:latin typeface="Courier New" panose="02070309020205020404" pitchFamily="49" charset="0"/>
                <a:cs typeface="Courier New" panose="02070309020205020404" pitchFamily="49" charset="0"/>
              </a:rPr>
              <a:t>lifeLines</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lines.filter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hasLife</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&gt;&gt;&gt; </a:t>
            </a:r>
            <a:r>
              <a:rPr lang="en-US" sz="1800" dirty="0" err="1" smtClean="0">
                <a:latin typeface="Courier New" panose="02070309020205020404" pitchFamily="49" charset="0"/>
                <a:cs typeface="Courier New" panose="02070309020205020404" pitchFamily="49" charset="0"/>
              </a:rPr>
              <a:t>lifeLines.count</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203</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&gt;&gt;&gt; print </a:t>
            </a:r>
            <a:r>
              <a:rPr lang="en-US" sz="1800" dirty="0" err="1">
                <a:latin typeface="Courier New" panose="02070309020205020404" pitchFamily="49" charset="0"/>
                <a:cs typeface="Courier New" panose="02070309020205020404" pitchFamily="49" charset="0"/>
              </a:rPr>
              <a:t>lifeLines.first</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u'whom</a:t>
            </a:r>
            <a:r>
              <a:rPr lang="en-US" sz="1800" dirty="0">
                <a:latin typeface="Courier New" panose="02070309020205020404" pitchFamily="49" charset="0"/>
                <a:cs typeface="Courier New" panose="02070309020205020404" pitchFamily="49" charset="0"/>
              </a:rPr>
              <a:t> Mulligan was one, and Arius, warring his life long upon </a:t>
            </a:r>
            <a:r>
              <a:rPr lang="en-US" sz="1800" dirty="0" smtClean="0">
                <a:latin typeface="Courier New" panose="02070309020205020404" pitchFamily="49" charset="0"/>
                <a:cs typeface="Courier New" panose="02070309020205020404" pitchFamily="49" charset="0"/>
              </a:rPr>
              <a:t>the</a:t>
            </a:r>
            <a:r>
              <a:rPr lang="en-US" sz="1800" dirty="0">
                <a:latin typeface="Courier New" panose="02070309020205020404" pitchFamily="49" charset="0"/>
                <a:cs typeface="Courier New" panose="02070309020205020404" pitchFamily="49" charset="0"/>
              </a:rPr>
              <a:t>'</a:t>
            </a:r>
            <a:endParaRPr lang="en-US" sz="1800" dirty="0" smtClean="0">
              <a:latin typeface="Courier New" panose="02070309020205020404" pitchFamily="49" charset="0"/>
              <a:cs typeface="Courier New" panose="02070309020205020404" pitchFamily="49" charset="0"/>
            </a:endParaRPr>
          </a:p>
          <a:p>
            <a:pPr marL="0" indent="0">
              <a:buNone/>
            </a:pPr>
            <a:r>
              <a:rPr lang="en-US" sz="1900" dirty="0" smtClean="0">
                <a:latin typeface="Courier New" panose="02070309020205020404" pitchFamily="49" charset="0"/>
                <a:cs typeface="Courier New" panose="02070309020205020404" pitchFamily="49" charset="0"/>
              </a:rPr>
              <a:t>&gt;&gt;&gt;</a:t>
            </a:r>
          </a:p>
          <a:p>
            <a:r>
              <a:rPr lang="en-US" dirty="0" smtClean="0"/>
              <a:t>Function </a:t>
            </a:r>
            <a:r>
              <a:rPr lang="en-US" sz="1900" dirty="0" err="1" smtClean="0">
                <a:latin typeface="Courier New" panose="02070309020205020404" pitchFamily="49" charset="0"/>
                <a:cs typeface="Courier New" panose="02070309020205020404" pitchFamily="49" charset="0"/>
              </a:rPr>
              <a:t>hasLife</a:t>
            </a:r>
            <a:r>
              <a:rPr lang="en-US" sz="1900" dirty="0" smtClean="0">
                <a:latin typeface="Courier New" panose="02070309020205020404" pitchFamily="49" charset="0"/>
                <a:cs typeface="Courier New" panose="02070309020205020404" pitchFamily="49" charset="0"/>
              </a:rPr>
              <a:t>() </a:t>
            </a:r>
            <a:r>
              <a:rPr lang="en-US" dirty="0" smtClean="0"/>
              <a:t>returns </a:t>
            </a:r>
            <a:r>
              <a:rPr lang="en-US" sz="1900" dirty="0" smtClean="0">
                <a:latin typeface="Courier New" panose="02070309020205020404" pitchFamily="49" charset="0"/>
                <a:cs typeface="Courier New" panose="02070309020205020404" pitchFamily="49" charset="0"/>
              </a:rPr>
              <a:t>True</a:t>
            </a:r>
            <a:r>
              <a:rPr lang="en-US" dirty="0" smtClean="0"/>
              <a:t> if the line of text in its argument contains string "</a:t>
            </a:r>
            <a:r>
              <a:rPr lang="en-US" sz="1700" dirty="0" smtClean="0">
                <a:latin typeface="Courier New" panose="02070309020205020404" pitchFamily="49" charset="0"/>
                <a:cs typeface="Courier New" panose="02070309020205020404" pitchFamily="49" charset="0"/>
              </a:rPr>
              <a:t>life</a:t>
            </a:r>
            <a:r>
              <a:rPr lang="en-US" dirty="0" smtClean="0"/>
              <a:t>". We successfully passed that function’s name to method </a:t>
            </a:r>
            <a:r>
              <a:rPr lang="en-US" sz="1900" dirty="0" smtClean="0">
                <a:latin typeface="Courier New" panose="02070309020205020404" pitchFamily="49" charset="0"/>
                <a:cs typeface="Courier New" panose="02070309020205020404" pitchFamily="49" charset="0"/>
              </a:rPr>
              <a:t>filter(). </a:t>
            </a:r>
          </a:p>
          <a:p>
            <a:r>
              <a:rPr lang="en-US" dirty="0" smtClean="0"/>
              <a:t>Above, we have seen a few more crucial features of Python. Python accepted the second line of function definition only when we properly indented </a:t>
            </a:r>
            <a:r>
              <a:rPr lang="en-US" sz="19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r>
              <a:rPr lang="en-US" sz="1900" dirty="0" smtClean="0">
                <a:latin typeface="Courier New" panose="02070309020205020404" pitchFamily="49" charset="0"/>
                <a:cs typeface="Courier New" panose="02070309020205020404" pitchFamily="49" charset="0"/>
              </a:rPr>
              <a:t>return "life"… </a:t>
            </a:r>
            <a:r>
              <a:rPr lang="en-US" dirty="0" smtClean="0"/>
              <a:t>statement. </a:t>
            </a:r>
          </a:p>
          <a:p>
            <a:r>
              <a:rPr lang="en-US" dirty="0" smtClean="0"/>
              <a:t>Also, to terminate function definition, we had to hit Carriage </a:t>
            </a:r>
            <a:r>
              <a:rPr lang="en-US" dirty="0"/>
              <a:t>R</a:t>
            </a:r>
            <a:r>
              <a:rPr lang="en-US" dirty="0" smtClean="0"/>
              <a:t>eturn (Enter) twice.</a:t>
            </a:r>
          </a:p>
          <a:p>
            <a:r>
              <a:rPr lang="en-US" dirty="0" smtClean="0"/>
              <a:t>Most importantly, there are no semicolons in sight.</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dirty="0"/>
          </a:p>
        </p:txBody>
      </p:sp>
    </p:spTree>
    <p:extLst>
      <p:ext uri="{BB962C8B-B14F-4D97-AF65-F5344CB8AC3E}">
        <p14:creationId xmlns:p14="http://schemas.microsoft.com/office/powerpoint/2010/main" val="3109175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99ABE71-9027-4AEC-818A-4C3E403B82DD}" type="slidenum">
              <a:rPr lang="zh-CN" altLang="en-US"/>
              <a:pPr>
                <a:defRPr/>
              </a:pPr>
              <a:t>5</a:t>
            </a:fld>
            <a:endParaRPr lang="en-US" altLang="zh-CN"/>
          </a:p>
        </p:txBody>
      </p:sp>
      <p:sp>
        <p:nvSpPr>
          <p:cNvPr id="7171" name="Rectangle 2"/>
          <p:cNvSpPr>
            <a:spLocks noGrp="1" noChangeArrowheads="1"/>
          </p:cNvSpPr>
          <p:nvPr>
            <p:ph type="title"/>
          </p:nvPr>
        </p:nvSpPr>
        <p:spPr>
          <a:xfrm>
            <a:off x="381000" y="33338"/>
            <a:ext cx="8229600" cy="576262"/>
          </a:xfrm>
        </p:spPr>
        <p:txBody>
          <a:bodyPr>
            <a:normAutofit fontScale="90000"/>
          </a:bodyPr>
          <a:lstStyle/>
          <a:p>
            <a:pPr eaLnBrk="1" hangingPunct="1">
              <a:defRPr/>
            </a:pPr>
            <a:r>
              <a:rPr lang="en-US" altLang="en-US" smtClean="0"/>
              <a:t>MapReduce Library</a:t>
            </a:r>
          </a:p>
        </p:txBody>
      </p:sp>
      <p:sp>
        <p:nvSpPr>
          <p:cNvPr id="7172" name="Rectangle 3"/>
          <p:cNvSpPr>
            <a:spLocks noGrp="1" noChangeArrowheads="1"/>
          </p:cNvSpPr>
          <p:nvPr>
            <p:ph type="body" idx="1"/>
          </p:nvPr>
        </p:nvSpPr>
        <p:spPr>
          <a:xfrm>
            <a:off x="304800" y="1143000"/>
            <a:ext cx="8610600" cy="5486400"/>
          </a:xfrm>
        </p:spPr>
        <p:txBody>
          <a:bodyPr/>
          <a:lstStyle/>
          <a:p>
            <a:pPr eaLnBrk="1" hangingPunct="1"/>
            <a:r>
              <a:rPr lang="en-US" altLang="en-US" smtClean="0">
                <a:latin typeface="Courier New" pitchFamily="49" charset="0"/>
              </a:rPr>
              <a:t>map</a:t>
            </a:r>
            <a:r>
              <a:rPr lang="en-US" altLang="en-US" smtClean="0"/>
              <a:t> function, written by a user of the MapReduce library, takes </a:t>
            </a:r>
            <a:r>
              <a:rPr lang="en-US" altLang="en-US" sz="2200" smtClean="0">
                <a:latin typeface="Courier New" pitchFamily="49" charset="0"/>
                <a:cs typeface="Courier New" pitchFamily="49" charset="0"/>
              </a:rPr>
              <a:t>an</a:t>
            </a:r>
            <a:r>
              <a:rPr lang="en-US" altLang="en-US" sz="2200" smtClean="0"/>
              <a:t> </a:t>
            </a:r>
            <a:r>
              <a:rPr lang="en-US" altLang="en-US" sz="2200" smtClean="0">
                <a:latin typeface="Courier New" pitchFamily="49" charset="0"/>
              </a:rPr>
              <a:t>input</a:t>
            </a:r>
            <a:r>
              <a:rPr lang="en-US" altLang="en-US" sz="2200" smtClean="0"/>
              <a:t> </a:t>
            </a:r>
            <a:r>
              <a:rPr lang="en-US" altLang="en-US" sz="2200" smtClean="0">
                <a:latin typeface="Courier New" pitchFamily="49" charset="0"/>
              </a:rPr>
              <a:t>key/value</a:t>
            </a:r>
            <a:r>
              <a:rPr lang="en-US" altLang="en-US" sz="2200" smtClean="0"/>
              <a:t> </a:t>
            </a:r>
            <a:r>
              <a:rPr lang="en-US" altLang="en-US" smtClean="0"/>
              <a:t>pair and produces </a:t>
            </a:r>
            <a:r>
              <a:rPr lang="en-US" altLang="en-US" sz="2200" smtClean="0">
                <a:latin typeface="Courier New" pitchFamily="49" charset="0"/>
              </a:rPr>
              <a:t>a set of</a:t>
            </a:r>
            <a:r>
              <a:rPr lang="en-US" altLang="en-US" sz="2200" smtClean="0"/>
              <a:t> </a:t>
            </a:r>
            <a:r>
              <a:rPr lang="en-US" altLang="en-US" sz="2200" smtClean="0">
                <a:latin typeface="Courier New" pitchFamily="49" charset="0"/>
              </a:rPr>
              <a:t>intermediate key/value</a:t>
            </a:r>
            <a:r>
              <a:rPr lang="en-US" altLang="en-US" smtClean="0"/>
              <a:t> pairs. </a:t>
            </a:r>
          </a:p>
          <a:p>
            <a:pPr eaLnBrk="1" hangingPunct="1"/>
            <a:r>
              <a:rPr lang="en-US" altLang="en-US" smtClean="0"/>
              <a:t>The MapReduce library groups together all intermediate values associated with the same intermediate key and passes them to the </a:t>
            </a:r>
            <a:r>
              <a:rPr lang="en-US" altLang="en-US" sz="2200" smtClean="0">
                <a:latin typeface="Courier New" pitchFamily="49" charset="0"/>
              </a:rPr>
              <a:t>reduce</a:t>
            </a:r>
            <a:r>
              <a:rPr lang="en-US" altLang="en-US" smtClean="0"/>
              <a:t> function. </a:t>
            </a:r>
          </a:p>
          <a:p>
            <a:pPr eaLnBrk="1" hangingPunct="1"/>
            <a:r>
              <a:rPr lang="en-US" altLang="en-US" smtClean="0"/>
              <a:t>The </a:t>
            </a:r>
            <a:r>
              <a:rPr lang="en-US" altLang="en-US" sz="2200" smtClean="0">
                <a:latin typeface="Courier New" pitchFamily="49" charset="0"/>
              </a:rPr>
              <a:t>reduce</a:t>
            </a:r>
            <a:r>
              <a:rPr lang="en-US" altLang="en-US" smtClean="0"/>
              <a:t> function, also written by the user, accepts </a:t>
            </a:r>
            <a:r>
              <a:rPr lang="en-US" altLang="en-US" sz="2200" smtClean="0">
                <a:latin typeface="Courier New" pitchFamily="49" charset="0"/>
              </a:rPr>
              <a:t>an intermediate key</a:t>
            </a:r>
            <a:r>
              <a:rPr lang="en-US" altLang="en-US" sz="2200" smtClean="0"/>
              <a:t> </a:t>
            </a:r>
            <a:r>
              <a:rPr lang="en-US" altLang="en-US" smtClean="0"/>
              <a:t>and </a:t>
            </a:r>
            <a:r>
              <a:rPr lang="en-US" altLang="en-US" sz="2200" smtClean="0">
                <a:latin typeface="Courier New" pitchFamily="49" charset="0"/>
              </a:rPr>
              <a:t>a set of values</a:t>
            </a:r>
            <a:r>
              <a:rPr lang="en-US" altLang="en-US" sz="2200" smtClean="0"/>
              <a:t> </a:t>
            </a:r>
            <a:r>
              <a:rPr lang="en-US" altLang="en-US" smtClean="0"/>
              <a:t>for that key. The  </a:t>
            </a:r>
            <a:r>
              <a:rPr lang="en-US" altLang="en-US" sz="2200" smtClean="0">
                <a:latin typeface="Courier New" pitchFamily="49" charset="0"/>
                <a:cs typeface="Courier New" pitchFamily="49" charset="0"/>
              </a:rPr>
              <a:t>reduce</a:t>
            </a:r>
            <a:r>
              <a:rPr lang="en-US" altLang="en-US" smtClean="0"/>
              <a:t> function merges together these values to form a possibly smaller set of values.  </a:t>
            </a:r>
          </a:p>
        </p:txBody>
      </p:sp>
      <p:sp>
        <p:nvSpPr>
          <p:cNvPr id="7173"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zh-CN" sz="1200" smtClean="0">
                <a:solidFill>
                  <a:srgbClr val="898989"/>
                </a:solidFill>
              </a:rPr>
              <a:t>@Zoran B. Djordjevic</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Passing Function in Java</a:t>
            </a:r>
            <a:endParaRPr lang="en-US" dirty="0"/>
          </a:p>
        </p:txBody>
      </p:sp>
      <p:sp>
        <p:nvSpPr>
          <p:cNvPr id="3" name="Content Placeholder 2"/>
          <p:cNvSpPr>
            <a:spLocks noGrp="1"/>
          </p:cNvSpPr>
          <p:nvPr>
            <p:ph idx="1"/>
          </p:nvPr>
        </p:nvSpPr>
        <p:spPr>
          <a:xfrm>
            <a:off x="457200" y="762000"/>
            <a:ext cx="8686800" cy="5592763"/>
          </a:xfrm>
        </p:spPr>
        <p:txBody>
          <a:bodyPr>
            <a:normAutofit fontScale="85000" lnSpcReduction="20000"/>
          </a:bodyPr>
          <a:lstStyle/>
          <a:p>
            <a:r>
              <a:rPr lang="en-US" dirty="0" smtClean="0"/>
              <a:t>In Java Spark API it is possible to pass functions as well. In that case, functions </a:t>
            </a:r>
            <a:r>
              <a:rPr lang="en-US" dirty="0"/>
              <a:t>are defined </a:t>
            </a:r>
            <a:r>
              <a:rPr lang="en-US" dirty="0" smtClean="0"/>
              <a:t>as Java classes</a:t>
            </a:r>
            <a:r>
              <a:rPr lang="en-US" dirty="0"/>
              <a:t>, implementing </a:t>
            </a:r>
            <a:r>
              <a:rPr lang="en-US" dirty="0" smtClean="0"/>
              <a:t>a Spark interface: 		</a:t>
            </a:r>
            <a:r>
              <a:rPr lang="en-US" sz="1700" dirty="0" err="1" smtClean="0">
                <a:latin typeface="Courier New" panose="02070309020205020404" pitchFamily="49" charset="0"/>
                <a:cs typeface="Courier New" panose="02070309020205020404" pitchFamily="49" charset="0"/>
              </a:rPr>
              <a:t>org.apache.spark.api.java.function.Function</a:t>
            </a:r>
            <a:r>
              <a:rPr lang="en-US" sz="1700" dirty="0">
                <a:latin typeface="Courier New" panose="02070309020205020404" pitchFamily="49" charset="0"/>
                <a:cs typeface="Courier New" panose="02070309020205020404" pitchFamily="49" charset="0"/>
              </a:rPr>
              <a:t>. </a:t>
            </a:r>
            <a:endParaRPr lang="en-US" sz="1700" dirty="0" smtClean="0">
              <a:latin typeface="Courier New" panose="02070309020205020404" pitchFamily="49" charset="0"/>
              <a:cs typeface="Courier New" panose="02070309020205020404" pitchFamily="49" charset="0"/>
            </a:endParaRPr>
          </a:p>
          <a:p>
            <a:r>
              <a:rPr lang="en-US" dirty="0" smtClean="0"/>
              <a:t>For </a:t>
            </a:r>
            <a:r>
              <a:rPr lang="en-US" dirty="0"/>
              <a:t>example:</a:t>
            </a:r>
          </a:p>
          <a:p>
            <a:pPr marL="0" indent="0">
              <a:buNone/>
            </a:pPr>
            <a:r>
              <a:rPr lang="en-US" sz="1800" dirty="0" err="1">
                <a:latin typeface="Courier New" panose="02070309020205020404" pitchFamily="49" charset="0"/>
                <a:cs typeface="Courier New" panose="02070309020205020404" pitchFamily="49" charset="0"/>
              </a:rPr>
              <a:t>JavaRDD</a:t>
            </a:r>
            <a:r>
              <a:rPr lang="en-US" sz="1800" dirty="0">
                <a:latin typeface="Courier New" panose="02070309020205020404" pitchFamily="49" charset="0"/>
                <a:cs typeface="Courier New" panose="02070309020205020404" pitchFamily="49" charset="0"/>
              </a:rPr>
              <a:t>&lt;String&gt; </a:t>
            </a:r>
            <a:r>
              <a:rPr lang="en-US" sz="1800" dirty="0" err="1" smtClean="0">
                <a:latin typeface="Courier New" panose="02070309020205020404" pitchFamily="49" charset="0"/>
                <a:cs typeface="Courier New" panose="02070309020205020404" pitchFamily="49" charset="0"/>
              </a:rPr>
              <a:t>lifeLines</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lines.filter</a:t>
            </a:r>
            <a:r>
              <a:rPr lang="en-US" sz="1800" dirty="0">
                <a:latin typeface="Courier New" panose="02070309020205020404" pitchFamily="49" charset="0"/>
                <a:cs typeface="Courier New" panose="02070309020205020404" pitchFamily="49" charset="0"/>
              </a:rPr>
              <a:t>(</a:t>
            </a:r>
          </a:p>
          <a:p>
            <a:pPr marL="0" indent="0">
              <a:buNone/>
            </a:pPr>
            <a:r>
              <a:rPr lang="en-US" sz="1800" b="1" dirty="0" smtClean="0">
                <a:latin typeface="Courier New" panose="02070309020205020404" pitchFamily="49" charset="0"/>
                <a:cs typeface="Courier New" panose="02070309020205020404" pitchFamily="49" charset="0"/>
              </a:rPr>
              <a:t>   new </a:t>
            </a:r>
            <a:r>
              <a:rPr lang="en-US" sz="1800" dirty="0">
                <a:latin typeface="Courier New" panose="02070309020205020404" pitchFamily="49" charset="0"/>
                <a:cs typeface="Courier New" panose="02070309020205020404" pitchFamily="49" charset="0"/>
              </a:rPr>
              <a:t>Function&lt;String, Boolean&gt;() {</a:t>
            </a:r>
          </a:p>
          <a:p>
            <a:pPr marL="0" indent="0">
              <a:buNone/>
            </a:pPr>
            <a:r>
              <a:rPr lang="en-US" sz="1800" dirty="0" smtClean="0">
                <a:latin typeface="Courier New" panose="02070309020205020404" pitchFamily="49" charset="0"/>
                <a:cs typeface="Courier New" panose="02070309020205020404" pitchFamily="49" charset="0"/>
              </a:rPr>
              <a:t>    Boolean </a:t>
            </a:r>
            <a:r>
              <a:rPr lang="en-US" sz="1800" dirty="0">
                <a:latin typeface="Courier New" panose="02070309020205020404" pitchFamily="49" charset="0"/>
                <a:cs typeface="Courier New" panose="02070309020205020404" pitchFamily="49" charset="0"/>
              </a:rPr>
              <a:t>call(String line</a:t>
            </a:r>
            <a:r>
              <a:rPr lang="en-US" sz="1800" dirty="0" smtClean="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return </a:t>
            </a:r>
            <a:r>
              <a:rPr lang="en-US" sz="1800" dirty="0" err="1">
                <a:latin typeface="Courier New" panose="02070309020205020404" pitchFamily="49" charset="0"/>
                <a:cs typeface="Courier New" panose="02070309020205020404" pitchFamily="49" charset="0"/>
              </a:rPr>
              <a:t>line.contains</a:t>
            </a:r>
            <a:r>
              <a:rPr lang="en-US" sz="1800" dirty="0" smtClean="0">
                <a:latin typeface="Courier New" panose="02070309020205020404" pitchFamily="49" charset="0"/>
                <a:cs typeface="Courier New" panose="02070309020205020404" pitchFamily="49" charset="0"/>
              </a:rPr>
              <a:t>("life");}</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a:t>
            </a:r>
          </a:p>
          <a:p>
            <a:r>
              <a:rPr lang="en-US" dirty="0"/>
              <a:t>Java 8 introduces shorthand syntax called </a:t>
            </a:r>
            <a:r>
              <a:rPr lang="en-US" sz="1900" i="1" dirty="0">
                <a:latin typeface="Courier New" panose="02070309020205020404" pitchFamily="49" charset="0"/>
                <a:cs typeface="Courier New" panose="02070309020205020404" pitchFamily="49" charset="0"/>
              </a:rPr>
              <a:t>lambdas</a:t>
            </a:r>
            <a:r>
              <a:rPr lang="en-US" i="1" dirty="0"/>
              <a:t> </a:t>
            </a:r>
            <a:r>
              <a:rPr lang="en-US" dirty="0"/>
              <a:t>that looks similar to </a:t>
            </a:r>
            <a:r>
              <a:rPr lang="en-US" dirty="0" smtClean="0"/>
              <a:t>Python. </a:t>
            </a:r>
          </a:p>
          <a:p>
            <a:r>
              <a:rPr lang="en-US" dirty="0"/>
              <a:t>T</a:t>
            </a:r>
            <a:r>
              <a:rPr lang="en-US" dirty="0" smtClean="0"/>
              <a:t>he above code in that lambda syntax would look like:</a:t>
            </a:r>
            <a:endParaRPr lang="en-US" dirty="0"/>
          </a:p>
          <a:p>
            <a:pPr marL="0" indent="0">
              <a:buNone/>
            </a:pPr>
            <a:r>
              <a:rPr lang="en-US" sz="1800" dirty="0" err="1">
                <a:latin typeface="Courier New" panose="02070309020205020404" pitchFamily="49" charset="0"/>
                <a:cs typeface="Courier New" panose="02070309020205020404" pitchFamily="49" charset="0"/>
              </a:rPr>
              <a:t>JavaRDD</a:t>
            </a:r>
            <a:r>
              <a:rPr lang="en-US" sz="1800" dirty="0">
                <a:latin typeface="Courier New" panose="02070309020205020404" pitchFamily="49" charset="0"/>
                <a:cs typeface="Courier New" panose="02070309020205020404" pitchFamily="49" charset="0"/>
              </a:rPr>
              <a:t>&lt;String&gt; </a:t>
            </a:r>
            <a:r>
              <a:rPr lang="en-US" sz="1800" dirty="0" err="1" smtClean="0">
                <a:latin typeface="Courier New" panose="02070309020205020404" pitchFamily="49" charset="0"/>
                <a:cs typeface="Courier New" panose="02070309020205020404" pitchFamily="49" charset="0"/>
              </a:rPr>
              <a:t>lifeLines</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lines.filter</a:t>
            </a:r>
            <a:r>
              <a:rPr lang="en-US" sz="1800" dirty="0">
                <a:latin typeface="Courier New" panose="02070309020205020404" pitchFamily="49" charset="0"/>
                <a:cs typeface="Courier New" panose="02070309020205020404" pitchFamily="49" charset="0"/>
              </a:rPr>
              <a:t>(line -&gt;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line.contains</a:t>
            </a:r>
            <a:r>
              <a:rPr lang="en-US" sz="1800" dirty="0" smtClean="0">
                <a:latin typeface="Courier New" panose="02070309020205020404" pitchFamily="49" charset="0"/>
                <a:cs typeface="Courier New" panose="02070309020205020404" pitchFamily="49" charset="0"/>
              </a:rPr>
              <a:t>("life"));</a:t>
            </a:r>
          </a:p>
          <a:p>
            <a:pPr marL="0" indent="0">
              <a:buNone/>
            </a:pPr>
            <a:endParaRPr lang="en-US" sz="1800" dirty="0" smtClean="0">
              <a:latin typeface="Courier New" panose="02070309020205020404" pitchFamily="49" charset="0"/>
              <a:cs typeface="Courier New" panose="02070309020205020404" pitchFamily="49" charset="0"/>
            </a:endParaRPr>
          </a:p>
          <a:p>
            <a:r>
              <a:rPr lang="en-US" dirty="0"/>
              <a:t>A</a:t>
            </a:r>
            <a:r>
              <a:rPr lang="en-US" dirty="0" smtClean="0"/>
              <a:t> </a:t>
            </a:r>
            <a:r>
              <a:rPr lang="en-US" dirty="0"/>
              <a:t>lot of </a:t>
            </a:r>
            <a:r>
              <a:rPr lang="en-US" dirty="0" smtClean="0"/>
              <a:t>Spark’s magic </a:t>
            </a:r>
            <a:r>
              <a:rPr lang="en-US" dirty="0"/>
              <a:t>is </a:t>
            </a:r>
            <a:r>
              <a:rPr lang="en-US" dirty="0" smtClean="0"/>
              <a:t>in the fact that function-based </a:t>
            </a:r>
            <a:r>
              <a:rPr lang="en-US" dirty="0"/>
              <a:t>operations like </a:t>
            </a:r>
            <a:r>
              <a:rPr lang="en-US" sz="1900" dirty="0" smtClean="0">
                <a:latin typeface="Courier New" panose="02070309020205020404" pitchFamily="49" charset="0"/>
                <a:cs typeface="Courier New" panose="02070309020205020404" pitchFamily="49" charset="0"/>
              </a:rPr>
              <a:t>filter() </a:t>
            </a:r>
            <a:r>
              <a:rPr lang="en-US" i="1" dirty="0"/>
              <a:t>also </a:t>
            </a:r>
            <a:r>
              <a:rPr lang="en-US" dirty="0"/>
              <a:t>parallelize across the cluster. That </a:t>
            </a:r>
            <a:r>
              <a:rPr lang="en-US" dirty="0" smtClean="0"/>
              <a:t>is, Spark </a:t>
            </a:r>
            <a:r>
              <a:rPr lang="en-US" dirty="0"/>
              <a:t>automatically takes your function (e.g., </a:t>
            </a:r>
            <a:r>
              <a:rPr lang="en-US" sz="1900" dirty="0" err="1">
                <a:latin typeface="Courier New" panose="02070309020205020404" pitchFamily="49" charset="0"/>
                <a:cs typeface="Courier New" panose="02070309020205020404" pitchFamily="49" charset="0"/>
              </a:rPr>
              <a:t>line.contains</a:t>
            </a:r>
            <a:r>
              <a:rPr lang="en-US" sz="1900" dirty="0" smtClean="0">
                <a:latin typeface="Courier New" panose="02070309020205020404" pitchFamily="49" charset="0"/>
                <a:cs typeface="Courier New" panose="02070309020205020404" pitchFamily="49" charset="0"/>
              </a:rPr>
              <a:t>("Python")) </a:t>
            </a:r>
            <a:r>
              <a:rPr lang="en-US" dirty="0"/>
              <a:t>and </a:t>
            </a:r>
            <a:r>
              <a:rPr lang="en-US" dirty="0" smtClean="0"/>
              <a:t>ships it </a:t>
            </a:r>
            <a:r>
              <a:rPr lang="en-US" dirty="0"/>
              <a:t>to executor nodes. </a:t>
            </a:r>
          </a:p>
          <a:p>
            <a:r>
              <a:rPr lang="en-US" dirty="0" smtClean="0"/>
              <a:t>You write </a:t>
            </a:r>
            <a:r>
              <a:rPr lang="en-US" dirty="0"/>
              <a:t>code in a single driver program and </a:t>
            </a:r>
            <a:r>
              <a:rPr lang="en-US" dirty="0" smtClean="0"/>
              <a:t>Spark automatically has </a:t>
            </a:r>
            <a:r>
              <a:rPr lang="en-US" dirty="0"/>
              <a:t>parts of it </a:t>
            </a:r>
            <a:r>
              <a:rPr lang="en-US" dirty="0" smtClean="0"/>
              <a:t>running </a:t>
            </a:r>
            <a:r>
              <a:rPr lang="en-US" dirty="0"/>
              <a:t>on multiple nodes</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dirty="0"/>
          </a:p>
        </p:txBody>
      </p:sp>
    </p:spTree>
    <p:extLst>
      <p:ext uri="{BB962C8B-B14F-4D97-AF65-F5344CB8AC3E}">
        <p14:creationId xmlns:p14="http://schemas.microsoft.com/office/powerpoint/2010/main" val="2050912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Spark Sources and Destinations of Data</a:t>
            </a:r>
            <a:endParaRPr lang="en-US" dirty="0"/>
          </a:p>
        </p:txBody>
      </p:sp>
      <p:sp>
        <p:nvSpPr>
          <p:cNvPr id="3" name="Content Placeholder 2"/>
          <p:cNvSpPr>
            <a:spLocks noGrp="1"/>
          </p:cNvSpPr>
          <p:nvPr>
            <p:ph idx="1"/>
          </p:nvPr>
        </p:nvSpPr>
        <p:spPr/>
        <p:txBody>
          <a:bodyPr>
            <a:normAutofit fontScale="92500"/>
          </a:bodyPr>
          <a:lstStyle/>
          <a:p>
            <a:r>
              <a:rPr lang="en-US" dirty="0"/>
              <a:t>Spark supports a wide range of input and output sources, partly because it builds </a:t>
            </a:r>
            <a:r>
              <a:rPr lang="en-US" dirty="0" smtClean="0"/>
              <a:t>on the </a:t>
            </a:r>
            <a:r>
              <a:rPr lang="en-US" dirty="0"/>
              <a:t>ecosystem </a:t>
            </a:r>
            <a:r>
              <a:rPr lang="en-US" dirty="0" smtClean="0"/>
              <a:t>made available by Hadoop</a:t>
            </a:r>
            <a:r>
              <a:rPr lang="en-US" dirty="0"/>
              <a:t>. </a:t>
            </a:r>
            <a:endParaRPr lang="en-US" dirty="0" smtClean="0"/>
          </a:p>
          <a:p>
            <a:r>
              <a:rPr lang="en-US" dirty="0" smtClean="0"/>
              <a:t>In </a:t>
            </a:r>
            <a:r>
              <a:rPr lang="en-US" dirty="0"/>
              <a:t>particular, Spark can access data through </a:t>
            </a:r>
            <a:r>
              <a:rPr lang="en-US" dirty="0" smtClean="0"/>
              <a:t>the </a:t>
            </a:r>
            <a:r>
              <a:rPr lang="en-US" dirty="0" err="1" smtClean="0">
                <a:latin typeface="Courier New" panose="02070309020205020404" pitchFamily="49" charset="0"/>
                <a:cs typeface="Courier New" panose="02070309020205020404" pitchFamily="49" charset="0"/>
              </a:rPr>
              <a:t>InputFormat</a:t>
            </a:r>
            <a:r>
              <a:rPr lang="en-US" dirty="0" smtClean="0"/>
              <a:t> </a:t>
            </a:r>
            <a:r>
              <a:rPr lang="en-US" dirty="0"/>
              <a:t>and </a:t>
            </a:r>
            <a:r>
              <a:rPr lang="en-US" dirty="0" err="1">
                <a:latin typeface="Courier New" panose="02070309020205020404" pitchFamily="49" charset="0"/>
                <a:cs typeface="Courier New" panose="02070309020205020404" pitchFamily="49" charset="0"/>
              </a:rPr>
              <a:t>OutputFormat</a:t>
            </a:r>
            <a:r>
              <a:rPr lang="en-US" dirty="0">
                <a:latin typeface="Courier New" panose="02070309020205020404" pitchFamily="49" charset="0"/>
                <a:cs typeface="Courier New" panose="02070309020205020404" pitchFamily="49" charset="0"/>
              </a:rPr>
              <a:t> </a:t>
            </a:r>
            <a:r>
              <a:rPr lang="en-US" dirty="0"/>
              <a:t>interfaces used by Hadoop MapReduce, which </a:t>
            </a:r>
            <a:r>
              <a:rPr lang="en-US" dirty="0" smtClean="0"/>
              <a:t>are available </a:t>
            </a:r>
            <a:r>
              <a:rPr lang="en-US" dirty="0"/>
              <a:t>for many common file formats and storage systems (e.g., S3, HDFS, </a:t>
            </a:r>
            <a:r>
              <a:rPr lang="en-US" dirty="0" smtClean="0"/>
              <a:t>Cassandra, </a:t>
            </a:r>
            <a:r>
              <a:rPr lang="en-US" dirty="0" err="1" smtClean="0"/>
              <a:t>HBase</a:t>
            </a:r>
            <a:r>
              <a:rPr lang="en-US" dirty="0"/>
              <a:t>, etc</a:t>
            </a:r>
            <a:r>
              <a:rPr lang="en-US" dirty="0" smtClean="0"/>
              <a:t>.).</a:t>
            </a:r>
          </a:p>
          <a:p>
            <a:r>
              <a:rPr lang="en-US" dirty="0"/>
              <a:t>For data stored in a local or distributed </a:t>
            </a:r>
            <a:r>
              <a:rPr lang="en-US" dirty="0" smtClean="0"/>
              <a:t>file system</a:t>
            </a:r>
            <a:r>
              <a:rPr lang="en-US" dirty="0"/>
              <a:t>, such as NFS, HDFS, or </a:t>
            </a:r>
            <a:r>
              <a:rPr lang="en-US" dirty="0" smtClean="0"/>
              <a:t>Amazon S3</a:t>
            </a:r>
            <a:r>
              <a:rPr lang="en-US" dirty="0"/>
              <a:t>, Spark can access a variety of file formats including </a:t>
            </a:r>
            <a:r>
              <a:rPr lang="en-US" sz="1800" dirty="0" smtClean="0">
                <a:latin typeface="Courier New" panose="02070309020205020404" pitchFamily="49" charset="0"/>
                <a:cs typeface="Courier New" panose="02070309020205020404" pitchFamily="49" charset="0"/>
              </a:rPr>
              <a:t>Text</a:t>
            </a:r>
            <a:r>
              <a:rPr lang="en-US" sz="1800" dirty="0">
                <a:latin typeface="Courier New" panose="02070309020205020404" pitchFamily="49" charset="0"/>
                <a:cs typeface="Courier New" panose="02070309020205020404" pitchFamily="49" charset="0"/>
              </a:rPr>
              <a:t>, JSON</a:t>
            </a:r>
            <a:r>
              <a:rPr lang="en-US" sz="1800"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SequenceFiles</a:t>
            </a:r>
            <a:r>
              <a:rPr lang="en-US" dirty="0"/>
              <a:t>, and </a:t>
            </a:r>
            <a:r>
              <a:rPr lang="en-US" dirty="0" smtClean="0"/>
              <a:t>Google’s </a:t>
            </a:r>
            <a:r>
              <a:rPr lang="en-US" sz="1800" dirty="0" smtClean="0">
                <a:latin typeface="Courier New" panose="02070309020205020404" pitchFamily="49" charset="0"/>
                <a:cs typeface="Courier New" panose="02070309020205020404" pitchFamily="49" charset="0"/>
              </a:rPr>
              <a:t>Protocol </a:t>
            </a:r>
            <a:r>
              <a:rPr lang="en-US" sz="1800" dirty="0">
                <a:latin typeface="Courier New" panose="02070309020205020404" pitchFamily="49" charset="0"/>
                <a:cs typeface="Courier New" panose="02070309020205020404" pitchFamily="49" charset="0"/>
              </a:rPr>
              <a:t>B</a:t>
            </a:r>
            <a:r>
              <a:rPr lang="en-US" sz="1800" dirty="0" smtClean="0">
                <a:latin typeface="Courier New" panose="02070309020205020404" pitchFamily="49" charset="0"/>
                <a:cs typeface="Courier New" panose="02070309020205020404" pitchFamily="49" charset="0"/>
              </a:rPr>
              <a:t>uffers</a:t>
            </a:r>
            <a:r>
              <a:rPr lang="en-US" dirty="0" smtClean="0"/>
              <a:t>.</a:t>
            </a:r>
          </a:p>
          <a:p>
            <a:r>
              <a:rPr lang="en-US" dirty="0"/>
              <a:t>The Spark SQL module, </a:t>
            </a:r>
            <a:r>
              <a:rPr lang="en-US" dirty="0" smtClean="0"/>
              <a:t> </a:t>
            </a:r>
            <a:r>
              <a:rPr lang="en-US" dirty="0"/>
              <a:t>provides </a:t>
            </a:r>
            <a:r>
              <a:rPr lang="en-US" dirty="0" smtClean="0"/>
              <a:t>an efficient </a:t>
            </a:r>
            <a:r>
              <a:rPr lang="en-US" dirty="0"/>
              <a:t>API for structured data sources, including JSON and Apache Hive</a:t>
            </a:r>
            <a:r>
              <a:rPr lang="en-US" dirty="0" smtClean="0"/>
              <a:t>.</a:t>
            </a:r>
          </a:p>
          <a:p>
            <a:r>
              <a:rPr lang="en-US" dirty="0" smtClean="0"/>
              <a:t>Spark could also use </a:t>
            </a:r>
            <a:r>
              <a:rPr lang="en-US" dirty="0"/>
              <a:t>third-party libraries for connecting to </a:t>
            </a:r>
            <a:r>
              <a:rPr lang="en-US" dirty="0" smtClean="0"/>
              <a:t>Cassandra, </a:t>
            </a:r>
            <a:r>
              <a:rPr lang="en-US" dirty="0" err="1" smtClean="0"/>
              <a:t>HBase</a:t>
            </a:r>
            <a:r>
              <a:rPr lang="en-US" dirty="0"/>
              <a:t>, </a:t>
            </a:r>
            <a:r>
              <a:rPr lang="en-US" dirty="0" err="1"/>
              <a:t>Elasticsearch</a:t>
            </a:r>
            <a:r>
              <a:rPr lang="en-US" dirty="0"/>
              <a:t>, and JDBC databases</a:t>
            </a:r>
            <a:r>
              <a:rPr lang="en-US" dirty="0" smtClean="0"/>
              <a:t>.</a:t>
            </a:r>
          </a:p>
          <a:p>
            <a:r>
              <a:rPr lang="en-US" dirty="0" smtClean="0"/>
              <a:t>We will analyze some of the above techniques a bit later.</a:t>
            </a:r>
            <a:endParaRPr lang="en-US" dirty="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dirty="0"/>
          </a:p>
        </p:txBody>
      </p:sp>
    </p:spTree>
    <p:extLst>
      <p:ext uri="{BB962C8B-B14F-4D97-AF65-F5344CB8AC3E}">
        <p14:creationId xmlns:p14="http://schemas.microsoft.com/office/powerpoint/2010/main" val="11722547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Formats</a:t>
            </a:r>
            <a:endParaRPr lang="en-US" dirty="0"/>
          </a:p>
        </p:txBody>
      </p:sp>
      <p:sp>
        <p:nvSpPr>
          <p:cNvPr id="3" name="Content Placeholder 2"/>
          <p:cNvSpPr>
            <a:spLocks noGrp="1"/>
          </p:cNvSpPr>
          <p:nvPr>
            <p:ph idx="1"/>
          </p:nvPr>
        </p:nvSpPr>
        <p:spPr>
          <a:xfrm>
            <a:off x="457200" y="685800"/>
            <a:ext cx="8229600" cy="5668963"/>
          </a:xfrm>
        </p:spPr>
        <p:txBody>
          <a:bodyPr>
            <a:normAutofit/>
          </a:bodyPr>
          <a:lstStyle/>
          <a:p>
            <a:r>
              <a:rPr lang="en-US" dirty="0"/>
              <a:t>Spark makes it very simple to load and save data in a large number of file </a:t>
            </a:r>
            <a:r>
              <a:rPr lang="en-US" dirty="0" smtClean="0"/>
              <a:t>formats. Spark transparently handles </a:t>
            </a:r>
            <a:r>
              <a:rPr lang="en-US" dirty="0"/>
              <a:t>compressed formats based on the file extension</a:t>
            </a:r>
            <a:r>
              <a:rPr lang="en-US" dirty="0" smtClean="0"/>
              <a:t>.</a:t>
            </a:r>
          </a:p>
          <a:p>
            <a:r>
              <a:rPr lang="en-US" dirty="0"/>
              <a:t>W</a:t>
            </a:r>
            <a:r>
              <a:rPr lang="en-US" dirty="0" smtClean="0"/>
              <a:t>e </a:t>
            </a:r>
            <a:r>
              <a:rPr lang="en-US" dirty="0"/>
              <a:t>can use </a:t>
            </a:r>
            <a:r>
              <a:rPr lang="en-US" dirty="0" smtClean="0"/>
              <a:t>both Hadoop’s </a:t>
            </a:r>
            <a:r>
              <a:rPr lang="en-US" dirty="0"/>
              <a:t>new and old file APIs for keyed (or paired) data. We can use </a:t>
            </a:r>
            <a:r>
              <a:rPr lang="en-US" dirty="0" smtClean="0"/>
              <a:t>those only with key/value data.</a:t>
            </a:r>
            <a:endParaRPr lang="en-US" dirty="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45564025"/>
              </p:ext>
            </p:extLst>
          </p:nvPr>
        </p:nvGraphicFramePr>
        <p:xfrm>
          <a:off x="533400" y="2438400"/>
          <a:ext cx="8382000" cy="3764280"/>
        </p:xfrm>
        <a:graphic>
          <a:graphicData uri="http://schemas.openxmlformats.org/drawingml/2006/table">
            <a:tbl>
              <a:tblPr firstRow="1" bandRow="1">
                <a:tableStyleId>{5C22544A-7EE6-4342-B048-85BDC9FD1C3A}</a:tableStyleId>
              </a:tblPr>
              <a:tblGrid>
                <a:gridCol w="1600200"/>
                <a:gridCol w="1219200"/>
                <a:gridCol w="5562600"/>
              </a:tblGrid>
              <a:tr h="457200">
                <a:tc>
                  <a:txBody>
                    <a:bodyPr/>
                    <a:lstStyle/>
                    <a:p>
                      <a:r>
                        <a:rPr lang="en-US" dirty="0" smtClean="0"/>
                        <a:t>Format Name</a:t>
                      </a:r>
                      <a:endParaRPr lang="en-US" dirty="0"/>
                    </a:p>
                  </a:txBody>
                  <a:tcPr/>
                </a:tc>
                <a:tc>
                  <a:txBody>
                    <a:bodyPr/>
                    <a:lstStyle/>
                    <a:p>
                      <a:r>
                        <a:rPr lang="en-US" dirty="0" smtClean="0"/>
                        <a:t>Structured </a:t>
                      </a:r>
                      <a:endParaRPr lang="en-US" dirty="0"/>
                    </a:p>
                  </a:txBody>
                  <a:tcPr/>
                </a:tc>
                <a:tc>
                  <a:txBody>
                    <a:bodyPr/>
                    <a:lstStyle/>
                    <a:p>
                      <a:r>
                        <a:rPr lang="en-US" dirty="0" smtClean="0"/>
                        <a:t>Comments</a:t>
                      </a:r>
                      <a:endParaRPr lang="en-US" dirty="0"/>
                    </a:p>
                  </a:txBody>
                  <a:tcPr/>
                </a:tc>
              </a:tr>
              <a:tr h="370840">
                <a:tc>
                  <a:txBody>
                    <a:bodyPr/>
                    <a:lstStyle/>
                    <a:p>
                      <a:r>
                        <a:rPr lang="en-US" dirty="0" smtClean="0"/>
                        <a:t>Text File</a:t>
                      </a:r>
                      <a:endParaRPr lang="en-US" dirty="0"/>
                    </a:p>
                  </a:txBody>
                  <a:tcPr/>
                </a:tc>
                <a:tc>
                  <a:txBody>
                    <a:bodyPr/>
                    <a:lstStyle/>
                    <a:p>
                      <a:r>
                        <a:rPr lang="en-US" dirty="0" smtClean="0"/>
                        <a:t>No</a:t>
                      </a:r>
                      <a:endParaRPr lang="en-US" dirty="0"/>
                    </a:p>
                  </a:txBody>
                  <a:tcPr/>
                </a:tc>
                <a:tc>
                  <a:txBody>
                    <a:bodyPr/>
                    <a:lstStyle/>
                    <a:p>
                      <a:r>
                        <a:rPr lang="en-US" sz="1800" b="0" i="0" u="none" strike="noStrike" kern="1200" baseline="0" dirty="0" smtClean="0">
                          <a:solidFill>
                            <a:schemeClr val="dk1"/>
                          </a:solidFill>
                          <a:latin typeface="+mn-lt"/>
                          <a:ea typeface="+mn-ea"/>
                          <a:cs typeface="+mn-cs"/>
                        </a:rPr>
                        <a:t>Plain old text files. Records assumed to be one per line.</a:t>
                      </a:r>
                      <a:endParaRPr lang="en-US" dirty="0"/>
                    </a:p>
                  </a:txBody>
                  <a:tcPr/>
                </a:tc>
              </a:tr>
              <a:tr h="370840">
                <a:tc>
                  <a:txBody>
                    <a:bodyPr/>
                    <a:lstStyle/>
                    <a:p>
                      <a:r>
                        <a:rPr lang="en-US" dirty="0" smtClean="0"/>
                        <a:t>JSON</a:t>
                      </a:r>
                      <a:endParaRPr lang="en-US" dirty="0"/>
                    </a:p>
                  </a:txBody>
                  <a:tcPr/>
                </a:tc>
                <a:tc>
                  <a:txBody>
                    <a:bodyPr/>
                    <a:lstStyle/>
                    <a:p>
                      <a:r>
                        <a:rPr lang="en-US" dirty="0" smtClean="0"/>
                        <a:t>Semi</a:t>
                      </a:r>
                      <a:endParaRPr lang="en-US" dirty="0"/>
                    </a:p>
                  </a:txBody>
                  <a:tcPr/>
                </a:tc>
                <a:tc>
                  <a:txBody>
                    <a:bodyPr/>
                    <a:lstStyle/>
                    <a:p>
                      <a:r>
                        <a:rPr lang="en-US" sz="1800" b="0" i="0" u="none" strike="noStrike" kern="1200" baseline="0" dirty="0" smtClean="0">
                          <a:solidFill>
                            <a:schemeClr val="dk1"/>
                          </a:solidFill>
                          <a:latin typeface="+mn-lt"/>
                          <a:ea typeface="+mn-ea"/>
                          <a:cs typeface="+mn-cs"/>
                        </a:rPr>
                        <a:t>Common text-based format, semi-structured; most libraries require one record per line.</a:t>
                      </a:r>
                      <a:endParaRPr lang="en-US" dirty="0"/>
                    </a:p>
                  </a:txBody>
                  <a:tcPr/>
                </a:tc>
              </a:tr>
              <a:tr h="370840">
                <a:tc>
                  <a:txBody>
                    <a:bodyPr/>
                    <a:lstStyle/>
                    <a:p>
                      <a:r>
                        <a:rPr lang="en-US" dirty="0" smtClean="0"/>
                        <a:t>CSV</a:t>
                      </a:r>
                      <a:endParaRPr lang="en-US" dirty="0"/>
                    </a:p>
                  </a:txBody>
                  <a:tcPr/>
                </a:tc>
                <a:tc>
                  <a:txBody>
                    <a:bodyPr/>
                    <a:lstStyle/>
                    <a:p>
                      <a:r>
                        <a:rPr lang="en-US" dirty="0" smtClean="0"/>
                        <a:t>YES</a:t>
                      </a:r>
                      <a:endParaRPr lang="en-US" dirty="0"/>
                    </a:p>
                  </a:txBody>
                  <a:tcPr/>
                </a:tc>
                <a:tc>
                  <a:txBody>
                    <a:bodyPr/>
                    <a:lstStyle/>
                    <a:p>
                      <a:r>
                        <a:rPr lang="en-US" sz="1800" b="0" i="0" u="none" strike="noStrike" kern="1200" baseline="0" dirty="0" smtClean="0">
                          <a:solidFill>
                            <a:schemeClr val="dk1"/>
                          </a:solidFill>
                          <a:latin typeface="+mn-lt"/>
                          <a:ea typeface="+mn-ea"/>
                          <a:cs typeface="+mn-cs"/>
                        </a:rPr>
                        <a:t>Very common text-based format, often used with spreadsheet applications.</a:t>
                      </a:r>
                      <a:endParaRPr lang="en-US" dirty="0"/>
                    </a:p>
                  </a:txBody>
                  <a:tcPr/>
                </a:tc>
              </a:tr>
              <a:tr h="370840">
                <a:tc>
                  <a:txBody>
                    <a:bodyPr/>
                    <a:lstStyle/>
                    <a:p>
                      <a:r>
                        <a:rPr lang="en-US" dirty="0" err="1" smtClean="0"/>
                        <a:t>SequenceFile</a:t>
                      </a:r>
                      <a:endParaRPr lang="en-US" dirty="0"/>
                    </a:p>
                  </a:txBody>
                  <a:tcPr/>
                </a:tc>
                <a:tc>
                  <a:txBody>
                    <a:bodyPr/>
                    <a:lstStyle/>
                    <a:p>
                      <a:r>
                        <a:rPr lang="en-US" dirty="0" smtClean="0"/>
                        <a:t>YES</a:t>
                      </a:r>
                      <a:endParaRPr lang="en-US" dirty="0"/>
                    </a:p>
                  </a:txBody>
                  <a:tcPr/>
                </a:tc>
                <a:tc>
                  <a:txBody>
                    <a:bodyPr/>
                    <a:lstStyle/>
                    <a:p>
                      <a:r>
                        <a:rPr lang="en-US" sz="1800" b="0" i="0" u="none" strike="noStrike" kern="1200" baseline="0" dirty="0" smtClean="0">
                          <a:solidFill>
                            <a:schemeClr val="dk1"/>
                          </a:solidFill>
                          <a:latin typeface="+mn-lt"/>
                          <a:ea typeface="+mn-ea"/>
                          <a:cs typeface="+mn-cs"/>
                        </a:rPr>
                        <a:t>A common Hadoop file format used for key/value data</a:t>
                      </a:r>
                      <a:endParaRPr lang="en-US" dirty="0"/>
                    </a:p>
                  </a:txBody>
                  <a:tcPr/>
                </a:tc>
              </a:tr>
              <a:tr h="370840">
                <a:tc>
                  <a:txBody>
                    <a:bodyPr/>
                    <a:lstStyle/>
                    <a:p>
                      <a:r>
                        <a:rPr lang="en-US" dirty="0" smtClean="0"/>
                        <a:t>Protocol buffer</a:t>
                      </a:r>
                      <a:endParaRPr lang="en-US" dirty="0"/>
                    </a:p>
                  </a:txBody>
                  <a:tcPr/>
                </a:tc>
                <a:tc>
                  <a:txBody>
                    <a:bodyPr/>
                    <a:lstStyle/>
                    <a:p>
                      <a:r>
                        <a:rPr lang="en-US" dirty="0" smtClean="0"/>
                        <a:t>YES</a:t>
                      </a:r>
                      <a:endParaRPr lang="en-US" dirty="0"/>
                    </a:p>
                  </a:txBody>
                  <a:tcPr/>
                </a:tc>
                <a:tc>
                  <a:txBody>
                    <a:bodyPr/>
                    <a:lstStyle/>
                    <a:p>
                      <a:r>
                        <a:rPr lang="en-US" sz="1800" b="0" i="0" u="none" strike="noStrike" kern="1200" baseline="0" dirty="0" smtClean="0">
                          <a:solidFill>
                            <a:schemeClr val="dk1"/>
                          </a:solidFill>
                          <a:latin typeface="+mn-lt"/>
                          <a:ea typeface="+mn-ea"/>
                          <a:cs typeface="+mn-cs"/>
                        </a:rPr>
                        <a:t>A fast, space-efficient multi-language format</a:t>
                      </a:r>
                      <a:endParaRPr lang="en-US" dirty="0"/>
                    </a:p>
                  </a:txBody>
                  <a:tcPr/>
                </a:tc>
              </a:tr>
              <a:tr h="370840">
                <a:tc>
                  <a:txBody>
                    <a:bodyPr/>
                    <a:lstStyle/>
                    <a:p>
                      <a:r>
                        <a:rPr lang="en-US" dirty="0" smtClean="0"/>
                        <a:t>Object file</a:t>
                      </a:r>
                      <a:endParaRPr lang="en-US" dirty="0"/>
                    </a:p>
                  </a:txBody>
                  <a:tcPr/>
                </a:tc>
                <a:tc>
                  <a:txBody>
                    <a:bodyPr/>
                    <a:lstStyle/>
                    <a:p>
                      <a:r>
                        <a:rPr lang="en-US" dirty="0" smtClean="0"/>
                        <a:t>YES</a:t>
                      </a:r>
                      <a:endParaRPr lang="en-US" dirty="0"/>
                    </a:p>
                  </a:txBody>
                  <a:tcPr/>
                </a:tc>
                <a:tc>
                  <a:txBody>
                    <a:bodyPr/>
                    <a:lstStyle/>
                    <a:p>
                      <a:r>
                        <a:rPr lang="en-US" sz="1800" b="0" i="0" u="none" strike="noStrike" kern="1200" baseline="0" dirty="0" smtClean="0">
                          <a:solidFill>
                            <a:schemeClr val="dk1"/>
                          </a:solidFill>
                          <a:latin typeface="+mn-lt"/>
                          <a:ea typeface="+mn-ea"/>
                          <a:cs typeface="+mn-cs"/>
                        </a:rPr>
                        <a:t>Useful for saving data from a Spark job to be consumed by shared code. Breaks if you change</a:t>
                      </a:r>
                    </a:p>
                    <a:p>
                      <a:r>
                        <a:rPr lang="en-US" sz="1800" b="0" i="0" u="none" strike="noStrike" kern="1200" baseline="0" dirty="0" smtClean="0">
                          <a:solidFill>
                            <a:schemeClr val="dk1"/>
                          </a:solidFill>
                          <a:latin typeface="+mn-lt"/>
                          <a:ea typeface="+mn-ea"/>
                          <a:cs typeface="+mn-cs"/>
                        </a:rPr>
                        <a:t>your classes, as it relies on Java Serialization.</a:t>
                      </a:r>
                      <a:endParaRPr lang="en-US" dirty="0"/>
                    </a:p>
                  </a:txBody>
                  <a:tcPr/>
                </a:tc>
              </a:tr>
            </a:tbl>
          </a:graphicData>
        </a:graphic>
      </p:graphicFrame>
    </p:spTree>
    <p:extLst>
      <p:ext uri="{BB962C8B-B14F-4D97-AF65-F5344CB8AC3E}">
        <p14:creationId xmlns:p14="http://schemas.microsoft.com/office/powerpoint/2010/main" val="4324709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Standalone Applications</a:t>
            </a:r>
            <a:endParaRPr lang="en-US" dirty="0"/>
          </a:p>
        </p:txBody>
      </p:sp>
      <p:sp>
        <p:nvSpPr>
          <p:cNvPr id="3" name="Content Placeholder 2"/>
          <p:cNvSpPr>
            <a:spLocks noGrp="1"/>
          </p:cNvSpPr>
          <p:nvPr>
            <p:ph idx="1"/>
          </p:nvPr>
        </p:nvSpPr>
        <p:spPr/>
        <p:txBody>
          <a:bodyPr>
            <a:noAutofit/>
          </a:bodyPr>
          <a:lstStyle/>
          <a:p>
            <a:r>
              <a:rPr lang="en-US" sz="2000" dirty="0" smtClean="0"/>
              <a:t>Spark </a:t>
            </a:r>
            <a:r>
              <a:rPr lang="en-US" sz="2000" dirty="0"/>
              <a:t>can be linked into standalone </a:t>
            </a:r>
            <a:r>
              <a:rPr lang="en-US" sz="2000" dirty="0" smtClean="0"/>
              <a:t>applications in </a:t>
            </a:r>
            <a:r>
              <a:rPr lang="en-US" sz="2000" dirty="0"/>
              <a:t>either Java, Scala, or Python. The main difference from using it in the </a:t>
            </a:r>
            <a:r>
              <a:rPr lang="en-US" sz="2000" dirty="0" smtClean="0"/>
              <a:t>shell is </a:t>
            </a:r>
            <a:r>
              <a:rPr lang="en-US" sz="2000" dirty="0"/>
              <a:t>that you need to initialize your own </a:t>
            </a:r>
            <a:r>
              <a:rPr lang="en-US" sz="1800" dirty="0" err="1">
                <a:latin typeface="Courier New" panose="02070309020205020404" pitchFamily="49" charset="0"/>
                <a:cs typeface="Courier New" panose="02070309020205020404" pitchFamily="49" charset="0"/>
              </a:rPr>
              <a:t>SparkContext</a:t>
            </a:r>
            <a:r>
              <a:rPr lang="en-US" sz="2000" dirty="0"/>
              <a:t>. After that, the API is the same.</a:t>
            </a:r>
          </a:p>
          <a:p>
            <a:r>
              <a:rPr lang="en-US" sz="2000" dirty="0"/>
              <a:t>The process of linking to Spark varies by language. In Java and Scala, you give </a:t>
            </a:r>
            <a:r>
              <a:rPr lang="en-US" sz="2000" dirty="0" smtClean="0"/>
              <a:t>your application </a:t>
            </a:r>
            <a:r>
              <a:rPr lang="en-US" sz="2000" dirty="0"/>
              <a:t>a Maven dependency on the spark-core artifact. </a:t>
            </a:r>
            <a:endParaRPr lang="en-US" sz="2000" dirty="0" smtClean="0"/>
          </a:p>
          <a:p>
            <a:r>
              <a:rPr lang="en-US" sz="2000" dirty="0" smtClean="0"/>
              <a:t>Maven </a:t>
            </a:r>
            <a:r>
              <a:rPr lang="en-US" sz="2000" dirty="0"/>
              <a:t>is a popular package management tool for Java-based languages that lets </a:t>
            </a:r>
            <a:r>
              <a:rPr lang="en-US" sz="2000" dirty="0" smtClean="0"/>
              <a:t>you link </a:t>
            </a:r>
            <a:r>
              <a:rPr lang="en-US" sz="2000" dirty="0"/>
              <a:t>to libraries in public repositories. You can use Maven itself to build your </a:t>
            </a:r>
            <a:r>
              <a:rPr lang="en-US" sz="2000" dirty="0" smtClean="0"/>
              <a:t>project, or </a:t>
            </a:r>
            <a:r>
              <a:rPr lang="en-US" sz="2000" dirty="0"/>
              <a:t>use other tools that can talk to the Maven repositories, including Scala’s </a:t>
            </a:r>
            <a:r>
              <a:rPr lang="en-US" sz="1800" dirty="0" err="1">
                <a:latin typeface="Courier New" panose="02070309020205020404" pitchFamily="49" charset="0"/>
                <a:cs typeface="Courier New" panose="02070309020205020404" pitchFamily="49" charset="0"/>
              </a:rPr>
              <a:t>sbt</a:t>
            </a:r>
            <a:r>
              <a:rPr lang="en-US" sz="1800" dirty="0">
                <a:latin typeface="Courier New" panose="02070309020205020404" pitchFamily="49" charset="0"/>
                <a:cs typeface="Courier New" panose="02070309020205020404" pitchFamily="49" charset="0"/>
              </a:rPr>
              <a:t> </a:t>
            </a:r>
            <a:r>
              <a:rPr lang="en-US" sz="2000" dirty="0"/>
              <a:t>tool </a:t>
            </a:r>
            <a:r>
              <a:rPr lang="en-US" sz="2000" dirty="0" smtClean="0"/>
              <a:t>or </a:t>
            </a:r>
            <a:r>
              <a:rPr lang="en-US" sz="1800" dirty="0" err="1" smtClean="0">
                <a:latin typeface="Courier New" panose="02070309020205020404" pitchFamily="49" charset="0"/>
                <a:cs typeface="Courier New" panose="02070309020205020404" pitchFamily="49" charset="0"/>
              </a:rPr>
              <a:t>Gradle</a:t>
            </a:r>
            <a:r>
              <a:rPr lang="en-US" sz="2000" dirty="0"/>
              <a:t>. </a:t>
            </a:r>
          </a:p>
          <a:p>
            <a:r>
              <a:rPr lang="en-US" sz="2000" dirty="0" smtClean="0"/>
              <a:t>Eclipse </a:t>
            </a:r>
            <a:r>
              <a:rPr lang="en-US" sz="2000" dirty="0"/>
              <a:t>also </a:t>
            </a:r>
            <a:r>
              <a:rPr lang="en-US" sz="2000" dirty="0" smtClean="0"/>
              <a:t>allows </a:t>
            </a:r>
            <a:r>
              <a:rPr lang="en-US" sz="2000" dirty="0"/>
              <a:t>you </a:t>
            </a:r>
            <a:r>
              <a:rPr lang="en-US" sz="2000" dirty="0" smtClean="0"/>
              <a:t>to directly </a:t>
            </a:r>
            <a:r>
              <a:rPr lang="en-US" sz="2000" dirty="0"/>
              <a:t>add a Maven dependency to a project.</a:t>
            </a:r>
          </a:p>
          <a:p>
            <a:r>
              <a:rPr lang="en-US" sz="2000" dirty="0"/>
              <a:t>In Python, you simply write applications as Python scripts, but you must run </a:t>
            </a:r>
            <a:r>
              <a:rPr lang="en-US" sz="2000" dirty="0" smtClean="0"/>
              <a:t>them using </a:t>
            </a:r>
            <a:r>
              <a:rPr lang="en-US" sz="2000" dirty="0"/>
              <a:t>the </a:t>
            </a:r>
            <a:r>
              <a:rPr lang="en-US" sz="1800" dirty="0">
                <a:latin typeface="Courier New" panose="02070309020205020404" pitchFamily="49" charset="0"/>
                <a:cs typeface="Courier New" panose="02070309020205020404" pitchFamily="49" charset="0"/>
              </a:rPr>
              <a:t>bin/spark-submit</a:t>
            </a:r>
            <a:r>
              <a:rPr lang="en-US" sz="2000" dirty="0"/>
              <a:t> script included in Spark. The </a:t>
            </a:r>
            <a:r>
              <a:rPr lang="en-US" sz="1800" dirty="0">
                <a:latin typeface="Courier New" panose="02070309020205020404" pitchFamily="49" charset="0"/>
                <a:cs typeface="Courier New" panose="02070309020205020404" pitchFamily="49" charset="0"/>
              </a:rPr>
              <a:t>spark-submit</a:t>
            </a:r>
            <a:r>
              <a:rPr lang="en-US" sz="2000" dirty="0"/>
              <a:t> </a:t>
            </a:r>
            <a:r>
              <a:rPr lang="en-US" sz="2000" dirty="0" smtClean="0"/>
              <a:t>script includes </a:t>
            </a:r>
            <a:r>
              <a:rPr lang="en-US" sz="2000" dirty="0"/>
              <a:t>the Spark </a:t>
            </a:r>
            <a:r>
              <a:rPr lang="en-US" sz="2000" dirty="0" smtClean="0"/>
              <a:t>Python dependencies.</a:t>
            </a:r>
          </a:p>
          <a:p>
            <a:r>
              <a:rPr lang="en-US" sz="2000" dirty="0" smtClean="0"/>
              <a:t>We simply </a:t>
            </a:r>
            <a:r>
              <a:rPr lang="en-US" sz="2000" dirty="0"/>
              <a:t>run your script with the </a:t>
            </a:r>
          </a:p>
          <a:p>
            <a:pPr marL="400050" lvl="1" indent="0">
              <a:buNone/>
            </a:pPr>
            <a:r>
              <a:rPr lang="en-US" dirty="0" smtClean="0"/>
              <a:t> </a:t>
            </a:r>
            <a:r>
              <a:rPr lang="en-US" sz="1800" dirty="0" smtClean="0">
                <a:latin typeface="Courier New" panose="02070309020205020404" pitchFamily="49" charset="0"/>
                <a:cs typeface="Courier New" panose="02070309020205020404" pitchFamily="49" charset="0"/>
              </a:rPr>
              <a:t>$SPARK_HOME/bin/spark-submit  your_script.py</a:t>
            </a: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dirty="0"/>
          </a:p>
        </p:txBody>
      </p:sp>
    </p:spTree>
    <p:extLst>
      <p:ext uri="{BB962C8B-B14F-4D97-AF65-F5344CB8AC3E}">
        <p14:creationId xmlns:p14="http://schemas.microsoft.com/office/powerpoint/2010/main" val="186080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Standalone Application in Python</a:t>
            </a:r>
            <a:endParaRPr lang="en-US" dirty="0"/>
          </a:p>
        </p:txBody>
      </p:sp>
      <p:sp>
        <p:nvSpPr>
          <p:cNvPr id="3" name="Content Placeholder 2"/>
          <p:cNvSpPr>
            <a:spLocks noGrp="1"/>
          </p:cNvSpPr>
          <p:nvPr>
            <p:ph idx="1"/>
          </p:nvPr>
        </p:nvSpPr>
        <p:spPr>
          <a:xfrm>
            <a:off x="457200" y="762000"/>
            <a:ext cx="8534400" cy="5592763"/>
          </a:xfrm>
        </p:spPr>
        <p:txBody>
          <a:bodyPr>
            <a:normAutofit fontScale="92500" lnSpcReduction="20000"/>
          </a:bodyPr>
          <a:lstStyle/>
          <a:p>
            <a:r>
              <a:rPr lang="en-US" dirty="0" smtClean="0"/>
              <a:t>To create an application (Python script) we need to import some Python classes and create </a:t>
            </a:r>
            <a:r>
              <a:rPr lang="en-US" sz="1800" dirty="0" err="1" smtClean="0">
                <a:latin typeface="Courier New" panose="02070309020205020404" pitchFamily="49" charset="0"/>
                <a:cs typeface="Courier New" panose="02070309020205020404" pitchFamily="49" charset="0"/>
              </a:rPr>
              <a:t>SparkContext</a:t>
            </a:r>
            <a:r>
              <a:rPr lang="en-US" dirty="0" smtClean="0"/>
              <a:t> object. </a:t>
            </a:r>
          </a:p>
          <a:p>
            <a:r>
              <a:rPr lang="en-US" dirty="0" smtClean="0"/>
              <a:t>The rest of the application is coded as if you are writing code in </a:t>
            </a:r>
            <a:r>
              <a:rPr lang="en-US" dirty="0" err="1" smtClean="0"/>
              <a:t>PySpark</a:t>
            </a:r>
            <a:r>
              <a:rPr lang="en-US" dirty="0" smtClean="0"/>
              <a:t> shell</a:t>
            </a:r>
          </a:p>
          <a:p>
            <a:pPr marL="0" indent="0">
              <a:buNone/>
            </a:pPr>
            <a:r>
              <a:rPr lang="en-US" sz="1800" dirty="0">
                <a:latin typeface="Courier New" panose="02070309020205020404" pitchFamily="49" charset="0"/>
                <a:cs typeface="Courier New" panose="02070309020205020404" pitchFamily="49" charset="0"/>
              </a:rPr>
              <a:t>from </a:t>
            </a:r>
            <a:r>
              <a:rPr lang="en-US" sz="1800" dirty="0" err="1">
                <a:latin typeface="Courier New" panose="02070309020205020404" pitchFamily="49" charset="0"/>
                <a:cs typeface="Courier New" panose="02070309020205020404" pitchFamily="49" charset="0"/>
              </a:rPr>
              <a:t>pyspark</a:t>
            </a:r>
            <a:r>
              <a:rPr lang="en-US" sz="1800" dirty="0">
                <a:latin typeface="Courier New" panose="02070309020205020404" pitchFamily="49" charset="0"/>
                <a:cs typeface="Courier New" panose="02070309020205020404" pitchFamily="49" charset="0"/>
              </a:rPr>
              <a:t> import </a:t>
            </a:r>
            <a:r>
              <a:rPr lang="en-US" sz="1800" dirty="0" err="1">
                <a:latin typeface="Courier New" panose="02070309020205020404" pitchFamily="49" charset="0"/>
                <a:cs typeface="Courier New" panose="02070309020205020404" pitchFamily="49" charset="0"/>
              </a:rPr>
              <a:t>SparkConf</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SparkContext</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conf</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SparkConf</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setMaster</a:t>
            </a:r>
            <a:r>
              <a:rPr lang="en-US" sz="1800" dirty="0" smtClean="0">
                <a:latin typeface="Courier New" panose="02070309020205020404" pitchFamily="49" charset="0"/>
                <a:cs typeface="Courier New" panose="02070309020205020404" pitchFamily="49" charset="0"/>
              </a:rPr>
              <a:t>("local").</a:t>
            </a:r>
            <a:r>
              <a:rPr lang="en-US" sz="1800" dirty="0" err="1">
                <a:latin typeface="Courier New" panose="02070309020205020404" pitchFamily="49" charset="0"/>
                <a:cs typeface="Courier New" panose="02070309020205020404" pitchFamily="49" charset="0"/>
              </a:rPr>
              <a:t>setAppName</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MyApp</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sc</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SparkContext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conf</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conf</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lines = </a:t>
            </a:r>
            <a:r>
              <a:rPr lang="en-US" sz="1800" dirty="0" err="1">
                <a:latin typeface="Courier New" panose="02070309020205020404" pitchFamily="49" charset="0"/>
                <a:cs typeface="Courier New" panose="02070309020205020404" pitchFamily="49" charset="0"/>
              </a:rPr>
              <a:t>sc.textFile</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ulysses</a:t>
            </a:r>
            <a:r>
              <a:rPr lang="en-US" sz="1800" dirty="0" smtClean="0">
                <a:latin typeface="Courier New" panose="02070309020205020404" pitchFamily="49" charset="0"/>
                <a:cs typeface="Courier New" panose="02070309020205020404" pitchFamily="49" charset="0"/>
              </a:rPr>
              <a:t>/4300.txt")</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lifeLines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lines.filter</a:t>
            </a:r>
            <a:r>
              <a:rPr lang="en-US" sz="1800" dirty="0">
                <a:latin typeface="Courier New" panose="02070309020205020404" pitchFamily="49" charset="0"/>
                <a:cs typeface="Courier New" panose="02070309020205020404" pitchFamily="49" charset="0"/>
              </a:rPr>
              <a:t>(lambda line: </a:t>
            </a:r>
            <a:r>
              <a:rPr lang="en-US" sz="1800" dirty="0" smtClean="0">
                <a:latin typeface="Courier New" panose="02070309020205020404" pitchFamily="49" charset="0"/>
                <a:cs typeface="Courier New" panose="02070309020205020404" pitchFamily="49" charset="0"/>
              </a:rPr>
              <a:t>"life" </a:t>
            </a:r>
            <a:r>
              <a:rPr lang="en-US" sz="1800" dirty="0">
                <a:latin typeface="Courier New" panose="02070309020205020404" pitchFamily="49" charset="0"/>
                <a:cs typeface="Courier New" panose="02070309020205020404" pitchFamily="49" charset="0"/>
              </a:rPr>
              <a:t>in line)</a:t>
            </a:r>
          </a:p>
          <a:p>
            <a:pPr marL="0" indent="0">
              <a:buNone/>
            </a:pPr>
            <a:r>
              <a:rPr lang="en-US" sz="1800" dirty="0">
                <a:latin typeface="Courier New" panose="02070309020205020404" pitchFamily="49" charset="0"/>
                <a:cs typeface="Courier New" panose="02070309020205020404" pitchFamily="49" charset="0"/>
              </a:rPr>
              <a:t>print </a:t>
            </a:r>
            <a:r>
              <a:rPr lang="en-US" sz="1800" dirty="0" err="1">
                <a:latin typeface="Courier New" panose="02070309020205020404" pitchFamily="49" charset="0"/>
                <a:cs typeface="Courier New" panose="02070309020205020404" pitchFamily="49" charset="0"/>
              </a:rPr>
              <a:t>lifeLines.first</a:t>
            </a:r>
            <a:r>
              <a:rPr lang="en-US" sz="1800" dirty="0" smtClean="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r>
              <a:rPr lang="en-US" sz="2000" dirty="0" smtClean="0">
                <a:cs typeface="Courier New" panose="02070309020205020404" pitchFamily="49" charset="0"/>
              </a:rPr>
              <a:t>If we invoke the above with:</a:t>
            </a:r>
          </a:p>
          <a:p>
            <a:pPr marL="0" indent="0">
              <a:buNone/>
            </a:pPr>
            <a:r>
              <a:rPr lang="en-US" sz="1800" dirty="0" smtClean="0">
                <a:latin typeface="Courier New" panose="02070309020205020404" pitchFamily="49" charset="0"/>
                <a:cs typeface="Courier New" panose="02070309020205020404" pitchFamily="49" charset="0"/>
              </a:rPr>
              <a:t>$ spark-submit my_script.py</a:t>
            </a:r>
          </a:p>
          <a:p>
            <a:r>
              <a:rPr lang="en-US" sz="2000" dirty="0" smtClean="0">
                <a:cs typeface="Courier New" panose="02070309020205020404" pitchFamily="49" charset="0"/>
              </a:rPr>
              <a:t>We get:</a:t>
            </a:r>
          </a:p>
          <a:p>
            <a:pPr marL="0" indent="0">
              <a:buNone/>
            </a:pPr>
            <a:r>
              <a:rPr lang="en-US" sz="1800" dirty="0">
                <a:latin typeface="Courier New" panose="02070309020205020404" pitchFamily="49" charset="0"/>
                <a:cs typeface="Courier New" panose="02070309020205020404" pitchFamily="49" charset="0"/>
              </a:rPr>
              <a:t>py4j.protocol.Py4JJavaError: An error occurred while calling o25.partitions.</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org.apache.hadoop.mapred.InvalidInputException</a:t>
            </a:r>
            <a:r>
              <a:rPr lang="en-US" sz="1800" dirty="0">
                <a:latin typeface="Courier New" panose="02070309020205020404" pitchFamily="49" charset="0"/>
                <a:cs typeface="Courier New" panose="02070309020205020404" pitchFamily="49" charset="0"/>
              </a:rPr>
              <a:t>: Input path does not exist: hdfs://</a:t>
            </a:r>
            <a:r>
              <a:rPr lang="en-US" sz="1800" dirty="0" smtClean="0">
                <a:latin typeface="Courier New" panose="02070309020205020404" pitchFamily="49" charset="0"/>
                <a:cs typeface="Courier New" panose="02070309020205020404" pitchFamily="49" charset="0"/>
              </a:rPr>
              <a:t>localhost:8020/ulysses/4300.txt</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endParaRPr lang="en-US" dirty="0" smtClean="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dirty="0"/>
          </a:p>
        </p:txBody>
      </p:sp>
    </p:spTree>
    <p:extLst>
      <p:ext uri="{BB962C8B-B14F-4D97-AF65-F5344CB8AC3E}">
        <p14:creationId xmlns:p14="http://schemas.microsoft.com/office/powerpoint/2010/main" val="10242553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Applications use full HDFS path</a:t>
            </a:r>
            <a:endParaRPr lang="en-US" dirty="0"/>
          </a:p>
        </p:txBody>
      </p:sp>
      <p:sp>
        <p:nvSpPr>
          <p:cNvPr id="3" name="Content Placeholder 2"/>
          <p:cNvSpPr>
            <a:spLocks noGrp="1"/>
          </p:cNvSpPr>
          <p:nvPr>
            <p:ph idx="1"/>
          </p:nvPr>
        </p:nvSpPr>
        <p:spPr/>
        <p:txBody>
          <a:bodyPr>
            <a:normAutofit/>
          </a:bodyPr>
          <a:lstStyle/>
          <a:p>
            <a:r>
              <a:rPr lang="en-US" dirty="0" smtClean="0"/>
              <a:t>Apparently, we need to provide the complete HDFS path to our files</a:t>
            </a:r>
            <a:r>
              <a:rPr lang="en-US" dirty="0"/>
              <a:t> </a:t>
            </a:r>
            <a:r>
              <a:rPr lang="en-US" dirty="0" smtClean="0"/>
              <a:t>and the </a:t>
            </a:r>
            <a:r>
              <a:rPr lang="en-US" sz="1800" dirty="0" smtClean="0">
                <a:latin typeface="Courier New" panose="02070309020205020404" pitchFamily="49" charset="0"/>
                <a:cs typeface="Courier New" panose="02070309020205020404" pitchFamily="49" charset="0"/>
              </a:rPr>
              <a:t>filter() </a:t>
            </a:r>
            <a:r>
              <a:rPr lang="en-US" dirty="0" smtClean="0"/>
              <a:t>line of the script should read:</a:t>
            </a:r>
          </a:p>
          <a:p>
            <a:pPr marL="0" indent="0">
              <a:buNone/>
            </a:pPr>
            <a:r>
              <a:rPr lang="en-US" sz="1600" dirty="0">
                <a:latin typeface="Courier New" panose="02070309020205020404" pitchFamily="49" charset="0"/>
                <a:cs typeface="Courier New" panose="02070309020205020404" pitchFamily="49" charset="0"/>
              </a:rPr>
              <a:t>lines = </a:t>
            </a:r>
            <a:r>
              <a:rPr lang="en-US" sz="1600" dirty="0" err="1">
                <a:latin typeface="Courier New" panose="02070309020205020404" pitchFamily="49" charset="0"/>
                <a:cs typeface="Courier New" panose="02070309020205020404" pitchFamily="49" charset="0"/>
              </a:rPr>
              <a:t>sc.textFile</a:t>
            </a:r>
            <a:r>
              <a:rPr lang="en-US" sz="1600" dirty="0" smtClean="0">
                <a:latin typeface="Courier New" panose="02070309020205020404" pitchFamily="49" charset="0"/>
                <a:cs typeface="Courier New" panose="02070309020205020404" pitchFamily="49" charset="0"/>
              </a:rPr>
              <a:t>("/user/</a:t>
            </a:r>
            <a:r>
              <a:rPr lang="en-US" sz="1600" dirty="0" err="1" smtClean="0">
                <a:latin typeface="Courier New" panose="02070309020205020404" pitchFamily="49" charset="0"/>
                <a:cs typeface="Courier New" panose="02070309020205020404" pitchFamily="49" charset="0"/>
              </a:rPr>
              <a:t>cloudera</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ulysses</a:t>
            </a:r>
            <a:r>
              <a:rPr lang="en-US" sz="1600" dirty="0" smtClean="0">
                <a:latin typeface="Courier New" panose="02070309020205020404" pitchFamily="49" charset="0"/>
                <a:cs typeface="Courier New" panose="02070309020205020404" pitchFamily="49" charset="0"/>
              </a:rPr>
              <a:t>/4300.txt") </a:t>
            </a:r>
          </a:p>
          <a:p>
            <a:pPr marL="0" indent="0">
              <a:buNone/>
            </a:pPr>
            <a:r>
              <a:rPr lang="en-US" sz="2000" dirty="0" smtClean="0">
                <a:cs typeface="Courier New" panose="02070309020205020404" pitchFamily="49" charset="0"/>
              </a:rPr>
              <a:t>or</a:t>
            </a:r>
          </a:p>
          <a:p>
            <a:pPr marL="0" indent="0">
              <a:buNone/>
            </a:pPr>
            <a:r>
              <a:rPr lang="en-US" sz="1600" dirty="0">
                <a:latin typeface="Courier New" panose="02070309020205020404" pitchFamily="49" charset="0"/>
                <a:cs typeface="Courier New" panose="02070309020205020404" pitchFamily="49" charset="0"/>
              </a:rPr>
              <a:t>lines = </a:t>
            </a:r>
            <a:r>
              <a:rPr lang="en-US" sz="1600" dirty="0" err="1">
                <a:latin typeface="Courier New" panose="02070309020205020404" pitchFamily="49" charset="0"/>
                <a:cs typeface="Courier New" panose="02070309020205020404" pitchFamily="49" charset="0"/>
              </a:rPr>
              <a:t>sc.textFile</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hdfs</a:t>
            </a:r>
            <a:r>
              <a:rPr lang="en-US" sz="1600" dirty="0" smtClean="0">
                <a:latin typeface="Courier New" panose="02070309020205020404" pitchFamily="49" charset="0"/>
                <a:cs typeface="Courier New" panose="02070309020205020404" pitchFamily="49" charset="0"/>
              </a:rPr>
              <a:t>:///user/</a:t>
            </a:r>
            <a:r>
              <a:rPr lang="en-US" sz="1600" dirty="0" err="1" smtClean="0">
                <a:latin typeface="Courier New" panose="02070309020205020404" pitchFamily="49" charset="0"/>
                <a:cs typeface="Courier New" panose="02070309020205020404" pitchFamily="49" charset="0"/>
              </a:rPr>
              <a:t>cloudera</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ulysses</a:t>
            </a:r>
            <a:r>
              <a:rPr lang="en-US" sz="1600" dirty="0" smtClean="0">
                <a:latin typeface="Courier New" panose="02070309020205020404" pitchFamily="49" charset="0"/>
                <a:cs typeface="Courier New" panose="02070309020205020404" pitchFamily="49" charset="0"/>
              </a:rPr>
              <a:t>/4300.txt")</a:t>
            </a:r>
          </a:p>
          <a:p>
            <a:r>
              <a:rPr lang="en-US" dirty="0" smtClean="0">
                <a:cs typeface="Courier New" panose="02070309020205020404" pitchFamily="49" charset="0"/>
              </a:rPr>
              <a:t>If you recall, in HDFS, every user has a home directory, </a:t>
            </a:r>
            <a:r>
              <a:rPr lang="en-US" sz="1800" dirty="0" smtClean="0">
                <a:latin typeface="Courier New" panose="02070309020205020404" pitchFamily="49" charset="0"/>
                <a:cs typeface="Courier New" panose="02070309020205020404" pitchFamily="49" charset="0"/>
              </a:rPr>
              <a:t>/user/</a:t>
            </a:r>
            <a:r>
              <a:rPr lang="en-US" sz="1800" dirty="0" err="1" smtClean="0">
                <a:latin typeface="Courier New" panose="02070309020205020404" pitchFamily="49" charset="0"/>
                <a:cs typeface="Courier New" panose="02070309020205020404" pitchFamily="49" charset="0"/>
              </a:rPr>
              <a:t>cloudera</a:t>
            </a:r>
            <a:r>
              <a:rPr lang="en-US" sz="1800"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in our case. </a:t>
            </a:r>
          </a:p>
          <a:p>
            <a:r>
              <a:rPr lang="en-US" dirty="0" smtClean="0">
                <a:cs typeface="Courier New" panose="02070309020205020404" pitchFamily="49" charset="0"/>
              </a:rPr>
              <a:t>Modified script will produce the expected output:</a:t>
            </a:r>
          </a:p>
          <a:p>
            <a:pPr marL="0" indent="0">
              <a:buNone/>
            </a:pPr>
            <a:r>
              <a:rPr lang="en-US" sz="1800" dirty="0">
                <a:latin typeface="Courier New" panose="02070309020205020404" pitchFamily="49" charset="0"/>
                <a:cs typeface="Courier New" panose="02070309020205020404" pitchFamily="49" charset="0"/>
              </a:rPr>
              <a:t>$ spark-submit your_script.py</a:t>
            </a:r>
          </a:p>
          <a:p>
            <a:pPr marL="0" indent="0">
              <a:buNone/>
            </a:pPr>
            <a:r>
              <a:rPr lang="en-US" sz="1800" dirty="0">
                <a:latin typeface="Courier New" panose="02070309020205020404" pitchFamily="49" charset="0"/>
                <a:cs typeface="Courier New" panose="02070309020205020404" pitchFamily="49" charset="0"/>
              </a:rPr>
              <a:t>whom Mulligan was one, and Arius, warring his life long upon the</a:t>
            </a:r>
          </a:p>
          <a:p>
            <a:r>
              <a:rPr lang="en-US" sz="2000" dirty="0" smtClean="0">
                <a:cs typeface="Courier New" panose="02070309020205020404" pitchFamily="49" charset="0"/>
              </a:rPr>
              <a:t>If we want to read </a:t>
            </a:r>
            <a:r>
              <a:rPr lang="en-US" sz="1800" dirty="0" smtClean="0">
                <a:latin typeface="Courier New" panose="02070309020205020404" pitchFamily="49" charset="0"/>
                <a:cs typeface="Courier New" panose="02070309020205020404" pitchFamily="49" charset="0"/>
              </a:rPr>
              <a:t>4300.txt</a:t>
            </a:r>
            <a:r>
              <a:rPr lang="en-US" sz="2000" dirty="0" smtClean="0">
                <a:cs typeface="Courier New" panose="02070309020205020404" pitchFamily="49" charset="0"/>
              </a:rPr>
              <a:t> file from the local Linux directory </a:t>
            </a:r>
            <a:r>
              <a:rPr lang="en-US" sz="1800" dirty="0" smtClean="0">
                <a:latin typeface="Courier New" panose="02070309020205020404" pitchFamily="49" charset="0"/>
                <a:cs typeface="Courier New" panose="02070309020205020404" pitchFamily="49" charset="0"/>
              </a:rPr>
              <a:t>/home/</a:t>
            </a:r>
            <a:r>
              <a:rPr lang="en-US" sz="1800" dirty="0" err="1" smtClean="0">
                <a:latin typeface="Courier New" panose="02070309020205020404" pitchFamily="49" charset="0"/>
                <a:cs typeface="Courier New" panose="02070309020205020404" pitchFamily="49" charset="0"/>
              </a:rPr>
              <a:t>cloudera</a:t>
            </a:r>
            <a:r>
              <a:rPr lang="en-US" sz="2000" dirty="0" smtClean="0">
                <a:cs typeface="Courier New" panose="02070309020205020404" pitchFamily="49" charset="0"/>
              </a:rPr>
              <a:t>, we should change the above line to:</a:t>
            </a:r>
          </a:p>
          <a:p>
            <a:pPr marL="0" indent="0">
              <a:buNone/>
            </a:pPr>
            <a:r>
              <a:rPr lang="en-US" sz="1800" dirty="0">
                <a:latin typeface="Courier New" panose="02070309020205020404" pitchFamily="49" charset="0"/>
                <a:cs typeface="Courier New" panose="02070309020205020404" pitchFamily="49" charset="0"/>
              </a:rPr>
              <a:t>lines = </a:t>
            </a:r>
            <a:r>
              <a:rPr lang="en-US" sz="1800" dirty="0" err="1">
                <a:latin typeface="Courier New" panose="02070309020205020404" pitchFamily="49" charset="0"/>
                <a:cs typeface="Courier New" panose="02070309020205020404" pitchFamily="49" charset="0"/>
              </a:rPr>
              <a:t>sc.textFile</a:t>
            </a:r>
            <a:r>
              <a:rPr lang="en-US" sz="1800" dirty="0" smtClean="0">
                <a:latin typeface="Courier New" panose="02070309020205020404" pitchFamily="49" charset="0"/>
                <a:cs typeface="Courier New" panose="02070309020205020404" pitchFamily="49" charset="0"/>
              </a:rPr>
              <a:t>("file:///home/cloudera/4300.txt")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endParaRPr lang="en-US" dirty="0">
              <a:cs typeface="Courier New" panose="02070309020205020404" pitchFamily="49" charset="0"/>
            </a:endParaRPr>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dirty="0"/>
          </a:p>
        </p:txBody>
      </p:sp>
    </p:spTree>
    <p:extLst>
      <p:ext uri="{BB962C8B-B14F-4D97-AF65-F5344CB8AC3E}">
        <p14:creationId xmlns:p14="http://schemas.microsoft.com/office/powerpoint/2010/main" val="14613088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Initializing </a:t>
            </a:r>
            <a:r>
              <a:rPr lang="en-US" sz="3100" dirty="0" err="1" smtClean="0">
                <a:latin typeface="Courier New" panose="02070309020205020404" pitchFamily="49" charset="0"/>
                <a:cs typeface="Courier New" panose="02070309020205020404" pitchFamily="49" charset="0"/>
              </a:rPr>
              <a:t>SparkContext</a:t>
            </a:r>
            <a:r>
              <a:rPr lang="en-US" sz="3100" dirty="0" smtClean="0">
                <a:latin typeface="Courier New" panose="02070309020205020404" pitchFamily="49" charset="0"/>
                <a:cs typeface="Courier New" panose="02070309020205020404" pitchFamily="49" charset="0"/>
              </a:rPr>
              <a:t> </a:t>
            </a:r>
            <a:r>
              <a:rPr lang="en-US" dirty="0" smtClean="0"/>
              <a:t>object</a:t>
            </a:r>
            <a:endParaRPr lang="en-US" dirty="0"/>
          </a:p>
        </p:txBody>
      </p:sp>
      <p:sp>
        <p:nvSpPr>
          <p:cNvPr id="3" name="Content Placeholder 2"/>
          <p:cNvSpPr>
            <a:spLocks noGrp="1"/>
          </p:cNvSpPr>
          <p:nvPr>
            <p:ph idx="1"/>
          </p:nvPr>
        </p:nvSpPr>
        <p:spPr>
          <a:xfrm>
            <a:off x="457200" y="762000"/>
            <a:ext cx="8534400" cy="5592763"/>
          </a:xfrm>
        </p:spPr>
        <p:txBody>
          <a:bodyPr>
            <a:normAutofit fontScale="92500" lnSpcReduction="20000"/>
          </a:bodyPr>
          <a:lstStyle/>
          <a:p>
            <a:r>
              <a:rPr lang="en-US" dirty="0" smtClean="0"/>
              <a:t>To initialize </a:t>
            </a:r>
            <a:r>
              <a:rPr lang="en-US" sz="1800" dirty="0" err="1" smtClean="0">
                <a:latin typeface="Courier New" panose="02070309020205020404" pitchFamily="49" charset="0"/>
                <a:cs typeface="Courier New" panose="02070309020205020404" pitchFamily="49" charset="0"/>
              </a:rPr>
              <a:t>SparkContext</a:t>
            </a:r>
            <a:r>
              <a:rPr lang="en-US" dirty="0" smtClean="0"/>
              <a:t> in Scala we would  write:</a:t>
            </a:r>
          </a:p>
          <a:p>
            <a:pPr marL="0" indent="0">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org.apache.spark.SparkConf</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org.apache.spark.SparkContext</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org.apache.spark.SparkContext</a:t>
            </a:r>
            <a:r>
              <a:rPr lang="en-US" sz="1600" dirty="0">
                <a:latin typeface="Courier New" panose="02070309020205020404" pitchFamily="49" charset="0"/>
                <a:cs typeface="Courier New" panose="02070309020205020404" pitchFamily="49" charset="0"/>
              </a:rPr>
              <a:t>._</a:t>
            </a:r>
          </a:p>
          <a:p>
            <a:pPr marL="0" indent="0">
              <a:buNone/>
            </a:pPr>
            <a:r>
              <a:rPr lang="en-US" sz="1600" dirty="0" err="1">
                <a:latin typeface="Courier New" panose="02070309020205020404" pitchFamily="49" charset="0"/>
                <a:cs typeface="Courier New" panose="02070309020205020404" pitchFamily="49" charset="0"/>
              </a:rPr>
              <a:t>val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conf</a:t>
            </a:r>
            <a:r>
              <a:rPr lang="en-US" sz="1600" dirty="0">
                <a:latin typeface="Courier New" panose="02070309020205020404" pitchFamily="49" charset="0"/>
                <a:cs typeface="Courier New" panose="02070309020205020404" pitchFamily="49" charset="0"/>
              </a:rPr>
              <a:t> = new </a:t>
            </a:r>
            <a:r>
              <a:rPr lang="en-US" sz="1600" dirty="0" err="1">
                <a:latin typeface="Courier New" panose="02070309020205020404" pitchFamily="49" charset="0"/>
                <a:cs typeface="Courier New" panose="02070309020205020404" pitchFamily="49" charset="0"/>
              </a:rPr>
              <a:t>SparkConf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setMaster</a:t>
            </a:r>
            <a:r>
              <a:rPr lang="en-US" sz="1600" dirty="0" smtClean="0">
                <a:latin typeface="Courier New" panose="02070309020205020404" pitchFamily="49" charset="0"/>
                <a:cs typeface="Courier New" panose="02070309020205020404" pitchFamily="49" charset="0"/>
              </a:rPr>
              <a:t>("local").</a:t>
            </a:r>
            <a:r>
              <a:rPr lang="en-US" sz="1600" dirty="0" err="1">
                <a:latin typeface="Courier New" panose="02070309020205020404" pitchFamily="49" charset="0"/>
                <a:cs typeface="Courier New" panose="02070309020205020404" pitchFamily="49" charset="0"/>
              </a:rPr>
              <a:t>setAppName</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MyApp</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val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t>
            </a:r>
            <a:r>
              <a:rPr lang="en-US" sz="1600" dirty="0">
                <a:latin typeface="Courier New" panose="02070309020205020404" pitchFamily="49" charset="0"/>
                <a:cs typeface="Courier New" panose="02070309020205020404" pitchFamily="49" charset="0"/>
              </a:rPr>
              <a:t> = new </a:t>
            </a:r>
            <a:r>
              <a:rPr lang="en-US" sz="1600" dirty="0" err="1">
                <a:latin typeface="Courier New" panose="02070309020205020404" pitchFamily="49" charset="0"/>
                <a:cs typeface="Courier New" panose="02070309020205020404" pitchFamily="49" charset="0"/>
              </a:rPr>
              <a:t>SparkContext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conf</a:t>
            </a:r>
            <a:r>
              <a:rPr lang="en-US" sz="1600" dirty="0">
                <a:latin typeface="Courier New" panose="02070309020205020404" pitchFamily="49" charset="0"/>
                <a:cs typeface="Courier New" panose="02070309020205020404" pitchFamily="49" charset="0"/>
              </a:rPr>
              <a:t>)</a:t>
            </a:r>
          </a:p>
          <a:p>
            <a:r>
              <a:rPr lang="en-US" dirty="0" smtClean="0"/>
              <a:t>To initialize </a:t>
            </a:r>
            <a:r>
              <a:rPr lang="en-US" sz="1800" dirty="0" err="1" smtClean="0">
                <a:latin typeface="Courier New" panose="02070309020205020404" pitchFamily="49" charset="0"/>
                <a:cs typeface="Courier New" panose="02070309020205020404" pitchFamily="49" charset="0"/>
              </a:rPr>
              <a:t>SparkContext</a:t>
            </a:r>
            <a:r>
              <a:rPr lang="en-US" dirty="0" smtClean="0"/>
              <a:t> in Java we would write</a:t>
            </a:r>
          </a:p>
          <a:p>
            <a:pPr marL="0" indent="0">
              <a:buNone/>
            </a:pPr>
            <a:r>
              <a:rPr lang="en-US" sz="1700" dirty="0">
                <a:latin typeface="Courier New" panose="02070309020205020404" pitchFamily="49" charset="0"/>
                <a:cs typeface="Courier New" panose="02070309020205020404" pitchFamily="49" charset="0"/>
              </a:rPr>
              <a:t>import </a:t>
            </a:r>
            <a:r>
              <a:rPr lang="en-US" sz="1700" dirty="0" err="1">
                <a:latin typeface="Courier New" panose="02070309020205020404" pitchFamily="49" charset="0"/>
                <a:cs typeface="Courier New" panose="02070309020205020404" pitchFamily="49" charset="0"/>
              </a:rPr>
              <a:t>org.apache.spark.SparkConf</a:t>
            </a:r>
            <a:r>
              <a:rPr lang="en-US" sz="1700" dirty="0">
                <a:latin typeface="Courier New" panose="02070309020205020404" pitchFamily="49" charset="0"/>
                <a:cs typeface="Courier New" panose="02070309020205020404" pitchFamily="49" charset="0"/>
              </a:rPr>
              <a:t>;</a:t>
            </a:r>
          </a:p>
          <a:p>
            <a:pPr marL="0" indent="0">
              <a:buNone/>
            </a:pPr>
            <a:r>
              <a:rPr lang="en-US" sz="1700" dirty="0">
                <a:latin typeface="Courier New" panose="02070309020205020404" pitchFamily="49" charset="0"/>
                <a:cs typeface="Courier New" panose="02070309020205020404" pitchFamily="49" charset="0"/>
              </a:rPr>
              <a:t>import </a:t>
            </a:r>
            <a:r>
              <a:rPr lang="en-US" sz="1700" dirty="0" err="1">
                <a:latin typeface="Courier New" panose="02070309020205020404" pitchFamily="49" charset="0"/>
                <a:cs typeface="Courier New" panose="02070309020205020404" pitchFamily="49" charset="0"/>
              </a:rPr>
              <a:t>org.apache.spark.api.java.JavaSparkContext</a:t>
            </a:r>
            <a:r>
              <a:rPr lang="en-US" sz="17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SparkConf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conf</a:t>
            </a:r>
            <a:r>
              <a:rPr lang="en-US" sz="1600" dirty="0">
                <a:latin typeface="Courier New" panose="02070309020205020404" pitchFamily="49" charset="0"/>
                <a:cs typeface="Courier New" panose="02070309020205020404" pitchFamily="49" charset="0"/>
              </a:rPr>
              <a:t> = new </a:t>
            </a:r>
            <a:r>
              <a:rPr lang="en-US" sz="1600" dirty="0" err="1">
                <a:latin typeface="Courier New" panose="02070309020205020404" pitchFamily="49" charset="0"/>
                <a:cs typeface="Courier New" panose="02070309020205020404" pitchFamily="49" charset="0"/>
              </a:rPr>
              <a:t>SparkConf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setMaster</a:t>
            </a:r>
            <a:r>
              <a:rPr lang="en-US" sz="1600" dirty="0" smtClean="0">
                <a:latin typeface="Courier New" panose="02070309020205020404" pitchFamily="49" charset="0"/>
                <a:cs typeface="Courier New" panose="02070309020205020404" pitchFamily="49" charset="0"/>
              </a:rPr>
              <a:t>("local").</a:t>
            </a:r>
            <a:r>
              <a:rPr lang="en-US" sz="1600" dirty="0" err="1" smtClean="0">
                <a:latin typeface="Courier New" panose="02070309020205020404" pitchFamily="49" charset="0"/>
                <a:cs typeface="Courier New" panose="02070309020205020404" pitchFamily="49" charset="0"/>
              </a:rPr>
              <a:t>setAppName</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MyApp</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700" dirty="0" err="1">
                <a:latin typeface="Courier New" panose="02070309020205020404" pitchFamily="49" charset="0"/>
                <a:cs typeface="Courier New" panose="02070309020205020404" pitchFamily="49" charset="0"/>
              </a:rPr>
              <a:t>JavaSparkContext</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sc</a:t>
            </a:r>
            <a:r>
              <a:rPr lang="en-US" sz="1700" dirty="0">
                <a:latin typeface="Courier New" panose="02070309020205020404" pitchFamily="49" charset="0"/>
                <a:cs typeface="Courier New" panose="02070309020205020404" pitchFamily="49" charset="0"/>
              </a:rPr>
              <a:t> = new </a:t>
            </a:r>
            <a:r>
              <a:rPr lang="en-US" sz="1700" dirty="0" err="1">
                <a:latin typeface="Courier New" panose="02070309020205020404" pitchFamily="49" charset="0"/>
                <a:cs typeface="Courier New" panose="02070309020205020404" pitchFamily="49" charset="0"/>
              </a:rPr>
              <a:t>JavaSparkContext</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conf</a:t>
            </a:r>
            <a:r>
              <a:rPr lang="en-US" sz="1700" dirty="0">
                <a:latin typeface="Courier New" panose="02070309020205020404" pitchFamily="49" charset="0"/>
                <a:cs typeface="Courier New" panose="02070309020205020404" pitchFamily="49" charset="0"/>
              </a:rPr>
              <a:t>);</a:t>
            </a:r>
          </a:p>
          <a:p>
            <a:r>
              <a:rPr lang="en-US" dirty="0" smtClean="0"/>
              <a:t>To initialize </a:t>
            </a:r>
            <a:r>
              <a:rPr lang="en-US" sz="1800" dirty="0" err="1" smtClean="0">
                <a:latin typeface="Courier New" panose="02070309020205020404" pitchFamily="49" charset="0"/>
                <a:cs typeface="Courier New" panose="02070309020205020404" pitchFamily="49" charset="0"/>
              </a:rPr>
              <a:t>SparkContext</a:t>
            </a:r>
            <a:r>
              <a:rPr lang="en-US" dirty="0" smtClean="0"/>
              <a:t> in Python we did:</a:t>
            </a:r>
          </a:p>
          <a:p>
            <a:pPr marL="0" indent="0">
              <a:buNone/>
            </a:pPr>
            <a:r>
              <a:rPr lang="en-US" sz="1600" dirty="0">
                <a:latin typeface="Courier New" panose="02070309020205020404" pitchFamily="49" charset="0"/>
                <a:cs typeface="Courier New" panose="02070309020205020404" pitchFamily="49" charset="0"/>
              </a:rPr>
              <a:t>from </a:t>
            </a:r>
            <a:r>
              <a:rPr lang="en-US" sz="1600" dirty="0" err="1">
                <a:latin typeface="Courier New" panose="02070309020205020404" pitchFamily="49" charset="0"/>
                <a:cs typeface="Courier New" panose="02070309020205020404" pitchFamily="49" charset="0"/>
              </a:rPr>
              <a:t>pyspark</a:t>
            </a:r>
            <a:r>
              <a:rPr lang="en-US" sz="1600" dirty="0">
                <a:latin typeface="Courier New" panose="02070309020205020404" pitchFamily="49" charset="0"/>
                <a:cs typeface="Courier New" panose="02070309020205020404" pitchFamily="49" charset="0"/>
              </a:rPr>
              <a:t> import </a:t>
            </a:r>
            <a:r>
              <a:rPr lang="en-US" sz="1600" dirty="0" err="1">
                <a:latin typeface="Courier New" panose="02070309020205020404" pitchFamily="49" charset="0"/>
                <a:cs typeface="Courier New" panose="02070309020205020404" pitchFamily="49" charset="0"/>
              </a:rPr>
              <a:t>SparkConf</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SparkContext</a:t>
            </a: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conf</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SparkConf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setMaster</a:t>
            </a:r>
            <a:r>
              <a:rPr lang="en-US" sz="1600" dirty="0" smtClean="0">
                <a:latin typeface="Courier New" panose="02070309020205020404" pitchFamily="49" charset="0"/>
                <a:cs typeface="Courier New" panose="02070309020205020404" pitchFamily="49" charset="0"/>
              </a:rPr>
              <a:t>("local").</a:t>
            </a:r>
            <a:r>
              <a:rPr lang="en-US" sz="1600" dirty="0" err="1" smtClean="0">
                <a:latin typeface="Courier New" panose="02070309020205020404" pitchFamily="49" charset="0"/>
                <a:cs typeface="Courier New" panose="02070309020205020404" pitchFamily="49" charset="0"/>
              </a:rPr>
              <a:t>setAppName</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MyApp</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sc</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SparkContext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conf</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conf</a:t>
            </a:r>
            <a:r>
              <a:rPr lang="en-US" sz="1600" dirty="0" smtClean="0">
                <a:latin typeface="Courier New" panose="02070309020205020404" pitchFamily="49" charset="0"/>
                <a:cs typeface="Courier New" panose="02070309020205020404" pitchFamily="49" charset="0"/>
              </a:rPr>
              <a:t>)</a:t>
            </a:r>
            <a:endParaRPr lang="en-US" sz="1600" dirty="0" smtClean="0"/>
          </a:p>
          <a:p>
            <a:endParaRPr lang="en-US" dirty="0"/>
          </a:p>
          <a:p>
            <a:r>
              <a:rPr lang="en-US" dirty="0"/>
              <a:t>Only one </a:t>
            </a:r>
            <a:r>
              <a:rPr lang="en-US" sz="1900" dirty="0" err="1">
                <a:latin typeface="Courier New" panose="02070309020205020404" pitchFamily="49" charset="0"/>
                <a:cs typeface="Courier New" panose="02070309020205020404" pitchFamily="49" charset="0"/>
              </a:rPr>
              <a:t>SparkContext</a:t>
            </a:r>
            <a:r>
              <a:rPr lang="en-US" dirty="0"/>
              <a:t> may be active per JVM. </a:t>
            </a:r>
            <a:endParaRPr lang="en-US" dirty="0" smtClean="0"/>
          </a:p>
          <a:p>
            <a:r>
              <a:rPr lang="en-US" dirty="0" smtClean="0"/>
              <a:t>You </a:t>
            </a:r>
            <a:r>
              <a:rPr lang="en-US" dirty="0"/>
              <a:t>must </a:t>
            </a:r>
            <a:r>
              <a:rPr lang="en-US" sz="1900" dirty="0">
                <a:latin typeface="Courier New" panose="02070309020205020404" pitchFamily="49" charset="0"/>
                <a:cs typeface="Courier New" panose="02070309020205020404" pitchFamily="49" charset="0"/>
              </a:rPr>
              <a:t>stop()</a:t>
            </a:r>
            <a:r>
              <a:rPr lang="en-US" dirty="0"/>
              <a:t> the active </a:t>
            </a:r>
            <a:r>
              <a:rPr lang="en-US" sz="1900" dirty="0" err="1">
                <a:latin typeface="Courier New" panose="02070309020205020404" pitchFamily="49" charset="0"/>
                <a:cs typeface="Courier New" panose="02070309020205020404" pitchFamily="49" charset="0"/>
              </a:rPr>
              <a:t>SparkContext</a:t>
            </a:r>
            <a:r>
              <a:rPr lang="en-US" dirty="0"/>
              <a:t> before creating a new </a:t>
            </a:r>
            <a:r>
              <a:rPr lang="en-US" dirty="0" smtClean="0"/>
              <a:t>one. To shutdown </a:t>
            </a:r>
            <a:r>
              <a:rPr lang="en-US" sz="1800" dirty="0" err="1" smtClean="0">
                <a:latin typeface="Courier New" panose="02070309020205020404" pitchFamily="49" charset="0"/>
                <a:cs typeface="Courier New" panose="02070309020205020404" pitchFamily="49" charset="0"/>
              </a:rPr>
              <a:t>SparkContext</a:t>
            </a:r>
            <a:r>
              <a:rPr lang="en-US" dirty="0" smtClean="0"/>
              <a:t> call </a:t>
            </a:r>
            <a:r>
              <a:rPr lang="en-US" sz="1800" dirty="0" err="1" smtClean="0">
                <a:latin typeface="Courier New" panose="02070309020205020404" pitchFamily="49" charset="0"/>
                <a:cs typeface="Courier New" panose="02070309020205020404" pitchFamily="49" charset="0"/>
              </a:rPr>
              <a:t>sc.stop</a:t>
            </a:r>
            <a:r>
              <a:rPr lang="en-US" sz="1800" dirty="0" smtClean="0">
                <a:latin typeface="Courier New" panose="02070309020205020404" pitchFamily="49" charset="0"/>
                <a:cs typeface="Courier New" panose="02070309020205020404" pitchFamily="49" charset="0"/>
              </a:rPr>
              <a:t>() </a:t>
            </a:r>
            <a:r>
              <a:rPr lang="en-US" dirty="0" smtClean="0"/>
              <a:t>or exist the application with </a:t>
            </a:r>
            <a:r>
              <a:rPr lang="en-US" sz="1800" dirty="0" err="1" smtClean="0">
                <a:latin typeface="Courier New" panose="02070309020205020404" pitchFamily="49" charset="0"/>
                <a:cs typeface="Courier New" panose="02070309020205020404" pitchFamily="49" charset="0"/>
              </a:rPr>
              <a:t>System.exit</a:t>
            </a:r>
            <a:r>
              <a:rPr lang="en-US" sz="1800" dirty="0" smtClean="0">
                <a:latin typeface="Courier New" panose="02070309020205020404" pitchFamily="49" charset="0"/>
                <a:cs typeface="Courier New" panose="02070309020205020404" pitchFamily="49" charset="0"/>
              </a:rPr>
              <a:t>() or </a:t>
            </a:r>
            <a:r>
              <a:rPr lang="en-US" sz="1800" dirty="0" err="1" smtClean="0">
                <a:latin typeface="Courier New" panose="02070309020205020404" pitchFamily="49" charset="0"/>
                <a:cs typeface="Courier New" panose="02070309020205020404" pitchFamily="49" charset="0"/>
              </a:rPr>
              <a:t>sys.exit</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dirty="0"/>
          </a:p>
        </p:txBody>
      </p:sp>
    </p:spTree>
    <p:extLst>
      <p:ext uri="{BB962C8B-B14F-4D97-AF65-F5344CB8AC3E}">
        <p14:creationId xmlns:p14="http://schemas.microsoft.com/office/powerpoint/2010/main" val="40030744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Initializing </a:t>
            </a:r>
            <a:r>
              <a:rPr lang="en-US" sz="3100" dirty="0" err="1" smtClean="0">
                <a:latin typeface="Courier New" panose="02070309020205020404" pitchFamily="49" charset="0"/>
                <a:cs typeface="Courier New" panose="02070309020205020404" pitchFamily="49" charset="0"/>
              </a:rPr>
              <a:t>SparkContext</a:t>
            </a:r>
            <a:endParaRPr lang="en-US" sz="31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US" dirty="0" smtClean="0"/>
              <a:t>Previous </a:t>
            </a:r>
            <a:r>
              <a:rPr lang="en-US" dirty="0"/>
              <a:t>examples show the minimal way to initialize a </a:t>
            </a:r>
            <a:r>
              <a:rPr lang="en-US" sz="2000" dirty="0" err="1">
                <a:latin typeface="Courier New" panose="02070309020205020404" pitchFamily="49" charset="0"/>
                <a:cs typeface="Courier New" panose="02070309020205020404" pitchFamily="49" charset="0"/>
              </a:rPr>
              <a:t>SparkContext</a:t>
            </a:r>
            <a:r>
              <a:rPr lang="en-US" dirty="0"/>
              <a:t>, where </a:t>
            </a:r>
            <a:r>
              <a:rPr lang="en-US" dirty="0" smtClean="0"/>
              <a:t>we pass two </a:t>
            </a:r>
            <a:r>
              <a:rPr lang="en-US" dirty="0"/>
              <a:t>parameters:</a:t>
            </a:r>
          </a:p>
          <a:p>
            <a:pPr lvl="1"/>
            <a:r>
              <a:rPr lang="en-US" i="1" dirty="0" smtClean="0"/>
              <a:t>cluster </a:t>
            </a:r>
            <a:r>
              <a:rPr lang="en-US" i="1" dirty="0"/>
              <a:t>URL</a:t>
            </a:r>
            <a:r>
              <a:rPr lang="en-US" dirty="0"/>
              <a:t>, namely </a:t>
            </a:r>
            <a:r>
              <a:rPr lang="en-US" dirty="0">
                <a:latin typeface="Courier New" panose="02070309020205020404" pitchFamily="49" charset="0"/>
                <a:cs typeface="Courier New" panose="02070309020205020404" pitchFamily="49" charset="0"/>
              </a:rPr>
              <a:t>local</a:t>
            </a:r>
            <a:r>
              <a:rPr lang="en-US" dirty="0"/>
              <a:t> in these examples, which tells Spark how to </a:t>
            </a:r>
            <a:r>
              <a:rPr lang="en-US" dirty="0" smtClean="0"/>
              <a:t>connect to </a:t>
            </a:r>
            <a:r>
              <a:rPr lang="en-US" dirty="0"/>
              <a:t>a cluster. </a:t>
            </a:r>
            <a:r>
              <a:rPr lang="en-US" dirty="0">
                <a:latin typeface="Courier New" panose="02070309020205020404" pitchFamily="49" charset="0"/>
                <a:cs typeface="Courier New" panose="02070309020205020404" pitchFamily="49" charset="0"/>
              </a:rPr>
              <a:t>local</a:t>
            </a:r>
            <a:r>
              <a:rPr lang="en-US" sz="1600" dirty="0">
                <a:latin typeface="Courier New" panose="02070309020205020404" pitchFamily="49" charset="0"/>
                <a:cs typeface="Courier New" panose="02070309020205020404" pitchFamily="49" charset="0"/>
              </a:rPr>
              <a:t> </a:t>
            </a:r>
            <a:r>
              <a:rPr lang="en-US" dirty="0"/>
              <a:t>is a special value that runs Spark on one thread on the </a:t>
            </a:r>
            <a:r>
              <a:rPr lang="en-US" dirty="0" smtClean="0"/>
              <a:t>local machine</a:t>
            </a:r>
            <a:r>
              <a:rPr lang="en-US" dirty="0"/>
              <a:t>, without connecting to a cluster.</a:t>
            </a:r>
          </a:p>
          <a:p>
            <a:pPr lvl="1"/>
            <a:r>
              <a:rPr lang="en-US" dirty="0"/>
              <a:t>a</a:t>
            </a:r>
            <a:r>
              <a:rPr lang="en-US" dirty="0" smtClean="0"/>
              <a:t>n </a:t>
            </a:r>
            <a:r>
              <a:rPr lang="en-US" i="1" dirty="0"/>
              <a:t>application name</a:t>
            </a:r>
            <a:r>
              <a:rPr lang="en-US" dirty="0"/>
              <a:t>, namely</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MyApp</a:t>
            </a:r>
            <a:r>
              <a:rPr lang="en-US" dirty="0" smtClean="0">
                <a:latin typeface="Courier New" panose="02070309020205020404" pitchFamily="49" charset="0"/>
                <a:cs typeface="Courier New" panose="02070309020205020404" pitchFamily="49" charset="0"/>
              </a:rPr>
              <a:t> </a:t>
            </a:r>
            <a:r>
              <a:rPr lang="en-US" dirty="0"/>
              <a:t>in these examples. This will identify </a:t>
            </a:r>
            <a:r>
              <a:rPr lang="en-US" dirty="0" smtClean="0"/>
              <a:t>your application </a:t>
            </a:r>
            <a:r>
              <a:rPr lang="en-US" dirty="0"/>
              <a:t>on the cluster manager’s UI if you connect to a cluster.</a:t>
            </a:r>
          </a:p>
          <a:p>
            <a:r>
              <a:rPr lang="en-US" dirty="0"/>
              <a:t>Additional parameters exist for configuring how your application executes or </a:t>
            </a:r>
            <a:r>
              <a:rPr lang="en-US" dirty="0" smtClean="0"/>
              <a:t>add code </a:t>
            </a:r>
            <a:r>
              <a:rPr lang="en-US" dirty="0"/>
              <a:t>to be shipped to the </a:t>
            </a:r>
            <a:r>
              <a:rPr lang="en-US" dirty="0" smtClean="0"/>
              <a:t>cluster.</a:t>
            </a:r>
          </a:p>
          <a:p>
            <a:endParaRPr lang="en-US" dirty="0"/>
          </a:p>
          <a:p>
            <a:r>
              <a:rPr lang="en-US" sz="1800" dirty="0" err="1">
                <a:latin typeface="Courier New" panose="02070309020205020404" pitchFamily="49" charset="0"/>
                <a:cs typeface="Courier New" panose="02070309020205020404" pitchFamily="49" charset="0"/>
              </a:rPr>
              <a:t>SparkContext</a:t>
            </a:r>
            <a:r>
              <a:rPr lang="en-US" dirty="0"/>
              <a:t> is the main entry point for Spark functionality. </a:t>
            </a:r>
          </a:p>
          <a:p>
            <a:endParaRPr lang="en-US" dirty="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dirty="0"/>
          </a:p>
        </p:txBody>
      </p:sp>
    </p:spTree>
    <p:extLst>
      <p:ext uri="{BB962C8B-B14F-4D97-AF65-F5344CB8AC3E}">
        <p14:creationId xmlns:p14="http://schemas.microsoft.com/office/powerpoint/2010/main" val="32326561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err="1" smtClean="0">
                <a:latin typeface="Courier New" panose="02070309020205020404" pitchFamily="49" charset="0"/>
                <a:cs typeface="Courier New" panose="02070309020205020404" pitchFamily="49" charset="0"/>
              </a:rPr>
              <a:t>SparkContext</a:t>
            </a:r>
            <a:r>
              <a:rPr lang="en-US" dirty="0" smtClean="0"/>
              <a:t> Object</a:t>
            </a:r>
            <a:endParaRPr lang="en-US" dirty="0"/>
          </a:p>
        </p:txBody>
      </p:sp>
      <p:sp>
        <p:nvSpPr>
          <p:cNvPr id="3" name="Content Placeholder 2"/>
          <p:cNvSpPr>
            <a:spLocks noGrp="1"/>
          </p:cNvSpPr>
          <p:nvPr>
            <p:ph idx="1"/>
          </p:nvPr>
        </p:nvSpPr>
        <p:spPr>
          <a:xfrm>
            <a:off x="457200" y="762000"/>
            <a:ext cx="8458200" cy="5592763"/>
          </a:xfrm>
        </p:spPr>
        <p:txBody>
          <a:bodyPr>
            <a:normAutofit fontScale="85000" lnSpcReduction="10000"/>
          </a:bodyPr>
          <a:lstStyle/>
          <a:p>
            <a:r>
              <a:rPr lang="en-US" dirty="0" err="1" smtClean="0">
                <a:latin typeface="Courier New" panose="02070309020205020404" pitchFamily="49" charset="0"/>
                <a:cs typeface="Courier New" panose="02070309020205020404" pitchFamily="49" charset="0"/>
              </a:rPr>
              <a:t>SparkContext</a:t>
            </a:r>
            <a:r>
              <a:rPr lang="en-US" sz="1800" dirty="0" smtClean="0">
                <a:latin typeface="Courier New" panose="02070309020205020404" pitchFamily="49" charset="0"/>
                <a:cs typeface="Courier New" panose="02070309020205020404" pitchFamily="49" charset="0"/>
              </a:rPr>
              <a:t> </a:t>
            </a:r>
            <a:r>
              <a:rPr lang="en-US" dirty="0"/>
              <a:t>represents the connection to a Spark cluster, and can be used to create RDDs, accumulators and broadcast variables on that cluster. </a:t>
            </a:r>
            <a:endParaRPr lang="en-US" dirty="0" smtClean="0"/>
          </a:p>
          <a:p>
            <a:r>
              <a:rPr lang="en-US" sz="1900" dirty="0" err="1" smtClean="0">
                <a:latin typeface="Courier New" panose="02070309020205020404" pitchFamily="49" charset="0"/>
                <a:cs typeface="Courier New" panose="02070309020205020404" pitchFamily="49" charset="0"/>
              </a:rPr>
              <a:t>SparkContext</a:t>
            </a:r>
            <a:r>
              <a:rPr lang="en-US" dirty="0" smtClean="0"/>
              <a:t> comes with a large number of methods. As you can see from their names in Scala implementation, those methods implement large area of data processing and data manipulation functionality:</a:t>
            </a:r>
          </a:p>
          <a:p>
            <a:pPr marL="0" indent="0">
              <a:buNone/>
            </a:pPr>
            <a:endParaRPr lang="en-US" dirty="0" smtClean="0"/>
          </a:p>
          <a:p>
            <a:r>
              <a:rPr lang="en-US" sz="1700" dirty="0">
                <a:latin typeface="Courier New" panose="02070309020205020404" pitchFamily="49" charset="0"/>
                <a:cs typeface="Courier New" panose="02070309020205020404" pitchFamily="49" charset="0"/>
              </a:rPr>
              <a:t>filter(), first(), </a:t>
            </a:r>
            <a:r>
              <a:rPr lang="en-US" sz="1700" dirty="0" err="1">
                <a:latin typeface="Courier New" panose="02070309020205020404" pitchFamily="49" charset="0"/>
                <a:cs typeface="Courier New" panose="02070309020205020404" pitchFamily="49" charset="0"/>
              </a:rPr>
              <a:t>flatMapValues</a:t>
            </a:r>
            <a:r>
              <a:rPr lang="en-US" sz="1700" dirty="0">
                <a:latin typeface="Courier New" panose="02070309020205020404" pitchFamily="49" charset="0"/>
                <a:cs typeface="Courier New" panose="02070309020205020404" pitchFamily="49" charset="0"/>
              </a:rPr>
              <a:t>(), fold(), </a:t>
            </a:r>
            <a:r>
              <a:rPr lang="en-US" sz="1700" dirty="0" err="1">
                <a:latin typeface="Courier New" panose="02070309020205020404" pitchFamily="49" charset="0"/>
                <a:cs typeface="Courier New" panose="02070309020205020404" pitchFamily="49" charset="0"/>
              </a:rPr>
              <a:t>foldByKey</a:t>
            </a:r>
            <a:r>
              <a:rPr lang="en-US" sz="1700" dirty="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foreach</a:t>
            </a:r>
            <a:r>
              <a:rPr lang="en-US" sz="1700" b="1"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foreachPartition</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fullOuterJoin</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getCheckpointFile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getStorageLevel</a:t>
            </a:r>
            <a:r>
              <a:rPr lang="en-US" sz="1700" dirty="0">
                <a:latin typeface="Courier New" panose="02070309020205020404" pitchFamily="49" charset="0"/>
                <a:cs typeface="Courier New" panose="02070309020205020404" pitchFamily="49" charset="0"/>
              </a:rPr>
              <a:t>(), glom(), </a:t>
            </a:r>
            <a:r>
              <a:rPr lang="en-US" sz="1700" b="1" dirty="0" err="1">
                <a:latin typeface="Courier New" panose="02070309020205020404" pitchFamily="49" charset="0"/>
                <a:cs typeface="Courier New" panose="02070309020205020404" pitchFamily="49" charset="0"/>
              </a:rPr>
              <a:t>groupBy</a:t>
            </a:r>
            <a:r>
              <a:rPr lang="en-US" sz="1700" b="1"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groupByKey</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groupWith</a:t>
            </a:r>
            <a:r>
              <a:rPr lang="en-US" sz="1700" dirty="0">
                <a:latin typeface="Courier New" panose="02070309020205020404" pitchFamily="49" charset="0"/>
                <a:cs typeface="Courier New" panose="02070309020205020404" pitchFamily="49" charset="0"/>
              </a:rPr>
              <a:t>(), histogram(), id(), </a:t>
            </a:r>
            <a:r>
              <a:rPr lang="en-US" sz="1700" dirty="0" err="1">
                <a:latin typeface="Courier New" panose="02070309020205020404" pitchFamily="49" charset="0"/>
                <a:cs typeface="Courier New" panose="02070309020205020404" pitchFamily="49" charset="0"/>
              </a:rPr>
              <a:t>isCheckpointed</a:t>
            </a:r>
            <a:r>
              <a:rPr lang="en-US" sz="1700" dirty="0">
                <a:latin typeface="Courier New" panose="02070309020205020404" pitchFamily="49" charset="0"/>
                <a:cs typeface="Courier New" panose="02070309020205020404" pitchFamily="49" charset="0"/>
              </a:rPr>
              <a:t>(), join(), </a:t>
            </a:r>
            <a:r>
              <a:rPr lang="en-US" sz="1700" dirty="0" err="1">
                <a:latin typeface="Courier New" panose="02070309020205020404" pitchFamily="49" charset="0"/>
                <a:cs typeface="Courier New" panose="02070309020205020404" pitchFamily="49" charset="0"/>
              </a:rPr>
              <a:t>keyBy</a:t>
            </a:r>
            <a:r>
              <a:rPr lang="en-US" sz="1700" dirty="0">
                <a:latin typeface="Courier New" panose="02070309020205020404" pitchFamily="49" charset="0"/>
                <a:cs typeface="Courier New" panose="02070309020205020404" pitchFamily="49" charset="0"/>
              </a:rPr>
              <a:t>(), keys(), </a:t>
            </a:r>
            <a:r>
              <a:rPr lang="en-US" sz="1700" dirty="0" err="1">
                <a:latin typeface="Courier New" panose="02070309020205020404" pitchFamily="49" charset="0"/>
                <a:cs typeface="Courier New" panose="02070309020205020404" pitchFamily="49" charset="0"/>
              </a:rPr>
              <a:t>leftOuterJoin</a:t>
            </a:r>
            <a:r>
              <a:rPr lang="en-US" sz="1700" dirty="0">
                <a:latin typeface="Courier New" panose="02070309020205020404" pitchFamily="49" charset="0"/>
                <a:cs typeface="Courier New" panose="02070309020205020404" pitchFamily="49" charset="0"/>
              </a:rPr>
              <a:t>(), lookup(), </a:t>
            </a:r>
            <a:r>
              <a:rPr lang="en-US" sz="1700" b="1" dirty="0">
                <a:latin typeface="Courier New" panose="02070309020205020404" pitchFamily="49" charset="0"/>
                <a:cs typeface="Courier New" panose="02070309020205020404" pitchFamily="49" charset="0"/>
              </a:rPr>
              <a:t>map(), </a:t>
            </a:r>
            <a:r>
              <a:rPr lang="en-US" sz="1700" dirty="0" err="1">
                <a:latin typeface="Courier New" panose="02070309020205020404" pitchFamily="49" charset="0"/>
                <a:cs typeface="Courier New" panose="02070309020205020404" pitchFamily="49" charset="0"/>
              </a:rPr>
              <a:t>mapPartitions</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mapPartitionsWithIndex</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mapValues</a:t>
            </a:r>
            <a:r>
              <a:rPr lang="en-US" sz="1700" dirty="0">
                <a:latin typeface="Courier New" panose="02070309020205020404" pitchFamily="49" charset="0"/>
                <a:cs typeface="Courier New" panose="02070309020205020404" pitchFamily="49" charset="0"/>
              </a:rPr>
              <a:t>(), max(), mean(), </a:t>
            </a:r>
            <a:r>
              <a:rPr lang="en-US" sz="1700" dirty="0" err="1">
                <a:latin typeface="Courier New" panose="02070309020205020404" pitchFamily="49" charset="0"/>
                <a:cs typeface="Courier New" panose="02070309020205020404" pitchFamily="49" charset="0"/>
              </a:rPr>
              <a:t>meanApprox</a:t>
            </a:r>
            <a:r>
              <a:rPr lang="en-US" sz="1700" dirty="0">
                <a:latin typeface="Courier New" panose="02070309020205020404" pitchFamily="49" charset="0"/>
                <a:cs typeface="Courier New" panose="02070309020205020404" pitchFamily="49" charset="0"/>
              </a:rPr>
              <a:t>(), min(), name(), set(), pipe(), </a:t>
            </a:r>
            <a:r>
              <a:rPr lang="en-US" sz="1700" dirty="0" err="1">
                <a:latin typeface="Courier New" panose="02070309020205020404" pitchFamily="49" charset="0"/>
                <a:cs typeface="Courier New" panose="02070309020205020404" pitchFamily="49" charset="0"/>
              </a:rPr>
              <a:t>randomSplit</a:t>
            </a:r>
            <a:r>
              <a:rPr lang="en-US" sz="1700" dirty="0">
                <a:latin typeface="Courier New" panose="02070309020205020404" pitchFamily="49" charset="0"/>
                <a:cs typeface="Courier New" panose="02070309020205020404" pitchFamily="49" charset="0"/>
              </a:rPr>
              <a:t>(), </a:t>
            </a:r>
            <a:r>
              <a:rPr lang="en-US" sz="1700" b="1" dirty="0">
                <a:latin typeface="Courier New" panose="02070309020205020404" pitchFamily="49" charset="0"/>
                <a:cs typeface="Courier New" panose="02070309020205020404" pitchFamily="49" charset="0"/>
              </a:rPr>
              <a:t>reduce(), </a:t>
            </a:r>
            <a:r>
              <a:rPr lang="en-US" sz="1700" dirty="0" err="1">
                <a:latin typeface="Courier New" panose="02070309020205020404" pitchFamily="49" charset="0"/>
                <a:cs typeface="Courier New" panose="02070309020205020404" pitchFamily="49" charset="0"/>
              </a:rPr>
              <a:t>reduceByKey</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reduceByKeyLocally</a:t>
            </a:r>
            <a:r>
              <a:rPr lang="en-US" sz="1700" dirty="0">
                <a:latin typeface="Courier New" panose="02070309020205020404" pitchFamily="49" charset="0"/>
                <a:cs typeface="Courier New" panose="02070309020205020404" pitchFamily="49" charset="0"/>
              </a:rPr>
              <a:t>(), repartition(), </a:t>
            </a:r>
            <a:r>
              <a:rPr lang="en-US" sz="1700" dirty="0" err="1">
                <a:latin typeface="Courier New" panose="02070309020205020404" pitchFamily="49" charset="0"/>
                <a:cs typeface="Courier New" panose="02070309020205020404" pitchFamily="49" charset="0"/>
              </a:rPr>
              <a:t>repartitionAndSortWithinPartitions</a:t>
            </a:r>
            <a:r>
              <a:rPr lang="en-US" sz="1700" dirty="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rightOuterJoin</a:t>
            </a:r>
            <a:r>
              <a:rPr lang="en-US" sz="1700" b="1" dirty="0">
                <a:latin typeface="Courier New" panose="02070309020205020404" pitchFamily="49" charset="0"/>
                <a:cs typeface="Courier New" panose="02070309020205020404" pitchFamily="49" charset="0"/>
              </a:rPr>
              <a:t>(), </a:t>
            </a:r>
            <a:r>
              <a:rPr lang="en-US" sz="1700" dirty="0">
                <a:latin typeface="Courier New" panose="02070309020205020404" pitchFamily="49" charset="0"/>
                <a:cs typeface="Courier New" panose="02070309020205020404" pitchFamily="49" charset="0"/>
              </a:rPr>
              <a:t>sample(), </a:t>
            </a:r>
            <a:r>
              <a:rPr lang="en-US" sz="1700" dirty="0" err="1">
                <a:latin typeface="Courier New" panose="02070309020205020404" pitchFamily="49" charset="0"/>
                <a:cs typeface="Courier New" panose="02070309020205020404" pitchFamily="49" charset="0"/>
              </a:rPr>
              <a:t>sampleByKey</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sampleStdev</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sampleVariance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saveAsHadoopDataset</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saveAsHadoopFile</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saveAsNewAPIHadoopDataset</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saveAsNewAPIHadoopFile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saveAsPickleFile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saveAsSequenceFile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saveAsTextFile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setName</a:t>
            </a:r>
            <a:r>
              <a:rPr lang="en-US" sz="1700" dirty="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sortBy</a:t>
            </a:r>
            <a:r>
              <a:rPr lang="en-US" sz="1700" b="1" dirty="0">
                <a:latin typeface="Courier New" panose="02070309020205020404" pitchFamily="49" charset="0"/>
                <a:cs typeface="Courier New" panose="02070309020205020404" pitchFamily="49" charset="0"/>
              </a:rPr>
              <a:t>()</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sortByKey</a:t>
            </a:r>
            <a:r>
              <a:rPr lang="en-US" sz="1700" dirty="0">
                <a:latin typeface="Courier New" panose="02070309020205020404" pitchFamily="49" charset="0"/>
                <a:cs typeface="Courier New" panose="02070309020205020404" pitchFamily="49" charset="0"/>
              </a:rPr>
              <a:t>(), stats(), subtract(), </a:t>
            </a:r>
            <a:r>
              <a:rPr lang="en-US" sz="1700" dirty="0" err="1">
                <a:latin typeface="Courier New" panose="02070309020205020404" pitchFamily="49" charset="0"/>
                <a:cs typeface="Courier New" panose="02070309020205020404" pitchFamily="49" charset="0"/>
              </a:rPr>
              <a:t>subtractByKey</a:t>
            </a:r>
            <a:r>
              <a:rPr lang="en-US" sz="1700" dirty="0">
                <a:latin typeface="Courier New" panose="02070309020205020404" pitchFamily="49" charset="0"/>
                <a:cs typeface="Courier New" panose="02070309020205020404" pitchFamily="49" charset="0"/>
              </a:rPr>
              <a:t>(), sum(), </a:t>
            </a:r>
            <a:r>
              <a:rPr lang="en-US" sz="1700" dirty="0" err="1">
                <a:latin typeface="Courier New" panose="02070309020205020404" pitchFamily="49" charset="0"/>
                <a:cs typeface="Courier New" panose="02070309020205020404" pitchFamily="49" charset="0"/>
              </a:rPr>
              <a:t>sumApprox</a:t>
            </a:r>
            <a:r>
              <a:rPr lang="en-US" sz="1700" dirty="0">
                <a:latin typeface="Courier New" panose="02070309020205020404" pitchFamily="49" charset="0"/>
                <a:cs typeface="Courier New" panose="02070309020205020404" pitchFamily="49" charset="0"/>
              </a:rPr>
              <a:t>(), take(), </a:t>
            </a:r>
            <a:r>
              <a:rPr lang="en-US" sz="1700" dirty="0" err="1">
                <a:latin typeface="Courier New" panose="02070309020205020404" pitchFamily="49" charset="0"/>
                <a:cs typeface="Courier New" panose="02070309020205020404" pitchFamily="49" charset="0"/>
              </a:rPr>
              <a:t>takeOrdered</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takeSample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toDebugString</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treeAggregate</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treeReduce</a:t>
            </a:r>
            <a:r>
              <a:rPr lang="en-US" sz="1700" dirty="0">
                <a:latin typeface="Courier New" panose="02070309020205020404" pitchFamily="49" charset="0"/>
                <a:cs typeface="Courier New" panose="02070309020205020404" pitchFamily="49" charset="0"/>
              </a:rPr>
              <a:t>(), union(), </a:t>
            </a:r>
            <a:r>
              <a:rPr lang="en-US" sz="1700" dirty="0" err="1">
                <a:latin typeface="Courier New" panose="02070309020205020404" pitchFamily="49" charset="0"/>
                <a:cs typeface="Courier New" panose="02070309020205020404" pitchFamily="49" charset="0"/>
              </a:rPr>
              <a:t>unpersist</a:t>
            </a:r>
            <a:r>
              <a:rPr lang="en-US" sz="1700" dirty="0">
                <a:latin typeface="Courier New" panose="02070309020205020404" pitchFamily="49" charset="0"/>
                <a:cs typeface="Courier New" panose="02070309020205020404" pitchFamily="49" charset="0"/>
              </a:rPr>
              <a:t>(), variance(), zip(), </a:t>
            </a:r>
            <a:r>
              <a:rPr lang="en-US" sz="1700" dirty="0" err="1">
                <a:latin typeface="Courier New" panose="02070309020205020404" pitchFamily="49" charset="0"/>
                <a:cs typeface="Courier New" panose="02070309020205020404" pitchFamily="49" charset="0"/>
              </a:rPr>
              <a:t>zipWithIndex</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zipWithUniqueId</a:t>
            </a:r>
            <a:r>
              <a:rPr lang="en-US" sz="1700" dirty="0" smtClean="0">
                <a:latin typeface="Courier New" panose="02070309020205020404" pitchFamily="49" charset="0"/>
                <a:cs typeface="Courier New" panose="02070309020205020404" pitchFamily="49" charset="0"/>
              </a:rPr>
              <a:t>()</a:t>
            </a:r>
          </a:p>
          <a:p>
            <a:r>
              <a:rPr lang="en-US" dirty="0" smtClean="0">
                <a:cs typeface="Courier New" panose="02070309020205020404" pitchFamily="49" charset="0"/>
              </a:rPr>
              <a:t>We will examine a few of the above methods along our way.</a:t>
            </a: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dirty="0"/>
          </a:p>
        </p:txBody>
      </p:sp>
    </p:spTree>
    <p:extLst>
      <p:ext uri="{BB962C8B-B14F-4D97-AF65-F5344CB8AC3E}">
        <p14:creationId xmlns:p14="http://schemas.microsoft.com/office/powerpoint/2010/main" val="25840660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err="1" smtClean="0">
                <a:latin typeface="Courier New" panose="02070309020205020404" pitchFamily="49" charset="0"/>
                <a:cs typeface="Courier New" panose="02070309020205020404" pitchFamily="49" charset="0"/>
              </a:rPr>
              <a:t>SparkContext</a:t>
            </a:r>
            <a:r>
              <a:rPr lang="en-US" dirty="0" smtClean="0"/>
              <a:t> API</a:t>
            </a:r>
            <a:endParaRPr lang="en-US" dirty="0"/>
          </a:p>
        </p:txBody>
      </p:sp>
      <p:sp>
        <p:nvSpPr>
          <p:cNvPr id="3" name="Content Placeholder 2"/>
          <p:cNvSpPr>
            <a:spLocks noGrp="1"/>
          </p:cNvSpPr>
          <p:nvPr>
            <p:ph idx="1"/>
          </p:nvPr>
        </p:nvSpPr>
        <p:spPr>
          <a:xfrm>
            <a:off x="228600" y="762000"/>
            <a:ext cx="8763000" cy="5592763"/>
          </a:xfrm>
        </p:spPr>
        <p:txBody>
          <a:bodyPr>
            <a:normAutofit fontScale="92500" lnSpcReduction="10000"/>
          </a:bodyPr>
          <a:lstStyle/>
          <a:p>
            <a:r>
              <a:rPr lang="en-US" dirty="0" smtClean="0"/>
              <a:t>Java class implementing </a:t>
            </a:r>
            <a:r>
              <a:rPr lang="en-US" sz="1800" dirty="0" err="1" smtClean="0">
                <a:latin typeface="Courier New" panose="02070309020205020404" pitchFamily="49" charset="0"/>
                <a:cs typeface="Courier New" panose="02070309020205020404" pitchFamily="49" charset="0"/>
              </a:rPr>
              <a:t>SparkContext</a:t>
            </a:r>
            <a:r>
              <a:rPr lang="en-US" sz="1800" dirty="0" smtClean="0">
                <a:latin typeface="Courier New" panose="02070309020205020404" pitchFamily="49" charset="0"/>
                <a:cs typeface="Courier New" panose="02070309020205020404" pitchFamily="49" charset="0"/>
              </a:rPr>
              <a:t> </a:t>
            </a:r>
            <a:r>
              <a:rPr lang="en-US" dirty="0" smtClean="0"/>
              <a:t>object is described here:</a:t>
            </a:r>
          </a:p>
          <a:p>
            <a:pPr marL="0" lvl="1" indent="0">
              <a:buNone/>
            </a:pPr>
            <a:r>
              <a:rPr lang="en-US" sz="1600" dirty="0">
                <a:latin typeface="Courier New" panose="02070309020205020404" pitchFamily="49" charset="0"/>
                <a:cs typeface="Courier New" panose="02070309020205020404" pitchFamily="49" charset="0"/>
                <a:hlinkClick r:id="rId2"/>
              </a:rPr>
              <a:t>https://</a:t>
            </a:r>
            <a:r>
              <a:rPr lang="en-US" sz="1600" dirty="0" smtClean="0">
                <a:latin typeface="Courier New" panose="02070309020205020404" pitchFamily="49" charset="0"/>
                <a:cs typeface="Courier New" panose="02070309020205020404" pitchFamily="49" charset="0"/>
                <a:hlinkClick r:id="rId2"/>
              </a:rPr>
              <a:t>spark.apache.org/docs/1.6.0/api/java/org/apache/spark/SparkContext.html</a:t>
            </a:r>
            <a:endParaRPr lang="en-US" sz="1600" dirty="0" smtClean="0">
              <a:latin typeface="Courier New" panose="02070309020205020404" pitchFamily="49" charset="0"/>
              <a:cs typeface="Courier New" panose="02070309020205020404" pitchFamily="49" charset="0"/>
            </a:endParaRPr>
          </a:p>
          <a:p>
            <a:pPr marL="285750" lvl="1">
              <a:buFont typeface="Arial" panose="020B0604020202020204" pitchFamily="34" charset="0"/>
              <a:buChar char="•"/>
            </a:pPr>
            <a:r>
              <a:rPr lang="en-US" dirty="0" smtClean="0"/>
              <a:t>Python class implementing </a:t>
            </a:r>
            <a:r>
              <a:rPr lang="en-US" sz="1800" dirty="0" err="1" smtClean="0">
                <a:latin typeface="Courier New" panose="02070309020205020404" pitchFamily="49" charset="0"/>
                <a:cs typeface="Courier New" panose="02070309020205020404" pitchFamily="49" charset="0"/>
              </a:rPr>
              <a:t>SparkContext</a:t>
            </a:r>
            <a:r>
              <a:rPr lang="en-US" dirty="0" smtClean="0"/>
              <a:t> object is described here:</a:t>
            </a:r>
          </a:p>
          <a:p>
            <a:pPr marL="0" indent="0">
              <a:buNone/>
            </a:pPr>
            <a:r>
              <a:rPr lang="en-US" sz="1600" dirty="0">
                <a:latin typeface="Courier New" panose="02070309020205020404" pitchFamily="49" charset="0"/>
                <a:cs typeface="Courier New" panose="02070309020205020404" pitchFamily="49" charset="0"/>
                <a:hlinkClick r:id="rId3"/>
              </a:rPr>
              <a:t>https://</a:t>
            </a:r>
            <a:r>
              <a:rPr lang="en-US" sz="1600" dirty="0" smtClean="0">
                <a:latin typeface="Courier New" panose="02070309020205020404" pitchFamily="49" charset="0"/>
                <a:cs typeface="Courier New" panose="02070309020205020404" pitchFamily="49" charset="0"/>
                <a:hlinkClick r:id="rId3"/>
              </a:rPr>
              <a:t>spark.apache.org/docs/1.6.0/api/python/pyspark.html#pyspark.SparkContext</a:t>
            </a:r>
            <a:endParaRPr lang="en-US" sz="1600" dirty="0" smtClean="0">
              <a:latin typeface="Courier New" panose="02070309020205020404" pitchFamily="49" charset="0"/>
              <a:cs typeface="Courier New" panose="02070309020205020404" pitchFamily="49" charset="0"/>
            </a:endParaRPr>
          </a:p>
          <a:p>
            <a:r>
              <a:rPr lang="en-US" dirty="0" smtClean="0"/>
              <a:t>Scala class implementing </a:t>
            </a:r>
            <a:r>
              <a:rPr lang="en-US" sz="1800" dirty="0" err="1" smtClean="0">
                <a:latin typeface="Courier New" panose="02070309020205020404" pitchFamily="49" charset="0"/>
                <a:cs typeface="Courier New" panose="02070309020205020404" pitchFamily="49" charset="0"/>
              </a:rPr>
              <a:t>SparkContext</a:t>
            </a:r>
            <a:r>
              <a:rPr lang="en-US" dirty="0" smtClean="0"/>
              <a:t> object is described here:</a:t>
            </a:r>
          </a:p>
          <a:p>
            <a:pPr marL="0" indent="0">
              <a:buNone/>
            </a:pPr>
            <a:r>
              <a:rPr lang="en-US" sz="1600" dirty="0">
                <a:latin typeface="Courier New" panose="02070309020205020404" pitchFamily="49" charset="0"/>
                <a:cs typeface="Courier New" panose="02070309020205020404" pitchFamily="49" charset="0"/>
                <a:hlinkClick r:id="rId4"/>
              </a:rPr>
              <a:t>https://</a:t>
            </a:r>
            <a:r>
              <a:rPr lang="en-US" sz="1600" dirty="0" smtClean="0">
                <a:latin typeface="Courier New" panose="02070309020205020404" pitchFamily="49" charset="0"/>
                <a:cs typeface="Courier New" panose="02070309020205020404" pitchFamily="49" charset="0"/>
                <a:hlinkClick r:id="rId4"/>
              </a:rPr>
              <a:t>spark.apache.org/docs/1.6.0/api/scala/index.html#org.apache.spark.SparkContext</a:t>
            </a:r>
            <a:endParaRPr lang="en-US" sz="1600" dirty="0" smtClean="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R package for working with Spark could be found at:</a:t>
            </a:r>
          </a:p>
          <a:p>
            <a:pPr marL="0" indent="0">
              <a:buNone/>
            </a:pPr>
            <a:r>
              <a:rPr lang="en-US" sz="1600" dirty="0">
                <a:latin typeface="Courier New" panose="02070309020205020404" pitchFamily="49" charset="0"/>
                <a:cs typeface="Courier New" panose="02070309020205020404" pitchFamily="49" charset="0"/>
                <a:hlinkClick r:id="rId5"/>
              </a:rPr>
              <a:t>https://spark.apache.org/docs/1.6.0/api/R/index.html</a:t>
            </a:r>
            <a:endParaRPr lang="en-US" sz="1600" dirty="0" smtClean="0">
              <a:latin typeface="Courier New" panose="02070309020205020404" pitchFamily="49" charset="0"/>
              <a:cs typeface="Courier New" panose="02070309020205020404" pitchFamily="49" charset="0"/>
            </a:endParaRPr>
          </a:p>
          <a:p>
            <a:r>
              <a:rPr lang="en-US" sz="2000" dirty="0" smtClean="0">
                <a:cs typeface="Courier New" panose="02070309020205020404" pitchFamily="49" charset="0"/>
              </a:rPr>
              <a:t>While the functionality is almost identical in all supported languages, there does not exist a one-to-one mapping between methods of respective classes in all </a:t>
            </a:r>
            <a:r>
              <a:rPr lang="en-US" dirty="0" smtClean="0">
                <a:cs typeface="Courier New" panose="02070309020205020404" pitchFamily="49" charset="0"/>
              </a:rPr>
              <a:t>four</a:t>
            </a:r>
            <a:r>
              <a:rPr lang="en-US" sz="2000" dirty="0" smtClean="0">
                <a:cs typeface="Courier New" panose="02070309020205020404" pitchFamily="49" charset="0"/>
              </a:rPr>
              <a:t> languages. </a:t>
            </a:r>
          </a:p>
          <a:p>
            <a:r>
              <a:rPr lang="en-US" sz="2000" dirty="0" smtClean="0">
                <a:cs typeface="Courier New" panose="02070309020205020404" pitchFamily="49" charset="0"/>
              </a:rPr>
              <a:t>Most methods one could find in Scala class </a:t>
            </a:r>
            <a:r>
              <a:rPr lang="en-US" sz="1800" dirty="0" err="1" smtClean="0">
                <a:latin typeface="Courier New" panose="02070309020205020404" pitchFamily="49" charset="0"/>
                <a:cs typeface="Courier New" panose="02070309020205020404" pitchFamily="49" charset="0"/>
              </a:rPr>
              <a:t>SparkContext</a:t>
            </a:r>
            <a:r>
              <a:rPr lang="en-US" sz="2000" dirty="0" smtClean="0">
                <a:cs typeface="Courier New" panose="02070309020205020404" pitchFamily="49" charset="0"/>
              </a:rPr>
              <a:t> exist in Java class </a:t>
            </a:r>
            <a:r>
              <a:rPr lang="en-US" sz="1800" dirty="0" err="1" smtClean="0">
                <a:latin typeface="Courier New" panose="02070309020205020404" pitchFamily="49" charset="0"/>
                <a:cs typeface="Courier New" panose="02070309020205020404" pitchFamily="49" charset="0"/>
              </a:rPr>
              <a:t>SparkContext</a:t>
            </a:r>
            <a:r>
              <a:rPr lang="en-US" sz="2000" dirty="0" smtClean="0">
                <a:cs typeface="Courier New" panose="02070309020205020404" pitchFamily="49" charset="0"/>
              </a:rPr>
              <a:t>. Python’s </a:t>
            </a:r>
            <a:r>
              <a:rPr lang="en-US" sz="1800" dirty="0" err="1" smtClean="0">
                <a:latin typeface="Courier New" panose="02070309020205020404" pitchFamily="49" charset="0"/>
                <a:cs typeface="Courier New" panose="02070309020205020404" pitchFamily="49" charset="0"/>
              </a:rPr>
              <a:t>SparkContext</a:t>
            </a:r>
            <a:r>
              <a:rPr lang="en-US" sz="2000" dirty="0" smtClean="0">
                <a:cs typeface="Courier New" panose="02070309020205020404" pitchFamily="49" charset="0"/>
              </a:rPr>
              <a:t> has fewer methods. It appears that some  are moved to some other Python classes, like </a:t>
            </a:r>
            <a:r>
              <a:rPr lang="en-US" sz="1800" dirty="0" smtClean="0">
                <a:latin typeface="Courier New" panose="02070309020205020404" pitchFamily="49" charset="0"/>
                <a:cs typeface="Courier New" panose="02070309020205020404" pitchFamily="49" charset="0"/>
              </a:rPr>
              <a:t>RDD</a:t>
            </a:r>
            <a:r>
              <a:rPr lang="en-US" sz="2000" dirty="0" smtClean="0">
                <a:cs typeface="Courier New" panose="02070309020205020404" pitchFamily="49" charset="0"/>
              </a:rPr>
              <a:t>, for example. </a:t>
            </a:r>
          </a:p>
          <a:p>
            <a:r>
              <a:rPr lang="en-US" sz="2000" dirty="0"/>
              <a:t>Let us try to implement a word count program on a single machine.</a:t>
            </a:r>
          </a:p>
          <a:p>
            <a:r>
              <a:rPr lang="en-US" sz="2000" dirty="0"/>
              <a:t>We will do it using both </a:t>
            </a:r>
            <a:r>
              <a:rPr lang="en-US" sz="1800" dirty="0" err="1">
                <a:latin typeface="Courier New" panose="02070309020205020404" pitchFamily="49" charset="0"/>
                <a:cs typeface="Courier New" panose="02070309020205020404" pitchFamily="49" charset="0"/>
              </a:rPr>
              <a:t>sbt</a:t>
            </a:r>
            <a:r>
              <a:rPr lang="en-US" sz="2000" dirty="0"/>
              <a:t> </a:t>
            </a:r>
            <a:r>
              <a:rPr lang="en-US" sz="2000" dirty="0" smtClean="0"/>
              <a:t>for Scala and </a:t>
            </a:r>
            <a:r>
              <a:rPr lang="en-US" sz="1800" dirty="0" smtClean="0">
                <a:latin typeface="Courier New" panose="02070309020205020404" pitchFamily="49" charset="0"/>
                <a:cs typeface="Courier New" panose="02070309020205020404" pitchFamily="49" charset="0"/>
              </a:rPr>
              <a:t>Maven </a:t>
            </a:r>
            <a:r>
              <a:rPr lang="en-US" dirty="0" smtClean="0">
                <a:cs typeface="Courier New" panose="02070309020205020404" pitchFamily="49" charset="0"/>
              </a:rPr>
              <a:t>for a Java example</a:t>
            </a:r>
            <a:endParaRPr lang="en-US" dirty="0">
              <a:cs typeface="Courier New" panose="02070309020205020404" pitchFamily="49" charset="0"/>
            </a:endParaRPr>
          </a:p>
          <a:p>
            <a:endParaRPr lang="en-US" sz="2000" dirty="0" smtClean="0">
              <a:cs typeface="Courier New" panose="02070309020205020404" pitchFamily="49" charset="0"/>
            </a:endParaRPr>
          </a:p>
          <a:p>
            <a:endParaRPr lang="en-US" dirty="0" smtClean="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dirty="0"/>
          </a:p>
        </p:txBody>
      </p:sp>
    </p:spTree>
    <p:extLst>
      <p:ext uri="{BB962C8B-B14F-4D97-AF65-F5344CB8AC3E}">
        <p14:creationId xmlns:p14="http://schemas.microsoft.com/office/powerpoint/2010/main" val="5707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C6B38C9-36C4-4047-948B-A82F92CF5B2B}" type="slidenum">
              <a:rPr lang="zh-CN" altLang="en-US"/>
              <a:pPr>
                <a:defRPr/>
              </a:pPr>
              <a:t>6</a:t>
            </a:fld>
            <a:endParaRPr lang="en-US" altLang="zh-CN"/>
          </a:p>
        </p:txBody>
      </p:sp>
      <p:sp>
        <p:nvSpPr>
          <p:cNvPr id="11267" name="Rectangle 2"/>
          <p:cNvSpPr>
            <a:spLocks noGrp="1" noChangeArrowheads="1"/>
          </p:cNvSpPr>
          <p:nvPr>
            <p:ph type="title"/>
          </p:nvPr>
        </p:nvSpPr>
        <p:spPr>
          <a:xfrm>
            <a:off x="457200" y="152400"/>
            <a:ext cx="8077200" cy="533400"/>
          </a:xfrm>
        </p:spPr>
        <p:txBody>
          <a:bodyPr/>
          <a:lstStyle/>
          <a:p>
            <a:pPr eaLnBrk="1" hangingPunct="1"/>
            <a:r>
              <a:rPr lang="en-US" altLang="en-US" sz="2400" smtClean="0"/>
              <a:t>Vocabulary and Number of Words in all Documents</a:t>
            </a:r>
          </a:p>
        </p:txBody>
      </p:sp>
      <p:sp>
        <p:nvSpPr>
          <p:cNvPr id="11268" name="Rectangle 3"/>
          <p:cNvSpPr>
            <a:spLocks noGrp="1" noChangeArrowheads="1"/>
          </p:cNvSpPr>
          <p:nvPr>
            <p:ph type="body" idx="1"/>
          </p:nvPr>
        </p:nvSpPr>
        <p:spPr>
          <a:xfrm>
            <a:off x="381000" y="838200"/>
            <a:ext cx="8610600" cy="5562600"/>
          </a:xfrm>
        </p:spPr>
        <p:txBody>
          <a:bodyPr/>
          <a:lstStyle/>
          <a:p>
            <a:pPr marL="419100" indent="-419100" eaLnBrk="1" hangingPunct="1">
              <a:lnSpc>
                <a:spcPct val="80000"/>
              </a:lnSpc>
            </a:pPr>
            <a:r>
              <a:rPr lang="en-US" altLang="en-US" smtClean="0"/>
              <a:t>Consider the problem of counting the number of occurrences of each word in a large collection of documents</a:t>
            </a:r>
          </a:p>
          <a:p>
            <a:pPr marL="1257300" lvl="2" indent="-342900" eaLnBrk="1" hangingPunct="1">
              <a:lnSpc>
                <a:spcPct val="80000"/>
              </a:lnSpc>
              <a:buFontTx/>
              <a:buNone/>
            </a:pPr>
            <a:r>
              <a:rPr lang="en-US" altLang="en-US" smtClean="0">
                <a:latin typeface="Courier New" pitchFamily="49" charset="0"/>
              </a:rPr>
              <a:t>map(String documentName, String documentContent): </a:t>
            </a:r>
          </a:p>
          <a:p>
            <a:pPr marL="1257300" lvl="2" indent="-342900" eaLnBrk="1" hangingPunct="1">
              <a:lnSpc>
                <a:spcPct val="80000"/>
              </a:lnSpc>
              <a:buFontTx/>
              <a:buNone/>
            </a:pPr>
            <a:r>
              <a:rPr lang="en-US" altLang="en-US" smtClean="0">
                <a:latin typeface="Courier New" pitchFamily="49" charset="0"/>
              </a:rPr>
              <a:t>//key: document name, value: document content</a:t>
            </a:r>
          </a:p>
          <a:p>
            <a:pPr marL="1257300" lvl="2" indent="-342900" eaLnBrk="1" hangingPunct="1">
              <a:lnSpc>
                <a:spcPct val="80000"/>
              </a:lnSpc>
              <a:buFontTx/>
              <a:buNone/>
            </a:pPr>
            <a:r>
              <a:rPr lang="en-US" altLang="en-US" smtClean="0">
                <a:latin typeface="Courier New" pitchFamily="49" charset="0"/>
              </a:rPr>
              <a:t>for each word w in documentContent: </a:t>
            </a:r>
          </a:p>
          <a:p>
            <a:pPr marL="1257300" lvl="2" indent="-342900" eaLnBrk="1" hangingPunct="1">
              <a:lnSpc>
                <a:spcPct val="80000"/>
              </a:lnSpc>
              <a:buFontTx/>
              <a:buNone/>
            </a:pPr>
            <a:r>
              <a:rPr lang="en-US" altLang="en-US" smtClean="0">
                <a:latin typeface="Courier New" pitchFamily="49" charset="0"/>
              </a:rPr>
              <a:t>//key: word, value: number of occurances</a:t>
            </a:r>
          </a:p>
          <a:p>
            <a:pPr marL="1257300" lvl="2" indent="-342900" eaLnBrk="1" hangingPunct="1">
              <a:lnSpc>
                <a:spcPct val="80000"/>
              </a:lnSpc>
              <a:buFontTx/>
              <a:buNone/>
            </a:pPr>
            <a:r>
              <a:rPr lang="en-US" altLang="en-US" smtClean="0">
                <a:latin typeface="Courier New" pitchFamily="49" charset="0"/>
              </a:rPr>
              <a:t>  EmitIntermediate(w, wordCount); </a:t>
            </a:r>
          </a:p>
          <a:p>
            <a:pPr marL="1257300" lvl="2" indent="-342900" eaLnBrk="1" hangingPunct="1">
              <a:lnSpc>
                <a:spcPct val="80000"/>
              </a:lnSpc>
              <a:buFontTx/>
              <a:buNone/>
            </a:pPr>
            <a:endParaRPr lang="en-US" altLang="en-US" smtClean="0">
              <a:latin typeface="Courier New" pitchFamily="49" charset="0"/>
            </a:endParaRPr>
          </a:p>
          <a:p>
            <a:pPr marL="1257300" lvl="2" indent="-342900" eaLnBrk="1" hangingPunct="1">
              <a:lnSpc>
                <a:spcPct val="80000"/>
              </a:lnSpc>
              <a:buFontTx/>
              <a:buNone/>
            </a:pPr>
            <a:r>
              <a:rPr lang="en-US" altLang="en-US" smtClean="0">
                <a:latin typeface="Courier New" pitchFamily="49" charset="0"/>
              </a:rPr>
              <a:t>reduce(String w, Iterator values):</a:t>
            </a:r>
          </a:p>
          <a:p>
            <a:pPr marL="1257300" lvl="2" indent="-342900" eaLnBrk="1" hangingPunct="1">
              <a:lnSpc>
                <a:spcPct val="80000"/>
              </a:lnSpc>
              <a:buFontTx/>
              <a:buNone/>
            </a:pPr>
            <a:r>
              <a:rPr lang="en-US" altLang="en-US" smtClean="0">
                <a:latin typeface="Courier New" pitchFamily="49" charset="0"/>
              </a:rPr>
              <a:t>// key: a word, // values: a list of counts</a:t>
            </a:r>
          </a:p>
          <a:p>
            <a:pPr marL="1257300" lvl="2" indent="-342900" eaLnBrk="1" hangingPunct="1">
              <a:lnSpc>
                <a:spcPct val="80000"/>
              </a:lnSpc>
              <a:buFontTx/>
              <a:buNone/>
            </a:pPr>
            <a:r>
              <a:rPr lang="en-US" altLang="en-US" smtClean="0">
                <a:latin typeface="Courier New" pitchFamily="49" charset="0"/>
              </a:rPr>
              <a:t>int result = 0;</a:t>
            </a:r>
          </a:p>
          <a:p>
            <a:pPr marL="1257300" lvl="2" indent="-342900" eaLnBrk="1" hangingPunct="1">
              <a:lnSpc>
                <a:spcPct val="80000"/>
              </a:lnSpc>
              <a:buFontTx/>
              <a:buNone/>
            </a:pPr>
            <a:r>
              <a:rPr lang="en-US" altLang="en-US" smtClean="0">
                <a:latin typeface="Courier New" pitchFamily="49" charset="0"/>
              </a:rPr>
              <a:t>for each v in values:</a:t>
            </a:r>
          </a:p>
          <a:p>
            <a:pPr marL="1257300" lvl="2" indent="-342900" eaLnBrk="1" hangingPunct="1">
              <a:lnSpc>
                <a:spcPct val="80000"/>
              </a:lnSpc>
              <a:buFontTx/>
              <a:buNone/>
            </a:pPr>
            <a:r>
              <a:rPr lang="en-US" altLang="en-US" smtClean="0">
                <a:latin typeface="Courier New" pitchFamily="49" charset="0"/>
              </a:rPr>
              <a:t>  result += v;</a:t>
            </a:r>
          </a:p>
          <a:p>
            <a:pPr marL="1257300" lvl="2" indent="-342900" eaLnBrk="1" hangingPunct="1">
              <a:lnSpc>
                <a:spcPct val="80000"/>
              </a:lnSpc>
              <a:buFontTx/>
              <a:buNone/>
            </a:pPr>
            <a:r>
              <a:rPr lang="en-US" altLang="en-US" smtClean="0">
                <a:latin typeface="Courier New" pitchFamily="49" charset="0"/>
              </a:rPr>
              <a:t>Emit(w, result));</a:t>
            </a:r>
            <a:r>
              <a:rPr lang="en-US" altLang="en-US" sz="1600" smtClean="0"/>
              <a:t> </a:t>
            </a:r>
          </a:p>
          <a:p>
            <a:pPr marL="419100" indent="-419100" eaLnBrk="1" hangingPunct="1">
              <a:lnSpc>
                <a:spcPct val="80000"/>
              </a:lnSpc>
            </a:pPr>
            <a:r>
              <a:rPr lang="en-US" altLang="en-US" smtClean="0"/>
              <a:t>The map function emits each word plus an associated count of occurrences in a document. </a:t>
            </a:r>
          </a:p>
          <a:p>
            <a:pPr marL="419100" indent="-419100" eaLnBrk="1" hangingPunct="1">
              <a:lnSpc>
                <a:spcPct val="80000"/>
              </a:lnSpc>
            </a:pPr>
            <a:r>
              <a:rPr lang="en-US" altLang="en-US" smtClean="0"/>
              <a:t>The reduce function sums all the counts for every word giving us the number of occurrances of each word in the entire set of documents. </a:t>
            </a:r>
          </a:p>
        </p:txBody>
      </p:sp>
      <p:sp>
        <p:nvSpPr>
          <p:cNvPr id="11269"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zh-CN" sz="1200" smtClean="0">
                <a:solidFill>
                  <a:srgbClr val="898989"/>
                </a:solidFill>
              </a:rPr>
              <a:t>@Zoran B. Djordjevic</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smtClean="0">
                <a:latin typeface="+mn-lt"/>
                <a:cs typeface="Courier New" panose="02070309020205020404" pitchFamily="49" charset="0"/>
              </a:rPr>
              <a:t>Building Spark Applications, </a:t>
            </a:r>
            <a:r>
              <a:rPr lang="en-US" sz="2900" dirty="0" smtClean="0">
                <a:latin typeface="Courier New" panose="02070309020205020404" pitchFamily="49" charset="0"/>
                <a:cs typeface="Courier New" panose="02070309020205020404" pitchFamily="49" charset="0"/>
              </a:rPr>
              <a:t>WordCount.java</a:t>
            </a:r>
            <a:endParaRPr lang="en-US" sz="29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609600" y="838200"/>
            <a:ext cx="8382000" cy="5592763"/>
          </a:xfrm>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package </a:t>
            </a:r>
            <a:r>
              <a:rPr lang="en-US" dirty="0" err="1" smtClean="0">
                <a:latin typeface="Courier New" panose="02070309020205020404" pitchFamily="49" charset="0"/>
                <a:cs typeface="Courier New" panose="02070309020205020404" pitchFamily="49" charset="0"/>
              </a:rPr>
              <a:t>edu.hu.example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java.util.Arrays</a:t>
            </a:r>
            <a:r>
              <a:rPr lang="en-US" dirty="0" smtClean="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java.util.List</a:t>
            </a:r>
            <a:r>
              <a:rPr lang="en-US" dirty="0" smtClean="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java.lang.Iterable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import scala.Tuple2</a:t>
            </a:r>
            <a:r>
              <a:rPr lang="en-US" dirty="0" smtClean="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org.apache.commons.lang.StringUtils</a:t>
            </a:r>
            <a:r>
              <a:rPr lang="en-US" dirty="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org.apache.spark.api.java.JavaRDD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org.apache.spark.api.java.JavaPairRDD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org.apache.spark.api.java.JavaSparkContext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org.apache.spark.api.java.function.FlatMapFunction</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import org.apache.spark.api.java.function.Function2;</a:t>
            </a:r>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org.apache.spark.api.java.function.PairFunction</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WordCount</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throws Exception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String </a:t>
            </a:r>
            <a:r>
              <a:rPr lang="en-US" dirty="0">
                <a:latin typeface="Courier New" panose="02070309020205020404" pitchFamily="49" charset="0"/>
                <a:cs typeface="Courier New" panose="02070309020205020404" pitchFamily="49" charset="0"/>
              </a:rPr>
              <a:t>master =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[0];</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JavaSparkContext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JavaSparkContext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master,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wordcount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System.getenv</a:t>
            </a:r>
            <a:r>
              <a:rPr lang="en-US" dirty="0" smtClean="0">
                <a:latin typeface="Courier New" panose="02070309020205020404" pitchFamily="49" charset="0"/>
                <a:cs typeface="Courier New" panose="02070309020205020404" pitchFamily="49" charset="0"/>
              </a:rPr>
              <a:t>("SPARK_HOME"), </a:t>
            </a:r>
            <a:r>
              <a:rPr lang="en-US" dirty="0" err="1">
                <a:latin typeface="Courier New" panose="02070309020205020404" pitchFamily="49" charset="0"/>
                <a:cs typeface="Courier New" panose="02070309020205020404" pitchFamily="49" charset="0"/>
              </a:rPr>
              <a:t>System.getenv</a:t>
            </a:r>
            <a:r>
              <a:rPr lang="en-US" dirty="0" smtClean="0">
                <a:latin typeface="Courier New" panose="02070309020205020404" pitchFamily="49" charset="0"/>
                <a:cs typeface="Courier New" panose="02070309020205020404" pitchFamily="49" charset="0"/>
              </a:rPr>
              <a:t>("JARS"));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JavaRDD</a:t>
            </a:r>
            <a:r>
              <a:rPr lang="en-US" dirty="0">
                <a:latin typeface="Courier New" panose="02070309020205020404" pitchFamily="49" charset="0"/>
                <a:cs typeface="Courier New" panose="02070309020205020404" pitchFamily="49" charset="0"/>
              </a:rPr>
              <a:t>&lt;String&gt; </a:t>
            </a:r>
            <a:r>
              <a:rPr lang="en-US" dirty="0" err="1">
                <a:latin typeface="Courier New" panose="02070309020205020404" pitchFamily="49" charset="0"/>
                <a:cs typeface="Courier New" panose="02070309020205020404" pitchFamily="49" charset="0"/>
              </a:rPr>
              <a:t>rdd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[1]);</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JavaPairRDD</a:t>
            </a:r>
            <a:r>
              <a:rPr lang="en-US" dirty="0">
                <a:latin typeface="Courier New" panose="02070309020205020404" pitchFamily="49" charset="0"/>
                <a:cs typeface="Courier New" panose="02070309020205020404" pitchFamily="49" charset="0"/>
              </a:rPr>
              <a:t>&lt;String, Integer&gt; counts = </a:t>
            </a:r>
            <a:r>
              <a:rPr lang="en-US" dirty="0" err="1">
                <a:latin typeface="Courier New" panose="02070309020205020404" pitchFamily="49" charset="0"/>
                <a:cs typeface="Courier New" panose="02070309020205020404" pitchFamily="49" charset="0"/>
              </a:rPr>
              <a:t>rdd.flatMap</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new </a:t>
            </a:r>
            <a:r>
              <a:rPr lang="en-US" dirty="0" err="1">
                <a:latin typeface="Courier New" panose="02070309020205020404" pitchFamily="49" charset="0"/>
                <a:cs typeface="Courier New" panose="02070309020205020404" pitchFamily="49" charset="0"/>
              </a:rPr>
              <a:t>FlatMapFunction</a:t>
            </a:r>
            <a:r>
              <a:rPr lang="en-US" dirty="0">
                <a:latin typeface="Courier New" panose="02070309020205020404" pitchFamily="49" charset="0"/>
                <a:cs typeface="Courier New" panose="02070309020205020404" pitchFamily="49" charset="0"/>
              </a:rPr>
              <a:t>&lt;String, String&gt;() {</a:t>
            </a:r>
          </a:p>
          <a:p>
            <a:pPr marL="0" indent="0">
              <a:buNone/>
            </a:pP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Iterable</a:t>
            </a:r>
            <a:r>
              <a:rPr lang="en-US" dirty="0">
                <a:latin typeface="Courier New" panose="02070309020205020404" pitchFamily="49" charset="0"/>
                <a:cs typeface="Courier New" panose="02070309020205020404" pitchFamily="49" charset="0"/>
              </a:rPr>
              <a:t>&lt;String&gt; call(String x) {</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Arrays.asList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x.split</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mapToPair</a:t>
            </a:r>
            <a:r>
              <a:rPr lang="en-US" dirty="0">
                <a:latin typeface="Courier New" panose="02070309020205020404" pitchFamily="49" charset="0"/>
                <a:cs typeface="Courier New" panose="02070309020205020404" pitchFamily="49" charset="0"/>
              </a:rPr>
              <a:t>(new </a:t>
            </a:r>
            <a:r>
              <a:rPr lang="en-US" dirty="0" err="1">
                <a:latin typeface="Courier New" panose="02070309020205020404" pitchFamily="49" charset="0"/>
                <a:cs typeface="Courier New" panose="02070309020205020404" pitchFamily="49" charset="0"/>
              </a:rPr>
              <a:t>PairFunction</a:t>
            </a:r>
            <a:r>
              <a:rPr lang="en-US" dirty="0">
                <a:latin typeface="Courier New" panose="02070309020205020404" pitchFamily="49" charset="0"/>
                <a:cs typeface="Courier New" panose="02070309020205020404" pitchFamily="49" charset="0"/>
              </a:rPr>
              <a:t>&lt;String, String, Integer&gt;(){</a:t>
            </a:r>
          </a:p>
          <a:p>
            <a:pPr marL="0" indent="0">
              <a:buNone/>
            </a:pPr>
            <a:r>
              <a:rPr lang="en-US" dirty="0">
                <a:latin typeface="Courier New" panose="02070309020205020404" pitchFamily="49" charset="0"/>
                <a:cs typeface="Courier New" panose="02070309020205020404" pitchFamily="49" charset="0"/>
              </a:rPr>
              <a:t>            public Tuple2&lt;String, Integer&gt; call(String x){</a:t>
            </a:r>
          </a:p>
          <a:p>
            <a:pPr marL="0" indent="0">
              <a:buNone/>
            </a:pPr>
            <a:r>
              <a:rPr lang="en-US" dirty="0">
                <a:latin typeface="Courier New" panose="02070309020205020404" pitchFamily="49" charset="0"/>
                <a:cs typeface="Courier New" panose="02070309020205020404" pitchFamily="49" charset="0"/>
              </a:rPr>
              <a:t>              return new Tuple2(x, 1);</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reduceByKey</a:t>
            </a:r>
            <a:r>
              <a:rPr lang="en-US" dirty="0">
                <a:latin typeface="Courier New" panose="02070309020205020404" pitchFamily="49" charset="0"/>
                <a:cs typeface="Courier New" panose="02070309020205020404" pitchFamily="49" charset="0"/>
              </a:rPr>
              <a:t>(new Function2&lt;Integer, Integer, Integer&gt;(){</a:t>
            </a:r>
          </a:p>
          <a:p>
            <a:pPr marL="0" indent="0">
              <a:buNone/>
            </a:pPr>
            <a:r>
              <a:rPr lang="en-US" dirty="0">
                <a:latin typeface="Courier New" panose="02070309020205020404" pitchFamily="49" charset="0"/>
                <a:cs typeface="Courier New" panose="02070309020205020404" pitchFamily="49" charset="0"/>
              </a:rPr>
              <a:t>                public Integer call(Integer x, Integer y){ return </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counts.saveAsTextFile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a:p>
            <a:endParaRPr lang="en-US" dirty="0" smtClean="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dirty="0"/>
          </a:p>
        </p:txBody>
      </p:sp>
    </p:spTree>
    <p:extLst>
      <p:ext uri="{BB962C8B-B14F-4D97-AF65-F5344CB8AC3E}">
        <p14:creationId xmlns:p14="http://schemas.microsoft.com/office/powerpoint/2010/main" val="35128184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smtClean="0">
                <a:latin typeface="+mn-lt"/>
                <a:cs typeface="Courier New" panose="02070309020205020404" pitchFamily="49" charset="0"/>
              </a:rPr>
              <a:t>Building Spark Applications, </a:t>
            </a:r>
            <a:r>
              <a:rPr lang="en-US" sz="2900" dirty="0" err="1" smtClean="0">
                <a:latin typeface="Courier New" panose="02070309020205020404" pitchFamily="49" charset="0"/>
                <a:cs typeface="Courier New" panose="02070309020205020404" pitchFamily="49" charset="0"/>
              </a:rPr>
              <a:t>WordCount.scala</a:t>
            </a:r>
            <a:endParaRPr lang="en-US" sz="29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533400" y="762000"/>
            <a:ext cx="8534400" cy="5668963"/>
          </a:xfrm>
        </p:spPr>
        <p:txBody>
          <a:bodyPr>
            <a:noAutofit/>
          </a:bodyPr>
          <a:lstStyle/>
          <a:p>
            <a:pPr marL="0"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Illustrates </a:t>
            </a:r>
            <a:r>
              <a:rPr lang="en-US" sz="1400" dirty="0" err="1">
                <a:latin typeface="Courier New" panose="02070309020205020404" pitchFamily="49" charset="0"/>
                <a:cs typeface="Courier New" panose="02070309020205020404" pitchFamily="49" charset="0"/>
              </a:rPr>
              <a:t>flatMap</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countByValue</a:t>
            </a:r>
            <a:r>
              <a:rPr lang="en-US" sz="1400" dirty="0">
                <a:latin typeface="Courier New" panose="02070309020205020404" pitchFamily="49" charset="0"/>
                <a:cs typeface="Courier New" panose="02070309020205020404" pitchFamily="49" charset="0"/>
              </a:rPr>
              <a:t> for </a:t>
            </a:r>
            <a:r>
              <a:rPr lang="en-US" sz="1400" dirty="0" err="1">
                <a:latin typeface="Courier New" panose="02070309020205020404" pitchFamily="49" charset="0"/>
                <a:cs typeface="Courier New" panose="02070309020205020404" pitchFamily="49" charset="0"/>
              </a:rPr>
              <a:t>wordcount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pPr marL="0" indent="0">
              <a:buNone/>
            </a:pPr>
            <a:r>
              <a:rPr lang="en-US" sz="1300" dirty="0">
                <a:latin typeface="Courier New" panose="02070309020205020404" pitchFamily="49" charset="0"/>
                <a:cs typeface="Courier New" panose="02070309020205020404" pitchFamily="49" charset="0"/>
              </a:rPr>
              <a:t>package </a:t>
            </a:r>
            <a:r>
              <a:rPr lang="en-US" sz="1300" dirty="0" err="1" smtClean="0">
                <a:latin typeface="Courier New" panose="02070309020205020404" pitchFamily="49" charset="0"/>
                <a:cs typeface="Courier New" panose="02070309020205020404" pitchFamily="49" charset="0"/>
              </a:rPr>
              <a:t>edu.hu.examples</a:t>
            </a:r>
            <a:endParaRPr lang="en-US" sz="1300" dirty="0">
              <a:latin typeface="Courier New" panose="02070309020205020404" pitchFamily="49" charset="0"/>
              <a:cs typeface="Courier New" panose="02070309020205020404" pitchFamily="49" charset="0"/>
            </a:endParaRPr>
          </a:p>
          <a:p>
            <a:pPr marL="0" indent="0">
              <a:buNone/>
            </a:pPr>
            <a:r>
              <a:rPr lang="en-US" sz="1300" dirty="0">
                <a:latin typeface="Courier New" panose="02070309020205020404" pitchFamily="49" charset="0"/>
                <a:cs typeface="Courier New" panose="02070309020205020404" pitchFamily="49" charset="0"/>
              </a:rPr>
              <a:t>import </a:t>
            </a:r>
            <a:r>
              <a:rPr lang="en-US" sz="1300" dirty="0" err="1">
                <a:latin typeface="Courier New" panose="02070309020205020404" pitchFamily="49" charset="0"/>
                <a:cs typeface="Courier New" panose="02070309020205020404" pitchFamily="49" charset="0"/>
              </a:rPr>
              <a:t>org.apache.spark</a:t>
            </a:r>
            <a:r>
              <a:rPr lang="en-US" sz="1300" dirty="0">
                <a:latin typeface="Courier New" panose="02070309020205020404" pitchFamily="49" charset="0"/>
                <a:cs typeface="Courier New" panose="02070309020205020404" pitchFamily="49" charset="0"/>
              </a:rPr>
              <a:t>._</a:t>
            </a:r>
          </a:p>
          <a:p>
            <a:pPr marL="0" indent="0">
              <a:buNone/>
            </a:pPr>
            <a:r>
              <a:rPr lang="en-US" sz="1300" dirty="0">
                <a:latin typeface="Courier New" panose="02070309020205020404" pitchFamily="49" charset="0"/>
                <a:cs typeface="Courier New" panose="02070309020205020404" pitchFamily="49" charset="0"/>
              </a:rPr>
              <a:t>import </a:t>
            </a:r>
            <a:r>
              <a:rPr lang="en-US" sz="1300" dirty="0" err="1">
                <a:latin typeface="Courier New" panose="02070309020205020404" pitchFamily="49" charset="0"/>
                <a:cs typeface="Courier New" panose="02070309020205020404" pitchFamily="49" charset="0"/>
              </a:rPr>
              <a:t>org.apache.spark.SparkContext</a:t>
            </a:r>
            <a:r>
              <a:rPr lang="en-US" sz="1300" dirty="0">
                <a:latin typeface="Courier New" panose="02070309020205020404" pitchFamily="49" charset="0"/>
                <a:cs typeface="Courier New" panose="02070309020205020404" pitchFamily="49" charset="0"/>
              </a:rPr>
              <a:t>._</a:t>
            </a:r>
          </a:p>
          <a:p>
            <a:pPr marL="0" indent="0">
              <a:buNone/>
            </a:pPr>
            <a:endParaRPr lang="en-US" sz="1300" dirty="0">
              <a:latin typeface="Courier New" panose="02070309020205020404" pitchFamily="49" charset="0"/>
              <a:cs typeface="Courier New" panose="02070309020205020404" pitchFamily="49" charset="0"/>
            </a:endParaRPr>
          </a:p>
          <a:p>
            <a:pPr marL="0" indent="0">
              <a:buNone/>
            </a:pPr>
            <a:r>
              <a:rPr lang="en-US" sz="1300" dirty="0">
                <a:latin typeface="Courier New" panose="02070309020205020404" pitchFamily="49" charset="0"/>
                <a:cs typeface="Courier New" panose="02070309020205020404" pitchFamily="49" charset="0"/>
              </a:rPr>
              <a:t>object </a:t>
            </a:r>
            <a:r>
              <a:rPr lang="en-US" sz="1300" dirty="0" err="1">
                <a:latin typeface="Courier New" panose="02070309020205020404" pitchFamily="49" charset="0"/>
                <a:cs typeface="Courier New" panose="02070309020205020404" pitchFamily="49" charset="0"/>
              </a:rPr>
              <a:t>WordCount</a:t>
            </a:r>
            <a:r>
              <a:rPr lang="en-US" sz="1300" dirty="0">
                <a:latin typeface="Courier New" panose="02070309020205020404" pitchFamily="49" charset="0"/>
                <a:cs typeface="Courier New" panose="02070309020205020404" pitchFamily="49" charset="0"/>
              </a:rPr>
              <a:t> {</a:t>
            </a:r>
          </a:p>
          <a:p>
            <a:pPr marL="0"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def</a:t>
            </a:r>
            <a:r>
              <a:rPr lang="en-US" sz="1300" dirty="0">
                <a:latin typeface="Courier New" panose="02070309020205020404" pitchFamily="49" charset="0"/>
                <a:cs typeface="Courier New" panose="02070309020205020404" pitchFamily="49" charset="0"/>
              </a:rPr>
              <a:t> main(</a:t>
            </a:r>
            <a:r>
              <a:rPr lang="en-US" sz="1300" dirty="0" err="1">
                <a:latin typeface="Courier New" panose="02070309020205020404" pitchFamily="49" charset="0"/>
                <a:cs typeface="Courier New" panose="02070309020205020404" pitchFamily="49" charset="0"/>
              </a:rPr>
              <a:t>args</a:t>
            </a:r>
            <a:r>
              <a:rPr lang="en-US" sz="1300" dirty="0">
                <a:latin typeface="Courier New" panose="02070309020205020404" pitchFamily="49" charset="0"/>
                <a:cs typeface="Courier New" panose="02070309020205020404" pitchFamily="49" charset="0"/>
              </a:rPr>
              <a:t>: Array[String]) {</a:t>
            </a:r>
          </a:p>
          <a:p>
            <a:pPr marL="0"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val</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inputFile</a:t>
            </a:r>
            <a:r>
              <a:rPr lang="en-US" sz="1300" dirty="0">
                <a:latin typeface="Courier New" panose="02070309020205020404" pitchFamily="49" charset="0"/>
                <a:cs typeface="Courier New" panose="02070309020205020404" pitchFamily="49" charset="0"/>
              </a:rPr>
              <a:t> = </a:t>
            </a:r>
            <a:r>
              <a:rPr lang="en-US" sz="1300" dirty="0" err="1">
                <a:latin typeface="Courier New" panose="02070309020205020404" pitchFamily="49" charset="0"/>
                <a:cs typeface="Courier New" panose="02070309020205020404" pitchFamily="49" charset="0"/>
              </a:rPr>
              <a:t>args</a:t>
            </a:r>
            <a:r>
              <a:rPr lang="en-US" sz="1300" dirty="0">
                <a:latin typeface="Courier New" panose="02070309020205020404" pitchFamily="49" charset="0"/>
                <a:cs typeface="Courier New" panose="02070309020205020404" pitchFamily="49" charset="0"/>
              </a:rPr>
              <a:t>(0)</a:t>
            </a:r>
          </a:p>
          <a:p>
            <a:pPr marL="0"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val</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outputFile</a:t>
            </a:r>
            <a:r>
              <a:rPr lang="en-US" sz="1300" dirty="0">
                <a:latin typeface="Courier New" panose="02070309020205020404" pitchFamily="49" charset="0"/>
                <a:cs typeface="Courier New" panose="02070309020205020404" pitchFamily="49" charset="0"/>
              </a:rPr>
              <a:t> = </a:t>
            </a:r>
            <a:r>
              <a:rPr lang="en-US" sz="1300" dirty="0" err="1">
                <a:latin typeface="Courier New" panose="02070309020205020404" pitchFamily="49" charset="0"/>
                <a:cs typeface="Courier New" panose="02070309020205020404" pitchFamily="49" charset="0"/>
              </a:rPr>
              <a:t>args</a:t>
            </a:r>
            <a:r>
              <a:rPr lang="en-US" sz="1300" dirty="0">
                <a:latin typeface="Courier New" panose="02070309020205020404" pitchFamily="49" charset="0"/>
                <a:cs typeface="Courier New" panose="02070309020205020404" pitchFamily="49" charset="0"/>
              </a:rPr>
              <a:t>(1)</a:t>
            </a:r>
          </a:p>
          <a:p>
            <a:pPr marL="0"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val</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conf</a:t>
            </a:r>
            <a:r>
              <a:rPr lang="en-US" sz="1300" dirty="0">
                <a:latin typeface="Courier New" panose="02070309020205020404" pitchFamily="49" charset="0"/>
                <a:cs typeface="Courier New" panose="02070309020205020404" pitchFamily="49" charset="0"/>
              </a:rPr>
              <a:t> = new </a:t>
            </a:r>
            <a:r>
              <a:rPr lang="en-US" sz="1300" dirty="0" err="1">
                <a:latin typeface="Courier New" panose="02070309020205020404" pitchFamily="49" charset="0"/>
                <a:cs typeface="Courier New" panose="02070309020205020404" pitchFamily="49" charset="0"/>
              </a:rPr>
              <a:t>SparkConf</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setAppName</a:t>
            </a:r>
            <a:r>
              <a:rPr lang="en-US" sz="1300" dirty="0" smtClean="0">
                <a:latin typeface="Courier New" panose="02070309020205020404" pitchFamily="49" charset="0"/>
                <a:cs typeface="Courier New" panose="02070309020205020404" pitchFamily="49" charset="0"/>
              </a:rPr>
              <a:t>("</a:t>
            </a:r>
            <a:r>
              <a:rPr lang="en-US" sz="1300" dirty="0" err="1" smtClean="0">
                <a:latin typeface="Courier New" panose="02070309020205020404" pitchFamily="49" charset="0"/>
                <a:cs typeface="Courier New" panose="02070309020205020404" pitchFamily="49" charset="0"/>
              </a:rPr>
              <a:t>wordCount</a:t>
            </a:r>
            <a:r>
              <a:rPr lang="en-US" sz="1300" dirty="0" smtClean="0">
                <a:latin typeface="Courier New" panose="02070309020205020404" pitchFamily="49" charset="0"/>
                <a:cs typeface="Courier New" panose="02070309020205020404" pitchFamily="49" charset="0"/>
              </a:rPr>
              <a:t>")</a:t>
            </a:r>
            <a:endParaRPr lang="en-US" sz="1300" dirty="0">
              <a:latin typeface="Courier New" panose="02070309020205020404" pitchFamily="49" charset="0"/>
              <a:cs typeface="Courier New" panose="02070309020205020404" pitchFamily="49" charset="0"/>
            </a:endParaRPr>
          </a:p>
          <a:p>
            <a:pPr marL="0" indent="0">
              <a:buNone/>
            </a:pPr>
            <a:r>
              <a:rPr lang="it-IT" sz="1300" dirty="0">
                <a:latin typeface="Courier New" panose="02070309020205020404" pitchFamily="49" charset="0"/>
                <a:cs typeface="Courier New" panose="02070309020205020404" pitchFamily="49" charset="0"/>
              </a:rPr>
              <a:t>      // Create a Scala Spark Context.</a:t>
            </a:r>
          </a:p>
          <a:p>
            <a:pPr marL="0"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val</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sc</a:t>
            </a:r>
            <a:r>
              <a:rPr lang="en-US" sz="1300" dirty="0">
                <a:latin typeface="Courier New" panose="02070309020205020404" pitchFamily="49" charset="0"/>
                <a:cs typeface="Courier New" panose="02070309020205020404" pitchFamily="49" charset="0"/>
              </a:rPr>
              <a:t> = new </a:t>
            </a:r>
            <a:r>
              <a:rPr lang="en-US" sz="1300" dirty="0" err="1">
                <a:latin typeface="Courier New" panose="02070309020205020404" pitchFamily="49" charset="0"/>
                <a:cs typeface="Courier New" panose="02070309020205020404" pitchFamily="49" charset="0"/>
              </a:rPr>
              <a:t>SparkContext</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conf</a:t>
            </a:r>
            <a:r>
              <a:rPr lang="en-US" sz="1300" dirty="0">
                <a:latin typeface="Courier New" panose="02070309020205020404" pitchFamily="49" charset="0"/>
                <a:cs typeface="Courier New" panose="02070309020205020404" pitchFamily="49" charset="0"/>
              </a:rPr>
              <a:t>)</a:t>
            </a:r>
          </a:p>
          <a:p>
            <a:pPr marL="0" indent="0">
              <a:buNone/>
            </a:pPr>
            <a:r>
              <a:rPr lang="en-US" sz="1300" dirty="0">
                <a:latin typeface="Courier New" panose="02070309020205020404" pitchFamily="49" charset="0"/>
                <a:cs typeface="Courier New" panose="02070309020205020404" pitchFamily="49" charset="0"/>
              </a:rPr>
              <a:t>      // Load our input data.</a:t>
            </a:r>
          </a:p>
          <a:p>
            <a:pPr marL="0"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val</a:t>
            </a:r>
            <a:r>
              <a:rPr lang="en-US" sz="1300" dirty="0">
                <a:latin typeface="Courier New" panose="02070309020205020404" pitchFamily="49" charset="0"/>
                <a:cs typeface="Courier New" panose="02070309020205020404" pitchFamily="49" charset="0"/>
              </a:rPr>
              <a:t> input =  </a:t>
            </a:r>
            <a:r>
              <a:rPr lang="en-US" sz="1300" dirty="0" err="1">
                <a:latin typeface="Courier New" panose="02070309020205020404" pitchFamily="49" charset="0"/>
                <a:cs typeface="Courier New" panose="02070309020205020404" pitchFamily="49" charset="0"/>
              </a:rPr>
              <a:t>sc.textFile</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inputFile</a:t>
            </a:r>
            <a:r>
              <a:rPr lang="en-US" sz="1300" dirty="0">
                <a:latin typeface="Courier New" panose="02070309020205020404" pitchFamily="49" charset="0"/>
                <a:cs typeface="Courier New" panose="02070309020205020404" pitchFamily="49" charset="0"/>
              </a:rPr>
              <a:t>)</a:t>
            </a:r>
          </a:p>
          <a:p>
            <a:pPr marL="0" indent="0">
              <a:buNone/>
            </a:pPr>
            <a:r>
              <a:rPr lang="en-US" sz="1300" dirty="0">
                <a:latin typeface="Courier New" panose="02070309020205020404" pitchFamily="49" charset="0"/>
                <a:cs typeface="Courier New" panose="02070309020205020404" pitchFamily="49" charset="0"/>
              </a:rPr>
              <a:t>      // Split up into words.</a:t>
            </a:r>
          </a:p>
          <a:p>
            <a:pPr marL="0"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val</a:t>
            </a:r>
            <a:r>
              <a:rPr lang="en-US" sz="1300" dirty="0">
                <a:latin typeface="Courier New" panose="02070309020205020404" pitchFamily="49" charset="0"/>
                <a:cs typeface="Courier New" panose="02070309020205020404" pitchFamily="49" charset="0"/>
              </a:rPr>
              <a:t> words = </a:t>
            </a:r>
            <a:r>
              <a:rPr lang="en-US" sz="1300" dirty="0" err="1">
                <a:latin typeface="Courier New" panose="02070309020205020404" pitchFamily="49" charset="0"/>
                <a:cs typeface="Courier New" panose="02070309020205020404" pitchFamily="49" charset="0"/>
              </a:rPr>
              <a:t>input.flatMap</a:t>
            </a:r>
            <a:r>
              <a:rPr lang="en-US" sz="1300" dirty="0">
                <a:latin typeface="Courier New" panose="02070309020205020404" pitchFamily="49" charset="0"/>
                <a:cs typeface="Courier New" panose="02070309020205020404" pitchFamily="49" charset="0"/>
              </a:rPr>
              <a:t>(line =&gt; </a:t>
            </a:r>
            <a:r>
              <a:rPr lang="en-US" sz="1300" dirty="0" err="1">
                <a:latin typeface="Courier New" panose="02070309020205020404" pitchFamily="49" charset="0"/>
                <a:cs typeface="Courier New" panose="02070309020205020404" pitchFamily="49" charset="0"/>
              </a:rPr>
              <a:t>line.split</a:t>
            </a:r>
            <a:r>
              <a:rPr lang="en-US" sz="1300" dirty="0" smtClean="0">
                <a:latin typeface="Courier New" panose="02070309020205020404" pitchFamily="49" charset="0"/>
                <a:cs typeface="Courier New" panose="02070309020205020404" pitchFamily="49" charset="0"/>
              </a:rPr>
              <a:t>(" "))</a:t>
            </a:r>
            <a:endParaRPr lang="en-US" sz="1300" dirty="0">
              <a:latin typeface="Courier New" panose="02070309020205020404" pitchFamily="49" charset="0"/>
              <a:cs typeface="Courier New" panose="02070309020205020404" pitchFamily="49" charset="0"/>
            </a:endParaRPr>
          </a:p>
          <a:p>
            <a:pPr marL="0" indent="0">
              <a:buNone/>
            </a:pPr>
            <a:r>
              <a:rPr lang="en-US" sz="1300" dirty="0">
                <a:latin typeface="Courier New" panose="02070309020205020404" pitchFamily="49" charset="0"/>
                <a:cs typeface="Courier New" panose="02070309020205020404" pitchFamily="49" charset="0"/>
              </a:rPr>
              <a:t>      // Transform into word and count.</a:t>
            </a:r>
          </a:p>
          <a:p>
            <a:pPr marL="0"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val</a:t>
            </a:r>
            <a:r>
              <a:rPr lang="en-US" sz="1300" dirty="0">
                <a:latin typeface="Courier New" panose="02070309020205020404" pitchFamily="49" charset="0"/>
                <a:cs typeface="Courier New" panose="02070309020205020404" pitchFamily="49" charset="0"/>
              </a:rPr>
              <a:t> counts = </a:t>
            </a:r>
            <a:r>
              <a:rPr lang="en-US" sz="1300" dirty="0" err="1">
                <a:latin typeface="Courier New" panose="02070309020205020404" pitchFamily="49" charset="0"/>
                <a:cs typeface="Courier New" panose="02070309020205020404" pitchFamily="49" charset="0"/>
              </a:rPr>
              <a:t>words.map</a:t>
            </a:r>
            <a:r>
              <a:rPr lang="en-US" sz="1300" dirty="0">
                <a:latin typeface="Courier New" panose="02070309020205020404" pitchFamily="49" charset="0"/>
                <a:cs typeface="Courier New" panose="02070309020205020404" pitchFamily="49" charset="0"/>
              </a:rPr>
              <a:t>(word =&gt; (word, 1)).</a:t>
            </a:r>
            <a:r>
              <a:rPr lang="en-US" sz="1300" dirty="0" err="1">
                <a:latin typeface="Courier New" panose="02070309020205020404" pitchFamily="49" charset="0"/>
                <a:cs typeface="Courier New" panose="02070309020205020404" pitchFamily="49" charset="0"/>
              </a:rPr>
              <a:t>reduceByKey</a:t>
            </a:r>
            <a:r>
              <a:rPr lang="en-US" sz="1300" dirty="0">
                <a:latin typeface="Courier New" panose="02070309020205020404" pitchFamily="49" charset="0"/>
                <a:cs typeface="Courier New" panose="02070309020205020404" pitchFamily="49" charset="0"/>
              </a:rPr>
              <a:t>{case (x, y) =&gt; x + y}</a:t>
            </a:r>
          </a:p>
          <a:p>
            <a:pPr marL="0" indent="0">
              <a:buNone/>
            </a:pPr>
            <a:r>
              <a:rPr lang="en-US" sz="1300" dirty="0">
                <a:latin typeface="Courier New" panose="02070309020205020404" pitchFamily="49" charset="0"/>
                <a:cs typeface="Courier New" panose="02070309020205020404" pitchFamily="49" charset="0"/>
              </a:rPr>
              <a:t>      // Save the word count back out to a text file, causing evaluation.</a:t>
            </a:r>
          </a:p>
          <a:p>
            <a:pPr marL="0"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counts.saveAsTextFile</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outputFile</a:t>
            </a:r>
            <a:r>
              <a:rPr lang="en-US" sz="1300" dirty="0">
                <a:latin typeface="Courier New" panose="02070309020205020404" pitchFamily="49" charset="0"/>
                <a:cs typeface="Courier New" panose="02070309020205020404" pitchFamily="49" charset="0"/>
              </a:rPr>
              <a:t>)</a:t>
            </a:r>
          </a:p>
          <a:p>
            <a:pPr marL="0" indent="0">
              <a:buNone/>
            </a:pPr>
            <a:r>
              <a:rPr lang="en-US" sz="1300" dirty="0">
                <a:latin typeface="Courier New" panose="02070309020205020404" pitchFamily="49" charset="0"/>
                <a:cs typeface="Courier New" panose="02070309020205020404" pitchFamily="49" charset="0"/>
              </a:rPr>
              <a:t>    }</a:t>
            </a:r>
          </a:p>
          <a:p>
            <a:pPr marL="0" indent="0">
              <a:buNone/>
            </a:pPr>
            <a:r>
              <a:rPr lang="en-US" sz="13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dirty="0"/>
          </a:p>
        </p:txBody>
      </p:sp>
    </p:spTree>
    <p:extLst>
      <p:ext uri="{BB962C8B-B14F-4D97-AF65-F5344CB8AC3E}">
        <p14:creationId xmlns:p14="http://schemas.microsoft.com/office/powerpoint/2010/main" val="33283224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a:t>
            </a:r>
            <a:r>
              <a:rPr lang="en-US" dirty="0" smtClean="0">
                <a:latin typeface="Courier New" panose="02070309020205020404" pitchFamily="49" charset="0"/>
                <a:cs typeface="Courier New" panose="02070309020205020404" pitchFamily="49" charset="0"/>
              </a:rPr>
              <a:t>word-count.py, </a:t>
            </a:r>
            <a:r>
              <a:rPr lang="en-US" dirty="0" smtClean="0">
                <a:latin typeface="+mn-lt"/>
                <a:cs typeface="Courier New" panose="02070309020205020404" pitchFamily="49" charset="0"/>
              </a:rPr>
              <a:t>Reads Socket</a:t>
            </a:r>
            <a:endParaRPr lang="en-US" dirty="0">
              <a:latin typeface="+mn-lt"/>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r>
              <a:rPr lang="en-US" sz="1300" dirty="0">
                <a:latin typeface="Courier New" panose="02070309020205020404" pitchFamily="49" charset="0"/>
                <a:cs typeface="Courier New" panose="02070309020205020404" pitchFamily="49" charset="0"/>
              </a:rPr>
              <a:t>from __future__ import </a:t>
            </a:r>
            <a:r>
              <a:rPr lang="en-US" sz="1300" dirty="0" err="1" smtClean="0">
                <a:latin typeface="Courier New" panose="02070309020205020404" pitchFamily="49" charset="0"/>
                <a:cs typeface="Courier New" panose="02070309020205020404" pitchFamily="49" charset="0"/>
              </a:rPr>
              <a:t>print_function</a:t>
            </a:r>
            <a:endParaRPr lang="en-US" sz="1300" dirty="0">
              <a:latin typeface="Courier New" panose="02070309020205020404" pitchFamily="49" charset="0"/>
              <a:cs typeface="Courier New" panose="02070309020205020404" pitchFamily="49" charset="0"/>
            </a:endParaRPr>
          </a:p>
          <a:p>
            <a:pPr marL="0" indent="0">
              <a:buNone/>
            </a:pPr>
            <a:r>
              <a:rPr lang="en-US" sz="1300" dirty="0">
                <a:latin typeface="Courier New" panose="02070309020205020404" pitchFamily="49" charset="0"/>
                <a:cs typeface="Courier New" panose="02070309020205020404" pitchFamily="49" charset="0"/>
              </a:rPr>
              <a:t>import </a:t>
            </a:r>
            <a:r>
              <a:rPr lang="en-US" sz="1300" dirty="0" smtClean="0">
                <a:latin typeface="Courier New" panose="02070309020205020404" pitchFamily="49" charset="0"/>
                <a:cs typeface="Courier New" panose="02070309020205020404" pitchFamily="49" charset="0"/>
              </a:rPr>
              <a:t>sys</a:t>
            </a:r>
            <a:endParaRPr lang="en-US" sz="1300" dirty="0">
              <a:latin typeface="Courier New" panose="02070309020205020404" pitchFamily="49" charset="0"/>
              <a:cs typeface="Courier New" panose="02070309020205020404" pitchFamily="49" charset="0"/>
            </a:endParaRPr>
          </a:p>
          <a:p>
            <a:pPr marL="0" indent="0">
              <a:buNone/>
            </a:pPr>
            <a:r>
              <a:rPr lang="en-US" sz="1300" dirty="0">
                <a:latin typeface="Courier New" panose="02070309020205020404" pitchFamily="49" charset="0"/>
                <a:cs typeface="Courier New" panose="02070309020205020404" pitchFamily="49" charset="0"/>
              </a:rPr>
              <a:t>from </a:t>
            </a:r>
            <a:r>
              <a:rPr lang="en-US" sz="1300" dirty="0" err="1">
                <a:latin typeface="Courier New" panose="02070309020205020404" pitchFamily="49" charset="0"/>
                <a:cs typeface="Courier New" panose="02070309020205020404" pitchFamily="49" charset="0"/>
              </a:rPr>
              <a:t>pyspark</a:t>
            </a:r>
            <a:r>
              <a:rPr lang="en-US" sz="1300" dirty="0">
                <a:latin typeface="Courier New" panose="02070309020205020404" pitchFamily="49" charset="0"/>
                <a:cs typeface="Courier New" panose="02070309020205020404" pitchFamily="49" charset="0"/>
              </a:rPr>
              <a:t> import </a:t>
            </a:r>
            <a:r>
              <a:rPr lang="en-US" sz="1300" dirty="0" err="1">
                <a:latin typeface="Courier New" panose="02070309020205020404" pitchFamily="49" charset="0"/>
                <a:cs typeface="Courier New" panose="02070309020205020404" pitchFamily="49" charset="0"/>
              </a:rPr>
              <a:t>SparkContext</a:t>
            </a:r>
            <a:endParaRPr lang="en-US" sz="1300" dirty="0">
              <a:latin typeface="Courier New" panose="02070309020205020404" pitchFamily="49" charset="0"/>
              <a:cs typeface="Courier New" panose="02070309020205020404" pitchFamily="49" charset="0"/>
            </a:endParaRPr>
          </a:p>
          <a:p>
            <a:pPr marL="0" indent="0">
              <a:buNone/>
            </a:pPr>
            <a:r>
              <a:rPr lang="en-US" sz="1300" dirty="0">
                <a:latin typeface="Courier New" panose="02070309020205020404" pitchFamily="49" charset="0"/>
                <a:cs typeface="Courier New" panose="02070309020205020404" pitchFamily="49" charset="0"/>
              </a:rPr>
              <a:t>from </a:t>
            </a:r>
            <a:r>
              <a:rPr lang="en-US" sz="1300" dirty="0" err="1">
                <a:latin typeface="Courier New" panose="02070309020205020404" pitchFamily="49" charset="0"/>
                <a:cs typeface="Courier New" panose="02070309020205020404" pitchFamily="49" charset="0"/>
              </a:rPr>
              <a:t>pyspark.streaming</a:t>
            </a:r>
            <a:r>
              <a:rPr lang="en-US" sz="1300" dirty="0">
                <a:latin typeface="Courier New" panose="02070309020205020404" pitchFamily="49" charset="0"/>
                <a:cs typeface="Courier New" panose="02070309020205020404" pitchFamily="49" charset="0"/>
              </a:rPr>
              <a:t> import </a:t>
            </a:r>
            <a:r>
              <a:rPr lang="en-US" sz="1300" dirty="0" err="1" smtClean="0">
                <a:latin typeface="Courier New" panose="02070309020205020404" pitchFamily="49" charset="0"/>
                <a:cs typeface="Courier New" panose="02070309020205020404" pitchFamily="49" charset="0"/>
              </a:rPr>
              <a:t>StreamingContext</a:t>
            </a:r>
            <a:endParaRPr lang="en-US" sz="1300" dirty="0">
              <a:latin typeface="Courier New" panose="02070309020205020404" pitchFamily="49" charset="0"/>
              <a:cs typeface="Courier New" panose="02070309020205020404" pitchFamily="49" charset="0"/>
            </a:endParaRPr>
          </a:p>
          <a:p>
            <a:pPr marL="0" indent="0">
              <a:buNone/>
            </a:pPr>
            <a:r>
              <a:rPr lang="en-US" sz="1300" dirty="0">
                <a:latin typeface="Courier New" panose="02070309020205020404" pitchFamily="49" charset="0"/>
                <a:cs typeface="Courier New" panose="02070309020205020404" pitchFamily="49" charset="0"/>
              </a:rPr>
              <a:t>if __name__ == "__main__":</a:t>
            </a:r>
          </a:p>
          <a:p>
            <a:pPr marL="0" indent="0">
              <a:buNone/>
            </a:pPr>
            <a:r>
              <a:rPr lang="en-US" sz="1300" dirty="0">
                <a:latin typeface="Courier New" panose="02070309020205020404" pitchFamily="49" charset="0"/>
                <a:cs typeface="Courier New" panose="02070309020205020404" pitchFamily="49" charset="0"/>
              </a:rPr>
              <a:t>    if </a:t>
            </a:r>
            <a:r>
              <a:rPr lang="en-US" sz="1300" dirty="0" err="1">
                <a:latin typeface="Courier New" panose="02070309020205020404" pitchFamily="49" charset="0"/>
                <a:cs typeface="Courier New" panose="02070309020205020404" pitchFamily="49" charset="0"/>
              </a:rPr>
              <a:t>len</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sys.argv</a:t>
            </a:r>
            <a:r>
              <a:rPr lang="en-US" sz="1300" dirty="0">
                <a:latin typeface="Courier New" panose="02070309020205020404" pitchFamily="49" charset="0"/>
                <a:cs typeface="Courier New" panose="02070309020205020404" pitchFamily="49" charset="0"/>
              </a:rPr>
              <a:t>) != 3:</a:t>
            </a:r>
          </a:p>
          <a:p>
            <a:pPr marL="0" indent="0">
              <a:buNone/>
            </a:pPr>
            <a:r>
              <a:rPr lang="en-US" sz="1300" dirty="0">
                <a:latin typeface="Courier New" panose="02070309020205020404" pitchFamily="49" charset="0"/>
                <a:cs typeface="Courier New" panose="02070309020205020404" pitchFamily="49" charset="0"/>
              </a:rPr>
              <a:t>        print("Usage: network_wordcount.py &lt;hostname&gt; &lt;port&gt;", file=</a:t>
            </a:r>
            <a:r>
              <a:rPr lang="en-US" sz="1300" dirty="0" err="1">
                <a:latin typeface="Courier New" panose="02070309020205020404" pitchFamily="49" charset="0"/>
                <a:cs typeface="Courier New" panose="02070309020205020404" pitchFamily="49" charset="0"/>
              </a:rPr>
              <a:t>sys.stderr</a:t>
            </a:r>
            <a:r>
              <a:rPr lang="en-US" sz="1300" dirty="0">
                <a:latin typeface="Courier New" panose="02070309020205020404" pitchFamily="49" charset="0"/>
                <a:cs typeface="Courier New" panose="02070309020205020404" pitchFamily="49" charset="0"/>
              </a:rPr>
              <a:t>)</a:t>
            </a:r>
          </a:p>
          <a:p>
            <a:pPr marL="0" indent="0">
              <a:buNone/>
            </a:pPr>
            <a:r>
              <a:rPr lang="en-US" sz="1300" dirty="0">
                <a:latin typeface="Courier New" panose="02070309020205020404" pitchFamily="49" charset="0"/>
                <a:cs typeface="Courier New" panose="02070309020205020404" pitchFamily="49" charset="0"/>
              </a:rPr>
              <a:t>        exit(-1)</a:t>
            </a:r>
          </a:p>
          <a:p>
            <a:pPr marL="0"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sc</a:t>
            </a:r>
            <a:r>
              <a:rPr lang="en-US" sz="1300" dirty="0">
                <a:latin typeface="Courier New" panose="02070309020205020404" pitchFamily="49" charset="0"/>
                <a:cs typeface="Courier New" panose="02070309020205020404" pitchFamily="49" charset="0"/>
              </a:rPr>
              <a:t> = </a:t>
            </a:r>
            <a:r>
              <a:rPr lang="en-US" sz="1300" dirty="0" err="1">
                <a:latin typeface="Courier New" panose="02070309020205020404" pitchFamily="49" charset="0"/>
                <a:cs typeface="Courier New" panose="02070309020205020404" pitchFamily="49" charset="0"/>
              </a:rPr>
              <a:t>SparkContext</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appName</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PythonStreamingNetworkWordCount</a:t>
            </a:r>
            <a:r>
              <a:rPr lang="en-US" sz="1300" dirty="0">
                <a:latin typeface="Courier New" panose="02070309020205020404" pitchFamily="49" charset="0"/>
                <a:cs typeface="Courier New" panose="02070309020205020404" pitchFamily="49" charset="0"/>
              </a:rPr>
              <a:t>")</a:t>
            </a:r>
          </a:p>
          <a:p>
            <a:pPr marL="0"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ssc</a:t>
            </a:r>
            <a:r>
              <a:rPr lang="en-US" sz="1300" dirty="0">
                <a:latin typeface="Courier New" panose="02070309020205020404" pitchFamily="49" charset="0"/>
                <a:cs typeface="Courier New" panose="02070309020205020404" pitchFamily="49" charset="0"/>
              </a:rPr>
              <a:t> = </a:t>
            </a:r>
            <a:r>
              <a:rPr lang="en-US" sz="1300" dirty="0" err="1">
                <a:latin typeface="Courier New" panose="02070309020205020404" pitchFamily="49" charset="0"/>
                <a:cs typeface="Courier New" panose="02070309020205020404" pitchFamily="49" charset="0"/>
              </a:rPr>
              <a:t>StreamingContext</a:t>
            </a:r>
            <a:r>
              <a:rPr lang="en-US" sz="1300" dirty="0">
                <a:latin typeface="Courier New" panose="02070309020205020404" pitchFamily="49" charset="0"/>
                <a:cs typeface="Courier New" panose="02070309020205020404" pitchFamily="49" charset="0"/>
              </a:rPr>
              <a:t>(sc,3 )</a:t>
            </a:r>
          </a:p>
          <a:p>
            <a:pPr marL="0" indent="0">
              <a:buNone/>
            </a:pPr>
            <a:endParaRPr lang="en-US" sz="1300" dirty="0">
              <a:latin typeface="Courier New" panose="02070309020205020404" pitchFamily="49" charset="0"/>
              <a:cs typeface="Courier New" panose="02070309020205020404" pitchFamily="49" charset="0"/>
            </a:endParaRPr>
          </a:p>
          <a:p>
            <a:pPr marL="0" indent="0">
              <a:buNone/>
            </a:pPr>
            <a:r>
              <a:rPr lang="en-US" sz="1300" dirty="0">
                <a:latin typeface="Courier New" panose="02070309020205020404" pitchFamily="49" charset="0"/>
                <a:cs typeface="Courier New" panose="02070309020205020404" pitchFamily="49" charset="0"/>
              </a:rPr>
              <a:t>    lines = </a:t>
            </a:r>
            <a:r>
              <a:rPr lang="en-US" sz="1300" dirty="0" err="1">
                <a:latin typeface="Courier New" panose="02070309020205020404" pitchFamily="49" charset="0"/>
                <a:cs typeface="Courier New" panose="02070309020205020404" pitchFamily="49" charset="0"/>
              </a:rPr>
              <a:t>ssc.socketTextStream</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sys.argv</a:t>
            </a:r>
            <a:r>
              <a:rPr lang="en-US" sz="1300" dirty="0">
                <a:latin typeface="Courier New" panose="02070309020205020404" pitchFamily="49" charset="0"/>
                <a:cs typeface="Courier New" panose="02070309020205020404" pitchFamily="49" charset="0"/>
              </a:rPr>
              <a:t>[1], </a:t>
            </a:r>
            <a:r>
              <a:rPr lang="en-US" sz="1300" dirty="0" err="1">
                <a:latin typeface="Courier New" panose="02070309020205020404" pitchFamily="49" charset="0"/>
                <a:cs typeface="Courier New" panose="02070309020205020404" pitchFamily="49" charset="0"/>
              </a:rPr>
              <a:t>int</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sys.argv</a:t>
            </a:r>
            <a:r>
              <a:rPr lang="en-US" sz="1300" dirty="0">
                <a:latin typeface="Courier New" panose="02070309020205020404" pitchFamily="49" charset="0"/>
                <a:cs typeface="Courier New" panose="02070309020205020404" pitchFamily="49" charset="0"/>
              </a:rPr>
              <a:t>[2]))</a:t>
            </a:r>
          </a:p>
          <a:p>
            <a:pPr marL="0" indent="0">
              <a:buNone/>
            </a:pPr>
            <a:r>
              <a:rPr lang="en-US" sz="1300" dirty="0">
                <a:latin typeface="Courier New" panose="02070309020205020404" pitchFamily="49" charset="0"/>
                <a:cs typeface="Courier New" panose="02070309020205020404" pitchFamily="49" charset="0"/>
              </a:rPr>
              <a:t>    counts = </a:t>
            </a:r>
            <a:r>
              <a:rPr lang="en-US" sz="1300" dirty="0" err="1">
                <a:latin typeface="Courier New" panose="02070309020205020404" pitchFamily="49" charset="0"/>
                <a:cs typeface="Courier New" panose="02070309020205020404" pitchFamily="49" charset="0"/>
              </a:rPr>
              <a:t>lines.flatMap</a:t>
            </a:r>
            <a:r>
              <a:rPr lang="en-US" sz="1300" dirty="0">
                <a:latin typeface="Courier New" panose="02070309020205020404" pitchFamily="49" charset="0"/>
                <a:cs typeface="Courier New" panose="02070309020205020404" pitchFamily="49" charset="0"/>
              </a:rPr>
              <a:t>(lambda line: </a:t>
            </a:r>
            <a:r>
              <a:rPr lang="en-US" sz="1300" dirty="0" err="1">
                <a:latin typeface="Courier New" panose="02070309020205020404" pitchFamily="49" charset="0"/>
                <a:cs typeface="Courier New" panose="02070309020205020404" pitchFamily="49" charset="0"/>
              </a:rPr>
              <a:t>line.split</a:t>
            </a:r>
            <a:r>
              <a:rPr lang="en-US" sz="1300" dirty="0">
                <a:latin typeface="Courier New" panose="02070309020205020404" pitchFamily="49" charset="0"/>
                <a:cs typeface="Courier New" panose="02070309020205020404" pitchFamily="49" charset="0"/>
              </a:rPr>
              <a:t>(" "))\</a:t>
            </a:r>
          </a:p>
          <a:p>
            <a:pPr marL="0" indent="0">
              <a:buNone/>
            </a:pPr>
            <a:r>
              <a:rPr lang="en-US" sz="1300" dirty="0">
                <a:latin typeface="Courier New" panose="02070309020205020404" pitchFamily="49" charset="0"/>
                <a:cs typeface="Courier New" panose="02070309020205020404" pitchFamily="49" charset="0"/>
              </a:rPr>
              <a:t>                  .map(lambda word: (word, 1))\</a:t>
            </a:r>
          </a:p>
          <a:p>
            <a:pPr marL="0"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reduceByKey</a:t>
            </a:r>
            <a:r>
              <a:rPr lang="en-US" sz="1300" dirty="0">
                <a:latin typeface="Courier New" panose="02070309020205020404" pitchFamily="49" charset="0"/>
                <a:cs typeface="Courier New" panose="02070309020205020404" pitchFamily="49" charset="0"/>
              </a:rPr>
              <a:t>(lambda a, b: </a:t>
            </a:r>
            <a:r>
              <a:rPr lang="en-US" sz="1300" dirty="0" err="1">
                <a:latin typeface="Courier New" panose="02070309020205020404" pitchFamily="49" charset="0"/>
                <a:cs typeface="Courier New" panose="02070309020205020404" pitchFamily="49" charset="0"/>
              </a:rPr>
              <a:t>a+b</a:t>
            </a:r>
            <a:r>
              <a:rPr lang="en-US" sz="1300" dirty="0">
                <a:latin typeface="Courier New" panose="02070309020205020404" pitchFamily="49" charset="0"/>
                <a:cs typeface="Courier New" panose="02070309020205020404" pitchFamily="49" charset="0"/>
              </a:rPr>
              <a:t>)</a:t>
            </a:r>
          </a:p>
          <a:p>
            <a:pPr marL="0"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counts.pprint</a:t>
            </a:r>
            <a:r>
              <a:rPr lang="en-US" sz="1300" dirty="0" smtClean="0">
                <a:latin typeface="Courier New" panose="02070309020205020404" pitchFamily="49" charset="0"/>
                <a:cs typeface="Courier New" panose="02070309020205020404" pitchFamily="49" charset="0"/>
              </a:rPr>
              <a:t>()</a:t>
            </a:r>
            <a:endParaRPr lang="en-US" sz="1300" dirty="0">
              <a:latin typeface="Courier New" panose="02070309020205020404" pitchFamily="49" charset="0"/>
              <a:cs typeface="Courier New" panose="02070309020205020404" pitchFamily="49" charset="0"/>
            </a:endParaRPr>
          </a:p>
          <a:p>
            <a:pPr marL="0"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ssc.start</a:t>
            </a:r>
            <a:r>
              <a:rPr lang="en-US" sz="1300" dirty="0">
                <a:latin typeface="Courier New" panose="02070309020205020404" pitchFamily="49" charset="0"/>
                <a:cs typeface="Courier New" panose="02070309020205020404" pitchFamily="49" charset="0"/>
              </a:rPr>
              <a:t>()</a:t>
            </a:r>
          </a:p>
          <a:p>
            <a:pPr marL="0"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ssc.awaitTermination</a:t>
            </a:r>
            <a:r>
              <a:rPr lang="en-US" sz="1300" dirty="0">
                <a:latin typeface="Courier New" panose="02070309020205020404" pitchFamily="49" charset="0"/>
                <a:cs typeface="Courier New" panose="02070309020205020404" pitchFamily="49" charset="0"/>
              </a:rPr>
              <a:t>()</a:t>
            </a:r>
          </a:p>
          <a:p>
            <a:r>
              <a:rPr lang="en-US" sz="1600" dirty="0">
                <a:cs typeface="Courier New" panose="02070309020205020404" pitchFamily="49" charset="0"/>
              </a:rPr>
              <a:t>Run as:</a:t>
            </a:r>
          </a:p>
          <a:p>
            <a:pPr marL="0" indent="0">
              <a:buNone/>
            </a:pPr>
            <a:r>
              <a:rPr lang="en-US" sz="1200" dirty="0">
                <a:latin typeface="Courier New" panose="02070309020205020404" pitchFamily="49" charset="0"/>
                <a:cs typeface="Courier New" panose="02070309020205020404" pitchFamily="49" charset="0"/>
              </a:rPr>
              <a:t>$ spark-submit word-count.py localhost 9999  </a:t>
            </a:r>
          </a:p>
          <a:p>
            <a:r>
              <a:rPr lang="en-US" sz="1600" dirty="0">
                <a:cs typeface="Courier New" panose="02070309020205020404" pitchFamily="49" charset="0"/>
              </a:rPr>
              <a:t>9999 is the TCP port where some process (server) sends text. </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pPr>
              <a:defRPr/>
            </a:pPr>
            <a:r>
              <a:rPr lang="en-US" smtClean="0"/>
              <a:t>@Zoran B. Djordjevic</a:t>
            </a:r>
            <a:endParaRPr lang="en-US"/>
          </a:p>
        </p:txBody>
      </p:sp>
      <p:sp>
        <p:nvSpPr>
          <p:cNvPr id="5" name="Slide Number Placeholder 4"/>
          <p:cNvSpPr>
            <a:spLocks noGrp="1"/>
          </p:cNvSpPr>
          <p:nvPr>
            <p:ph type="sldNum" sz="quarter" idx="12"/>
          </p:nvPr>
        </p:nvSpPr>
        <p:spPr/>
        <p:txBody>
          <a:bodyPr/>
          <a:lstStyle/>
          <a:p>
            <a:pPr>
              <a:defRPr/>
            </a:pPr>
            <a:fld id="{615A3E1D-E62F-48D1-812E-65CFEFFA96D1}" type="slidenum">
              <a:rPr lang="en-US" smtClean="0"/>
              <a:pPr>
                <a:defRPr/>
              </a:pPr>
              <a:t>62</a:t>
            </a:fld>
            <a:endParaRPr lang="en-US" dirty="0"/>
          </a:p>
        </p:txBody>
      </p:sp>
    </p:spTree>
    <p:extLst>
      <p:ext uri="{BB962C8B-B14F-4D97-AF65-F5344CB8AC3E}">
        <p14:creationId xmlns:p14="http://schemas.microsoft.com/office/powerpoint/2010/main" val="5682939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a:t>
            </a:r>
            <a:r>
              <a:rPr lang="en-US" dirty="0" smtClean="0">
                <a:latin typeface="Courier New" panose="02070309020205020404" pitchFamily="49" charset="0"/>
                <a:cs typeface="Courier New" panose="02070309020205020404" pitchFamily="49" charset="0"/>
              </a:rPr>
              <a:t>word-count.py, </a:t>
            </a:r>
            <a:r>
              <a:rPr lang="en-US" dirty="0" smtClean="0">
                <a:latin typeface="+mn-lt"/>
                <a:cs typeface="Courier New" panose="02070309020205020404" pitchFamily="49" charset="0"/>
              </a:rPr>
              <a:t>Reads File</a:t>
            </a:r>
            <a:endParaRPr lang="en-US" dirty="0">
              <a:latin typeface="+mn-lt"/>
              <a:cs typeface="Courier New" panose="02070309020205020404" pitchFamily="49" charset="0"/>
            </a:endParaRPr>
          </a:p>
        </p:txBody>
      </p:sp>
      <p:sp>
        <p:nvSpPr>
          <p:cNvPr id="3" name="Content Placeholder 2"/>
          <p:cNvSpPr>
            <a:spLocks noGrp="1"/>
          </p:cNvSpPr>
          <p:nvPr>
            <p:ph idx="1"/>
          </p:nvPr>
        </p:nvSpPr>
        <p:spPr>
          <a:xfrm>
            <a:off x="457200" y="685800"/>
            <a:ext cx="8610600" cy="5562600"/>
          </a:xfrm>
        </p:spPr>
        <p:txBody>
          <a:bodyPr/>
          <a:lstStyle/>
          <a:p>
            <a:pPr marL="0" indent="0">
              <a:buNone/>
            </a:pPr>
            <a:r>
              <a:rPr lang="en-US" sz="1200" dirty="0">
                <a:latin typeface="Courier New" panose="02070309020205020404" pitchFamily="49" charset="0"/>
                <a:cs typeface="Courier New" panose="02070309020205020404" pitchFamily="49" charset="0"/>
              </a:rPr>
              <a:t>from __future__ import </a:t>
            </a:r>
            <a:r>
              <a:rPr lang="en-US" sz="1200" dirty="0" err="1" smtClean="0">
                <a:latin typeface="Courier New" panose="02070309020205020404" pitchFamily="49" charset="0"/>
                <a:cs typeface="Courier New" panose="02070309020205020404" pitchFamily="49" charset="0"/>
              </a:rPr>
              <a:t>print_function</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import sys</a:t>
            </a:r>
          </a:p>
          <a:p>
            <a:pPr marL="0" indent="0">
              <a:buNone/>
            </a:pPr>
            <a:r>
              <a:rPr lang="en-US" sz="1200" dirty="0">
                <a:latin typeface="Courier New" panose="02070309020205020404" pitchFamily="49" charset="0"/>
                <a:cs typeface="Courier New" panose="02070309020205020404" pitchFamily="49" charset="0"/>
              </a:rPr>
              <a:t>import re</a:t>
            </a:r>
          </a:p>
          <a:p>
            <a:pPr marL="0" indent="0">
              <a:buNone/>
            </a:pPr>
            <a:r>
              <a:rPr lang="en-US" sz="1200" dirty="0">
                <a:latin typeface="Courier New" panose="02070309020205020404" pitchFamily="49" charset="0"/>
                <a:cs typeface="Courier New" panose="02070309020205020404" pitchFamily="49" charset="0"/>
              </a:rPr>
              <a:t>from </a:t>
            </a:r>
            <a:r>
              <a:rPr lang="en-US" sz="1200" dirty="0" err="1">
                <a:latin typeface="Courier New" panose="02070309020205020404" pitchFamily="49" charset="0"/>
                <a:cs typeface="Courier New" panose="02070309020205020404" pitchFamily="49" charset="0"/>
              </a:rPr>
              <a:t>pyspark</a:t>
            </a:r>
            <a:r>
              <a:rPr lang="en-US" sz="1200" dirty="0">
                <a:latin typeface="Courier New" panose="02070309020205020404" pitchFamily="49" charset="0"/>
                <a:cs typeface="Courier New" panose="02070309020205020404" pitchFamily="49" charset="0"/>
              </a:rPr>
              <a:t> import </a:t>
            </a:r>
            <a:r>
              <a:rPr lang="en-US" sz="1200" dirty="0" err="1" smtClean="0">
                <a:latin typeface="Courier New" panose="02070309020205020404" pitchFamily="49" charset="0"/>
                <a:cs typeface="Courier New" panose="02070309020205020404" pitchFamily="49" charset="0"/>
              </a:rPr>
              <a:t>SparkContext</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regex = r'\d\d:\d\d\d:\d\d\d</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def</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is_numbers_free</a:t>
            </a:r>
            <a:r>
              <a:rPr lang="en-US" sz="1200" dirty="0">
                <a:latin typeface="Courier New" panose="02070309020205020404" pitchFamily="49" charset="0"/>
                <a:cs typeface="Courier New" panose="02070309020205020404" pitchFamily="49" charset="0"/>
              </a:rPr>
              <a:t>(regex, text):</a:t>
            </a:r>
          </a:p>
          <a:p>
            <a:pPr marL="0" indent="0">
              <a:buNone/>
            </a:pPr>
            <a:r>
              <a:rPr lang="en-US" sz="1200" dirty="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re.search</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regex,text</a:t>
            </a:r>
            <a:r>
              <a:rPr lang="en-US" sz="1200" dirty="0">
                <a:latin typeface="Courier New" panose="02070309020205020404" pitchFamily="49" charset="0"/>
                <a:cs typeface="Courier New" panose="02070309020205020404" pitchFamily="49" charset="0"/>
              </a:rPr>
              <a:t>) is None</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if __name__ == "__main__":</a:t>
            </a:r>
          </a:p>
          <a:p>
            <a:pPr marL="0" indent="0">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len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sys.argv</a:t>
            </a:r>
            <a:r>
              <a:rPr lang="en-US" sz="1200" dirty="0">
                <a:latin typeface="Courier New" panose="02070309020205020404" pitchFamily="49" charset="0"/>
                <a:cs typeface="Courier New" panose="02070309020205020404" pitchFamily="49" charset="0"/>
              </a:rPr>
              <a:t>) != 3:</a:t>
            </a:r>
          </a:p>
          <a:p>
            <a:pPr marL="0" indent="0">
              <a:buNone/>
            </a:pPr>
            <a:r>
              <a:rPr lang="en-US" sz="1200" dirty="0">
                <a:latin typeface="Courier New" panose="02070309020205020404" pitchFamily="49" charset="0"/>
                <a:cs typeface="Courier New" panose="02070309020205020404" pitchFamily="49" charset="0"/>
              </a:rPr>
              <a:t>        print("Usage: wordcount.py &lt;</a:t>
            </a:r>
            <a:r>
              <a:rPr lang="en-US" sz="1200" dirty="0" err="1">
                <a:latin typeface="Courier New" panose="02070309020205020404" pitchFamily="49" charset="0"/>
                <a:cs typeface="Courier New" panose="02070309020205020404" pitchFamily="49" charset="0"/>
              </a:rPr>
              <a:t>inputfile</a:t>
            </a:r>
            <a:r>
              <a:rPr lang="en-US" sz="1200" dirty="0">
                <a:latin typeface="Courier New" panose="02070309020205020404" pitchFamily="49" charset="0"/>
                <a:cs typeface="Courier New" panose="02070309020205020404" pitchFamily="49" charset="0"/>
              </a:rPr>
              <a:t>&gt; &lt;</a:t>
            </a:r>
            <a:r>
              <a:rPr lang="en-US" sz="1200" dirty="0" err="1">
                <a:latin typeface="Courier New" panose="02070309020205020404" pitchFamily="49" charset="0"/>
                <a:cs typeface="Courier New" panose="02070309020205020404" pitchFamily="49" charset="0"/>
              </a:rPr>
              <a:t>outputfolder</a:t>
            </a:r>
            <a:r>
              <a:rPr lang="en-US" sz="1200" dirty="0">
                <a:latin typeface="Courier New" panose="02070309020205020404" pitchFamily="49" charset="0"/>
                <a:cs typeface="Courier New" panose="02070309020205020404" pitchFamily="49" charset="0"/>
              </a:rPr>
              <a:t>&gt;", file=</a:t>
            </a:r>
            <a:r>
              <a:rPr lang="en-US" sz="1200" dirty="0" err="1">
                <a:latin typeface="Courier New" panose="02070309020205020404" pitchFamily="49" charset="0"/>
                <a:cs typeface="Courier New" panose="02070309020205020404" pitchFamily="49" charset="0"/>
              </a:rPr>
              <a:t>sys.stderr</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exit(-1)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sc</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SparkContext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appName</a:t>
            </a:r>
            <a:r>
              <a:rPr lang="en-US" sz="1200" dirty="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PythonFileWordCount</a:t>
            </a: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lines = </a:t>
            </a:r>
            <a:r>
              <a:rPr lang="en-US" sz="1200" dirty="0" err="1">
                <a:latin typeface="Courier New" panose="02070309020205020404" pitchFamily="49" charset="0"/>
                <a:cs typeface="Courier New" panose="02070309020205020404" pitchFamily="49" charset="0"/>
              </a:rPr>
              <a:t>sc.textFile</a:t>
            </a:r>
            <a:r>
              <a:rPr lang="en-US" sz="1200" dirty="0">
                <a:latin typeface="Courier New" panose="02070309020205020404" pitchFamily="49" charset="0"/>
                <a:cs typeface="Courier New" panose="02070309020205020404" pitchFamily="49" charset="0"/>
              </a:rPr>
              <a:t>('file:///home/cloudera/'+sys.argv[1])</a:t>
            </a:r>
          </a:p>
          <a:p>
            <a:pPr marL="0" indent="0">
              <a:buNone/>
            </a:pPr>
            <a:r>
              <a:rPr lang="en-US" sz="1200" dirty="0">
                <a:latin typeface="Courier New" panose="02070309020205020404" pitchFamily="49" charset="0"/>
                <a:cs typeface="Courier New" panose="02070309020205020404" pitchFamily="49" charset="0"/>
              </a:rPr>
              <a:t>    counts = </a:t>
            </a:r>
            <a:r>
              <a:rPr lang="en-US" sz="1200" dirty="0" err="1">
                <a:latin typeface="Courier New" panose="02070309020205020404" pitchFamily="49" charset="0"/>
                <a:cs typeface="Courier New" panose="02070309020205020404" pitchFamily="49" charset="0"/>
              </a:rPr>
              <a:t>lines.flatMap</a:t>
            </a:r>
            <a:r>
              <a:rPr lang="en-US" sz="1200" dirty="0">
                <a:latin typeface="Courier New" panose="02070309020205020404" pitchFamily="49" charset="0"/>
                <a:cs typeface="Courier New" panose="02070309020205020404" pitchFamily="49" charset="0"/>
              </a:rPr>
              <a:t>(lambda line: </a:t>
            </a:r>
            <a:r>
              <a:rPr lang="en-US" sz="1200" dirty="0" err="1">
                <a:latin typeface="Courier New" panose="02070309020205020404" pitchFamily="49" charset="0"/>
                <a:cs typeface="Courier New" panose="02070309020205020404" pitchFamily="49" charset="0"/>
              </a:rPr>
              <a:t>line.split</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.filter(lambda word: </a:t>
            </a:r>
            <a:r>
              <a:rPr lang="en-US" sz="1200" dirty="0" err="1">
                <a:latin typeface="Courier New" panose="02070309020205020404" pitchFamily="49" charset="0"/>
                <a:cs typeface="Courier New" panose="02070309020205020404" pitchFamily="49" charset="0"/>
              </a:rPr>
              <a:t>is_numbers_free</a:t>
            </a:r>
            <a:r>
              <a:rPr lang="en-US" sz="1200" dirty="0">
                <a:latin typeface="Courier New" panose="02070309020205020404" pitchFamily="49" charset="0"/>
                <a:cs typeface="Courier New" panose="02070309020205020404" pitchFamily="49" charset="0"/>
              </a:rPr>
              <a:t>(regex, word))\</a:t>
            </a:r>
          </a:p>
          <a:p>
            <a:pPr marL="0" indent="0">
              <a:buNone/>
            </a:pPr>
            <a:r>
              <a:rPr lang="en-US" sz="1200" dirty="0">
                <a:latin typeface="Courier New" panose="02070309020205020404" pitchFamily="49" charset="0"/>
                <a:cs typeface="Courier New" panose="02070309020205020404" pitchFamily="49" charset="0"/>
              </a:rPr>
              <a:t>                  .map(lambda word: (word, 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reduceByKey</a:t>
            </a:r>
            <a:r>
              <a:rPr lang="en-US" sz="1200" dirty="0">
                <a:latin typeface="Courier New" panose="02070309020205020404" pitchFamily="49" charset="0"/>
                <a:cs typeface="Courier New" panose="02070309020205020404" pitchFamily="49" charset="0"/>
              </a:rPr>
              <a:t>(lambda a, b: </a:t>
            </a:r>
            <a:r>
              <a:rPr lang="en-US" sz="1200" dirty="0" err="1">
                <a:latin typeface="Courier New" panose="02070309020205020404" pitchFamily="49" charset="0"/>
                <a:cs typeface="Courier New" panose="02070309020205020404" pitchFamily="49" charset="0"/>
              </a:rPr>
              <a:t>a+b</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counts.saveAsTextFile</a:t>
            </a:r>
            <a:r>
              <a:rPr lang="en-US" sz="1200" dirty="0">
                <a:latin typeface="Courier New" panose="02070309020205020404" pitchFamily="49" charset="0"/>
                <a:cs typeface="Courier New" panose="02070309020205020404" pitchFamily="49" charset="0"/>
              </a:rPr>
              <a:t>("file:///home/cloudera/"+sys.argv[2])</a:t>
            </a:r>
          </a:p>
          <a:p>
            <a:r>
              <a:rPr lang="en-US" sz="1800" dirty="0" smtClean="0">
                <a:cs typeface="Courier New" panose="02070309020205020404" pitchFamily="49" charset="0"/>
              </a:rPr>
              <a:t>Run as:</a:t>
            </a:r>
          </a:p>
          <a:p>
            <a:pPr marL="0" indent="0">
              <a:buNone/>
            </a:pPr>
            <a:r>
              <a:rPr lang="en-US" sz="1400" dirty="0" smtClean="0">
                <a:latin typeface="Courier New" panose="02070309020205020404" pitchFamily="49" charset="0"/>
                <a:cs typeface="Courier New" panose="02070309020205020404" pitchFamily="49" charset="0"/>
              </a:rPr>
              <a:t>$ spark-submit word-count.py </a:t>
            </a:r>
            <a:r>
              <a:rPr lang="en-US" sz="1400" dirty="0" err="1" smtClean="0">
                <a:latin typeface="Courier New" panose="02070309020205020404" pitchFamily="49" charset="0"/>
                <a:cs typeface="Courier New" panose="02070309020205020404" pitchFamily="49" charset="0"/>
              </a:rPr>
              <a:t>text_file</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output_folder</a:t>
            </a:r>
            <a:r>
              <a:rPr lang="en-US" sz="1400" dirty="0" smtClean="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pPr>
              <a:defRPr/>
            </a:pPr>
            <a:r>
              <a:rPr lang="en-US" dirty="0" smtClean="0"/>
              <a:t>@Zoran B. </a:t>
            </a:r>
            <a:r>
              <a:rPr lang="en-US" dirty="0" err="1" smtClean="0"/>
              <a:t>Djordjevic</a:t>
            </a:r>
            <a:endParaRPr lang="en-US" dirty="0"/>
          </a:p>
        </p:txBody>
      </p:sp>
      <p:sp>
        <p:nvSpPr>
          <p:cNvPr id="5" name="Slide Number Placeholder 4"/>
          <p:cNvSpPr>
            <a:spLocks noGrp="1"/>
          </p:cNvSpPr>
          <p:nvPr>
            <p:ph type="sldNum" sz="quarter" idx="12"/>
          </p:nvPr>
        </p:nvSpPr>
        <p:spPr/>
        <p:txBody>
          <a:bodyPr/>
          <a:lstStyle/>
          <a:p>
            <a:pPr>
              <a:defRPr/>
            </a:pPr>
            <a:fld id="{615A3E1D-E62F-48D1-812E-65CFEFFA96D1}" type="slidenum">
              <a:rPr lang="en-US" smtClean="0"/>
              <a:pPr>
                <a:defRPr/>
              </a:pPr>
              <a:t>63</a:t>
            </a:fld>
            <a:endParaRPr lang="en-US" dirty="0"/>
          </a:p>
        </p:txBody>
      </p:sp>
    </p:spTree>
    <p:extLst>
      <p:ext uri="{BB962C8B-B14F-4D97-AF65-F5344CB8AC3E}">
        <p14:creationId xmlns:p14="http://schemas.microsoft.com/office/powerpoint/2010/main" val="38910800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 </a:t>
            </a:r>
            <a:r>
              <a:rPr lang="en-US" sz="3100" dirty="0" smtClean="0">
                <a:latin typeface="Courier New" panose="02070309020205020404" pitchFamily="49" charset="0"/>
                <a:cs typeface="Courier New" panose="02070309020205020404" pitchFamily="49" charset="0"/>
              </a:rPr>
              <a:t>word-</a:t>
            </a:r>
            <a:r>
              <a:rPr lang="en-US" sz="3100" dirty="0" err="1" smtClean="0">
                <a:latin typeface="Courier New" panose="02070309020205020404" pitchFamily="49" charset="0"/>
                <a:cs typeface="Courier New" panose="02070309020205020404" pitchFamily="49" charset="0"/>
              </a:rPr>
              <a:t>count.r</a:t>
            </a:r>
            <a:endParaRPr lang="en-US" sz="31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pPr>
              <a:defRPr/>
            </a:pPr>
            <a:r>
              <a:rPr lang="en-US" smtClean="0"/>
              <a:t>@Zoran B. Djordjevic</a:t>
            </a:r>
            <a:endParaRPr lang="en-US"/>
          </a:p>
        </p:txBody>
      </p:sp>
      <p:sp>
        <p:nvSpPr>
          <p:cNvPr id="5" name="Slide Number Placeholder 4"/>
          <p:cNvSpPr>
            <a:spLocks noGrp="1"/>
          </p:cNvSpPr>
          <p:nvPr>
            <p:ph type="sldNum" sz="quarter" idx="12"/>
          </p:nvPr>
        </p:nvSpPr>
        <p:spPr/>
        <p:txBody>
          <a:bodyPr/>
          <a:lstStyle/>
          <a:p>
            <a:pPr>
              <a:defRPr/>
            </a:pPr>
            <a:fld id="{615A3E1D-E62F-48D1-812E-65CFEFFA96D1}" type="slidenum">
              <a:rPr lang="en-US" smtClean="0"/>
              <a:pPr>
                <a:defRPr/>
              </a:pPr>
              <a:t>64</a:t>
            </a:fld>
            <a:endParaRPr lang="en-US" dirty="0"/>
          </a:p>
        </p:txBody>
      </p:sp>
      <p:sp>
        <p:nvSpPr>
          <p:cNvPr id="7" name="Content Placeholder 6"/>
          <p:cNvSpPr>
            <a:spLocks noGrp="1"/>
          </p:cNvSpPr>
          <p:nvPr>
            <p:ph idx="1"/>
          </p:nvPr>
        </p:nvSpPr>
        <p:spPr/>
        <p:txBody>
          <a:bodyPr/>
          <a:lstStyle/>
          <a:p>
            <a:pPr marL="0" indent="0">
              <a:buNone/>
            </a:pPr>
            <a:r>
              <a:rPr lang="en-US" sz="1400" dirty="0">
                <a:latin typeface="Courier New" panose="02070309020205020404" pitchFamily="49" charset="0"/>
                <a:cs typeface="Courier New" panose="02070309020205020404" pitchFamily="49" charset="0"/>
              </a:rPr>
              <a:t>library(</a:t>
            </a:r>
            <a:r>
              <a:rPr lang="en-US" sz="1400" dirty="0" err="1">
                <a:latin typeface="Courier New" panose="02070309020205020404" pitchFamily="49" charset="0"/>
                <a:cs typeface="Courier New" panose="02070309020205020404" pitchFamily="49" charset="0"/>
              </a:rPr>
              <a:t>SparkR</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commandArgs</a:t>
            </a:r>
            <a:r>
              <a:rPr lang="en-US" sz="1400" dirty="0">
                <a:latin typeface="Courier New" panose="02070309020205020404" pitchFamily="49" charset="0"/>
                <a:cs typeface="Courier New" panose="02070309020205020404" pitchFamily="49" charset="0"/>
              </a:rPr>
              <a:t>(trailing = TRUE</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if (length(</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 2) {</a:t>
            </a:r>
          </a:p>
          <a:p>
            <a:pPr marL="0" indent="0">
              <a:buNone/>
            </a:pPr>
            <a:r>
              <a:rPr lang="en-US" sz="1400" dirty="0">
                <a:latin typeface="Courier New" panose="02070309020205020404" pitchFamily="49" charset="0"/>
                <a:cs typeface="Courier New" panose="02070309020205020404" pitchFamily="49" charset="0"/>
              </a:rPr>
              <a:t>  print("Usage: </a:t>
            </a:r>
            <a:r>
              <a:rPr lang="en-US" sz="1400" dirty="0" err="1">
                <a:latin typeface="Courier New" panose="02070309020205020404" pitchFamily="49" charset="0"/>
                <a:cs typeface="Courier New" panose="02070309020205020404" pitchFamily="49" charset="0"/>
              </a:rPr>
              <a:t>wordcount</a:t>
            </a:r>
            <a:r>
              <a:rPr lang="en-US" sz="1400" dirty="0">
                <a:latin typeface="Courier New" panose="02070309020205020404" pitchFamily="49" charset="0"/>
                <a:cs typeface="Courier New" panose="02070309020205020404" pitchFamily="49" charset="0"/>
              </a:rPr>
              <a:t> &lt;master&gt; &lt;file&gt;")</a:t>
            </a:r>
          </a:p>
          <a:p>
            <a:pPr marL="0" indent="0">
              <a:buNone/>
            </a:pPr>
            <a:r>
              <a:rPr lang="en-US" sz="1400" dirty="0">
                <a:latin typeface="Courier New" panose="02070309020205020404" pitchFamily="49" charset="0"/>
                <a:cs typeface="Courier New" panose="02070309020205020404" pitchFamily="49" charset="0"/>
              </a:rPr>
              <a:t>  q("no")</a:t>
            </a:r>
          </a:p>
          <a:p>
            <a:pPr marL="0" indent="0">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Initialize Spark context</a:t>
            </a:r>
          </a:p>
          <a:p>
            <a:pPr marL="0" indent="0">
              <a:buNone/>
            </a:pPr>
            <a:r>
              <a:rPr lang="en-US" sz="1400" dirty="0" err="1">
                <a:latin typeface="Courier New" panose="02070309020205020404" pitchFamily="49" charset="0"/>
                <a:cs typeface="Courier New" panose="02070309020205020404" pitchFamily="49" charset="0"/>
              </a:rPr>
              <a:t>sc</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sparkR.init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[[1]], "</a:t>
            </a:r>
            <a:r>
              <a:rPr lang="en-US" sz="1400" dirty="0" err="1">
                <a:latin typeface="Courier New" panose="02070309020205020404" pitchFamily="49" charset="0"/>
                <a:cs typeface="Courier New" panose="02070309020205020404" pitchFamily="49" charset="0"/>
              </a:rPr>
              <a:t>RwordCount</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lines &lt;- </a:t>
            </a:r>
            <a:r>
              <a:rPr lang="en-US" sz="1400" dirty="0" err="1">
                <a:latin typeface="Courier New" panose="02070309020205020404" pitchFamily="49" charset="0"/>
                <a:cs typeface="Courier New" panose="02070309020205020404" pitchFamily="49" charset="0"/>
              </a:rPr>
              <a:t>textFile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[[2</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words &lt;- </a:t>
            </a:r>
            <a:r>
              <a:rPr lang="en-US" sz="1400" dirty="0" err="1">
                <a:latin typeface="Courier New" panose="02070309020205020404" pitchFamily="49" charset="0"/>
                <a:cs typeface="Courier New" panose="02070309020205020404" pitchFamily="49" charset="0"/>
              </a:rPr>
              <a:t>flatMap</a:t>
            </a:r>
            <a:r>
              <a:rPr lang="en-US" sz="1400" dirty="0">
                <a:latin typeface="Courier New" panose="02070309020205020404" pitchFamily="49" charset="0"/>
                <a:cs typeface="Courier New" panose="02070309020205020404" pitchFamily="49" charset="0"/>
              </a:rPr>
              <a:t>(lines,</a:t>
            </a:r>
          </a:p>
          <a:p>
            <a:pPr marL="0" indent="0">
              <a:buNone/>
            </a:pPr>
            <a:r>
              <a:rPr lang="en-US" sz="1400" dirty="0">
                <a:latin typeface="Courier New" panose="02070309020205020404" pitchFamily="49" charset="0"/>
                <a:cs typeface="Courier New" panose="02070309020205020404" pitchFamily="49" charset="0"/>
              </a:rPr>
              <a:t>                 function(line)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strsplit</a:t>
            </a:r>
            <a:r>
              <a:rPr lang="en-US" sz="1400" dirty="0">
                <a:latin typeface="Courier New" panose="02070309020205020404" pitchFamily="49" charset="0"/>
                <a:cs typeface="Courier New" panose="02070309020205020404" pitchFamily="49" charset="0"/>
              </a:rPr>
              <a:t>(line, " ")[[1]]</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err="1">
                <a:latin typeface="Courier New" panose="02070309020205020404" pitchFamily="49" charset="0"/>
                <a:cs typeface="Courier New" panose="02070309020205020404" pitchFamily="49" charset="0"/>
              </a:rPr>
              <a:t>wordCount</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lapply</a:t>
            </a:r>
            <a:r>
              <a:rPr lang="en-US" sz="1400" dirty="0">
                <a:latin typeface="Courier New" panose="02070309020205020404" pitchFamily="49" charset="0"/>
                <a:cs typeface="Courier New" panose="02070309020205020404" pitchFamily="49" charset="0"/>
              </a:rPr>
              <a:t>(words, function(word) { list(word, 1L) })</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counts &lt;- </a:t>
            </a:r>
            <a:r>
              <a:rPr lang="en-US" sz="1400" dirty="0" err="1">
                <a:latin typeface="Courier New" panose="02070309020205020404" pitchFamily="49" charset="0"/>
                <a:cs typeface="Courier New" panose="02070309020205020404" pitchFamily="49" charset="0"/>
              </a:rPr>
              <a:t>reduceByKey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wordCount</a:t>
            </a:r>
            <a:r>
              <a:rPr lang="en-US" sz="1400" dirty="0">
                <a:latin typeface="Courier New" panose="02070309020205020404" pitchFamily="49" charset="0"/>
                <a:cs typeface="Courier New" panose="02070309020205020404" pitchFamily="49" charset="0"/>
              </a:rPr>
              <a:t>, "+", 2L)</a:t>
            </a:r>
          </a:p>
          <a:p>
            <a:pPr marL="0" indent="0">
              <a:buNone/>
            </a:pPr>
            <a:r>
              <a:rPr lang="en-US" sz="1400" dirty="0">
                <a:latin typeface="Courier New" panose="02070309020205020404" pitchFamily="49" charset="0"/>
                <a:cs typeface="Courier New" panose="02070309020205020404" pitchFamily="49" charset="0"/>
              </a:rPr>
              <a:t>output &lt;- collect(counts</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wordcount</a:t>
            </a:r>
            <a:r>
              <a:rPr lang="en-US" sz="1400" dirty="0">
                <a:latin typeface="Courier New" panose="02070309020205020404" pitchFamily="49" charset="0"/>
                <a:cs typeface="Courier New" panose="02070309020205020404" pitchFamily="49" charset="0"/>
              </a:rPr>
              <a:t> in output) {</a:t>
            </a:r>
          </a:p>
          <a:p>
            <a:pPr marL="0" indent="0">
              <a:buNone/>
            </a:pPr>
            <a:r>
              <a:rPr lang="en-US" sz="1400" dirty="0">
                <a:latin typeface="Courier New" panose="02070309020205020404" pitchFamily="49" charset="0"/>
                <a:cs typeface="Courier New" panose="02070309020205020404" pitchFamily="49" charset="0"/>
              </a:rPr>
              <a:t>  cat(</a:t>
            </a:r>
            <a:r>
              <a:rPr lang="en-US" sz="1400" dirty="0" err="1">
                <a:latin typeface="Courier New" panose="02070309020205020404" pitchFamily="49" charset="0"/>
                <a:cs typeface="Courier New" panose="02070309020205020404" pitchFamily="49" charset="0"/>
              </a:rPr>
              <a:t>wordcount</a:t>
            </a:r>
            <a:r>
              <a:rPr lang="en-US" sz="1400" dirty="0">
                <a:latin typeface="Courier New" panose="02070309020205020404" pitchFamily="49" charset="0"/>
                <a:cs typeface="Courier New" panose="02070309020205020404" pitchFamily="49" charset="0"/>
              </a:rPr>
              <a:t>[[1]], ": ", </a:t>
            </a:r>
            <a:r>
              <a:rPr lang="en-US" sz="1400" dirty="0" err="1">
                <a:latin typeface="Courier New" panose="02070309020205020404" pitchFamily="49" charset="0"/>
                <a:cs typeface="Courier New" panose="02070309020205020404" pitchFamily="49" charset="0"/>
              </a:rPr>
              <a:t>wordcount</a:t>
            </a:r>
            <a:r>
              <a:rPr lang="en-US" sz="1400" dirty="0">
                <a:latin typeface="Courier New" panose="02070309020205020404" pitchFamily="49" charset="0"/>
                <a:cs typeface="Courier New" panose="02070309020205020404" pitchFamily="49" charset="0"/>
              </a:rPr>
              <a:t>[[2]], "\n")</a:t>
            </a:r>
          </a:p>
          <a:p>
            <a:pPr marL="0" indent="0">
              <a:buNone/>
            </a:pPr>
            <a:r>
              <a:rPr lang="en-US" sz="1400" dirty="0" smtClean="0">
                <a:latin typeface="Courier New" panose="02070309020205020404" pitchFamily="49" charset="0"/>
                <a:cs typeface="Courier New" panose="02070309020205020404" pitchFamily="49" charset="0"/>
              </a:rPr>
              <a:t>}</a:t>
            </a:r>
          </a:p>
          <a:p>
            <a:r>
              <a:rPr lang="en-US" sz="1800" dirty="0" smtClean="0">
                <a:cs typeface="Courier New" panose="02070309020205020404" pitchFamily="49" charset="0"/>
              </a:rPr>
              <a:t>Run by typing:</a:t>
            </a:r>
          </a:p>
          <a:p>
            <a:pPr marL="0" indent="0">
              <a:buNone/>
            </a:pPr>
            <a:r>
              <a:rPr lang="en-US" sz="1400" dirty="0" smtClean="0">
                <a:latin typeface="Courier New" panose="02070309020205020404" pitchFamily="49" charset="0"/>
                <a:cs typeface="Courier New" panose="02070309020205020404" pitchFamily="49" charset="0"/>
              </a:rPr>
              <a:t>$ spark-submit word-</a:t>
            </a:r>
            <a:r>
              <a:rPr lang="en-US" sz="1400" dirty="0" err="1" smtClean="0">
                <a:latin typeface="Courier New" panose="02070309020205020404" pitchFamily="49" charset="0"/>
                <a:cs typeface="Courier New" panose="02070309020205020404" pitchFamily="49" charset="0"/>
              </a:rPr>
              <a:t>count.r</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00811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Spark Application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build Spark Applications you need Maven for Java and </a:t>
            </a:r>
            <a:r>
              <a:rPr lang="en-US" dirty="0" err="1" smtClean="0">
                <a:latin typeface="Courier New" panose="02070309020205020404" pitchFamily="49" charset="0"/>
                <a:cs typeface="Courier New" panose="02070309020205020404" pitchFamily="49" charset="0"/>
              </a:rPr>
              <a:t>sbt</a:t>
            </a:r>
            <a:r>
              <a:rPr lang="en-US" dirty="0" smtClean="0"/>
              <a:t> tool for Scala apps.</a:t>
            </a:r>
          </a:p>
          <a:p>
            <a:r>
              <a:rPr lang="en-US" dirty="0" smtClean="0"/>
              <a:t>You download Maven’s binary tar.gz file from </a:t>
            </a:r>
            <a:r>
              <a:rPr lang="en-US" sz="1800" dirty="0">
                <a:latin typeface="Courier New" panose="02070309020205020404" pitchFamily="49" charset="0"/>
                <a:cs typeface="Courier New" panose="02070309020205020404" pitchFamily="49" charset="0"/>
                <a:hlinkClick r:id="rId2"/>
              </a:rPr>
              <a:t>http</a:t>
            </a:r>
            <a:r>
              <a:rPr lang="en-US" sz="1800" dirty="0" smtClean="0">
                <a:latin typeface="Courier New" panose="02070309020205020404" pitchFamily="49" charset="0"/>
                <a:cs typeface="Courier New" panose="02070309020205020404" pitchFamily="49" charset="0"/>
                <a:hlinkClick r:id="rId2"/>
              </a:rPr>
              <a:t>://maven.apache.org/download.cgi</a:t>
            </a:r>
            <a:endParaRPr lang="en-US" sz="1800" dirty="0" smtClean="0">
              <a:latin typeface="Courier New" panose="02070309020205020404" pitchFamily="49" charset="0"/>
              <a:cs typeface="Courier New" panose="02070309020205020404" pitchFamily="49" charset="0"/>
            </a:endParaRPr>
          </a:p>
          <a:p>
            <a:r>
              <a:rPr lang="en-US" sz="2000" dirty="0" smtClean="0">
                <a:cs typeface="Courier New" panose="02070309020205020404" pitchFamily="49" charset="0"/>
              </a:rPr>
              <a:t>You </a:t>
            </a:r>
            <a:r>
              <a:rPr lang="en-US" sz="2000" dirty="0" err="1" smtClean="0">
                <a:cs typeface="Courier New" panose="02070309020205020404" pitchFamily="49" charset="0"/>
              </a:rPr>
              <a:t>untar</a:t>
            </a:r>
            <a:r>
              <a:rPr lang="en-US" sz="2000" dirty="0" smtClean="0">
                <a:cs typeface="Courier New" panose="02070309020205020404" pitchFamily="49" charset="0"/>
              </a:rPr>
              <a:t> or unzip the archive. On Linux you usually copy the </a:t>
            </a:r>
            <a:r>
              <a:rPr lang="en-US" sz="2000" dirty="0" err="1" smtClean="0">
                <a:cs typeface="Courier New" panose="02070309020205020404" pitchFamily="49" charset="0"/>
              </a:rPr>
              <a:t>untared</a:t>
            </a:r>
            <a:r>
              <a:rPr lang="en-US" sz="2000" dirty="0" smtClean="0">
                <a:cs typeface="Courier New" panose="02070309020205020404" pitchFamily="49" charset="0"/>
              </a:rPr>
              <a:t> folder to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usr</a:t>
            </a:r>
            <a:r>
              <a:rPr lang="en-US" sz="1800" dirty="0" smtClean="0">
                <a:latin typeface="Courier New" panose="02070309020205020404" pitchFamily="49" charset="0"/>
                <a:cs typeface="Courier New" panose="02070309020205020404" pitchFamily="49" charset="0"/>
              </a:rPr>
              <a:t>/local. </a:t>
            </a:r>
            <a:r>
              <a:rPr lang="en-US" sz="2000" dirty="0" smtClean="0">
                <a:cs typeface="Courier New" panose="02070309020205020404" pitchFamily="49" charset="0"/>
              </a:rPr>
              <a:t>Then you add to your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bash_profile</a:t>
            </a:r>
            <a:r>
              <a:rPr lang="en-US" sz="1800"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file</a:t>
            </a:r>
            <a:r>
              <a:rPr lang="en-US" sz="1800" dirty="0" smtClean="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M2_HOME=/</a:t>
            </a:r>
            <a:r>
              <a:rPr lang="en-US" sz="1800" dirty="0" err="1" smtClean="0">
                <a:latin typeface="Courier New" panose="02070309020205020404" pitchFamily="49" charset="0"/>
                <a:cs typeface="Courier New" panose="02070309020205020404" pitchFamily="49" charset="0"/>
              </a:rPr>
              <a:t>usr</a:t>
            </a:r>
            <a:r>
              <a:rPr lang="en-US" sz="1800" dirty="0" smtClean="0">
                <a:latin typeface="Courier New" panose="02070309020205020404" pitchFamily="49" charset="0"/>
                <a:cs typeface="Courier New" panose="02070309020205020404" pitchFamily="49" charset="0"/>
              </a:rPr>
              <a:t>/local/apache-maven-3.3.9</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export M2_HOME</a:t>
            </a:r>
          </a:p>
          <a:p>
            <a:pPr marL="0" indent="0">
              <a:buNone/>
            </a:pPr>
            <a:r>
              <a:rPr lang="en-US" sz="1800" dirty="0">
                <a:latin typeface="Courier New" panose="02070309020205020404" pitchFamily="49" charset="0"/>
                <a:cs typeface="Courier New" panose="02070309020205020404" pitchFamily="49" charset="0"/>
              </a:rPr>
              <a:t>PATH=$M2_HOME/bin</a:t>
            </a:r>
            <a:r>
              <a:rPr lang="en-US" sz="1800" dirty="0" smtClean="0">
                <a:latin typeface="Courier New" panose="02070309020205020404" pitchFamily="49" charset="0"/>
                <a:cs typeface="Courier New" panose="02070309020205020404" pitchFamily="49" charset="0"/>
              </a:rPr>
              <a:t>:$PATH</a:t>
            </a:r>
          </a:p>
          <a:p>
            <a:pPr marL="0" indent="0">
              <a:buNone/>
            </a:pPr>
            <a:r>
              <a:rPr lang="en-US" sz="1800" dirty="0">
                <a:latin typeface="Courier New" panose="02070309020205020404" pitchFamily="49" charset="0"/>
                <a:cs typeface="Courier New" panose="02070309020205020404" pitchFamily="49" charset="0"/>
              </a:rPr>
              <a:t>e</a:t>
            </a:r>
            <a:r>
              <a:rPr lang="en-US" sz="1800" dirty="0" smtClean="0">
                <a:latin typeface="Courier New" panose="02070309020205020404" pitchFamily="49" charset="0"/>
                <a:cs typeface="Courier New" panose="02070309020205020404" pitchFamily="49" charset="0"/>
              </a:rPr>
              <a:t>xport PATH</a:t>
            </a:r>
          </a:p>
          <a:p>
            <a:r>
              <a:rPr lang="en-US" sz="2000" dirty="0" smtClean="0">
                <a:cs typeface="Courier New" panose="02070309020205020404" pitchFamily="49" charset="0"/>
              </a:rPr>
              <a:t>Maven’s executable is called </a:t>
            </a:r>
            <a:r>
              <a:rPr lang="en-US" sz="1800" dirty="0" err="1" smtClean="0">
                <a:latin typeface="Courier New" panose="02070309020205020404" pitchFamily="49" charset="0"/>
                <a:cs typeface="Courier New" panose="02070309020205020404" pitchFamily="49" charset="0"/>
              </a:rPr>
              <a:t>mvn</a:t>
            </a:r>
            <a:r>
              <a:rPr lang="en-US" sz="2000" dirty="0" smtClean="0">
                <a:cs typeface="Courier New" panose="02070309020205020404" pitchFamily="49" charset="0"/>
              </a:rPr>
              <a:t>, so you ask for it like:</a:t>
            </a:r>
          </a:p>
          <a:p>
            <a:pPr marL="0" indent="0">
              <a:buNone/>
            </a:pPr>
            <a:r>
              <a:rPr lang="en-US" sz="1800" dirty="0">
                <a:latin typeface="Courier New" panose="02070309020205020404" pitchFamily="49" charset="0"/>
                <a:cs typeface="Courier New" panose="02070309020205020404" pitchFamily="49" charset="0"/>
              </a:rPr>
              <a:t>$ which </a:t>
            </a:r>
            <a:r>
              <a:rPr lang="en-US" sz="1800" dirty="0" err="1">
                <a:latin typeface="Courier New" panose="02070309020205020404" pitchFamily="49" charset="0"/>
                <a:cs typeface="Courier New" panose="02070309020205020404" pitchFamily="49" charset="0"/>
              </a:rPr>
              <a:t>mvn</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usr</a:t>
            </a:r>
            <a:r>
              <a:rPr lang="en-US" sz="1800" dirty="0" smtClean="0">
                <a:latin typeface="Courier New" panose="02070309020205020404" pitchFamily="49" charset="0"/>
                <a:cs typeface="Courier New" panose="02070309020205020404" pitchFamily="49" charset="0"/>
              </a:rPr>
              <a:t>/local/apache-maven-3.3.9/bin/</a:t>
            </a:r>
            <a:r>
              <a:rPr lang="en-US" sz="1800" dirty="0" err="1" smtClean="0">
                <a:latin typeface="Courier New" panose="02070309020205020404" pitchFamily="49" charset="0"/>
                <a:cs typeface="Courier New" panose="02070309020205020404" pitchFamily="49" charset="0"/>
              </a:rPr>
              <a:t>mvn</a:t>
            </a:r>
            <a:endParaRPr lang="en-US" sz="1800" dirty="0" smtClean="0">
              <a:latin typeface="Courier New" panose="02070309020205020404" pitchFamily="49" charset="0"/>
              <a:cs typeface="Courier New" panose="02070309020205020404" pitchFamily="49" charset="0"/>
            </a:endParaRPr>
          </a:p>
          <a:p>
            <a:r>
              <a:rPr lang="en-US" sz="2000" dirty="0" smtClean="0">
                <a:cs typeface="Courier New" panose="02070309020205020404" pitchFamily="49" charset="0"/>
              </a:rPr>
              <a:t>Maven does what </a:t>
            </a:r>
            <a:r>
              <a:rPr lang="en-US" sz="1800" dirty="0" smtClean="0">
                <a:latin typeface="Courier New" panose="02070309020205020404" pitchFamily="49" charset="0"/>
                <a:cs typeface="Courier New" panose="02070309020205020404" pitchFamily="49" charset="0"/>
              </a:rPr>
              <a:t>ant</a:t>
            </a:r>
            <a:r>
              <a:rPr lang="en-US" sz="2000" dirty="0" smtClean="0">
                <a:cs typeface="Courier New" panose="02070309020205020404" pitchFamily="49" charset="0"/>
              </a:rPr>
              <a:t> does, or what </a:t>
            </a:r>
            <a:r>
              <a:rPr lang="en-US" sz="1800" dirty="0" smtClean="0">
                <a:latin typeface="Courier New" panose="02070309020205020404" pitchFamily="49" charset="0"/>
                <a:cs typeface="Courier New" panose="02070309020205020404" pitchFamily="49" charset="0"/>
              </a:rPr>
              <a:t>make</a:t>
            </a:r>
            <a:r>
              <a:rPr lang="en-US" sz="2000" dirty="0" smtClean="0">
                <a:cs typeface="Courier New" panose="02070309020205020404" pitchFamily="49" charset="0"/>
              </a:rPr>
              <a:t> </a:t>
            </a:r>
            <a:r>
              <a:rPr lang="en-US" dirty="0" smtClean="0">
                <a:cs typeface="Courier New" panose="02070309020205020404" pitchFamily="49" charset="0"/>
              </a:rPr>
              <a:t>does </a:t>
            </a:r>
            <a:r>
              <a:rPr lang="en-US" sz="2000" dirty="0" smtClean="0">
                <a:cs typeface="Courier New" panose="02070309020205020404" pitchFamily="49" charset="0"/>
              </a:rPr>
              <a:t>in the world of C/C++. </a:t>
            </a:r>
          </a:p>
          <a:p>
            <a:r>
              <a:rPr lang="en-US" sz="2000" dirty="0" smtClean="0">
                <a:cs typeface="Courier New" panose="02070309020205020404" pitchFamily="49" charset="0"/>
              </a:rPr>
              <a:t>You use Maven to compile (build) your projects. </a:t>
            </a:r>
          </a:p>
          <a:p>
            <a:r>
              <a:rPr lang="en-US" sz="2000" dirty="0" smtClean="0">
                <a:cs typeface="Courier New" panose="02070309020205020404" pitchFamily="49" charset="0"/>
              </a:rPr>
              <a:t>Maven also maintains a public repository of all kinds of packages and their versions and if properly instructed it will fetch for your build process any and all software packages (dependencies) you need. </a:t>
            </a:r>
          </a:p>
          <a:p>
            <a:r>
              <a:rPr lang="en-US" sz="2000" dirty="0" smtClean="0">
                <a:cs typeface="Courier New" panose="02070309020205020404" pitchFamily="49" charset="0"/>
              </a:rPr>
              <a:t>Maven can do many other manipulations of your files/projects/packages and make little children, if you want it to.</a:t>
            </a:r>
            <a:endParaRPr lang="en-US" sz="2000" dirty="0">
              <a:cs typeface="Courier New" panose="02070309020205020404" pitchFamily="49" charset="0"/>
            </a:endParaRPr>
          </a:p>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endParaRPr lang="en-US" sz="1800" dirty="0" smtClean="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dirty="0"/>
          </a:p>
        </p:txBody>
      </p:sp>
    </p:spTree>
    <p:extLst>
      <p:ext uri="{BB962C8B-B14F-4D97-AF65-F5344CB8AC3E}">
        <p14:creationId xmlns:p14="http://schemas.microsoft.com/office/powerpoint/2010/main" val="5705107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Maven build file </a:t>
            </a:r>
            <a:r>
              <a:rPr lang="en-US" sz="3100" dirty="0" smtClean="0">
                <a:latin typeface="Courier New" panose="02070309020205020404" pitchFamily="49" charset="0"/>
                <a:cs typeface="Courier New" panose="02070309020205020404" pitchFamily="49" charset="0"/>
              </a:rPr>
              <a:t>pom.xml</a:t>
            </a:r>
            <a:endParaRPr lang="en-US" sz="31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762000"/>
            <a:ext cx="2286000" cy="5592763"/>
          </a:xfrm>
        </p:spPr>
        <p:txBody>
          <a:bodyPr>
            <a:normAutofit/>
          </a:bodyPr>
          <a:lstStyle/>
          <a:p>
            <a:r>
              <a:rPr lang="en-US" sz="2000" dirty="0" smtClean="0"/>
              <a:t>Instructions for Maven, what to do and where to get what it needs, are written in a file called </a:t>
            </a:r>
            <a:r>
              <a:rPr lang="en-US" sz="1800" dirty="0" smtClean="0">
                <a:latin typeface="Courier New" panose="02070309020205020404" pitchFamily="49" charset="0"/>
                <a:cs typeface="Courier New" panose="02070309020205020404" pitchFamily="49" charset="0"/>
              </a:rPr>
              <a:t>pom.xml. </a:t>
            </a:r>
          </a:p>
          <a:p>
            <a:r>
              <a:rPr lang="en-US" sz="2000" dirty="0" smtClean="0"/>
              <a:t>Initially, you copy and past content of that file. At one point you start writing your own. </a:t>
            </a:r>
          </a:p>
          <a:p>
            <a:r>
              <a:rPr lang="en-US" sz="2000" dirty="0" smtClean="0"/>
              <a:t>This is a file that will help us compile </a:t>
            </a:r>
            <a:r>
              <a:rPr lang="en-US" sz="1600" dirty="0" smtClean="0">
                <a:latin typeface="Courier New" panose="02070309020205020404" pitchFamily="49" charset="0"/>
                <a:cs typeface="Courier New" panose="02070309020205020404" pitchFamily="49" charset="0"/>
              </a:rPr>
              <a:t>WordCount.java</a:t>
            </a: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dirty="0"/>
          </a:p>
        </p:txBody>
      </p:sp>
      <p:sp>
        <p:nvSpPr>
          <p:cNvPr id="6" name="TextBox 5"/>
          <p:cNvSpPr txBox="1"/>
          <p:nvPr/>
        </p:nvSpPr>
        <p:spPr>
          <a:xfrm>
            <a:off x="3048000" y="685800"/>
            <a:ext cx="5867400" cy="5632311"/>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&lt;project</a:t>
            </a:r>
            <a:r>
              <a:rPr lang="en-US" sz="1200" dirty="0" smtClean="0">
                <a:latin typeface="Courier New" panose="02070309020205020404" pitchFamily="49" charset="0"/>
                <a:cs typeface="Courier New" panose="02070309020205020404" pitchFamily="49" charset="0"/>
              </a:rPr>
              <a:t>&gt; </a:t>
            </a:r>
            <a:r>
              <a:rPr lang="en-US" sz="1200" dirty="0">
                <a:latin typeface="Courier New" panose="02070309020205020404" pitchFamily="49" charset="0"/>
                <a:cs typeface="Courier New" panose="02070309020205020404" pitchFamily="49" charset="0"/>
              </a:rPr>
              <a:t>&lt;</a:t>
            </a:r>
            <a:r>
              <a:rPr lang="en-US" sz="1200" dirty="0" err="1" smtClean="0">
                <a:latin typeface="Courier New" panose="02070309020205020404" pitchFamily="49" charset="0"/>
                <a:cs typeface="Courier New" panose="02070309020205020404" pitchFamily="49" charset="0"/>
              </a:rPr>
              <a:t>groupId</a:t>
            </a:r>
            <a:r>
              <a:rPr lang="en-US" sz="1200" dirty="0" smtClean="0">
                <a:latin typeface="Courier New" panose="02070309020205020404" pitchFamily="49" charset="0"/>
                <a:cs typeface="Courier New" panose="02070309020205020404" pitchFamily="49" charset="0"/>
              </a:rPr>
              <a:t>&gt;</a:t>
            </a:r>
            <a:r>
              <a:rPr lang="en-US" sz="1200" dirty="0" err="1" smtClean="0">
                <a:latin typeface="Courier New" panose="02070309020205020404" pitchFamily="49" charset="0"/>
                <a:cs typeface="Courier New" panose="02070309020205020404" pitchFamily="49" charset="0"/>
              </a:rPr>
              <a:t>edu.hu.examples</a:t>
            </a:r>
            <a:r>
              <a:rPr lang="en-US" sz="1200" dirty="0" smtClean="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groupId</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&lt;</a:t>
            </a:r>
            <a:r>
              <a:rPr lang="en-US" sz="1200" b="1" dirty="0" err="1" smtClean="0">
                <a:solidFill>
                  <a:srgbClr val="FF0000"/>
                </a:solidFill>
                <a:latin typeface="Courier New" panose="02070309020205020404" pitchFamily="49" charset="0"/>
                <a:cs typeface="Courier New" panose="02070309020205020404" pitchFamily="49" charset="0"/>
              </a:rPr>
              <a:t>artifactId</a:t>
            </a:r>
            <a:r>
              <a:rPr lang="en-US" sz="1200" b="1" dirty="0" smtClean="0">
                <a:solidFill>
                  <a:srgbClr val="FF0000"/>
                </a:solidFill>
                <a:latin typeface="Courier New" panose="02070309020205020404" pitchFamily="49" charset="0"/>
                <a:cs typeface="Courier New" panose="02070309020205020404" pitchFamily="49" charset="0"/>
              </a:rPr>
              <a:t>&gt;spark-example</a:t>
            </a:r>
            <a:r>
              <a:rPr lang="en-US" sz="1200" b="1" dirty="0">
                <a:solidFill>
                  <a:srgbClr val="FF0000"/>
                </a:solidFill>
                <a:latin typeface="Courier New" panose="02070309020205020404" pitchFamily="49" charset="0"/>
                <a:cs typeface="Courier New" panose="02070309020205020404" pitchFamily="49" charset="0"/>
              </a:rPr>
              <a:t>&lt;/</a:t>
            </a:r>
            <a:r>
              <a:rPr lang="en-US" sz="1200" b="1" dirty="0" err="1">
                <a:solidFill>
                  <a:srgbClr val="FF0000"/>
                </a:solidFill>
                <a:latin typeface="Courier New" panose="02070309020205020404" pitchFamily="49" charset="0"/>
                <a:cs typeface="Courier New" panose="02070309020205020404" pitchFamily="49" charset="0"/>
              </a:rPr>
              <a:t>artifactId</a:t>
            </a:r>
            <a:r>
              <a:rPr lang="en-US" sz="1200" b="1" dirty="0">
                <a:solidFill>
                  <a:srgbClr val="FF0000"/>
                </a:solidFill>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modelVersion</a:t>
            </a:r>
            <a:r>
              <a:rPr lang="en-US" sz="1200" dirty="0">
                <a:latin typeface="Courier New" panose="02070309020205020404" pitchFamily="49" charset="0"/>
                <a:cs typeface="Courier New" panose="02070309020205020404" pitchFamily="49" charset="0"/>
              </a:rPr>
              <a:t>&gt;4.0.0&lt;/</a:t>
            </a:r>
            <a:r>
              <a:rPr lang="en-US" sz="1200" dirty="0" err="1">
                <a:latin typeface="Courier New" panose="02070309020205020404" pitchFamily="49" charset="0"/>
                <a:cs typeface="Courier New" panose="02070309020205020404" pitchFamily="49" charset="0"/>
              </a:rPr>
              <a:t>modelVersion</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&lt;name&gt;example&lt;/name&gt;</a:t>
            </a:r>
          </a:p>
          <a:p>
            <a:r>
              <a:rPr lang="en-US" sz="1200" dirty="0">
                <a:latin typeface="Courier New" panose="02070309020205020404" pitchFamily="49" charset="0"/>
                <a:cs typeface="Courier New" panose="02070309020205020404" pitchFamily="49" charset="0"/>
              </a:rPr>
              <a:t>  &lt;packaging&gt;jar&lt;/packaging</a:t>
            </a:r>
            <a:r>
              <a:rPr lang="en-US" sz="1200" dirty="0" smtClean="0">
                <a:latin typeface="Courier New" panose="02070309020205020404" pitchFamily="49" charset="0"/>
                <a:cs typeface="Courier New" panose="02070309020205020404" pitchFamily="49" charset="0"/>
              </a:rPr>
              <a:t>&gt; </a:t>
            </a:r>
            <a:r>
              <a:rPr lang="en-US" sz="1200" b="1" dirty="0">
                <a:solidFill>
                  <a:srgbClr val="FF0000"/>
                </a:solidFill>
                <a:latin typeface="Courier New" panose="02070309020205020404" pitchFamily="49" charset="0"/>
                <a:cs typeface="Courier New" panose="02070309020205020404" pitchFamily="49" charset="0"/>
              </a:rPr>
              <a:t>&lt;version&gt;0.0.1&lt;/version&gt;</a:t>
            </a:r>
          </a:p>
          <a:p>
            <a:r>
              <a:rPr lang="en-US" sz="1200" dirty="0">
                <a:latin typeface="Courier New" panose="02070309020205020404" pitchFamily="49" charset="0"/>
                <a:cs typeface="Courier New" panose="02070309020205020404" pitchFamily="49" charset="0"/>
              </a:rPr>
              <a:t>  &lt;dependencies&gt;</a:t>
            </a:r>
          </a:p>
          <a:p>
            <a:r>
              <a:rPr lang="en-US" sz="1200" dirty="0">
                <a:latin typeface="Courier New" panose="02070309020205020404" pitchFamily="49" charset="0"/>
                <a:cs typeface="Courier New" panose="02070309020205020404" pitchFamily="49" charset="0"/>
              </a:rPr>
              <a:t>    &lt;dependency&gt; &lt;!-- Spark dependency --&gt;</a:t>
            </a:r>
          </a:p>
          <a:p>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groupId</a:t>
            </a:r>
            <a:r>
              <a:rPr lang="en-US" sz="1200" dirty="0">
                <a:latin typeface="Courier New" panose="02070309020205020404" pitchFamily="49" charset="0"/>
                <a:cs typeface="Courier New" panose="02070309020205020404" pitchFamily="49" charset="0"/>
              </a:rPr>
              <a:t>&gt;</a:t>
            </a:r>
            <a:r>
              <a:rPr lang="en-US" sz="1200" dirty="0" err="1">
                <a:latin typeface="Courier New" panose="02070309020205020404" pitchFamily="49" charset="0"/>
                <a:cs typeface="Courier New" panose="02070309020205020404" pitchFamily="49" charset="0"/>
              </a:rPr>
              <a:t>org.apache.spark</a:t>
            </a:r>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groupId</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artifactId</a:t>
            </a:r>
            <a:r>
              <a:rPr lang="en-US" sz="1200" dirty="0">
                <a:latin typeface="Courier New" panose="02070309020205020404" pitchFamily="49" charset="0"/>
                <a:cs typeface="Courier New" panose="02070309020205020404" pitchFamily="49" charset="0"/>
              </a:rPr>
              <a:t>&gt;spark-core_2.10&lt;/</a:t>
            </a:r>
            <a:r>
              <a:rPr lang="en-US" sz="1200" dirty="0" err="1">
                <a:latin typeface="Courier New" panose="02070309020205020404" pitchFamily="49" charset="0"/>
                <a:cs typeface="Courier New" panose="02070309020205020404" pitchFamily="49" charset="0"/>
              </a:rPr>
              <a:t>artifactId</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&lt;version&gt;1.1.0&lt;/version&gt;</a:t>
            </a:r>
          </a:p>
          <a:p>
            <a:r>
              <a:rPr lang="en-US" sz="1200" dirty="0">
                <a:latin typeface="Courier New" panose="02070309020205020404" pitchFamily="49" charset="0"/>
                <a:cs typeface="Courier New" panose="02070309020205020404" pitchFamily="49" charset="0"/>
              </a:rPr>
              <a:t>      &lt;scope&gt;provided&lt;/scope&gt;</a:t>
            </a:r>
          </a:p>
          <a:p>
            <a:r>
              <a:rPr lang="en-US" sz="1200" dirty="0">
                <a:latin typeface="Courier New" panose="02070309020205020404" pitchFamily="49" charset="0"/>
                <a:cs typeface="Courier New" panose="02070309020205020404" pitchFamily="49" charset="0"/>
              </a:rPr>
              <a:t>    &lt;/dependency&gt;</a:t>
            </a:r>
          </a:p>
          <a:p>
            <a:r>
              <a:rPr lang="en-US" sz="1200" dirty="0">
                <a:latin typeface="Courier New" panose="02070309020205020404" pitchFamily="49" charset="0"/>
                <a:cs typeface="Courier New" panose="02070309020205020404" pitchFamily="49" charset="0"/>
              </a:rPr>
              <a:t>  &lt;/dependencies&gt;</a:t>
            </a:r>
          </a:p>
          <a:p>
            <a:r>
              <a:rPr lang="en-US" sz="1200" dirty="0">
                <a:latin typeface="Courier New" panose="02070309020205020404" pitchFamily="49" charset="0"/>
                <a:cs typeface="Courier New" panose="02070309020205020404" pitchFamily="49" charset="0"/>
              </a:rPr>
              <a:t>  &lt;properties</a:t>
            </a:r>
            <a:r>
              <a:rPr lang="en-US" sz="1200" dirty="0" smtClean="0">
                <a:latin typeface="Courier New" panose="02070309020205020404" pitchFamily="49" charset="0"/>
                <a:cs typeface="Courier New" panose="02070309020205020404" pitchFamily="49" charset="0"/>
              </a:rPr>
              <a:t>&gt;&lt;</a:t>
            </a:r>
            <a:r>
              <a:rPr lang="en-US" sz="1200" dirty="0" err="1">
                <a:latin typeface="Courier New" panose="02070309020205020404" pitchFamily="49" charset="0"/>
                <a:cs typeface="Courier New" panose="02070309020205020404" pitchFamily="49" charset="0"/>
              </a:rPr>
              <a:t>java.version</a:t>
            </a:r>
            <a:r>
              <a:rPr lang="en-US" sz="1200" dirty="0">
                <a:latin typeface="Courier New" panose="02070309020205020404" pitchFamily="49" charset="0"/>
                <a:cs typeface="Courier New" panose="02070309020205020404" pitchFamily="49" charset="0"/>
              </a:rPr>
              <a:t>&gt;1.6&lt;/</a:t>
            </a:r>
            <a:r>
              <a:rPr lang="en-US" sz="1200" dirty="0" err="1">
                <a:latin typeface="Courier New" panose="02070309020205020404" pitchFamily="49" charset="0"/>
                <a:cs typeface="Courier New" panose="02070309020205020404" pitchFamily="49" charset="0"/>
              </a:rPr>
              <a:t>java.version</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&lt;/properties&gt;</a:t>
            </a:r>
          </a:p>
          <a:p>
            <a:r>
              <a:rPr lang="en-US" sz="1200" dirty="0">
                <a:latin typeface="Courier New" panose="02070309020205020404" pitchFamily="49" charset="0"/>
                <a:cs typeface="Courier New" panose="02070309020205020404" pitchFamily="49" charset="0"/>
              </a:rPr>
              <a:t>  &lt;build&gt;</a:t>
            </a:r>
          </a:p>
          <a:p>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pluginManagement</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&lt;plugins</a:t>
            </a:r>
            <a:r>
              <a:rPr lang="en-US" sz="1200" dirty="0" smtClean="0">
                <a:latin typeface="Courier New" panose="02070309020205020404" pitchFamily="49" charset="0"/>
                <a:cs typeface="Courier New" panose="02070309020205020404" pitchFamily="49" charset="0"/>
              </a:rPr>
              <a:t>&gt;&lt;</a:t>
            </a:r>
            <a:r>
              <a:rPr lang="en-US" sz="1200" dirty="0">
                <a:latin typeface="Courier New" panose="02070309020205020404" pitchFamily="49" charset="0"/>
                <a:cs typeface="Courier New" panose="02070309020205020404" pitchFamily="49" charset="0"/>
              </a:rPr>
              <a:t>plugin</a:t>
            </a:r>
            <a:r>
              <a:rPr lang="en-US" sz="1200" dirty="0" smtClean="0">
                <a:latin typeface="Courier New" panose="02070309020205020404" pitchFamily="49" charset="0"/>
                <a:cs typeface="Courier New" panose="02070309020205020404" pitchFamily="49" charset="0"/>
              </a:rPr>
              <a:t>&gt;</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groupId</a:t>
            </a:r>
            <a:r>
              <a:rPr lang="en-US" sz="1200" dirty="0">
                <a:latin typeface="Courier New" panose="02070309020205020404" pitchFamily="49" charset="0"/>
                <a:cs typeface="Courier New" panose="02070309020205020404" pitchFamily="49" charset="0"/>
              </a:rPr>
              <a:t>&gt;</a:t>
            </a:r>
            <a:r>
              <a:rPr lang="en-US" sz="1200" dirty="0" err="1">
                <a:latin typeface="Courier New" panose="02070309020205020404" pitchFamily="49" charset="0"/>
                <a:cs typeface="Courier New" panose="02070309020205020404" pitchFamily="49" charset="0"/>
              </a:rPr>
              <a:t>org.apache.maven.plugins</a:t>
            </a:r>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groupId</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artifactId</a:t>
            </a:r>
            <a:r>
              <a:rPr lang="en-US" sz="1200" dirty="0">
                <a:latin typeface="Courier New" panose="02070309020205020404" pitchFamily="49" charset="0"/>
                <a:cs typeface="Courier New" panose="02070309020205020404" pitchFamily="49" charset="0"/>
              </a:rPr>
              <a:t>&gt;maven-compiler-plugin&lt;/</a:t>
            </a:r>
            <a:r>
              <a:rPr lang="en-US" sz="1200" dirty="0" err="1">
                <a:latin typeface="Courier New" panose="02070309020205020404" pitchFamily="49" charset="0"/>
                <a:cs typeface="Courier New" panose="02070309020205020404" pitchFamily="49" charset="0"/>
              </a:rPr>
              <a:t>artifactId</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&lt;version&gt;3.1&lt;/version&gt;</a:t>
            </a:r>
          </a:p>
          <a:p>
            <a:r>
              <a:rPr lang="en-US" sz="1200" dirty="0">
                <a:latin typeface="Courier New" panose="02070309020205020404" pitchFamily="49" charset="0"/>
                <a:cs typeface="Courier New" panose="02070309020205020404" pitchFamily="49" charset="0"/>
              </a:rPr>
              <a:t>          &lt;configuration&gt;</a:t>
            </a:r>
          </a:p>
          <a:p>
            <a:r>
              <a:rPr lang="en-US" sz="1200" dirty="0">
                <a:latin typeface="Courier New" panose="02070309020205020404" pitchFamily="49" charset="0"/>
                <a:cs typeface="Courier New" panose="02070309020205020404" pitchFamily="49" charset="0"/>
              </a:rPr>
              <a:t>            &lt;source&gt;${</a:t>
            </a:r>
            <a:r>
              <a:rPr lang="en-US" sz="1200" dirty="0" err="1">
                <a:latin typeface="Courier New" panose="02070309020205020404" pitchFamily="49" charset="0"/>
                <a:cs typeface="Courier New" panose="02070309020205020404" pitchFamily="49" charset="0"/>
              </a:rPr>
              <a:t>java.version</a:t>
            </a:r>
            <a:r>
              <a:rPr lang="en-US" sz="1200" dirty="0">
                <a:latin typeface="Courier New" panose="02070309020205020404" pitchFamily="49" charset="0"/>
                <a:cs typeface="Courier New" panose="02070309020205020404" pitchFamily="49" charset="0"/>
              </a:rPr>
              <a:t>}&lt;/source&gt;</a:t>
            </a:r>
          </a:p>
          <a:p>
            <a:r>
              <a:rPr lang="en-US" sz="1200" dirty="0">
                <a:latin typeface="Courier New" panose="02070309020205020404" pitchFamily="49" charset="0"/>
                <a:cs typeface="Courier New" panose="02070309020205020404" pitchFamily="49" charset="0"/>
              </a:rPr>
              <a:t>            &lt;target&gt;${</a:t>
            </a:r>
            <a:r>
              <a:rPr lang="en-US" sz="1200" dirty="0" err="1">
                <a:latin typeface="Courier New" panose="02070309020205020404" pitchFamily="49" charset="0"/>
                <a:cs typeface="Courier New" panose="02070309020205020404" pitchFamily="49" charset="0"/>
              </a:rPr>
              <a:t>java.version</a:t>
            </a:r>
            <a:r>
              <a:rPr lang="en-US" sz="1200" dirty="0">
                <a:latin typeface="Courier New" panose="02070309020205020404" pitchFamily="49" charset="0"/>
                <a:cs typeface="Courier New" panose="02070309020205020404" pitchFamily="49" charset="0"/>
              </a:rPr>
              <a:t>}&lt;/target&gt;</a:t>
            </a:r>
          </a:p>
          <a:p>
            <a:r>
              <a:rPr lang="en-US" sz="1200" dirty="0">
                <a:latin typeface="Courier New" panose="02070309020205020404" pitchFamily="49" charset="0"/>
                <a:cs typeface="Courier New" panose="02070309020205020404" pitchFamily="49" charset="0"/>
              </a:rPr>
              <a:t>          &lt;/configuration&gt;</a:t>
            </a:r>
          </a:p>
          <a:p>
            <a:r>
              <a:rPr lang="en-US" sz="1200" dirty="0">
                <a:latin typeface="Courier New" panose="02070309020205020404" pitchFamily="49" charset="0"/>
                <a:cs typeface="Courier New" panose="02070309020205020404" pitchFamily="49" charset="0"/>
              </a:rPr>
              <a:t>	&lt;/plugin&gt;</a:t>
            </a:r>
          </a:p>
          <a:p>
            <a:r>
              <a:rPr lang="en-US" sz="1200" dirty="0">
                <a:latin typeface="Courier New" panose="02070309020205020404" pitchFamily="49" charset="0"/>
                <a:cs typeface="Courier New" panose="02070309020205020404" pitchFamily="49" charset="0"/>
              </a:rPr>
              <a:t>      &lt;/plugins&gt;</a:t>
            </a:r>
          </a:p>
          <a:p>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pluginManagement</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&lt;/build&gt;</a:t>
            </a:r>
          </a:p>
          <a:p>
            <a:r>
              <a:rPr lang="en-US" sz="1200" dirty="0">
                <a:latin typeface="Courier New" panose="02070309020205020404" pitchFamily="49" charset="0"/>
                <a:cs typeface="Courier New" panose="02070309020205020404" pitchFamily="49" charset="0"/>
              </a:rPr>
              <a:t>&lt;/project&gt;</a:t>
            </a:r>
          </a:p>
        </p:txBody>
      </p:sp>
    </p:spTree>
    <p:extLst>
      <p:ext uri="{BB962C8B-B14F-4D97-AF65-F5344CB8AC3E}">
        <p14:creationId xmlns:p14="http://schemas.microsoft.com/office/powerpoint/2010/main" val="33855803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Maven’s </a:t>
            </a:r>
            <a:r>
              <a:rPr lang="en-US" sz="3100" dirty="0" smtClean="0">
                <a:latin typeface="Courier New" panose="02070309020205020404" pitchFamily="49" charset="0"/>
                <a:cs typeface="Courier New" panose="02070309020205020404" pitchFamily="49" charset="0"/>
              </a:rPr>
              <a:t>pom.xml</a:t>
            </a:r>
            <a:r>
              <a:rPr lang="en-US" dirty="0" smtClean="0"/>
              <a:t> file</a:t>
            </a:r>
            <a:endParaRPr lang="en-US" dirty="0"/>
          </a:p>
        </p:txBody>
      </p:sp>
      <p:sp>
        <p:nvSpPr>
          <p:cNvPr id="3" name="Content Placeholder 2"/>
          <p:cNvSpPr>
            <a:spLocks noGrp="1"/>
          </p:cNvSpPr>
          <p:nvPr>
            <p:ph idx="1"/>
          </p:nvPr>
        </p:nvSpPr>
        <p:spPr/>
        <p:txBody>
          <a:bodyPr/>
          <a:lstStyle/>
          <a:p>
            <a:pPr>
              <a:defRPr/>
            </a:pPr>
            <a:r>
              <a:rPr lang="en-US" b="1" dirty="0" smtClean="0"/>
              <a:t>Project Object Model (</a:t>
            </a:r>
            <a:r>
              <a:rPr lang="en-US" b="1" dirty="0" err="1" smtClean="0"/>
              <a:t>pom</a:t>
            </a:r>
            <a:r>
              <a:rPr lang="en-US" b="1" dirty="0" smtClean="0"/>
              <a:t>)</a:t>
            </a:r>
          </a:p>
          <a:p>
            <a:pPr lvl="1">
              <a:defRPr/>
            </a:pPr>
            <a:r>
              <a:rPr lang="en-US" sz="2000" dirty="0" smtClean="0"/>
              <a:t>Describes </a:t>
            </a:r>
            <a:r>
              <a:rPr lang="en-US" sz="2000" dirty="0"/>
              <a:t>a project</a:t>
            </a:r>
          </a:p>
          <a:p>
            <a:pPr lvl="1">
              <a:defRPr/>
            </a:pPr>
            <a:r>
              <a:rPr lang="en-US" sz="2000" dirty="0"/>
              <a:t>Name and Version</a:t>
            </a:r>
          </a:p>
          <a:p>
            <a:pPr lvl="1">
              <a:defRPr/>
            </a:pPr>
            <a:r>
              <a:rPr lang="en-US" sz="2000" dirty="0"/>
              <a:t>Artifact Type</a:t>
            </a:r>
          </a:p>
          <a:p>
            <a:pPr lvl="1">
              <a:defRPr/>
            </a:pPr>
            <a:r>
              <a:rPr lang="en-US" sz="2000" dirty="0"/>
              <a:t>Source Code Locations</a:t>
            </a:r>
          </a:p>
          <a:p>
            <a:pPr lvl="1">
              <a:defRPr/>
            </a:pPr>
            <a:r>
              <a:rPr lang="en-US" sz="2000" dirty="0"/>
              <a:t>Dependencies</a:t>
            </a:r>
          </a:p>
          <a:p>
            <a:pPr lvl="1">
              <a:defRPr/>
            </a:pPr>
            <a:r>
              <a:rPr lang="en-US" sz="2000" dirty="0"/>
              <a:t>Plugins</a:t>
            </a:r>
          </a:p>
          <a:p>
            <a:pPr lvl="1">
              <a:defRPr/>
            </a:pPr>
            <a:r>
              <a:rPr lang="en-US" sz="2000" dirty="0"/>
              <a:t>Profiles (Alternate build configurations)</a:t>
            </a:r>
          </a:p>
          <a:p>
            <a:endParaRPr lang="en-US" dirty="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dirty="0"/>
          </a:p>
        </p:txBody>
      </p:sp>
    </p:spTree>
    <p:extLst>
      <p:ext uri="{BB962C8B-B14F-4D97-AF65-F5344CB8AC3E}">
        <p14:creationId xmlns:p14="http://schemas.microsoft.com/office/powerpoint/2010/main" val="17418045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Spark Java Project with Maven</a:t>
            </a:r>
            <a:endParaRPr lang="en-US" dirty="0"/>
          </a:p>
        </p:txBody>
      </p:sp>
      <p:sp>
        <p:nvSpPr>
          <p:cNvPr id="3" name="Content Placeholder 2"/>
          <p:cNvSpPr>
            <a:spLocks noGrp="1"/>
          </p:cNvSpPr>
          <p:nvPr>
            <p:ph idx="1"/>
          </p:nvPr>
        </p:nvSpPr>
        <p:spPr>
          <a:xfrm>
            <a:off x="457200" y="762000"/>
            <a:ext cx="8229600" cy="5791200"/>
          </a:xfrm>
        </p:spPr>
        <p:txBody>
          <a:bodyPr>
            <a:normAutofit lnSpcReduction="10000"/>
          </a:bodyPr>
          <a:lstStyle/>
          <a:p>
            <a:r>
              <a:rPr lang="en-US" sz="2000" dirty="0" smtClean="0"/>
              <a:t>To build a project we need to create a directory hierarchy for our code artifacts. Below is a possible structure of that hierarchy. Directories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src</a:t>
            </a:r>
            <a:r>
              <a:rPr lang="en-US" sz="1800" dirty="0" smtClean="0">
                <a:latin typeface="Courier New" panose="02070309020205020404" pitchFamily="49" charset="0"/>
                <a:cs typeface="Courier New" panose="02070309020205020404" pitchFamily="49" charset="0"/>
              </a:rPr>
              <a:t> </a:t>
            </a:r>
            <a:r>
              <a:rPr lang="en-US" sz="2000" dirty="0" smtClean="0"/>
              <a:t>and </a:t>
            </a:r>
            <a:r>
              <a:rPr lang="en-US" sz="1800" dirty="0" smtClean="0">
                <a:latin typeface="Courier New" panose="02070309020205020404" pitchFamily="49" charset="0"/>
                <a:cs typeface="Courier New" panose="02070309020205020404" pitchFamily="49" charset="0"/>
              </a:rPr>
              <a:t>/project </a:t>
            </a:r>
            <a:r>
              <a:rPr lang="en-US" sz="2000" dirty="0" smtClean="0"/>
              <a:t>are at the same level. Initially, </a:t>
            </a:r>
            <a:r>
              <a:rPr lang="en-US" sz="1800" dirty="0" smtClean="0">
                <a:latin typeface="Courier New" panose="02070309020205020404" pitchFamily="49" charset="0"/>
                <a:cs typeface="Courier New" panose="02070309020205020404" pitchFamily="49" charset="0"/>
              </a:rPr>
              <a:t>/project </a:t>
            </a:r>
            <a:r>
              <a:rPr lang="en-US" sz="2000" dirty="0" smtClean="0"/>
              <a:t>is empty.</a:t>
            </a:r>
          </a:p>
          <a:p>
            <a:pPr marL="0" indent="0">
              <a:buNone/>
            </a:pPr>
            <a:r>
              <a:rPr lang="en-US" sz="1400" dirty="0" smtClean="0">
                <a:latin typeface="Courier New" panose="02070309020205020404" pitchFamily="49" charset="0"/>
                <a:cs typeface="Courier New" panose="02070309020205020404" pitchFamily="49" charset="0"/>
              </a:rPr>
              <a:t>  /mini-examples</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build.sbt</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pom.xml</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src</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/main</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/java                               /</a:t>
            </a:r>
            <a:r>
              <a:rPr lang="en-US" sz="1400" dirty="0" err="1" smtClean="0">
                <a:latin typeface="Courier New" panose="02070309020205020404" pitchFamily="49" charset="0"/>
                <a:cs typeface="Courier New" panose="02070309020205020404" pitchFamily="49" charset="0"/>
              </a:rPr>
              <a:t>scala</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edu</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edu</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hu</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hu</a:t>
            </a:r>
            <a:endParaRPr lang="en-US" sz="1400" dirty="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                    /examples                          /examples</a:t>
            </a:r>
          </a:p>
          <a:p>
            <a:pPr marL="0" indent="0">
              <a:buNone/>
            </a:pPr>
            <a:r>
              <a:rPr lang="en-US" sz="1400" dirty="0" smtClean="0">
                <a:latin typeface="Courier New" panose="02070309020205020404" pitchFamily="49" charset="0"/>
                <a:cs typeface="Courier New" panose="02070309020205020404" pitchFamily="49" charset="0"/>
              </a:rPr>
              <a:t>                         WordCount.java                     </a:t>
            </a:r>
            <a:r>
              <a:rPr lang="en-US" sz="1400" dirty="0" err="1" smtClean="0">
                <a:latin typeface="Courier New" panose="02070309020205020404" pitchFamily="49" charset="0"/>
                <a:cs typeface="Courier New" panose="02070309020205020404" pitchFamily="49" charset="0"/>
              </a:rPr>
              <a:t>WordCount.scala</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/project</a:t>
            </a:r>
          </a:p>
          <a:p>
            <a:pPr marL="0"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mkdir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 </a:t>
            </a:r>
            <a:r>
              <a:rPr lang="en-US" sz="1400" dirty="0" smtClean="0">
                <a:latin typeface="Courier New" panose="02070309020205020404" pitchFamily="49" charset="0"/>
                <a:cs typeface="Courier New" panose="02070309020205020404" pitchFamily="49" charset="0"/>
              </a:rPr>
              <a:t>mini-examples/</a:t>
            </a:r>
            <a:r>
              <a:rPr lang="en-US" sz="1400" dirty="0" err="1" smtClean="0">
                <a:latin typeface="Courier New" panose="02070309020205020404" pitchFamily="49" charset="0"/>
                <a:cs typeface="Courier New" panose="02070309020205020404" pitchFamily="49" charset="0"/>
              </a:rPr>
              <a:t>src</a:t>
            </a:r>
            <a:r>
              <a:rPr lang="en-US" sz="1400" dirty="0" smtClean="0">
                <a:latin typeface="Courier New" panose="02070309020205020404" pitchFamily="49" charset="0"/>
                <a:cs typeface="Courier New" panose="02070309020205020404" pitchFamily="49" charset="0"/>
              </a:rPr>
              <a:t>/main/java/</a:t>
            </a:r>
            <a:r>
              <a:rPr lang="en-US" sz="1400" dirty="0" err="1" smtClean="0">
                <a:latin typeface="Courier New" panose="02070309020205020404" pitchFamily="49" charset="0"/>
                <a:cs typeface="Courier New" panose="02070309020205020404" pitchFamily="49" charset="0"/>
              </a:rPr>
              <a:t>edu</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hu</a:t>
            </a:r>
            <a:r>
              <a:rPr lang="en-US" sz="1400" dirty="0" smtClean="0">
                <a:latin typeface="Courier New" panose="02070309020205020404" pitchFamily="49" charset="0"/>
                <a:cs typeface="Courier New" panose="02070309020205020404" pitchFamily="49" charset="0"/>
              </a:rPr>
              <a:t>/examples</a:t>
            </a:r>
          </a:p>
          <a:p>
            <a:pPr marL="0" indent="0">
              <a:buNone/>
            </a:pP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mkdir</a:t>
            </a:r>
            <a:r>
              <a:rPr lang="en-US" sz="1400" dirty="0">
                <a:latin typeface="Courier New" panose="02070309020205020404" pitchFamily="49" charset="0"/>
                <a:cs typeface="Courier New" panose="02070309020205020404" pitchFamily="49" charset="0"/>
              </a:rPr>
              <a:t> -p mini-examples/</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/main/</a:t>
            </a:r>
            <a:r>
              <a:rPr lang="en-US" sz="1400" dirty="0" err="1">
                <a:latin typeface="Courier New" panose="02070309020205020404" pitchFamily="49" charset="0"/>
                <a:cs typeface="Courier New" panose="02070309020205020404" pitchFamily="49" charset="0"/>
              </a:rPr>
              <a:t>scala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edu</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hu</a:t>
            </a:r>
            <a:r>
              <a:rPr lang="en-US" sz="1400" dirty="0">
                <a:latin typeface="Courier New" panose="02070309020205020404" pitchFamily="49" charset="0"/>
                <a:cs typeface="Courier New" panose="02070309020205020404" pitchFamily="49" charset="0"/>
              </a:rPr>
              <a:t>/examples</a:t>
            </a:r>
            <a:endParaRPr lang="en-US" sz="1400" dirty="0" smtClean="0">
              <a:latin typeface="Courier New" panose="02070309020205020404" pitchFamily="49" charset="0"/>
              <a:cs typeface="Courier New" panose="02070309020205020404" pitchFamily="49" charset="0"/>
            </a:endParaRPr>
          </a:p>
          <a:p>
            <a:r>
              <a:rPr lang="en-US" sz="2000" dirty="0" smtClean="0">
                <a:cs typeface="Courier New" panose="02070309020205020404" pitchFamily="49" charset="0"/>
              </a:rPr>
              <a:t>Run Maven from the directory where</a:t>
            </a:r>
            <a:r>
              <a:rPr lang="en-US" sz="1800" dirty="0" smtClean="0">
                <a:latin typeface="Courier New" panose="02070309020205020404" pitchFamily="49" charset="0"/>
                <a:cs typeface="Courier New" panose="02070309020205020404" pitchFamily="49" charset="0"/>
              </a:rPr>
              <a:t> pom.xml </a:t>
            </a:r>
            <a:r>
              <a:rPr lang="en-US" sz="2000" dirty="0" smtClean="0">
                <a:cs typeface="Courier New" panose="02070309020205020404" pitchFamily="49" charset="0"/>
              </a:rPr>
              <a:t>resides, i.e. </a:t>
            </a:r>
            <a:r>
              <a:rPr lang="en-US" sz="1800" dirty="0" smtClean="0">
                <a:latin typeface="Courier New" panose="02070309020205020404" pitchFamily="49" charset="0"/>
                <a:cs typeface="Courier New" panose="02070309020205020404" pitchFamily="49" charset="0"/>
              </a:rPr>
              <a:t>/mini-examples</a:t>
            </a:r>
            <a:r>
              <a:rPr lang="en-US" sz="2000" dirty="0" smtClean="0">
                <a:cs typeface="Courier New" panose="02070309020205020404" pitchFamily="49" charset="0"/>
              </a:rPr>
              <a:t>, like this:</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mvn</a:t>
            </a:r>
            <a:r>
              <a:rPr lang="en-US" sz="1800" dirty="0" smtClean="0">
                <a:latin typeface="Courier New" panose="02070309020205020404" pitchFamily="49" charset="0"/>
                <a:cs typeface="Courier New" panose="02070309020205020404" pitchFamily="49" charset="0"/>
              </a:rPr>
              <a:t> clean &amp;&amp; </a:t>
            </a:r>
            <a:r>
              <a:rPr lang="en-US" sz="1800" dirty="0" err="1" smtClean="0">
                <a:latin typeface="Courier New" panose="02070309020205020404" pitchFamily="49" charset="0"/>
                <a:cs typeface="Courier New" panose="02070309020205020404" pitchFamily="49" charset="0"/>
              </a:rPr>
              <a:t>mvn</a:t>
            </a:r>
            <a:r>
              <a:rPr lang="en-US" sz="1800" dirty="0" smtClean="0">
                <a:latin typeface="Courier New" panose="02070309020205020404" pitchFamily="49" charset="0"/>
                <a:cs typeface="Courier New" panose="02070309020205020404" pitchFamily="49" charset="0"/>
              </a:rPr>
              <a:t> compile &amp;&amp; </a:t>
            </a:r>
            <a:r>
              <a:rPr lang="en-US" sz="1800" dirty="0" err="1" smtClean="0">
                <a:latin typeface="Courier New" panose="02070309020205020404" pitchFamily="49" charset="0"/>
                <a:cs typeface="Courier New" panose="02070309020205020404" pitchFamily="49" charset="0"/>
              </a:rPr>
              <a:t>mvn</a:t>
            </a:r>
            <a:r>
              <a:rPr lang="en-US" sz="1800" dirty="0" smtClean="0">
                <a:latin typeface="Courier New" panose="02070309020205020404" pitchFamily="49" charset="0"/>
                <a:cs typeface="Courier New" panose="02070309020205020404" pitchFamily="49" charset="0"/>
              </a:rPr>
              <a:t> package</a:t>
            </a:r>
          </a:p>
          <a:p>
            <a:r>
              <a:rPr lang="en-US" sz="2000" dirty="0" smtClean="0">
                <a:cs typeface="Courier New" panose="02070309020205020404" pitchFamily="49" charset="0"/>
              </a:rPr>
              <a:t>Build process downloaded a bunch of "dependencies", compiled class </a:t>
            </a:r>
            <a:r>
              <a:rPr lang="en-US" sz="1800" dirty="0" smtClean="0">
                <a:latin typeface="Courier New" panose="02070309020205020404" pitchFamily="49" charset="0"/>
                <a:cs typeface="Courier New" panose="02070309020205020404" pitchFamily="49" charset="0"/>
              </a:rPr>
              <a:t>WordCount.java</a:t>
            </a:r>
            <a:r>
              <a:rPr lang="en-US" sz="2000" dirty="0" smtClean="0">
                <a:cs typeface="Courier New" panose="02070309020205020404" pitchFamily="49" charset="0"/>
              </a:rPr>
              <a:t> and created directory </a:t>
            </a:r>
            <a:r>
              <a:rPr lang="en-US" sz="1800" dirty="0" smtClean="0">
                <a:latin typeface="Courier New" panose="02070309020205020404" pitchFamily="49" charset="0"/>
                <a:cs typeface="Courier New" panose="02070309020205020404" pitchFamily="49" charset="0"/>
              </a:rPr>
              <a:t>target</a:t>
            </a:r>
            <a:r>
              <a:rPr lang="en-US" sz="2000" dirty="0" smtClean="0">
                <a:cs typeface="Courier New" panose="02070309020205020404" pitchFamily="49" charset="0"/>
              </a:rPr>
              <a:t> </a:t>
            </a: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dirty="0"/>
          </a:p>
        </p:txBody>
      </p:sp>
    </p:spTree>
    <p:extLst>
      <p:ext uri="{BB962C8B-B14F-4D97-AF65-F5344CB8AC3E}">
        <p14:creationId xmlns:p14="http://schemas.microsoft.com/office/powerpoint/2010/main" val="36414058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Structure of Maven’s </a:t>
            </a:r>
            <a:r>
              <a:rPr lang="en-US" dirty="0" smtClean="0">
                <a:latin typeface="+mn-lt"/>
                <a:cs typeface="Courier New" panose="02070309020205020404" pitchFamily="49" charset="0"/>
              </a:rPr>
              <a:t>Project</a:t>
            </a:r>
            <a:endParaRPr lang="en-US" dirty="0">
              <a:latin typeface="+mn-lt"/>
            </a:endParaRPr>
          </a:p>
        </p:txBody>
      </p:sp>
      <p:sp>
        <p:nvSpPr>
          <p:cNvPr id="3" name="Content Placeholder 2"/>
          <p:cNvSpPr>
            <a:spLocks noGrp="1"/>
          </p:cNvSpPr>
          <p:nvPr>
            <p:ph idx="1"/>
          </p:nvPr>
        </p:nvSpPr>
        <p:spPr/>
        <p:txBody>
          <a:bodyPr/>
          <a:lstStyle/>
          <a:p>
            <a:pPr marL="0" indent="0" fontAlgn="auto">
              <a:spcAft>
                <a:spcPts val="0"/>
              </a:spcAft>
              <a:buNone/>
              <a:defRPr/>
            </a:pPr>
            <a:r>
              <a:rPr lang="en-US" sz="2800" dirty="0"/>
              <a:t>Maven project structure</a:t>
            </a:r>
          </a:p>
          <a:p>
            <a:pPr lvl="1">
              <a:buFont typeface="Arial" pitchFamily="34" charset="0"/>
              <a:buChar char="•"/>
              <a:defRPr/>
            </a:pPr>
            <a:r>
              <a:rPr lang="en-US" sz="2200" dirty="0">
                <a:latin typeface="Courier New" panose="02070309020205020404" pitchFamily="49" charset="0"/>
                <a:cs typeface="Courier New" panose="02070309020205020404" pitchFamily="49" charset="0"/>
              </a:rPr>
              <a:t>target</a:t>
            </a:r>
            <a:r>
              <a:rPr lang="en-US" sz="2200" dirty="0"/>
              <a:t>: Default work directory</a:t>
            </a:r>
          </a:p>
          <a:p>
            <a:pPr lvl="1">
              <a:buFont typeface="Arial" pitchFamily="34" charset="0"/>
              <a:buChar char="•"/>
              <a:defRPr/>
            </a:pPr>
            <a:r>
              <a:rPr lang="en-US" sz="2200" dirty="0" err="1">
                <a:latin typeface="Courier New" panose="02070309020205020404" pitchFamily="49" charset="0"/>
                <a:cs typeface="Courier New" panose="02070309020205020404" pitchFamily="49" charset="0"/>
              </a:rPr>
              <a:t>src</a:t>
            </a:r>
            <a:r>
              <a:rPr lang="en-US" sz="2200" dirty="0">
                <a:latin typeface="Courier New" panose="02070309020205020404" pitchFamily="49" charset="0"/>
                <a:cs typeface="Courier New" panose="02070309020205020404" pitchFamily="49" charset="0"/>
              </a:rPr>
              <a:t>: </a:t>
            </a:r>
            <a:r>
              <a:rPr lang="en-US" sz="2200" dirty="0"/>
              <a:t>All project source files go in this directory</a:t>
            </a:r>
          </a:p>
          <a:p>
            <a:pPr lvl="1">
              <a:buFont typeface="Arial" pitchFamily="34" charset="0"/>
              <a:buChar char="•"/>
              <a:defRPr/>
            </a:pPr>
            <a:r>
              <a:rPr lang="en-US" sz="2200" dirty="0" err="1">
                <a:latin typeface="Courier New" panose="02070309020205020404" pitchFamily="49" charset="0"/>
                <a:cs typeface="Courier New" panose="02070309020205020404" pitchFamily="49" charset="0"/>
              </a:rPr>
              <a:t>src</a:t>
            </a:r>
            <a:r>
              <a:rPr lang="en-US" sz="2200" dirty="0">
                <a:latin typeface="Courier New" panose="02070309020205020404" pitchFamily="49" charset="0"/>
                <a:cs typeface="Courier New" panose="02070309020205020404" pitchFamily="49" charset="0"/>
              </a:rPr>
              <a:t>/main</a:t>
            </a:r>
            <a:r>
              <a:rPr lang="en-US" sz="2200" dirty="0"/>
              <a:t>: All sources that go into primary artifact</a:t>
            </a:r>
          </a:p>
          <a:p>
            <a:pPr lvl="1">
              <a:buFont typeface="Arial" pitchFamily="34" charset="0"/>
              <a:buChar char="•"/>
              <a:defRPr/>
            </a:pPr>
            <a:r>
              <a:rPr lang="en-US" sz="2200" dirty="0" err="1">
                <a:latin typeface="Courier New" panose="02070309020205020404" pitchFamily="49" charset="0"/>
                <a:cs typeface="Courier New" panose="02070309020205020404" pitchFamily="49" charset="0"/>
              </a:rPr>
              <a:t>src</a:t>
            </a:r>
            <a:r>
              <a:rPr lang="en-US" sz="2200" dirty="0">
                <a:latin typeface="Courier New" panose="02070309020205020404" pitchFamily="49" charset="0"/>
                <a:cs typeface="Courier New" panose="02070309020205020404" pitchFamily="49" charset="0"/>
              </a:rPr>
              <a:t>/test: </a:t>
            </a:r>
            <a:r>
              <a:rPr lang="en-US" sz="2200" dirty="0"/>
              <a:t>All sources contributing to testing project</a:t>
            </a:r>
          </a:p>
          <a:p>
            <a:pPr lvl="1">
              <a:buFont typeface="Arial" pitchFamily="34" charset="0"/>
              <a:buChar char="•"/>
              <a:defRPr/>
            </a:pPr>
            <a:r>
              <a:rPr lang="en-US" sz="2200" dirty="0" err="1">
                <a:latin typeface="Courier New" panose="02070309020205020404" pitchFamily="49" charset="0"/>
                <a:cs typeface="Courier New" panose="02070309020205020404" pitchFamily="49" charset="0"/>
              </a:rPr>
              <a:t>src</a:t>
            </a:r>
            <a:r>
              <a:rPr lang="en-US" sz="2200" dirty="0">
                <a:latin typeface="Courier New" panose="02070309020205020404" pitchFamily="49" charset="0"/>
                <a:cs typeface="Courier New" panose="02070309020205020404" pitchFamily="49" charset="0"/>
              </a:rPr>
              <a:t>/main/java: </a:t>
            </a:r>
            <a:r>
              <a:rPr lang="en-US" sz="2200" dirty="0"/>
              <a:t>All java source files</a:t>
            </a:r>
          </a:p>
          <a:p>
            <a:pPr lvl="1">
              <a:buFont typeface="Arial" pitchFamily="34" charset="0"/>
              <a:buChar char="•"/>
              <a:defRPr/>
            </a:pPr>
            <a:r>
              <a:rPr lang="en-US" sz="2200" dirty="0" err="1">
                <a:latin typeface="Courier New" panose="02070309020205020404" pitchFamily="49" charset="0"/>
                <a:cs typeface="Courier New" panose="02070309020205020404" pitchFamily="49" charset="0"/>
              </a:rPr>
              <a:t>src</a:t>
            </a:r>
            <a:r>
              <a:rPr lang="en-US" sz="2200" dirty="0">
                <a:latin typeface="Courier New" panose="02070309020205020404" pitchFamily="49" charset="0"/>
                <a:cs typeface="Courier New" panose="02070309020205020404" pitchFamily="49" charset="0"/>
              </a:rPr>
              <a:t>/main/</a:t>
            </a:r>
            <a:r>
              <a:rPr lang="en-US" sz="2200" dirty="0" err="1">
                <a:latin typeface="Courier New" panose="02070309020205020404" pitchFamily="49" charset="0"/>
                <a:cs typeface="Courier New" panose="02070309020205020404" pitchFamily="49" charset="0"/>
              </a:rPr>
              <a:t>webapp</a:t>
            </a:r>
            <a:r>
              <a:rPr lang="en-US" sz="2200" dirty="0">
                <a:latin typeface="Courier New" panose="02070309020205020404" pitchFamily="49" charset="0"/>
                <a:cs typeface="Courier New" panose="02070309020205020404" pitchFamily="49" charset="0"/>
              </a:rPr>
              <a:t>: </a:t>
            </a:r>
            <a:r>
              <a:rPr lang="en-US" sz="2200" dirty="0"/>
              <a:t>All web source files</a:t>
            </a:r>
          </a:p>
          <a:p>
            <a:pPr lvl="1">
              <a:buFont typeface="Arial" pitchFamily="34" charset="0"/>
              <a:buChar char="•"/>
              <a:defRPr/>
            </a:pPr>
            <a:r>
              <a:rPr lang="en-US" sz="2200" dirty="0" err="1">
                <a:latin typeface="Courier New" panose="02070309020205020404" pitchFamily="49" charset="0"/>
                <a:cs typeface="Courier New" panose="02070309020205020404" pitchFamily="49" charset="0"/>
              </a:rPr>
              <a:t>src</a:t>
            </a:r>
            <a:r>
              <a:rPr lang="en-US" sz="2200" dirty="0">
                <a:latin typeface="Courier New" panose="02070309020205020404" pitchFamily="49" charset="0"/>
                <a:cs typeface="Courier New" panose="02070309020205020404" pitchFamily="49" charset="0"/>
              </a:rPr>
              <a:t>/main/resources: </a:t>
            </a:r>
            <a:r>
              <a:rPr lang="en-US" sz="2200" dirty="0"/>
              <a:t>All non compiled source files</a:t>
            </a:r>
          </a:p>
          <a:p>
            <a:pPr lvl="1">
              <a:buFont typeface="Arial" pitchFamily="34" charset="0"/>
              <a:buChar char="•"/>
              <a:defRPr/>
            </a:pPr>
            <a:r>
              <a:rPr lang="en-US" sz="2200" dirty="0" err="1">
                <a:latin typeface="Courier New" panose="02070309020205020404" pitchFamily="49" charset="0"/>
                <a:cs typeface="Courier New" panose="02070309020205020404" pitchFamily="49" charset="0"/>
              </a:rPr>
              <a:t>src</a:t>
            </a:r>
            <a:r>
              <a:rPr lang="en-US" sz="2200" dirty="0">
                <a:latin typeface="Courier New" panose="02070309020205020404" pitchFamily="49" charset="0"/>
                <a:cs typeface="Courier New" panose="02070309020205020404" pitchFamily="49" charset="0"/>
              </a:rPr>
              <a:t>/test/java: </a:t>
            </a:r>
            <a:r>
              <a:rPr lang="en-US" sz="2200" dirty="0"/>
              <a:t>All java test source files</a:t>
            </a:r>
          </a:p>
          <a:p>
            <a:pPr lvl="1">
              <a:buFont typeface="Arial" pitchFamily="34" charset="0"/>
              <a:buChar char="•"/>
              <a:defRPr/>
            </a:pPr>
            <a:r>
              <a:rPr lang="en-US" sz="2200" dirty="0" err="1">
                <a:latin typeface="Courier New" panose="02070309020205020404" pitchFamily="49" charset="0"/>
                <a:cs typeface="Courier New" panose="02070309020205020404" pitchFamily="49" charset="0"/>
              </a:rPr>
              <a:t>src</a:t>
            </a:r>
            <a:r>
              <a:rPr lang="en-US" sz="2200" dirty="0">
                <a:latin typeface="Courier New" panose="02070309020205020404" pitchFamily="49" charset="0"/>
                <a:cs typeface="Courier New" panose="02070309020205020404" pitchFamily="49" charset="0"/>
              </a:rPr>
              <a:t>/test/resources: </a:t>
            </a:r>
            <a:r>
              <a:rPr lang="en-US" sz="2200" dirty="0"/>
              <a:t>All non compiled test source files</a:t>
            </a:r>
          </a:p>
          <a:p>
            <a:endParaRPr lang="en-US" dirty="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dirty="0"/>
          </a:p>
        </p:txBody>
      </p:sp>
    </p:spTree>
    <p:extLst>
      <p:ext uri="{BB962C8B-B14F-4D97-AF65-F5344CB8AC3E}">
        <p14:creationId xmlns:p14="http://schemas.microsoft.com/office/powerpoint/2010/main" val="991773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81000" y="33338"/>
            <a:ext cx="8229600" cy="576262"/>
          </a:xfrm>
        </p:spPr>
        <p:txBody>
          <a:bodyPr>
            <a:normAutofit fontScale="90000"/>
          </a:bodyPr>
          <a:lstStyle/>
          <a:p>
            <a:pPr>
              <a:defRPr/>
            </a:pPr>
            <a:r>
              <a:rPr lang="en-US" altLang="en-US" smtClean="0">
                <a:ea typeface="ＭＳ Ｐゴシック" charset="-128"/>
              </a:rPr>
              <a:t>MapReduce Programming Model, Again</a:t>
            </a:r>
          </a:p>
        </p:txBody>
      </p:sp>
      <p:sp>
        <p:nvSpPr>
          <p:cNvPr id="21507" name="Content Placeholder 2"/>
          <p:cNvSpPr>
            <a:spLocks noGrp="1"/>
          </p:cNvSpPr>
          <p:nvPr>
            <p:ph idx="1"/>
          </p:nvPr>
        </p:nvSpPr>
        <p:spPr>
          <a:xfrm>
            <a:off x="533400" y="1066800"/>
            <a:ext cx="7683500" cy="4927600"/>
          </a:xfrm>
        </p:spPr>
        <p:txBody>
          <a:bodyPr/>
          <a:lstStyle/>
          <a:p>
            <a:r>
              <a:rPr lang="en-US" altLang="en-US" dirty="0" smtClean="0">
                <a:solidFill>
                  <a:srgbClr val="000000"/>
                </a:solidFill>
                <a:ea typeface="ＭＳ Ｐゴシック" charset="-128"/>
              </a:rPr>
              <a:t>Data types: key-value </a:t>
            </a:r>
            <a:r>
              <a:rPr lang="en-US" altLang="en-US" i="1" dirty="0" smtClean="0">
                <a:solidFill>
                  <a:srgbClr val="000000"/>
                </a:solidFill>
                <a:ea typeface="ＭＳ Ｐゴシック" charset="-128"/>
              </a:rPr>
              <a:t>records (Keys and Values could be of different data types: </a:t>
            </a:r>
            <a:r>
              <a:rPr lang="en-US" altLang="en-US" i="1" dirty="0" err="1" smtClean="0">
                <a:solidFill>
                  <a:srgbClr val="000000"/>
                </a:solidFill>
                <a:ea typeface="ＭＳ Ｐゴシック" charset="-128"/>
              </a:rPr>
              <a:t>ints</a:t>
            </a:r>
            <a:r>
              <a:rPr lang="en-US" altLang="en-US" i="1" dirty="0" smtClean="0">
                <a:solidFill>
                  <a:srgbClr val="000000"/>
                </a:solidFill>
                <a:ea typeface="ＭＳ Ｐゴシック" charset="-128"/>
              </a:rPr>
              <a:t>, dates, strings, etc.)</a:t>
            </a:r>
            <a:endParaRPr lang="en-US" altLang="en-US" dirty="0" smtClean="0">
              <a:solidFill>
                <a:srgbClr val="000000"/>
              </a:solidFill>
              <a:ea typeface="ＭＳ Ｐゴシック" charset="-128"/>
            </a:endParaRPr>
          </a:p>
          <a:p>
            <a:r>
              <a:rPr lang="en-US" altLang="en-US" dirty="0" smtClean="0">
                <a:solidFill>
                  <a:srgbClr val="000000"/>
                </a:solidFill>
                <a:ea typeface="ＭＳ Ｐゴシック" charset="-128"/>
              </a:rPr>
              <a:t>Map function:</a:t>
            </a:r>
          </a:p>
          <a:p>
            <a:pPr algn="ctr">
              <a:buFontTx/>
              <a:buNone/>
            </a:pPr>
            <a:r>
              <a:rPr lang="en-US" altLang="en-US" dirty="0" smtClean="0">
                <a:solidFill>
                  <a:srgbClr val="000000"/>
                </a:solidFill>
                <a:ea typeface="ＭＳ Ｐゴシック" charset="-128"/>
              </a:rPr>
              <a:t>(K</a:t>
            </a:r>
            <a:r>
              <a:rPr lang="en-US" altLang="en-US" baseline="-25000" dirty="0" smtClean="0">
                <a:solidFill>
                  <a:srgbClr val="000000"/>
                </a:solidFill>
                <a:ea typeface="ＭＳ Ｐゴシック" charset="-128"/>
              </a:rPr>
              <a:t>in</a:t>
            </a:r>
            <a:r>
              <a:rPr lang="en-US" altLang="en-US" dirty="0" smtClean="0">
                <a:solidFill>
                  <a:srgbClr val="000000"/>
                </a:solidFill>
                <a:ea typeface="ＭＳ Ｐゴシック" charset="-128"/>
              </a:rPr>
              <a:t>, V</a:t>
            </a:r>
            <a:r>
              <a:rPr lang="en-US" altLang="en-US" baseline="-25000" dirty="0" smtClean="0">
                <a:solidFill>
                  <a:srgbClr val="000000"/>
                </a:solidFill>
                <a:ea typeface="ＭＳ Ｐゴシック" charset="-128"/>
              </a:rPr>
              <a:t>in</a:t>
            </a:r>
            <a:r>
              <a:rPr lang="en-US" altLang="en-US" dirty="0" smtClean="0">
                <a:solidFill>
                  <a:srgbClr val="000000"/>
                </a:solidFill>
                <a:ea typeface="ＭＳ Ｐゴシック" charset="-128"/>
              </a:rPr>
              <a:t>) </a:t>
            </a:r>
            <a:r>
              <a:rPr lang="en-US" altLang="en-US" dirty="0" smtClean="0">
                <a:solidFill>
                  <a:srgbClr val="000000"/>
                </a:solidFill>
                <a:latin typeface="Wingdings" pitchFamily="2" charset="2"/>
                <a:ea typeface="ＭＳ Ｐゴシック" charset="-128"/>
              </a:rPr>
              <a:t></a:t>
            </a:r>
            <a:r>
              <a:rPr lang="en-US" altLang="en-US" dirty="0" smtClean="0">
                <a:solidFill>
                  <a:srgbClr val="000000"/>
                </a:solidFill>
                <a:ea typeface="ＭＳ Ｐゴシック" charset="-128"/>
              </a:rPr>
              <a:t> list(</a:t>
            </a:r>
            <a:r>
              <a:rPr lang="en-US" altLang="en-US" dirty="0" err="1" smtClean="0">
                <a:solidFill>
                  <a:srgbClr val="000000"/>
                </a:solidFill>
                <a:ea typeface="ＭＳ Ｐゴシック" charset="-128"/>
              </a:rPr>
              <a:t>K</a:t>
            </a:r>
            <a:r>
              <a:rPr lang="en-US" altLang="en-US" baseline="-25000" dirty="0" err="1" smtClean="0">
                <a:solidFill>
                  <a:srgbClr val="000000"/>
                </a:solidFill>
                <a:ea typeface="ＭＳ Ｐゴシック" charset="-128"/>
              </a:rPr>
              <a:t>inter</a:t>
            </a:r>
            <a:r>
              <a:rPr lang="en-US" altLang="en-US" dirty="0" smtClean="0">
                <a:solidFill>
                  <a:srgbClr val="000000"/>
                </a:solidFill>
                <a:ea typeface="ＭＳ Ｐゴシック" charset="-128"/>
              </a:rPr>
              <a:t>, </a:t>
            </a:r>
            <a:r>
              <a:rPr lang="en-US" altLang="en-US" dirty="0" err="1" smtClean="0">
                <a:solidFill>
                  <a:srgbClr val="000000"/>
                </a:solidFill>
                <a:ea typeface="ＭＳ Ｐゴシック" charset="-128"/>
              </a:rPr>
              <a:t>V</a:t>
            </a:r>
            <a:r>
              <a:rPr lang="en-US" altLang="en-US" baseline="-25000" dirty="0" err="1" smtClean="0">
                <a:solidFill>
                  <a:srgbClr val="000000"/>
                </a:solidFill>
                <a:ea typeface="ＭＳ Ｐゴシック" charset="-128"/>
              </a:rPr>
              <a:t>inter</a:t>
            </a:r>
            <a:r>
              <a:rPr lang="en-US" altLang="en-US" dirty="0" smtClean="0">
                <a:solidFill>
                  <a:srgbClr val="000000"/>
                </a:solidFill>
                <a:ea typeface="ＭＳ Ｐゴシック" charset="-128"/>
              </a:rPr>
              <a:t>)</a:t>
            </a:r>
          </a:p>
          <a:p>
            <a:r>
              <a:rPr lang="en-US" altLang="en-US" dirty="0" smtClean="0">
                <a:solidFill>
                  <a:srgbClr val="000000"/>
                </a:solidFill>
                <a:ea typeface="ＭＳ Ｐゴシック" charset="-128"/>
              </a:rPr>
              <a:t>Intermediate keys do not have to be related to the initial keys in shape or form.</a:t>
            </a:r>
          </a:p>
          <a:p>
            <a:r>
              <a:rPr lang="en-US" altLang="en-US" dirty="0" smtClean="0">
                <a:solidFill>
                  <a:srgbClr val="000000"/>
                </a:solidFill>
                <a:ea typeface="ＭＳ Ｐゴシック" charset="-128"/>
              </a:rPr>
              <a:t>Reduce function is fed sorted collection of intermediate values for each intermediate key.</a:t>
            </a:r>
          </a:p>
          <a:p>
            <a:pPr algn="ctr">
              <a:buFontTx/>
              <a:buNone/>
            </a:pPr>
            <a:r>
              <a:rPr lang="en-US" altLang="en-US" dirty="0" smtClean="0">
                <a:solidFill>
                  <a:srgbClr val="000000"/>
                </a:solidFill>
                <a:ea typeface="ＭＳ Ｐゴシック" charset="-128"/>
              </a:rPr>
              <a:t>(</a:t>
            </a:r>
            <a:r>
              <a:rPr lang="en-US" altLang="en-US" dirty="0" err="1" smtClean="0">
                <a:solidFill>
                  <a:srgbClr val="000000"/>
                </a:solidFill>
                <a:ea typeface="ＭＳ Ｐゴシック" charset="-128"/>
              </a:rPr>
              <a:t>K</a:t>
            </a:r>
            <a:r>
              <a:rPr lang="en-US" altLang="en-US" baseline="-25000" dirty="0" err="1" smtClean="0">
                <a:solidFill>
                  <a:srgbClr val="000000"/>
                </a:solidFill>
                <a:ea typeface="ＭＳ Ｐゴシック" charset="-128"/>
              </a:rPr>
              <a:t>inter</a:t>
            </a:r>
            <a:r>
              <a:rPr lang="en-US" altLang="en-US" dirty="0" smtClean="0">
                <a:solidFill>
                  <a:srgbClr val="000000"/>
                </a:solidFill>
                <a:ea typeface="ＭＳ Ｐゴシック" charset="-128"/>
              </a:rPr>
              <a:t>, list(</a:t>
            </a:r>
            <a:r>
              <a:rPr lang="en-US" altLang="en-US" dirty="0" err="1" smtClean="0">
                <a:solidFill>
                  <a:srgbClr val="000000"/>
                </a:solidFill>
                <a:ea typeface="ＭＳ Ｐゴシック" charset="-128"/>
              </a:rPr>
              <a:t>V</a:t>
            </a:r>
            <a:r>
              <a:rPr lang="en-US" altLang="en-US" baseline="-25000" dirty="0" err="1" smtClean="0">
                <a:solidFill>
                  <a:srgbClr val="000000"/>
                </a:solidFill>
                <a:ea typeface="ＭＳ Ｐゴシック" charset="-128"/>
              </a:rPr>
              <a:t>inter</a:t>
            </a:r>
            <a:r>
              <a:rPr lang="en-US" altLang="en-US" dirty="0" smtClean="0">
                <a:solidFill>
                  <a:srgbClr val="000000"/>
                </a:solidFill>
                <a:ea typeface="ＭＳ Ｐゴシック" charset="-128"/>
              </a:rPr>
              <a:t>)) </a:t>
            </a:r>
            <a:r>
              <a:rPr lang="en-US" altLang="en-US" dirty="0" smtClean="0">
                <a:solidFill>
                  <a:srgbClr val="000000"/>
                </a:solidFill>
                <a:latin typeface="Wingdings" pitchFamily="2" charset="2"/>
                <a:ea typeface="ＭＳ Ｐゴシック" charset="-128"/>
              </a:rPr>
              <a:t></a:t>
            </a:r>
            <a:r>
              <a:rPr lang="en-US" altLang="en-US" dirty="0" smtClean="0">
                <a:solidFill>
                  <a:srgbClr val="000000"/>
                </a:solidFill>
                <a:ea typeface="ＭＳ Ｐゴシック" charset="-128"/>
              </a:rPr>
              <a:t> list(</a:t>
            </a:r>
            <a:r>
              <a:rPr lang="en-US" altLang="en-US" dirty="0" err="1" smtClean="0">
                <a:solidFill>
                  <a:srgbClr val="000000"/>
                </a:solidFill>
                <a:ea typeface="ＭＳ Ｐゴシック" charset="-128"/>
              </a:rPr>
              <a:t>K</a:t>
            </a:r>
            <a:r>
              <a:rPr lang="en-US" altLang="en-US" baseline="-25000" dirty="0" err="1" smtClean="0">
                <a:solidFill>
                  <a:srgbClr val="000000"/>
                </a:solidFill>
                <a:ea typeface="ＭＳ Ｐゴシック" charset="-128"/>
              </a:rPr>
              <a:t>out</a:t>
            </a:r>
            <a:r>
              <a:rPr lang="en-US" altLang="en-US" dirty="0" smtClean="0">
                <a:solidFill>
                  <a:srgbClr val="000000"/>
                </a:solidFill>
                <a:ea typeface="ＭＳ Ｐゴシック" charset="-128"/>
              </a:rPr>
              <a:t>, </a:t>
            </a:r>
            <a:r>
              <a:rPr lang="en-US" altLang="en-US" dirty="0" err="1" smtClean="0">
                <a:solidFill>
                  <a:srgbClr val="000000"/>
                </a:solidFill>
                <a:ea typeface="ＭＳ Ｐゴシック" charset="-128"/>
              </a:rPr>
              <a:t>V</a:t>
            </a:r>
            <a:r>
              <a:rPr lang="en-US" altLang="en-US" baseline="-25000" dirty="0" err="1" smtClean="0">
                <a:solidFill>
                  <a:srgbClr val="000000"/>
                </a:solidFill>
                <a:ea typeface="ＭＳ Ｐゴシック" charset="-128"/>
              </a:rPr>
              <a:t>out</a:t>
            </a:r>
            <a:r>
              <a:rPr lang="en-US" altLang="en-US" dirty="0" smtClean="0">
                <a:solidFill>
                  <a:srgbClr val="000000"/>
                </a:solidFill>
                <a:ea typeface="ＭＳ Ｐゴシック" charset="-128"/>
              </a:rPr>
              <a:t>)</a:t>
            </a:r>
          </a:p>
          <a:p>
            <a:r>
              <a:rPr lang="en-US" altLang="en-US" dirty="0" smtClean="0">
                <a:solidFill>
                  <a:srgbClr val="000000"/>
                </a:solidFill>
                <a:ea typeface="ＭＳ Ｐゴシック" charset="-128"/>
              </a:rPr>
              <a:t>Reduce function transforms that collection into a final result, a list of key-value pairs.</a:t>
            </a:r>
          </a:p>
          <a:p>
            <a:endParaRPr lang="en-US" altLang="en-US" dirty="0" smtClean="0">
              <a:solidFill>
                <a:srgbClr val="000000"/>
              </a:solidFill>
              <a:ea typeface="ＭＳ Ｐゴシック" charset="-128"/>
            </a:endParaRPr>
          </a:p>
        </p:txBody>
      </p:sp>
      <p:sp>
        <p:nvSpPr>
          <p:cNvPr id="21508"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smtClean="0">
                <a:solidFill>
                  <a:srgbClr val="898989"/>
                </a:solidFill>
              </a:rPr>
              <a:t>@Zoran B. Djordjevic</a:t>
            </a:r>
          </a:p>
        </p:txBody>
      </p:sp>
      <p:sp>
        <p:nvSpPr>
          <p:cNvPr id="3" name="Slide Number Placeholder 2"/>
          <p:cNvSpPr>
            <a:spLocks noGrp="1"/>
          </p:cNvSpPr>
          <p:nvPr>
            <p:ph type="sldNum" sz="quarter" idx="12"/>
          </p:nvPr>
        </p:nvSpPr>
        <p:spPr/>
        <p:txBody>
          <a:bodyPr/>
          <a:lstStyle/>
          <a:p>
            <a:pPr>
              <a:defRPr/>
            </a:pPr>
            <a:fld id="{36957300-D0D3-48A4-9380-7508FC73DEEF}" type="slidenum">
              <a:rPr lang="en-US" smtClean="0"/>
              <a:pPr>
                <a:defRPr/>
              </a:pPr>
              <a:t>7</a:t>
            </a:fld>
            <a:endParaRPr lang="en-US" dirty="0"/>
          </a:p>
        </p:txBody>
      </p:sp>
    </p:spTree>
    <p:extLst>
      <p:ext uri="{BB962C8B-B14F-4D97-AF65-F5344CB8AC3E}">
        <p14:creationId xmlns:p14="http://schemas.microsoft.com/office/powerpoint/2010/main" val="35935992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Generated Artifacts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Generated directory </a:t>
            </a:r>
            <a:r>
              <a:rPr lang="en-US" sz="1800" dirty="0" smtClean="0">
                <a:latin typeface="Courier New" panose="02070309020205020404" pitchFamily="49" charset="0"/>
                <a:cs typeface="Courier New" panose="02070309020205020404" pitchFamily="49" charset="0"/>
              </a:rPr>
              <a:t>target</a:t>
            </a:r>
            <a:r>
              <a:rPr lang="en-US" sz="2000" dirty="0" smtClean="0"/>
              <a:t> contains directory </a:t>
            </a:r>
            <a:r>
              <a:rPr lang="en-US" sz="1800" dirty="0" smtClean="0">
                <a:latin typeface="Courier New" panose="02070309020205020404" pitchFamily="49" charset="0"/>
                <a:cs typeface="Courier New" panose="02070309020205020404" pitchFamily="49" charset="0"/>
              </a:rPr>
              <a:t>classes </a:t>
            </a:r>
            <a:r>
              <a:rPr lang="en-US" sz="2000" dirty="0" smtClean="0"/>
              <a:t>with the compiled Java classes and a jar file </a:t>
            </a:r>
            <a:r>
              <a:rPr lang="en-US" sz="1800" dirty="0" smtClean="0">
                <a:latin typeface="Courier New" panose="02070309020205020404" pitchFamily="49" charset="0"/>
                <a:cs typeface="Courier New" panose="02070309020205020404" pitchFamily="49" charset="0"/>
              </a:rPr>
              <a:t>spark-example-0.0.1.jar</a:t>
            </a:r>
            <a:r>
              <a:rPr lang="en-US" sz="2000" dirty="0" smtClean="0"/>
              <a:t>. This jar contains compiled classes coming from the original </a:t>
            </a:r>
            <a:r>
              <a:rPr lang="en-US" sz="1800" dirty="0" err="1" smtClean="0">
                <a:latin typeface="Courier New" panose="02070309020205020404" pitchFamily="49" charset="0"/>
                <a:cs typeface="Courier New" panose="02070309020205020404" pitchFamily="49" charset="0"/>
              </a:rPr>
              <a:t>src</a:t>
            </a:r>
            <a:r>
              <a:rPr lang="en-US" sz="2000" dirty="0" smtClean="0"/>
              <a:t> directory. </a:t>
            </a:r>
          </a:p>
          <a:p>
            <a:r>
              <a:rPr lang="en-US" sz="2000" dirty="0" smtClean="0"/>
              <a:t>This jar file, in a cluster with more than one machine, will be shipped to various worker nodes.</a:t>
            </a:r>
          </a:p>
          <a:p>
            <a:r>
              <a:rPr lang="en-US" sz="2000" dirty="0" smtClean="0"/>
              <a:t>The name of the jar file is a concatenation of </a:t>
            </a:r>
            <a:r>
              <a:rPr lang="en-US" sz="1800" dirty="0" smtClean="0">
                <a:latin typeface="Courier New" panose="02070309020205020404" pitchFamily="49" charset="0"/>
                <a:cs typeface="Courier New" panose="02070309020205020404" pitchFamily="49" charset="0"/>
              </a:rPr>
              <a:t>pom.xml</a:t>
            </a:r>
            <a:r>
              <a:rPr lang="en-US" sz="2000" dirty="0" smtClean="0"/>
              <a:t> elements </a:t>
            </a:r>
            <a:r>
              <a:rPr lang="en-US" sz="1800" dirty="0" smtClean="0">
                <a:latin typeface="Courier New" panose="02070309020205020404" pitchFamily="49" charset="0"/>
                <a:cs typeface="Courier New" panose="02070309020205020404" pitchFamily="49" charset="0"/>
              </a:rPr>
              <a:t>&lt;</a:t>
            </a:r>
            <a:r>
              <a:rPr lang="en-US" sz="1800" dirty="0" err="1" smtClean="0">
                <a:latin typeface="Courier New" panose="02070309020205020404" pitchFamily="49" charset="0"/>
                <a:cs typeface="Courier New" panose="02070309020205020404" pitchFamily="49" charset="0"/>
              </a:rPr>
              <a:t>artifactId</a:t>
            </a:r>
            <a:r>
              <a:rPr lang="en-US" sz="1800" dirty="0" smtClean="0">
                <a:latin typeface="Courier New" panose="02070309020205020404" pitchFamily="49" charset="0"/>
                <a:cs typeface="Courier New" panose="02070309020205020404" pitchFamily="49" charset="0"/>
              </a:rPr>
              <a:t>&gt; </a:t>
            </a:r>
            <a:r>
              <a:rPr lang="en-US" sz="2000" dirty="0" smtClean="0"/>
              <a:t>and </a:t>
            </a:r>
            <a:r>
              <a:rPr lang="en-US" sz="1800" dirty="0" smtClean="0">
                <a:latin typeface="Courier New" panose="02070309020205020404" pitchFamily="49" charset="0"/>
                <a:cs typeface="Courier New" panose="02070309020205020404" pitchFamily="49" charset="0"/>
              </a:rPr>
              <a:t>&lt;version&gt;</a:t>
            </a:r>
          </a:p>
          <a:p>
            <a:r>
              <a:rPr lang="en-US" sz="2000" dirty="0" smtClean="0"/>
              <a:t>Directory </a:t>
            </a:r>
            <a:r>
              <a:rPr lang="en-US" sz="1800" dirty="0" smtClean="0">
                <a:latin typeface="Courier New" panose="02070309020205020404" pitchFamily="49" charset="0"/>
                <a:cs typeface="Courier New" panose="02070309020205020404" pitchFamily="49" charset="0"/>
              </a:rPr>
              <a:t>maven-archiver</a:t>
            </a:r>
            <a:r>
              <a:rPr lang="en-US" sz="2000" dirty="0" smtClean="0"/>
              <a:t> contains file </a:t>
            </a:r>
            <a:r>
              <a:rPr lang="en-US" sz="1800" dirty="0" err="1" smtClean="0">
                <a:latin typeface="Courier New" panose="02070309020205020404" pitchFamily="49" charset="0"/>
                <a:cs typeface="Courier New" panose="02070309020205020404" pitchFamily="49" charset="0"/>
              </a:rPr>
              <a:t>pom.properties</a:t>
            </a:r>
            <a:r>
              <a:rPr lang="en-US" sz="2000" dirty="0" smtClean="0"/>
              <a:t> which lists values of relevant elements from </a:t>
            </a:r>
            <a:r>
              <a:rPr lang="en-US" sz="1800" dirty="0" smtClean="0">
                <a:latin typeface="Courier New" panose="02070309020205020404" pitchFamily="49" charset="0"/>
                <a:cs typeface="Courier New" panose="02070309020205020404" pitchFamily="49" charset="0"/>
              </a:rPr>
              <a:t>pom.xml</a:t>
            </a:r>
            <a:r>
              <a:rPr lang="en-US" sz="2000" dirty="0" smtClean="0">
                <a:cs typeface="Courier New" panose="02070309020205020404" pitchFamily="49" charset="0"/>
              </a:rPr>
              <a:t> file</a:t>
            </a:r>
            <a:r>
              <a:rPr lang="en-US" sz="1800" dirty="0" smtClean="0">
                <a:latin typeface="Courier New" panose="02070309020205020404" pitchFamily="49" charset="0"/>
                <a:cs typeface="Courier New" panose="02070309020205020404" pitchFamily="49" charset="0"/>
              </a:rPr>
              <a:t>: version, </a:t>
            </a:r>
            <a:r>
              <a:rPr lang="en-US" sz="1800" dirty="0" err="1" smtClean="0">
                <a:latin typeface="Courier New" panose="02070309020205020404" pitchFamily="49" charset="0"/>
                <a:cs typeface="Courier New" panose="02070309020205020404" pitchFamily="49" charset="0"/>
              </a:rPr>
              <a:t>groupId</a:t>
            </a:r>
            <a:r>
              <a:rPr lang="en-US" sz="1800"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and</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artifactId</a:t>
            </a:r>
            <a:r>
              <a:rPr lang="en-US" sz="2000" dirty="0" smtClean="0"/>
              <a:t>.</a:t>
            </a:r>
          </a:p>
          <a:p>
            <a:r>
              <a:rPr lang="en-US" sz="2000" dirty="0" smtClean="0"/>
              <a:t>To run compiled code, in the directory where </a:t>
            </a:r>
            <a:r>
              <a:rPr lang="en-US" sz="1800" dirty="0" smtClean="0">
                <a:latin typeface="Courier New" panose="02070309020205020404" pitchFamily="49" charset="0"/>
                <a:cs typeface="Courier New" panose="02070309020205020404" pitchFamily="49" charset="0"/>
              </a:rPr>
              <a:t>pom.xml </a:t>
            </a:r>
            <a:r>
              <a:rPr lang="en-US" sz="2000" dirty="0" smtClean="0"/>
              <a:t>file resides, we issue the following command, all on one line:</a:t>
            </a:r>
          </a:p>
          <a:p>
            <a:pPr marL="0" indent="0">
              <a:buNone/>
            </a:pPr>
            <a:r>
              <a:rPr lang="en-US" sz="1600" dirty="0" smtClean="0">
                <a:latin typeface="Courier New" panose="02070309020205020404" pitchFamily="49" charset="0"/>
                <a:cs typeface="Courier New" panose="02070309020205020404" pitchFamily="49" charset="0"/>
              </a:rPr>
              <a:t>$ spark-submit –-class </a:t>
            </a:r>
            <a:r>
              <a:rPr lang="en-US" sz="1600" dirty="0" err="1" smtClean="0">
                <a:latin typeface="Courier New" panose="02070309020205020404" pitchFamily="49" charset="0"/>
                <a:cs typeface="Courier New" panose="02070309020205020404" pitchFamily="49" charset="0"/>
              </a:rPr>
              <a:t>edu.hu.examples.WordCount</a:t>
            </a:r>
            <a:r>
              <a:rPr lang="en-US" sz="1600" dirty="0" smtClean="0">
                <a:latin typeface="Courier New" panose="02070309020205020404" pitchFamily="49" charset="0"/>
                <a:cs typeface="Courier New" panose="02070309020205020404" pitchFamily="49" charset="0"/>
              </a:rPr>
              <a:t> ./target/spark-example-0.0.1.jar </a:t>
            </a:r>
            <a:r>
              <a:rPr lang="en-US" sz="1600" dirty="0" err="1" smtClean="0">
                <a:latin typeface="Courier New" panose="02070309020205020404" pitchFamily="49" charset="0"/>
                <a:cs typeface="Courier New" panose="02070309020205020404" pitchFamily="49" charset="0"/>
              </a:rPr>
              <a:t>ulysses</a:t>
            </a:r>
            <a:r>
              <a:rPr lang="en-US" sz="1600" dirty="0" smtClean="0">
                <a:latin typeface="Courier New" panose="02070309020205020404" pitchFamily="49" charset="0"/>
                <a:cs typeface="Courier New" panose="02070309020205020404" pitchFamily="49" charset="0"/>
              </a:rPr>
              <a:t>/4300.txt </a:t>
            </a:r>
            <a:r>
              <a:rPr lang="en-US" sz="1600" dirty="0" err="1" smtClean="0">
                <a:latin typeface="Courier New" panose="02070309020205020404" pitchFamily="49" charset="0"/>
                <a:cs typeface="Courier New" panose="02070309020205020404" pitchFamily="49" charset="0"/>
              </a:rPr>
              <a:t>wordcounts</a:t>
            </a:r>
            <a:endParaRPr lang="en-US" sz="1600" dirty="0" smtClean="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r>
              <a:rPr lang="en-US" sz="2000" dirty="0" smtClean="0">
                <a:cs typeface="Courier New" panose="02070309020205020404" pitchFamily="49" charset="0"/>
              </a:rPr>
              <a:t>In the above, string </a:t>
            </a:r>
            <a:r>
              <a:rPr lang="en-US" sz="1800" dirty="0" err="1" smtClean="0">
                <a:latin typeface="Courier New" panose="02070309020205020404" pitchFamily="49" charset="0"/>
                <a:cs typeface="Courier New" panose="02070309020205020404" pitchFamily="49" charset="0"/>
              </a:rPr>
              <a:t>ulysses</a:t>
            </a:r>
            <a:r>
              <a:rPr lang="en-US" sz="1800" dirty="0" smtClean="0">
                <a:latin typeface="Courier New" panose="02070309020205020404" pitchFamily="49" charset="0"/>
                <a:cs typeface="Courier New" panose="02070309020205020404" pitchFamily="49" charset="0"/>
              </a:rPr>
              <a:t>/4300.txt </a:t>
            </a:r>
            <a:r>
              <a:rPr lang="en-US" sz="2000" dirty="0" smtClean="0">
                <a:cs typeface="Courier New" panose="02070309020205020404" pitchFamily="49" charset="0"/>
              </a:rPr>
              <a:t>is the name of the HDFS input file (</a:t>
            </a:r>
            <a:r>
              <a:rPr lang="en-US" sz="1800" dirty="0" smtClean="0">
                <a:latin typeface="Courier New" panose="02070309020205020404" pitchFamily="49" charset="0"/>
                <a:cs typeface="Courier New" panose="02070309020205020404" pitchFamily="49" charset="0"/>
              </a:rPr>
              <a:t>WordCount.java</a:t>
            </a:r>
            <a:r>
              <a:rPr lang="en-US" sz="2000" dirty="0" smtClean="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inputFile</a:t>
            </a:r>
            <a:r>
              <a:rPr lang="en-US" sz="1800" dirty="0" smtClean="0">
                <a:latin typeface="Courier New" panose="02070309020205020404" pitchFamily="49" charset="0"/>
                <a:cs typeface="Courier New" panose="02070309020205020404" pitchFamily="49" charset="0"/>
              </a:rPr>
              <a:t> variable)</a:t>
            </a:r>
            <a:r>
              <a:rPr lang="en-US" sz="2000" dirty="0" smtClean="0">
                <a:cs typeface="Courier New" panose="02070309020205020404" pitchFamily="49" charset="0"/>
              </a:rPr>
              <a:t> and </a:t>
            </a:r>
            <a:r>
              <a:rPr lang="en-US" sz="1800" dirty="0" err="1" smtClean="0">
                <a:latin typeface="Courier New" panose="02070309020205020404" pitchFamily="49" charset="0"/>
                <a:cs typeface="Courier New" panose="02070309020205020404" pitchFamily="49" charset="0"/>
              </a:rPr>
              <a:t>wordcounts</a:t>
            </a:r>
            <a:r>
              <a:rPr lang="en-US" sz="1800"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is the name of the </a:t>
            </a:r>
            <a:r>
              <a:rPr lang="en-US" sz="1800" dirty="0" smtClean="0">
                <a:latin typeface="Courier New" panose="02070309020205020404" pitchFamily="49" charset="0"/>
                <a:cs typeface="Courier New" panose="02070309020205020404" pitchFamily="49" charset="0"/>
              </a:rPr>
              <a:t>WordCount.java</a:t>
            </a:r>
            <a:r>
              <a:rPr lang="en-US" sz="2000" dirty="0" smtClean="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outputFile</a:t>
            </a:r>
            <a:r>
              <a:rPr lang="en-US" sz="2000" dirty="0" smtClean="0">
                <a:cs typeface="Courier New" panose="02070309020205020404" pitchFamily="49" charset="0"/>
              </a:rPr>
              <a:t> variable</a:t>
            </a:r>
            <a:r>
              <a:rPr lang="en-US" sz="1800"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i.e. HDFS output directory</a:t>
            </a:r>
            <a:r>
              <a:rPr lang="en-US" sz="1800" dirty="0" smtClean="0">
                <a:latin typeface="Courier New" panose="02070309020205020404" pitchFamily="49" charset="0"/>
                <a:cs typeface="Courier New" panose="02070309020205020404" pitchFamily="49" charset="0"/>
              </a:rPr>
              <a:t>.</a:t>
            </a:r>
          </a:p>
          <a:p>
            <a:endParaRPr lang="en-US" sz="2000" dirty="0" smtClean="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dirty="0"/>
          </a:p>
        </p:txBody>
      </p:sp>
    </p:spTree>
    <p:extLst>
      <p:ext uri="{BB962C8B-B14F-4D97-AF65-F5344CB8AC3E}">
        <p14:creationId xmlns:p14="http://schemas.microsoft.com/office/powerpoint/2010/main" val="4198238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latin typeface="Courier New" panose="02070309020205020404" pitchFamily="49" charset="0"/>
                <a:cs typeface="Courier New" panose="02070309020205020404" pitchFamily="49" charset="0"/>
              </a:rPr>
              <a:t>WordCount.java </a:t>
            </a:r>
            <a:r>
              <a:rPr lang="en-US" sz="3100" dirty="0" smtClean="0">
                <a:latin typeface="+mn-lt"/>
                <a:cs typeface="Courier New" panose="02070309020205020404" pitchFamily="49" charset="0"/>
              </a:rPr>
              <a:t>Spark’s</a:t>
            </a:r>
            <a:r>
              <a:rPr lang="en-US" dirty="0" smtClean="0"/>
              <a:t> Heavenly Output</a:t>
            </a:r>
            <a:endParaRPr lang="en-US" dirty="0"/>
          </a:p>
        </p:txBody>
      </p:sp>
      <p:sp>
        <p:nvSpPr>
          <p:cNvPr id="3" name="Content Placeholder 2"/>
          <p:cNvSpPr>
            <a:spLocks noGrp="1"/>
          </p:cNvSpPr>
          <p:nvPr>
            <p:ph idx="1"/>
          </p:nvPr>
        </p:nvSpPr>
        <p:spPr>
          <a:xfrm>
            <a:off x="457200" y="762000"/>
            <a:ext cx="8305800" cy="5592763"/>
          </a:xfrm>
        </p:spPr>
        <p:txBody>
          <a:bodyPr>
            <a:normAutofit fontScale="92500" lnSpcReduction="10000"/>
          </a:bodyPr>
          <a:lstStyle/>
          <a:p>
            <a:r>
              <a:rPr lang="en-US" sz="2000" dirty="0" smtClean="0"/>
              <a:t>Once the run is finished, in HDFS directory </a:t>
            </a:r>
            <a:r>
              <a:rPr lang="en-US" sz="1800" dirty="0" smtClean="0">
                <a:latin typeface="Courier New" panose="02070309020205020404" pitchFamily="49" charset="0"/>
                <a:cs typeface="Courier New" panose="02070309020205020404" pitchFamily="49" charset="0"/>
              </a:rPr>
              <a:t>/user/</a:t>
            </a:r>
            <a:r>
              <a:rPr lang="en-US" sz="1800" dirty="0" err="1" smtClean="0">
                <a:latin typeface="Courier New" panose="02070309020205020404" pitchFamily="49" charset="0"/>
                <a:cs typeface="Courier New" panose="02070309020205020404" pitchFamily="49" charset="0"/>
              </a:rPr>
              <a:t>cloudera</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wordcounts</a:t>
            </a:r>
            <a:r>
              <a:rPr lang="en-US" sz="1800" dirty="0" smtClean="0">
                <a:latin typeface="Courier New" panose="02070309020205020404" pitchFamily="49" charset="0"/>
                <a:cs typeface="Courier New" panose="02070309020205020404" pitchFamily="49" charset="0"/>
              </a:rPr>
              <a:t> </a:t>
            </a:r>
            <a:r>
              <a:rPr lang="en-US" sz="2000" dirty="0" smtClean="0"/>
              <a:t>we will find files named </a:t>
            </a:r>
            <a:r>
              <a:rPr lang="en-US" sz="1800" dirty="0" smtClean="0">
                <a:latin typeface="Courier New" panose="02070309020205020404" pitchFamily="49" charset="0"/>
                <a:cs typeface="Courier New" panose="02070309020205020404" pitchFamily="49" charset="0"/>
              </a:rPr>
              <a:t>part-00000</a:t>
            </a:r>
            <a:r>
              <a:rPr lang="en-US" dirty="0"/>
              <a:t> </a:t>
            </a:r>
            <a:r>
              <a:rPr lang="en-US" dirty="0" smtClean="0"/>
              <a:t>and </a:t>
            </a:r>
            <a:r>
              <a:rPr lang="en-US" sz="1900" dirty="0" smtClean="0">
                <a:latin typeface="Courier New" panose="02070309020205020404" pitchFamily="49" charset="0"/>
                <a:cs typeface="Courier New" panose="02070309020205020404" pitchFamily="49" charset="0"/>
              </a:rPr>
              <a:t>part-00001</a:t>
            </a:r>
            <a:r>
              <a:rPr lang="en-US" dirty="0" smtClean="0"/>
              <a:t>.</a:t>
            </a:r>
            <a:r>
              <a:rPr lang="en-US" sz="2000" dirty="0" smtClean="0"/>
              <a:t> If we open those files, we will see that </a:t>
            </a:r>
            <a:r>
              <a:rPr lang="en-US" dirty="0" smtClean="0"/>
              <a:t>they</a:t>
            </a:r>
            <a:r>
              <a:rPr lang="en-US" sz="2000" dirty="0" smtClean="0"/>
              <a:t> contain something that looks like words and counts:</a:t>
            </a:r>
          </a:p>
          <a:p>
            <a:pPr marL="0" indent="0">
              <a:buNone/>
            </a:pPr>
            <a:r>
              <a:rPr lang="en-US" sz="1600" dirty="0">
                <a:latin typeface="Courier New" panose="02070309020205020404" pitchFamily="49" charset="0"/>
                <a:cs typeface="Courier New" panose="02070309020205020404" pitchFamily="49" charset="0"/>
              </a:rPr>
              <a:t>(supplied.,1)</a:t>
            </a:r>
          </a:p>
          <a:p>
            <a:pPr marL="0" indent="0">
              <a:buNone/>
            </a:pPr>
            <a:r>
              <a:rPr lang="en-US" sz="1600" dirty="0">
                <a:latin typeface="Courier New" panose="02070309020205020404" pitchFamily="49" charset="0"/>
                <a:cs typeface="Courier New" panose="02070309020205020404" pitchFamily="49" charset="0"/>
              </a:rPr>
              <a:t>(Ah!,14)</a:t>
            </a:r>
          </a:p>
          <a:p>
            <a:pPr marL="0" indent="0">
              <a:buNone/>
            </a:pPr>
            <a:r>
              <a:rPr lang="en-US" sz="1600" dirty="0">
                <a:latin typeface="Courier New" panose="02070309020205020404" pitchFamily="49" charset="0"/>
                <a:cs typeface="Courier New" panose="02070309020205020404" pitchFamily="49" charset="0"/>
              </a:rPr>
              <a:t>(reunion,2)</a:t>
            </a:r>
          </a:p>
          <a:p>
            <a:pPr marL="0" indent="0">
              <a:buNone/>
            </a:pPr>
            <a:r>
              <a:rPr lang="en-US" sz="1600" dirty="0">
                <a:latin typeface="Courier New" panose="02070309020205020404" pitchFamily="49" charset="0"/>
                <a:cs typeface="Courier New" panose="02070309020205020404" pitchFamily="49" charset="0"/>
              </a:rPr>
              <a:t>(bone,5)</a:t>
            </a:r>
          </a:p>
          <a:p>
            <a:pPr marL="0" indent="0">
              <a:buNone/>
            </a:pPr>
            <a:r>
              <a:rPr lang="en-US" sz="1600" dirty="0">
                <a:latin typeface="Courier New" panose="02070309020205020404" pitchFamily="49" charset="0"/>
                <a:cs typeface="Courier New" panose="02070309020205020404" pitchFamily="49" charset="0"/>
              </a:rPr>
              <a:t>(Justifiable,1)</a:t>
            </a:r>
          </a:p>
          <a:p>
            <a:pPr marL="0" indent="0">
              <a:buNone/>
            </a:pPr>
            <a:r>
              <a:rPr lang="en-US" sz="1600" dirty="0">
                <a:latin typeface="Courier New" panose="02070309020205020404" pitchFamily="49" charset="0"/>
                <a:cs typeface="Courier New" panose="02070309020205020404" pitchFamily="49" charset="0"/>
              </a:rPr>
              <a:t>(Hats,1)</a:t>
            </a:r>
          </a:p>
          <a:p>
            <a:pPr marL="0" indent="0">
              <a:buNone/>
            </a:pPr>
            <a:r>
              <a:rPr lang="en-US" sz="1600" dirty="0">
                <a:latin typeface="Courier New" panose="02070309020205020404" pitchFamily="49" charset="0"/>
                <a:cs typeface="Courier New" panose="02070309020205020404" pitchFamily="49" charset="0"/>
              </a:rPr>
              <a:t>(Apart.,1)</a:t>
            </a:r>
          </a:p>
          <a:p>
            <a:pPr marL="0" indent="0">
              <a:buNone/>
            </a:pPr>
            <a:r>
              <a:rPr lang="en-US" sz="1600" dirty="0">
                <a:latin typeface="Courier New" panose="02070309020205020404" pitchFamily="49" charset="0"/>
                <a:cs typeface="Courier New" panose="02070309020205020404" pitchFamily="49" charset="0"/>
              </a:rPr>
              <a:t>(blandly,1)</a:t>
            </a:r>
          </a:p>
          <a:p>
            <a:pPr marL="0" indent="0">
              <a:buNone/>
            </a:pPr>
            <a:r>
              <a:rPr lang="en-US" sz="1600" dirty="0">
                <a:latin typeface="Courier New" panose="02070309020205020404" pitchFamily="49" charset="0"/>
                <a:cs typeface="Courier New" panose="02070309020205020404" pitchFamily="49" charset="0"/>
              </a:rPr>
              <a:t>(fiction.,1)</a:t>
            </a:r>
          </a:p>
          <a:p>
            <a:pPr marL="0" indent="0">
              <a:buNone/>
            </a:pPr>
            <a:r>
              <a:rPr lang="en-US" sz="1600" dirty="0">
                <a:latin typeface="Courier New" panose="02070309020205020404" pitchFamily="49" charset="0"/>
                <a:cs typeface="Courier New" panose="02070309020205020404" pitchFamily="49" charset="0"/>
              </a:rPr>
              <a:t>(Friend,2)</a:t>
            </a:r>
          </a:p>
          <a:p>
            <a:pPr marL="0" indent="0">
              <a:buNone/>
            </a:pPr>
            <a:r>
              <a:rPr lang="en-US" sz="1600" dirty="0">
                <a:latin typeface="Courier New" panose="02070309020205020404" pitchFamily="49" charset="0"/>
                <a:cs typeface="Courier New" panose="02070309020205020404" pitchFamily="49" charset="0"/>
              </a:rPr>
              <a:t>(hem,2)</a:t>
            </a:r>
          </a:p>
          <a:p>
            <a:pPr marL="0" indent="0">
              <a:buNone/>
            </a:pPr>
            <a:r>
              <a:rPr lang="en-US" sz="1600" dirty="0">
                <a:latin typeface="Courier New" panose="02070309020205020404" pitchFamily="49" charset="0"/>
                <a:cs typeface="Courier New" panose="02070309020205020404" pitchFamily="49" charset="0"/>
              </a:rPr>
              <a:t>(stinks,3)</a:t>
            </a:r>
          </a:p>
          <a:p>
            <a:pPr marL="0" indent="0">
              <a:buNone/>
            </a:pPr>
            <a:r>
              <a:rPr lang="en-US" sz="1600" dirty="0">
                <a:latin typeface="Courier New" panose="02070309020205020404" pitchFamily="49" charset="0"/>
                <a:cs typeface="Courier New" panose="02070309020205020404" pitchFamily="49" charset="0"/>
              </a:rPr>
              <a:t>(boats?,1)</a:t>
            </a:r>
          </a:p>
          <a:p>
            <a:pPr marL="0" indent="0">
              <a:buNone/>
            </a:pPr>
            <a:r>
              <a:rPr lang="en-US" sz="1600" dirty="0">
                <a:latin typeface="Courier New" panose="02070309020205020404" pitchFamily="49" charset="0"/>
                <a:cs typeface="Courier New" panose="02070309020205020404" pitchFamily="49" charset="0"/>
              </a:rPr>
              <a:t>(flutiest,1)</a:t>
            </a:r>
          </a:p>
          <a:p>
            <a:pPr marL="0" indent="0">
              <a:buNone/>
            </a:pPr>
            <a:r>
              <a:rPr lang="en-US" sz="1600" dirty="0">
                <a:latin typeface="Courier New" panose="02070309020205020404" pitchFamily="49" charset="0"/>
                <a:cs typeface="Courier New" panose="02070309020205020404" pitchFamily="49" charset="0"/>
              </a:rPr>
              <a:t>(Lost.,1)</a:t>
            </a:r>
          </a:p>
          <a:p>
            <a:pPr marL="0" indent="0">
              <a:buNone/>
            </a:pPr>
            <a:r>
              <a:rPr lang="en-US" sz="1600" dirty="0">
                <a:latin typeface="Courier New" panose="02070309020205020404" pitchFamily="49" charset="0"/>
                <a:cs typeface="Courier New" panose="02070309020205020404" pitchFamily="49" charset="0"/>
              </a:rPr>
              <a:t>(fuller,2)</a:t>
            </a:r>
          </a:p>
          <a:p>
            <a:pPr marL="0" indent="0">
              <a:buNone/>
            </a:pPr>
            <a:r>
              <a:rPr lang="en-US" sz="1600" dirty="0">
                <a:latin typeface="Courier New" panose="02070309020205020404" pitchFamily="49" charset="0"/>
                <a:cs typeface="Courier New" panose="02070309020205020404" pitchFamily="49" charset="0"/>
              </a:rPr>
              <a:t>(jade,1)</a:t>
            </a:r>
          </a:p>
          <a:p>
            <a:endParaRPr lang="en-US" dirty="0" smtClean="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dirty="0"/>
          </a:p>
        </p:txBody>
      </p:sp>
      <p:sp>
        <p:nvSpPr>
          <p:cNvPr id="6" name="Content Placeholder 2"/>
          <p:cNvSpPr txBox="1">
            <a:spLocks/>
          </p:cNvSpPr>
          <p:nvPr/>
        </p:nvSpPr>
        <p:spPr>
          <a:xfrm>
            <a:off x="2667000" y="2057400"/>
            <a:ext cx="4343400" cy="3992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00" dirty="0" smtClean="0"/>
              <a:t>If we search for the words </a:t>
            </a:r>
            <a:r>
              <a:rPr lang="en-US" sz="1600" dirty="0" smtClean="0">
                <a:latin typeface="Courier New" panose="02070309020205020404" pitchFamily="49" charset="0"/>
                <a:cs typeface="Courier New" panose="02070309020205020404" pitchFamily="49" charset="0"/>
              </a:rPr>
              <a:t>heaven</a:t>
            </a:r>
            <a:r>
              <a:rPr lang="en-US" sz="1700" dirty="0" smtClean="0"/>
              <a:t> or </a:t>
            </a:r>
            <a:r>
              <a:rPr lang="en-US" sz="1600" dirty="0" smtClean="0">
                <a:latin typeface="Courier New" panose="02070309020205020404" pitchFamily="49" charset="0"/>
                <a:cs typeface="Courier New" panose="02070309020205020404" pitchFamily="49" charset="0"/>
              </a:rPr>
              <a:t>Heaven</a:t>
            </a:r>
            <a:r>
              <a:rPr lang="en-US" sz="1700" dirty="0" smtClean="0"/>
              <a:t>, we will find numbers like</a:t>
            </a:r>
          </a:p>
          <a:p>
            <a:pPr marL="0" indent="0">
              <a:buNone/>
            </a:pPr>
            <a:r>
              <a:rPr lang="en-US" sz="1600" dirty="0" smtClean="0">
                <a:latin typeface="Courier New" panose="02070309020205020404" pitchFamily="49" charset="0"/>
                <a:cs typeface="Courier New" panose="02070309020205020404" pitchFamily="49" charset="0"/>
              </a:rPr>
              <a:t>(heavens,5)</a:t>
            </a:r>
            <a:endParaRPr lang="en-US"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(HeavenS_,1). </a:t>
            </a:r>
          </a:p>
          <a:p>
            <a:r>
              <a:rPr lang="en-US" sz="1700" dirty="0" smtClean="0"/>
              <a:t>We though, there were some </a:t>
            </a:r>
            <a:r>
              <a:rPr lang="en-US" sz="1400" dirty="0" smtClean="0">
                <a:latin typeface="Courier New" panose="02070309020205020404" pitchFamily="49" charset="0"/>
                <a:cs typeface="Courier New" panose="02070309020205020404" pitchFamily="49" charset="0"/>
              </a:rPr>
              <a:t>50+ </a:t>
            </a:r>
            <a:r>
              <a:rPr lang="en-US" sz="1400" dirty="0">
                <a:latin typeface="Courier New" panose="02070309020205020404" pitchFamily="49" charset="0"/>
                <a:cs typeface="Courier New" panose="02070309020205020404" pitchFamily="49" charset="0"/>
              </a:rPr>
              <a:t>2</a:t>
            </a:r>
            <a:r>
              <a:rPr lang="en-US" sz="1400" dirty="0" smtClean="0">
                <a:latin typeface="Courier New" panose="02070309020205020404" pitchFamily="49" charset="0"/>
                <a:cs typeface="Courier New" panose="02070309020205020404" pitchFamily="49" charset="0"/>
              </a:rPr>
              <a:t> = 52 </a:t>
            </a:r>
            <a:r>
              <a:rPr lang="en-US" sz="1600" dirty="0" smtClean="0">
                <a:latin typeface="Courier New" panose="02070309020205020404" pitchFamily="49" charset="0"/>
                <a:cs typeface="Courier New" panose="02070309020205020404" pitchFamily="49" charset="0"/>
              </a:rPr>
              <a:t>heavens.</a:t>
            </a:r>
          </a:p>
          <a:p>
            <a:r>
              <a:rPr lang="en-US" sz="1700" dirty="0" smtClean="0"/>
              <a:t>They are there, except that neither of our searches was very sophisticated. </a:t>
            </a:r>
          </a:p>
          <a:p>
            <a:r>
              <a:rPr lang="en-US" sz="1700" dirty="0" smtClean="0"/>
              <a:t>If we do</a:t>
            </a:r>
          </a:p>
          <a:p>
            <a:pPr marL="0"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egrep</a:t>
            </a:r>
            <a:r>
              <a:rPr lang="en-US" sz="1600" dirty="0" smtClean="0">
                <a:latin typeface="Courier New" panose="02070309020205020404" pitchFamily="49" charset="0"/>
                <a:cs typeface="Courier New" panose="02070309020205020404" pitchFamily="49" charset="0"/>
              </a:rPr>
              <a:t> –i heaven part-00000 </a:t>
            </a:r>
          </a:p>
          <a:p>
            <a:r>
              <a:rPr lang="en-US" sz="1600" dirty="0" smtClean="0">
                <a:cs typeface="Courier New" panose="02070309020205020404" pitchFamily="49" charset="0"/>
              </a:rPr>
              <a:t>we will get 56 of them.   </a:t>
            </a:r>
          </a:p>
          <a:p>
            <a:r>
              <a:rPr lang="en-US" sz="1600" dirty="0" smtClean="0">
                <a:cs typeface="Courier New" panose="02070309020205020404" pitchFamily="49" charset="0"/>
              </a:rPr>
              <a:t>What is even better (more) </a:t>
            </a:r>
            <a:r>
              <a:rPr lang="en-US" sz="1600" dirty="0" smtClean="0">
                <a:cs typeface="Courier New" panose="02070309020205020404" pitchFamily="49" charset="0"/>
                <a:sym typeface="Wingdings" panose="05000000000000000000" pitchFamily="2" charset="2"/>
              </a:rPr>
              <a:t>  </a:t>
            </a:r>
            <a:r>
              <a:rPr lang="en-US" sz="1600" dirty="0" smtClean="0">
                <a:cs typeface="Courier New" panose="02070309020205020404" pitchFamily="49" charset="0"/>
              </a:rPr>
              <a:t>than the result  with simple </a:t>
            </a:r>
            <a:r>
              <a:rPr lang="en-US" sz="1400" dirty="0" smtClean="0">
                <a:latin typeface="Courier New" panose="02070309020205020404" pitchFamily="49" charset="0"/>
                <a:cs typeface="Courier New" panose="02070309020205020404" pitchFamily="49" charset="0"/>
              </a:rPr>
              <a:t>filter() </a:t>
            </a:r>
            <a:r>
              <a:rPr lang="en-US" sz="1600" dirty="0" smtClean="0">
                <a:cs typeface="Courier New" panose="02070309020205020404" pitchFamily="49" charset="0"/>
              </a:rPr>
              <a:t>method.</a:t>
            </a:r>
            <a:endParaRPr lang="en-US" sz="1600" dirty="0">
              <a:cs typeface="Courier New" panose="02070309020205020404" pitchFamily="49" charset="0"/>
            </a:endParaRPr>
          </a:p>
          <a:p>
            <a:endParaRPr lang="en-US" dirty="0" smtClean="0"/>
          </a:p>
        </p:txBody>
      </p:sp>
      <p:sp>
        <p:nvSpPr>
          <p:cNvPr id="8" name="TextBox 7"/>
          <p:cNvSpPr txBox="1"/>
          <p:nvPr/>
        </p:nvSpPr>
        <p:spPr>
          <a:xfrm>
            <a:off x="6858000" y="1676400"/>
            <a:ext cx="2209800" cy="4616648"/>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(heavens,5)</a:t>
            </a:r>
          </a:p>
          <a:p>
            <a:r>
              <a:rPr lang="en-US" sz="1400" dirty="0">
                <a:latin typeface="Courier New" panose="02070309020205020404" pitchFamily="49" charset="0"/>
                <a:cs typeface="Courier New" panose="02070309020205020404" pitchFamily="49" charset="0"/>
              </a:rPr>
              <a:t>(heaven._,1)</a:t>
            </a:r>
          </a:p>
          <a:p>
            <a:r>
              <a:rPr lang="en-US" sz="1400" dirty="0">
                <a:latin typeface="Courier New" panose="02070309020205020404" pitchFamily="49" charset="0"/>
                <a:cs typeface="Courier New" panose="02070309020205020404" pitchFamily="49" charset="0"/>
              </a:rPr>
              <a:t>(Heavenly,1)</a:t>
            </a:r>
          </a:p>
          <a:p>
            <a:r>
              <a:rPr lang="en-US" sz="1400" dirty="0">
                <a:latin typeface="Courier New" panose="02070309020205020404" pitchFamily="49" charset="0"/>
                <a:cs typeface="Courier New" panose="02070309020205020404" pitchFamily="49" charset="0"/>
              </a:rPr>
              <a:t>(heavens,,1)</a:t>
            </a:r>
          </a:p>
          <a:p>
            <a:r>
              <a:rPr lang="en-US" sz="1400" dirty="0">
                <a:latin typeface="Courier New" panose="02070309020205020404" pitchFamily="49" charset="0"/>
                <a:cs typeface="Courier New" panose="02070309020205020404" pitchFamily="49" charset="0"/>
              </a:rPr>
              <a:t>(heavenbeast,,1)</a:t>
            </a:r>
          </a:p>
          <a:p>
            <a:r>
              <a:rPr lang="en-US" sz="1400" dirty="0">
                <a:latin typeface="Courier New" panose="02070309020205020404" pitchFamily="49" charset="0"/>
                <a:cs typeface="Courier New" panose="02070309020205020404" pitchFamily="49" charset="0"/>
              </a:rPr>
              <a:t>(heavenborn,1)</a:t>
            </a:r>
          </a:p>
          <a:p>
            <a:r>
              <a:rPr lang="en-US" sz="1400" dirty="0">
                <a:latin typeface="Courier New" panose="02070309020205020404" pitchFamily="49" charset="0"/>
                <a:cs typeface="Courier New" panose="02070309020205020404" pitchFamily="49" charset="0"/>
              </a:rPr>
              <a:t>(heavenly,2)</a:t>
            </a:r>
          </a:p>
          <a:p>
            <a:r>
              <a:rPr lang="en-US" sz="1400" dirty="0">
                <a:latin typeface="Courier New" panose="02070309020205020404" pitchFamily="49" charset="0"/>
                <a:cs typeface="Courier New" panose="02070309020205020404" pitchFamily="49" charset="0"/>
              </a:rPr>
              <a:t>(heaven!,1)</a:t>
            </a:r>
          </a:p>
          <a:p>
            <a:r>
              <a:rPr lang="en-US" sz="1400" dirty="0">
                <a:latin typeface="Courier New" panose="02070309020205020404" pitchFamily="49" charset="0"/>
                <a:cs typeface="Courier New" panose="02070309020205020404" pitchFamily="49" charset="0"/>
              </a:rPr>
              <a:t>(heavenly.,1)</a:t>
            </a:r>
          </a:p>
          <a:p>
            <a:r>
              <a:rPr lang="en-US" sz="1400" dirty="0">
                <a:latin typeface="Courier New" panose="02070309020205020404" pitchFamily="49" charset="0"/>
                <a:cs typeface="Courier New" panose="02070309020205020404" pitchFamily="49" charset="0"/>
              </a:rPr>
              <a:t>(heavengrot,,1)</a:t>
            </a:r>
          </a:p>
          <a:p>
            <a:r>
              <a:rPr lang="en-US" sz="1400" dirty="0">
                <a:latin typeface="Courier New" panose="02070309020205020404" pitchFamily="49" charset="0"/>
                <a:cs typeface="Courier New" panose="02070309020205020404" pitchFamily="49" charset="0"/>
              </a:rPr>
              <a:t>(heaven,,8)</a:t>
            </a:r>
          </a:p>
          <a:p>
            <a:r>
              <a:rPr lang="en-US" sz="1400" dirty="0">
                <a:latin typeface="Courier New" panose="02070309020205020404" pitchFamily="49" charset="0"/>
                <a:cs typeface="Courier New" panose="02070309020205020404" pitchFamily="49" charset="0"/>
              </a:rPr>
              <a:t>(Heavens_,1)</a:t>
            </a:r>
          </a:p>
          <a:p>
            <a:r>
              <a:rPr lang="en-US" sz="1400" dirty="0">
                <a:latin typeface="Courier New" panose="02070309020205020404" pitchFamily="49" charset="0"/>
                <a:cs typeface="Courier New" panose="02070309020205020404" pitchFamily="49" charset="0"/>
              </a:rPr>
              <a:t>(heavenman.,1)</a:t>
            </a:r>
          </a:p>
          <a:p>
            <a:r>
              <a:rPr lang="en-US" sz="1400" dirty="0">
                <a:latin typeface="Courier New" panose="02070309020205020404" pitchFamily="49" charset="0"/>
                <a:cs typeface="Courier New" panose="02070309020205020404" pitchFamily="49" charset="0"/>
              </a:rPr>
              <a:t>(heaven.,8)</a:t>
            </a:r>
          </a:p>
          <a:p>
            <a:r>
              <a:rPr lang="en-US" sz="1400" dirty="0">
                <a:latin typeface="Courier New" panose="02070309020205020404" pitchFamily="49" charset="0"/>
                <a:cs typeface="Courier New" panose="02070309020205020404" pitchFamily="49" charset="0"/>
              </a:rPr>
              <a:t>(heaventree,1)</a:t>
            </a:r>
          </a:p>
          <a:p>
            <a:r>
              <a:rPr lang="en-US" sz="1400" dirty="0">
                <a:latin typeface="Courier New" panose="02070309020205020404" pitchFamily="49" charset="0"/>
                <a:cs typeface="Courier New" panose="02070309020205020404" pitchFamily="49" charset="0"/>
              </a:rPr>
              <a:t>(heaven,17)</a:t>
            </a:r>
          </a:p>
          <a:p>
            <a:r>
              <a:rPr lang="en-US" sz="1400" dirty="0">
                <a:latin typeface="Courier New" panose="02070309020205020404" pitchFamily="49" charset="0"/>
                <a:cs typeface="Courier New" panose="02070309020205020404" pitchFamily="49" charset="0"/>
              </a:rPr>
              <a:t>(heaventree,,1)</a:t>
            </a:r>
          </a:p>
          <a:p>
            <a:r>
              <a:rPr lang="en-US" sz="1400" dirty="0">
                <a:latin typeface="Courier New" panose="02070309020205020404" pitchFamily="49" charset="0"/>
                <a:cs typeface="Courier New" panose="02070309020205020404" pitchFamily="49" charset="0"/>
              </a:rPr>
              <a:t>(heaven:,1)</a:t>
            </a:r>
          </a:p>
          <a:p>
            <a:r>
              <a:rPr lang="en-US" sz="1400" dirty="0">
                <a:latin typeface="Courier New" panose="02070309020205020404" pitchFamily="49" charset="0"/>
                <a:cs typeface="Courier New" panose="02070309020205020404" pitchFamily="49" charset="0"/>
              </a:rPr>
              <a:t>(heaven's,1)</a:t>
            </a:r>
          </a:p>
          <a:p>
            <a:r>
              <a:rPr lang="en-US" sz="1400" dirty="0">
                <a:latin typeface="Courier New" panose="02070309020205020404" pitchFamily="49" charset="0"/>
                <a:cs typeface="Courier New" panose="02070309020205020404" pitchFamily="49" charset="0"/>
              </a:rPr>
              <a:t>(heavenworld,1)</a:t>
            </a:r>
          </a:p>
          <a:p>
            <a:r>
              <a:rPr lang="en-US" sz="1400" dirty="0">
                <a:latin typeface="Courier New" panose="02070309020205020404" pitchFamily="49" charset="0"/>
                <a:cs typeface="Courier New" panose="02070309020205020404" pitchFamily="49" charset="0"/>
              </a:rPr>
              <a:t>(heavenward.)_,1)</a:t>
            </a:r>
          </a:p>
        </p:txBody>
      </p:sp>
      <p:sp>
        <p:nvSpPr>
          <p:cNvPr id="9" name="Right Arrow 8"/>
          <p:cNvSpPr/>
          <p:nvPr/>
        </p:nvSpPr>
        <p:spPr>
          <a:xfrm>
            <a:off x="5486400" y="4953000"/>
            <a:ext cx="1600200" cy="228600"/>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79115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Scala Build Tool: </a:t>
            </a:r>
            <a:r>
              <a:rPr lang="en-US" sz="3100" dirty="0" err="1" smtClean="0">
                <a:latin typeface="Courier New" panose="02070309020205020404" pitchFamily="49" charset="0"/>
                <a:cs typeface="Courier New" panose="02070309020205020404" pitchFamily="49" charset="0"/>
              </a:rPr>
              <a:t>sbt</a:t>
            </a:r>
            <a:endParaRPr lang="en-US" sz="31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762000"/>
            <a:ext cx="8229600" cy="5791200"/>
          </a:xfrm>
        </p:spPr>
        <p:txBody>
          <a:bodyPr>
            <a:normAutofit fontScale="85000" lnSpcReduction="10000"/>
          </a:bodyPr>
          <a:lstStyle/>
          <a:p>
            <a:r>
              <a:rPr lang="en-US" sz="2000" dirty="0" err="1">
                <a:latin typeface="Courier New" panose="02070309020205020404" pitchFamily="49" charset="0"/>
                <a:cs typeface="Courier New" panose="02070309020205020404" pitchFamily="49" charset="0"/>
              </a:rPr>
              <a:t>sbt</a:t>
            </a:r>
            <a:r>
              <a:rPr lang="en-US" dirty="0"/>
              <a:t> is an open source build tool for Scala and Java projects, similar to Java's Maven or Ant.</a:t>
            </a:r>
          </a:p>
          <a:p>
            <a:r>
              <a:rPr lang="en-US" sz="2000" dirty="0" err="1" smtClean="0">
                <a:latin typeface="Courier New" panose="02070309020205020404" pitchFamily="49" charset="0"/>
                <a:cs typeface="Courier New" panose="02070309020205020404" pitchFamily="49" charset="0"/>
              </a:rPr>
              <a:t>sbt</a:t>
            </a:r>
            <a:r>
              <a:rPr lang="en-US" dirty="0" err="1" smtClean="0"/>
              <a:t>’s</a:t>
            </a:r>
            <a:r>
              <a:rPr lang="en-US" dirty="0" smtClean="0"/>
              <a:t> </a:t>
            </a:r>
            <a:r>
              <a:rPr lang="en-US" dirty="0"/>
              <a:t>main features are:</a:t>
            </a:r>
          </a:p>
          <a:p>
            <a:pPr lvl="1"/>
            <a:r>
              <a:rPr lang="en-US" dirty="0"/>
              <a:t>native support for compiling Scala code and integrating with many Scala test frameworks</a:t>
            </a:r>
          </a:p>
          <a:p>
            <a:pPr lvl="1"/>
            <a:r>
              <a:rPr lang="en-US" dirty="0"/>
              <a:t>build descriptions written in Scala using a </a:t>
            </a:r>
            <a:r>
              <a:rPr lang="en-US" dirty="0" smtClean="0"/>
              <a:t>Domain Specific Language</a:t>
            </a:r>
            <a:endParaRPr lang="en-US" dirty="0"/>
          </a:p>
          <a:p>
            <a:pPr lvl="1"/>
            <a:r>
              <a:rPr lang="en-US" dirty="0"/>
              <a:t>dependency management using Ivy (which supports Maven-format repositories)</a:t>
            </a:r>
          </a:p>
          <a:p>
            <a:pPr lvl="1"/>
            <a:r>
              <a:rPr lang="en-US" dirty="0"/>
              <a:t>continuous compilation, testing, and deployment</a:t>
            </a:r>
          </a:p>
          <a:p>
            <a:pPr lvl="1"/>
            <a:r>
              <a:rPr lang="en-US" dirty="0"/>
              <a:t>integration with the Scala interpreter for rapid iteration and debugging</a:t>
            </a:r>
          </a:p>
          <a:p>
            <a:pPr lvl="1"/>
            <a:r>
              <a:rPr lang="en-US" dirty="0"/>
              <a:t>support for mixed Java/Scala projects</a:t>
            </a:r>
          </a:p>
          <a:p>
            <a:pPr marL="457200" lvl="1" indent="0">
              <a:buNone/>
            </a:pPr>
            <a:r>
              <a:rPr lang="en-US" dirty="0" err="1">
                <a:latin typeface="Courier New" panose="02070309020205020404" pitchFamily="49" charset="0"/>
                <a:cs typeface="Courier New" panose="02070309020205020404" pitchFamily="49" charset="0"/>
              </a:rPr>
              <a:t>sbt</a:t>
            </a:r>
            <a:r>
              <a:rPr lang="en-US" dirty="0"/>
              <a:t> </a:t>
            </a:r>
            <a:r>
              <a:rPr lang="en-US" dirty="0" smtClean="0"/>
              <a:t>is </a:t>
            </a:r>
            <a:r>
              <a:rPr lang="en-US" dirty="0"/>
              <a:t>the </a:t>
            </a:r>
            <a:r>
              <a:rPr lang="en-US" i="1" dirty="0"/>
              <a:t>de facto</a:t>
            </a:r>
            <a:r>
              <a:rPr lang="en-US" dirty="0"/>
              <a:t> build tool for the Scala </a:t>
            </a:r>
            <a:r>
              <a:rPr lang="en-US" dirty="0" smtClean="0"/>
              <a:t>community.</a:t>
            </a:r>
          </a:p>
          <a:p>
            <a:pPr marL="457200" lvl="1" indent="0">
              <a:buNone/>
            </a:pPr>
            <a:endParaRPr lang="en-US" dirty="0" smtClean="0"/>
          </a:p>
          <a:p>
            <a:r>
              <a:rPr lang="en-US" dirty="0" smtClean="0"/>
              <a:t>To install</a:t>
            </a:r>
            <a:r>
              <a:rPr lang="en-US" sz="1900" dirty="0" smtClean="0">
                <a:latin typeface="Courier New" panose="02070309020205020404" pitchFamily="49" charset="0"/>
                <a:cs typeface="Courier New" panose="02070309020205020404" pitchFamily="49" charset="0"/>
              </a:rPr>
              <a:t> </a:t>
            </a:r>
            <a:r>
              <a:rPr lang="en-US" sz="1900" dirty="0" err="1" smtClean="0">
                <a:latin typeface="Courier New" panose="02070309020205020404" pitchFamily="49" charset="0"/>
                <a:cs typeface="Courier New" panose="02070309020205020404" pitchFamily="49" charset="0"/>
              </a:rPr>
              <a:t>sbt</a:t>
            </a:r>
            <a:r>
              <a:rPr lang="en-US" dirty="0" smtClean="0"/>
              <a:t>, on Red </a:t>
            </a:r>
            <a:r>
              <a:rPr lang="en-US" dirty="0"/>
              <a:t>Hat Enterprise </a:t>
            </a:r>
            <a:r>
              <a:rPr lang="en-US" dirty="0" smtClean="0"/>
              <a:t>Linux (CentOS), run </a:t>
            </a:r>
            <a:r>
              <a:rPr lang="en-US" dirty="0"/>
              <a:t>the following </a:t>
            </a:r>
            <a:r>
              <a:rPr lang="en-US" dirty="0" smtClean="0"/>
              <a:t>command on one line :</a:t>
            </a:r>
          </a:p>
          <a:p>
            <a:pPr marL="0" indent="0">
              <a:buNone/>
            </a:pPr>
            <a:r>
              <a:rPr lang="en-US" sz="1700" dirty="0" smtClean="0">
                <a:latin typeface="Courier New" panose="02070309020205020404" pitchFamily="49" charset="0"/>
                <a:cs typeface="Courier New" panose="02070309020205020404" pitchFamily="49" charset="0"/>
              </a:rPr>
              <a:t>$ curl </a:t>
            </a:r>
            <a:r>
              <a:rPr lang="en-US" sz="1700" dirty="0">
                <a:latin typeface="Courier New" panose="02070309020205020404" pitchFamily="49" charset="0"/>
                <a:cs typeface="Courier New" panose="02070309020205020404" pitchFamily="49" charset="0"/>
              </a:rPr>
              <a:t>https://bintray.com/sbt/rpm/rpm | </a:t>
            </a:r>
            <a:r>
              <a:rPr lang="en-US" sz="1700" dirty="0" err="1">
                <a:latin typeface="Courier New" panose="02070309020205020404" pitchFamily="49" charset="0"/>
                <a:cs typeface="Courier New" panose="02070309020205020404" pitchFamily="49" charset="0"/>
              </a:rPr>
              <a:t>sudo</a:t>
            </a:r>
            <a:r>
              <a:rPr lang="en-US" sz="1700" dirty="0">
                <a:latin typeface="Courier New" panose="02070309020205020404" pitchFamily="49" charset="0"/>
                <a:cs typeface="Courier New" panose="02070309020205020404" pitchFamily="49" charset="0"/>
              </a:rPr>
              <a:t> tee /</a:t>
            </a:r>
            <a:r>
              <a:rPr lang="en-US" sz="1700" dirty="0" err="1" smtClean="0">
                <a:latin typeface="Courier New" panose="02070309020205020404" pitchFamily="49" charset="0"/>
                <a:cs typeface="Courier New" panose="02070309020205020404" pitchFamily="49" charset="0"/>
              </a:rPr>
              <a:t>etc</a:t>
            </a:r>
            <a:r>
              <a:rPr lang="en-US" sz="1700" dirty="0" smtClean="0">
                <a:latin typeface="Courier New" panose="02070309020205020404" pitchFamily="49" charset="0"/>
                <a:cs typeface="Courier New" panose="02070309020205020404" pitchFamily="49" charset="0"/>
              </a:rPr>
              <a:t>/</a:t>
            </a:r>
            <a:r>
              <a:rPr lang="en-US" sz="1700" dirty="0" err="1" smtClean="0">
                <a:latin typeface="Courier New" panose="02070309020205020404" pitchFamily="49" charset="0"/>
                <a:cs typeface="Courier New" panose="02070309020205020404" pitchFamily="49" charset="0"/>
              </a:rPr>
              <a:t>yum.repos.d</a:t>
            </a:r>
            <a:r>
              <a:rPr lang="en-US" sz="1700" dirty="0" smtClean="0">
                <a:latin typeface="Courier New" panose="02070309020205020404" pitchFamily="49" charset="0"/>
                <a:cs typeface="Courier New" panose="02070309020205020404" pitchFamily="49" charset="0"/>
              </a:rPr>
              <a:t>/</a:t>
            </a:r>
            <a:r>
              <a:rPr lang="en-US" sz="1700" dirty="0" err="1" smtClean="0">
                <a:latin typeface="Courier New" panose="02070309020205020404" pitchFamily="49" charset="0"/>
                <a:cs typeface="Courier New" panose="02070309020205020404" pitchFamily="49" charset="0"/>
              </a:rPr>
              <a:t>bintray-sbt-rpm.repo</a:t>
            </a:r>
            <a:endParaRPr lang="en-US" sz="1700" dirty="0" smtClean="0">
              <a:latin typeface="Courier New" panose="02070309020205020404" pitchFamily="49" charset="0"/>
              <a:cs typeface="Courier New" panose="02070309020205020404" pitchFamily="49" charset="0"/>
            </a:endParaRPr>
          </a:p>
          <a:p>
            <a:pPr marL="57150" indent="0">
              <a:buNone/>
            </a:pPr>
            <a:r>
              <a:rPr lang="en-US" sz="1700" dirty="0" smtClean="0">
                <a:latin typeface="Courier New" panose="02070309020205020404" pitchFamily="49" charset="0"/>
                <a:cs typeface="Courier New" panose="02070309020205020404" pitchFamily="49" charset="0"/>
              </a:rPr>
              <a:t>$ </a:t>
            </a:r>
            <a:r>
              <a:rPr lang="en-US" sz="1700" dirty="0" err="1" smtClean="0">
                <a:latin typeface="Courier New" panose="02070309020205020404" pitchFamily="49" charset="0"/>
                <a:cs typeface="Courier New" panose="02070309020205020404" pitchFamily="49" charset="0"/>
              </a:rPr>
              <a:t>sudo</a:t>
            </a:r>
            <a:r>
              <a:rPr lang="en-US" sz="1700" dirty="0" smtClean="0">
                <a:latin typeface="Courier New" panose="02070309020205020404" pitchFamily="49" charset="0"/>
                <a:cs typeface="Courier New" panose="02070309020205020404" pitchFamily="49" charset="0"/>
              </a:rPr>
              <a:t> </a:t>
            </a:r>
            <a:r>
              <a:rPr lang="en-US" sz="1700" dirty="0">
                <a:latin typeface="Courier New" panose="02070309020205020404" pitchFamily="49" charset="0"/>
                <a:cs typeface="Courier New" panose="02070309020205020404" pitchFamily="49" charset="0"/>
              </a:rPr>
              <a:t>yum install </a:t>
            </a:r>
            <a:r>
              <a:rPr lang="en-US" sz="1700" dirty="0" err="1" smtClean="0">
                <a:latin typeface="Courier New" panose="02070309020205020404" pitchFamily="49" charset="0"/>
                <a:cs typeface="Courier New" panose="02070309020205020404" pitchFamily="49" charset="0"/>
              </a:rPr>
              <a:t>sbt</a:t>
            </a:r>
            <a:endParaRPr lang="en-US" sz="1700" dirty="0" smtClean="0">
              <a:latin typeface="Courier New" panose="02070309020205020404" pitchFamily="49" charset="0"/>
              <a:cs typeface="Courier New" panose="02070309020205020404" pitchFamily="49" charset="0"/>
            </a:endParaRPr>
          </a:p>
          <a:p>
            <a:pPr marL="57150" indent="0">
              <a:buNone/>
            </a:pPr>
            <a:r>
              <a:rPr lang="en-US" sz="1700" dirty="0" smtClean="0">
                <a:latin typeface="Courier New" panose="02070309020205020404" pitchFamily="49" charset="0"/>
                <a:cs typeface="Courier New" panose="02070309020205020404" pitchFamily="49" charset="0"/>
              </a:rPr>
              <a:t>$ which </a:t>
            </a:r>
            <a:r>
              <a:rPr lang="en-US" sz="1700" dirty="0" err="1">
                <a:latin typeface="Courier New" panose="02070309020205020404" pitchFamily="49" charset="0"/>
                <a:cs typeface="Courier New" panose="02070309020205020404" pitchFamily="49" charset="0"/>
              </a:rPr>
              <a:t>sbt</a:t>
            </a:r>
            <a:endParaRPr lang="en-US" sz="1700" dirty="0">
              <a:latin typeface="Courier New" panose="02070309020205020404" pitchFamily="49" charset="0"/>
              <a:cs typeface="Courier New" panose="02070309020205020404" pitchFamily="49" charset="0"/>
            </a:endParaRPr>
          </a:p>
          <a:p>
            <a:pPr marL="57150" indent="0">
              <a:buNone/>
            </a:pPr>
            <a:r>
              <a:rPr lang="en-US" sz="1700" dirty="0">
                <a:latin typeface="Courier New" panose="02070309020205020404" pitchFamily="49" charset="0"/>
                <a:cs typeface="Courier New" panose="02070309020205020404" pitchFamily="49" charset="0"/>
              </a:rPr>
              <a:t>/</a:t>
            </a:r>
            <a:r>
              <a:rPr lang="en-US" sz="1700" dirty="0" err="1" smtClean="0">
                <a:latin typeface="Courier New" panose="02070309020205020404" pitchFamily="49" charset="0"/>
                <a:cs typeface="Courier New" panose="02070309020205020404" pitchFamily="49" charset="0"/>
              </a:rPr>
              <a:t>usr</a:t>
            </a:r>
            <a:r>
              <a:rPr lang="en-US" sz="1700" dirty="0" smtClean="0">
                <a:latin typeface="Courier New" panose="02070309020205020404" pitchFamily="49" charset="0"/>
                <a:cs typeface="Courier New" panose="02070309020205020404" pitchFamily="49" charset="0"/>
              </a:rPr>
              <a:t>/bin/</a:t>
            </a:r>
            <a:r>
              <a:rPr lang="en-US" sz="1700" dirty="0" err="1" smtClean="0">
                <a:latin typeface="Courier New" panose="02070309020205020404" pitchFamily="49" charset="0"/>
                <a:cs typeface="Courier New" panose="02070309020205020404" pitchFamily="49" charset="0"/>
              </a:rPr>
              <a:t>sbt</a:t>
            </a:r>
            <a:endParaRPr lang="en-US" sz="1700" dirty="0" smtClean="0">
              <a:latin typeface="Courier New" panose="02070309020205020404" pitchFamily="49" charset="0"/>
              <a:cs typeface="Courier New" panose="02070309020205020404" pitchFamily="49" charset="0"/>
            </a:endParaRPr>
          </a:p>
          <a:p>
            <a:pPr indent="-285750"/>
            <a:r>
              <a:rPr lang="en-US" dirty="0" smtClean="0">
                <a:cs typeface="Courier New" panose="02070309020205020404" pitchFamily="49" charset="0"/>
              </a:rPr>
              <a:t>You are done</a:t>
            </a:r>
            <a:endParaRPr lang="en-US" dirty="0">
              <a:cs typeface="Courier New" panose="02070309020205020404" pitchFamily="49" charset="0"/>
            </a:endParaRPr>
          </a:p>
          <a:p>
            <a:pPr marL="57150" indent="0">
              <a:buNone/>
            </a:pPr>
            <a:endParaRPr lang="en-US" dirty="0"/>
          </a:p>
          <a:p>
            <a:pPr marL="457200" lvl="1" indent="0">
              <a:buNone/>
            </a:pPr>
            <a:endParaRPr lang="en-US" dirty="0"/>
          </a:p>
          <a:p>
            <a:endParaRPr lang="en-US" b="1" dirty="0" smtClean="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72</a:t>
            </a:fld>
            <a:endParaRPr lang="en-US" dirty="0"/>
          </a:p>
        </p:txBody>
      </p:sp>
    </p:spTree>
    <p:extLst>
      <p:ext uri="{BB962C8B-B14F-4D97-AF65-F5344CB8AC3E}">
        <p14:creationId xmlns:p14="http://schemas.microsoft.com/office/powerpoint/2010/main" val="28171919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Linux </a:t>
            </a:r>
            <a:r>
              <a:rPr lang="en-US" sz="3100" dirty="0" smtClean="0">
                <a:latin typeface="Courier New" panose="02070309020205020404" pitchFamily="49" charset="0"/>
                <a:cs typeface="Courier New" panose="02070309020205020404" pitchFamily="49" charset="0"/>
              </a:rPr>
              <a:t>tee</a:t>
            </a:r>
            <a:r>
              <a:rPr lang="en-US" dirty="0" smtClean="0"/>
              <a:t> Command</a:t>
            </a:r>
            <a:endParaRPr lang="en-US" dirty="0"/>
          </a:p>
        </p:txBody>
      </p:sp>
      <p:sp>
        <p:nvSpPr>
          <p:cNvPr id="3" name="Content Placeholder 2"/>
          <p:cNvSpPr>
            <a:spLocks noGrp="1"/>
          </p:cNvSpPr>
          <p:nvPr>
            <p:ph idx="1"/>
          </p:nvPr>
        </p:nvSpPr>
        <p:spPr>
          <a:xfrm>
            <a:off x="533400" y="3200400"/>
            <a:ext cx="8153400" cy="3352800"/>
          </a:xfrm>
        </p:spPr>
        <p:txBody>
          <a:bodyPr/>
          <a:lstStyle/>
          <a:p>
            <a:r>
              <a:rPr lang="en-US" b="1" dirty="0" smtClean="0"/>
              <a:t>Unix-like</a:t>
            </a:r>
            <a:r>
              <a:rPr lang="en-US" dirty="0"/>
              <a:t> </a:t>
            </a:r>
            <a:r>
              <a:rPr lang="en-US" dirty="0" smtClean="0"/>
              <a:t>Systems</a:t>
            </a:r>
            <a:endParaRPr lang="en-US" b="1" dirty="0"/>
          </a:p>
          <a:p>
            <a:pPr marL="0" indent="0">
              <a:buNone/>
            </a:pPr>
            <a:r>
              <a:rPr lang="en-US" dirty="0"/>
              <a:t>tee [ -a ] [ -i ] [ File ... ] Arguments:</a:t>
            </a:r>
          </a:p>
          <a:p>
            <a:pPr marL="0" indent="0">
              <a:buNone/>
            </a:pPr>
            <a:r>
              <a:rPr lang="en-US" b="1" dirty="0"/>
              <a:t>File</a:t>
            </a:r>
            <a:r>
              <a:rPr lang="en-US" dirty="0"/>
              <a:t> One or more files that will receive the </a:t>
            </a:r>
            <a:r>
              <a:rPr lang="en-US" dirty="0" smtClean="0"/>
              <a:t>"tee-d" </a:t>
            </a:r>
            <a:r>
              <a:rPr lang="en-US" dirty="0"/>
              <a:t>output.</a:t>
            </a:r>
          </a:p>
          <a:p>
            <a:pPr marL="0" indent="0">
              <a:buNone/>
            </a:pPr>
            <a:r>
              <a:rPr lang="en-US" dirty="0"/>
              <a:t>Flags:</a:t>
            </a:r>
          </a:p>
          <a:p>
            <a:pPr marL="0" indent="0">
              <a:buNone/>
            </a:pPr>
            <a:r>
              <a:rPr lang="en-US" b="1" dirty="0"/>
              <a:t>-a</a:t>
            </a:r>
            <a:r>
              <a:rPr lang="en-US" dirty="0"/>
              <a:t> Appends the output to the end of File instead of writing over it.</a:t>
            </a:r>
          </a:p>
          <a:p>
            <a:pPr marL="0" indent="0">
              <a:buNone/>
            </a:pPr>
            <a:r>
              <a:rPr lang="en-US" b="1" dirty="0"/>
              <a:t>-i</a:t>
            </a:r>
            <a:r>
              <a:rPr lang="en-US" dirty="0"/>
              <a:t> Ignores interrupts.</a:t>
            </a:r>
          </a:p>
          <a:p>
            <a:pPr marL="0" indent="0">
              <a:buNone/>
            </a:pPr>
            <a:r>
              <a:rPr lang="en-US" dirty="0"/>
              <a:t>The command returns the following exit values (</a:t>
            </a:r>
            <a:r>
              <a:rPr lang="en-US" dirty="0">
                <a:hlinkClick r:id="rId2" tooltip="Exit status"/>
              </a:rPr>
              <a:t>exit status</a:t>
            </a:r>
            <a:r>
              <a:rPr lang="en-US" dirty="0"/>
              <a:t>):</a:t>
            </a:r>
          </a:p>
          <a:p>
            <a:pPr marL="0" indent="0">
              <a:buNone/>
            </a:pPr>
            <a:r>
              <a:rPr lang="en-US" dirty="0"/>
              <a:t>0 The standard input was successfully copied to all output files.</a:t>
            </a:r>
          </a:p>
          <a:p>
            <a:pPr marL="0" indent="0">
              <a:buNone/>
            </a:pPr>
            <a:r>
              <a:rPr lang="en-US" dirty="0"/>
              <a:t>&gt;0 An error occurred.</a:t>
            </a:r>
          </a:p>
          <a:p>
            <a:endParaRPr lang="en-US" dirty="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762000"/>
            <a:ext cx="4343400" cy="2752503"/>
          </a:xfrm>
          <a:prstGeom prst="rect">
            <a:avLst/>
          </a:prstGeom>
        </p:spPr>
      </p:pic>
    </p:spTree>
    <p:extLst>
      <p:ext uri="{BB962C8B-B14F-4D97-AF65-F5344CB8AC3E}">
        <p14:creationId xmlns:p14="http://schemas.microsoft.com/office/powerpoint/2010/main" val="11770504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Spark Scala Project with </a:t>
            </a:r>
            <a:r>
              <a:rPr lang="en-US" sz="3100" dirty="0" err="1" smtClean="0">
                <a:latin typeface="Courier New" panose="02070309020205020404" pitchFamily="49" charset="0"/>
                <a:cs typeface="Courier New" panose="02070309020205020404" pitchFamily="49" charset="0"/>
              </a:rPr>
              <a:t>sbt</a:t>
            </a:r>
            <a:endParaRPr lang="en-US" sz="31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fontScale="92500" lnSpcReduction="10000"/>
          </a:bodyPr>
          <a:lstStyle/>
          <a:p>
            <a:r>
              <a:rPr lang="en-US" sz="2000" dirty="0" smtClean="0"/>
              <a:t>We want to build a Spark application from file </a:t>
            </a:r>
            <a:r>
              <a:rPr lang="en-US" sz="1700" dirty="0" err="1" smtClean="0">
                <a:latin typeface="Courier New" panose="02070309020205020404" pitchFamily="49" charset="0"/>
                <a:cs typeface="Courier New" panose="02070309020205020404" pitchFamily="49" charset="0"/>
              </a:rPr>
              <a:t>WordCount.scala</a:t>
            </a:r>
            <a:r>
              <a:rPr lang="en-US" sz="2000" dirty="0" smtClean="0"/>
              <a:t> residing </a:t>
            </a:r>
            <a:r>
              <a:rPr lang="en-US" sz="2000" dirty="0"/>
              <a:t>in directory </a:t>
            </a:r>
            <a:r>
              <a:rPr lang="en-US" sz="1800" dirty="0" smtClean="0">
                <a:latin typeface="Courier New" panose="02070309020205020404" pitchFamily="49" charset="0"/>
                <a:cs typeface="Courier New" panose="02070309020205020404" pitchFamily="49" charset="0"/>
              </a:rPr>
              <a:t>mini-examples/</a:t>
            </a:r>
            <a:r>
              <a:rPr lang="en-US" sz="1800" dirty="0" err="1" smtClean="0">
                <a:latin typeface="Courier New" panose="02070309020205020404" pitchFamily="49" charset="0"/>
                <a:cs typeface="Courier New" panose="02070309020205020404" pitchFamily="49" charset="0"/>
              </a:rPr>
              <a:t>src</a:t>
            </a:r>
            <a:r>
              <a:rPr lang="en-US" sz="1800" dirty="0" smtClean="0">
                <a:latin typeface="Courier New" panose="02070309020205020404" pitchFamily="49" charset="0"/>
                <a:cs typeface="Courier New" panose="02070309020205020404" pitchFamily="49" charset="0"/>
              </a:rPr>
              <a:t>/main/</a:t>
            </a:r>
            <a:r>
              <a:rPr lang="en-US" sz="1800" dirty="0" err="1" smtClean="0">
                <a:latin typeface="Courier New" panose="02070309020205020404" pitchFamily="49" charset="0"/>
                <a:cs typeface="Courier New" panose="02070309020205020404" pitchFamily="49" charset="0"/>
              </a:rPr>
              <a:t>scala</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edu</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hu</a:t>
            </a:r>
            <a:r>
              <a:rPr lang="en-US" sz="1800" dirty="0" smtClean="0">
                <a:latin typeface="Courier New" panose="02070309020205020404" pitchFamily="49" charset="0"/>
                <a:cs typeface="Courier New" panose="02070309020205020404" pitchFamily="49" charset="0"/>
              </a:rPr>
              <a:t>/examples</a:t>
            </a:r>
            <a:endParaRPr lang="en-US" sz="1800" dirty="0">
              <a:latin typeface="Courier New" panose="02070309020205020404" pitchFamily="49" charset="0"/>
              <a:cs typeface="Courier New" panose="02070309020205020404" pitchFamily="49" charset="0"/>
            </a:endParaRPr>
          </a:p>
          <a:p>
            <a:r>
              <a:rPr lang="en-US" sz="1800" dirty="0" err="1" smtClean="0">
                <a:latin typeface="Courier New" panose="02070309020205020404" pitchFamily="49" charset="0"/>
                <a:cs typeface="Courier New" panose="02070309020205020404" pitchFamily="49" charset="0"/>
              </a:rPr>
              <a:t>sbt</a:t>
            </a:r>
            <a:r>
              <a:rPr lang="en-US" sz="2000" dirty="0" smtClean="0"/>
              <a:t> also needs a file to tell it what to do. </a:t>
            </a:r>
          </a:p>
          <a:p>
            <a:r>
              <a:rPr lang="en-US" sz="2000" dirty="0" smtClean="0"/>
              <a:t>That file is called </a:t>
            </a:r>
            <a:r>
              <a:rPr lang="en-US" sz="1800" dirty="0" err="1" smtClean="0">
                <a:latin typeface="Courier New" panose="02070309020205020404" pitchFamily="49" charset="0"/>
                <a:cs typeface="Courier New" panose="02070309020205020404" pitchFamily="49" charset="0"/>
              </a:rPr>
              <a:t>build.sbt</a:t>
            </a:r>
            <a:r>
              <a:rPr lang="en-US" sz="2000" dirty="0" smtClean="0"/>
              <a:t> and in our case reads:</a:t>
            </a:r>
          </a:p>
          <a:p>
            <a:pPr marL="0" indent="0">
              <a:buNone/>
            </a:pPr>
            <a:r>
              <a:rPr lang="en-US" sz="1400" dirty="0">
                <a:latin typeface="Courier New" panose="02070309020205020404" pitchFamily="49" charset="0"/>
                <a:cs typeface="Courier New" panose="02070309020205020404" pitchFamily="49" charset="0"/>
              </a:rPr>
              <a:t>name := </a:t>
            </a:r>
            <a:r>
              <a:rPr lang="en-US" sz="1400" dirty="0" smtClean="0">
                <a:latin typeface="Courier New" panose="02070309020205020404" pitchFamily="49" charset="0"/>
                <a:cs typeface="Courier New" panose="02070309020205020404" pitchFamily="49" charset="0"/>
              </a:rPr>
              <a:t>"mini-example" </a:t>
            </a:r>
          </a:p>
          <a:p>
            <a:pPr marL="0" indent="0">
              <a:buNone/>
            </a:pPr>
            <a:r>
              <a:rPr lang="en-US" sz="1400" dirty="0" smtClean="0">
                <a:latin typeface="Courier New" panose="02070309020205020404" pitchFamily="49" charset="0"/>
                <a:cs typeface="Courier New" panose="02070309020205020404" pitchFamily="49" charset="0"/>
              </a:rPr>
              <a:t>                            # these empty lines are </a:t>
            </a:r>
            <a:r>
              <a:rPr lang="en-US" sz="1400" dirty="0" err="1" smtClean="0">
                <a:latin typeface="Courier New" panose="02070309020205020404" pitchFamily="49" charset="0"/>
                <a:cs typeface="Courier New" panose="02070309020205020404" pitchFamily="49" charset="0"/>
              </a:rPr>
              <a:t>significantcd</a:t>
            </a:r>
            <a:r>
              <a:rPr lang="en-US" sz="1400" dirty="0" smtClean="0">
                <a:latin typeface="Courier New" panose="02070309020205020404" pitchFamily="49" charset="0"/>
                <a:cs typeface="Courier New" panose="02070309020205020404" pitchFamily="49" charset="0"/>
              </a:rPr>
              <a:t> </a:t>
            </a:r>
          </a:p>
          <a:p>
            <a:pPr marL="0" indent="0">
              <a:buNone/>
            </a:pPr>
            <a:r>
              <a:rPr lang="en-US" sz="1400" dirty="0" smtClean="0">
                <a:latin typeface="Courier New" panose="02070309020205020404" pitchFamily="49" charset="0"/>
                <a:cs typeface="Courier New" panose="02070309020205020404" pitchFamily="49" charset="0"/>
              </a:rPr>
              <a:t>version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"0.0.1"</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these empty lines are significant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err="1" smtClean="0">
                <a:latin typeface="Courier New" panose="02070309020205020404" pitchFamily="49" charset="0"/>
                <a:cs typeface="Courier New" panose="02070309020205020404" pitchFamily="49" charset="0"/>
              </a:rPr>
              <a:t>scalaVersion</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"2.10.4" </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these empty lines are significant</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additional </a:t>
            </a:r>
            <a:r>
              <a:rPr lang="en-US" sz="1400" dirty="0" smtClean="0">
                <a:latin typeface="Courier New" panose="02070309020205020404" pitchFamily="49" charset="0"/>
                <a:cs typeface="Courier New" panose="02070309020205020404" pitchFamily="49" charset="0"/>
              </a:rPr>
              <a:t>libraries</a:t>
            </a:r>
          </a:p>
          <a:p>
            <a:pPr marL="0" indent="0">
              <a:buNone/>
            </a:pPr>
            <a:r>
              <a:rPr lang="en-US" sz="1400" dirty="0" err="1" smtClean="0">
                <a:latin typeface="Courier New" panose="02070309020205020404" pitchFamily="49" charset="0"/>
                <a:cs typeface="Courier New" panose="02070309020205020404" pitchFamily="49" charset="0"/>
              </a:rPr>
              <a:t>libraryDependencies</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Seq</a:t>
            </a: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org.apache.spark</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"spark-core"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"1.1.0"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"provided")</a:t>
            </a:r>
          </a:p>
          <a:p>
            <a:r>
              <a:rPr lang="en-US" sz="2000" dirty="0" smtClean="0">
                <a:cs typeface="Courier New" panose="02070309020205020404" pitchFamily="49" charset="0"/>
              </a:rPr>
              <a:t>To build Spark application from </a:t>
            </a:r>
            <a:r>
              <a:rPr lang="en-US" sz="1800" dirty="0" err="1" smtClean="0">
                <a:latin typeface="Courier New" panose="02070309020205020404" pitchFamily="49" charset="0"/>
                <a:cs typeface="Courier New" panose="02070309020205020404" pitchFamily="49" charset="0"/>
              </a:rPr>
              <a:t>WordCount.scala</a:t>
            </a:r>
            <a:r>
              <a:rPr lang="en-US" sz="1400"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type:</a:t>
            </a:r>
          </a:p>
          <a:p>
            <a:pPr marL="0"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sbt</a:t>
            </a:r>
            <a:r>
              <a:rPr lang="en-US" sz="1600" dirty="0" smtClean="0">
                <a:latin typeface="Courier New" panose="02070309020205020404" pitchFamily="49" charset="0"/>
                <a:cs typeface="Courier New" panose="02070309020205020404" pitchFamily="49" charset="0"/>
              </a:rPr>
              <a:t> clean package   # </a:t>
            </a:r>
            <a:r>
              <a:rPr lang="en-US" dirty="0" smtClean="0">
                <a:cs typeface="Courier New" panose="02070309020205020404" pitchFamily="49" charset="0"/>
              </a:rPr>
              <a:t>in the directory containing </a:t>
            </a:r>
            <a:r>
              <a:rPr lang="en-US" sz="1600" dirty="0" err="1" smtClean="0">
                <a:latin typeface="Courier New" panose="02070309020205020404" pitchFamily="49" charset="0"/>
                <a:cs typeface="Courier New" panose="02070309020205020404" pitchFamily="49" charset="0"/>
              </a:rPr>
              <a:t>build.sbt</a:t>
            </a:r>
            <a:r>
              <a:rPr lang="en-US" sz="1600" dirty="0" smtClean="0">
                <a:latin typeface="Courier New" panose="02070309020205020404" pitchFamily="49" charset="0"/>
                <a:cs typeface="Courier New" panose="02070309020205020404" pitchFamily="49" charset="0"/>
              </a:rPr>
              <a:t> file</a:t>
            </a:r>
          </a:p>
          <a:p>
            <a:r>
              <a:rPr lang="en-US" sz="2000" dirty="0" smtClean="0">
                <a:cs typeface="Courier New" panose="02070309020205020404" pitchFamily="49" charset="0"/>
              </a:rPr>
              <a:t>Build process created a bunch of directories. We are interested in the directory </a:t>
            </a:r>
            <a:r>
              <a:rPr lang="en-US" sz="1800" dirty="0" smtClean="0">
                <a:latin typeface="Courier New" panose="02070309020205020404" pitchFamily="49" charset="0"/>
                <a:cs typeface="Courier New" panose="02070309020205020404" pitchFamily="49" charset="0"/>
              </a:rPr>
              <a:t>../mini-example/target/scala-2.10. </a:t>
            </a:r>
            <a:r>
              <a:rPr lang="en-US" sz="2000" dirty="0" smtClean="0">
                <a:cs typeface="Courier New" panose="02070309020205020404" pitchFamily="49" charset="0"/>
              </a:rPr>
              <a:t>In that directory there appears a jar file </a:t>
            </a:r>
            <a:r>
              <a:rPr lang="en-US" sz="1800" dirty="0" smtClean="0">
                <a:latin typeface="Courier New" panose="02070309020205020404" pitchFamily="49" charset="0"/>
                <a:cs typeface="Courier New" panose="02070309020205020404" pitchFamily="49" charset="0"/>
              </a:rPr>
              <a:t>mini-example_2.10-0.0.1.jar</a:t>
            </a:r>
            <a:r>
              <a:rPr lang="en-US" sz="2000" dirty="0" smtClean="0">
                <a:cs typeface="Courier New" panose="02070309020205020404" pitchFamily="49" charset="0"/>
              </a:rPr>
              <a:t>. That jar file contains our </a:t>
            </a:r>
            <a:r>
              <a:rPr lang="en-US" sz="1800" dirty="0" err="1" smtClean="0">
                <a:latin typeface="Courier New" panose="02070309020205020404" pitchFamily="49" charset="0"/>
                <a:cs typeface="Courier New" panose="02070309020205020404" pitchFamily="49" charset="0"/>
              </a:rPr>
              <a:t>WordCount.class</a:t>
            </a:r>
            <a:r>
              <a:rPr lang="en-US" sz="2000" dirty="0">
                <a:cs typeface="Courier New" panose="02070309020205020404" pitchFamily="49" charset="0"/>
              </a:rPr>
              <a:t> </a:t>
            </a:r>
            <a:r>
              <a:rPr lang="en-US" sz="2000" dirty="0" smtClean="0">
                <a:cs typeface="Courier New" panose="02070309020205020404" pitchFamily="49" charset="0"/>
              </a:rPr>
              <a:t>and will be distributed among members of the cluster if you have a cluster with more than one machine.</a:t>
            </a: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74</a:t>
            </a:fld>
            <a:endParaRPr lang="en-US" dirty="0"/>
          </a:p>
        </p:txBody>
      </p:sp>
    </p:spTree>
    <p:extLst>
      <p:ext uri="{BB962C8B-B14F-4D97-AF65-F5344CB8AC3E}">
        <p14:creationId xmlns:p14="http://schemas.microsoft.com/office/powerpoint/2010/main" val="302961799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Run Scala version of </a:t>
            </a:r>
            <a:r>
              <a:rPr lang="en-US" sz="3100" dirty="0" err="1" smtClean="0">
                <a:latin typeface="Courier New" panose="02070309020205020404" pitchFamily="49" charset="0"/>
                <a:cs typeface="Courier New" panose="02070309020205020404" pitchFamily="49" charset="0"/>
              </a:rPr>
              <a:t>WordCount</a:t>
            </a:r>
            <a:endParaRPr lang="en-US" sz="31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762001"/>
            <a:ext cx="8229600" cy="3352800"/>
          </a:xfrm>
        </p:spPr>
        <p:txBody>
          <a:bodyPr>
            <a:normAutofit/>
          </a:bodyPr>
          <a:lstStyle/>
          <a:p>
            <a:r>
              <a:rPr lang="en-US" sz="2000" dirty="0" smtClean="0"/>
              <a:t>To run built project, in directory </a:t>
            </a:r>
            <a:r>
              <a:rPr lang="en-US" sz="1800" dirty="0" smtClean="0">
                <a:latin typeface="Courier New" panose="02070309020205020404" pitchFamily="49" charset="0"/>
                <a:cs typeface="Courier New" panose="02070309020205020404" pitchFamily="49" charset="0"/>
              </a:rPr>
              <a:t>../mini-example </a:t>
            </a:r>
            <a:r>
              <a:rPr lang="en-US" sz="2000" dirty="0" smtClean="0"/>
              <a:t>we type, all on one line:</a:t>
            </a:r>
          </a:p>
          <a:p>
            <a:pPr marL="0" indent="0">
              <a:buNone/>
            </a:pPr>
            <a:r>
              <a:rPr lang="en-US" sz="1600" dirty="0" smtClean="0">
                <a:latin typeface="Courier New" panose="02070309020205020404" pitchFamily="49" charset="0"/>
                <a:cs typeface="Courier New" panose="02070309020205020404" pitchFamily="49" charset="0"/>
              </a:rPr>
              <a:t>$ spark-submit </a:t>
            </a:r>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edu.hu.examples.WordCount</a:t>
            </a:r>
            <a:r>
              <a:rPr lang="en-US" sz="1600" dirty="0">
                <a:latin typeface="Courier New" panose="02070309020205020404" pitchFamily="49" charset="0"/>
                <a:cs typeface="Courier New" panose="02070309020205020404" pitchFamily="49" charset="0"/>
              </a:rPr>
              <a:t> ./target/scala-2.10/mini-example_2.10-0.0.1.jar </a:t>
            </a:r>
            <a:r>
              <a:rPr lang="en-US" sz="1600" dirty="0" err="1" smtClean="0">
                <a:latin typeface="Courier New" panose="02070309020205020404" pitchFamily="49" charset="0"/>
                <a:cs typeface="Courier New" panose="02070309020205020404" pitchFamily="49" charset="0"/>
              </a:rPr>
              <a:t>ulysses</a:t>
            </a:r>
            <a:r>
              <a:rPr lang="en-US" sz="1600" dirty="0" smtClean="0">
                <a:latin typeface="Courier New" panose="02070309020205020404" pitchFamily="49" charset="0"/>
                <a:cs typeface="Courier New" panose="02070309020205020404" pitchFamily="49" charset="0"/>
              </a:rPr>
              <a:t>/4300.txt </a:t>
            </a:r>
            <a:r>
              <a:rPr lang="en-US" sz="1600" dirty="0" err="1" smtClean="0">
                <a:latin typeface="Courier New" panose="02070309020205020404" pitchFamily="49" charset="0"/>
                <a:cs typeface="Courier New" panose="02070309020205020404" pitchFamily="49" charset="0"/>
              </a:rPr>
              <a:t>scalacounts</a:t>
            </a:r>
            <a:endParaRPr lang="en-US" sz="1600" dirty="0" smtClean="0">
              <a:latin typeface="Courier New" panose="02070309020205020404" pitchFamily="49" charset="0"/>
              <a:cs typeface="Courier New" panose="02070309020205020404" pitchFamily="49" charset="0"/>
            </a:endParaRPr>
          </a:p>
          <a:p>
            <a:pPr marL="0" indent="0">
              <a:buNone/>
            </a:pPr>
            <a:r>
              <a:rPr lang="en-US" sz="2000" dirty="0">
                <a:cs typeface="Courier New" panose="02070309020205020404" pitchFamily="49" charset="0"/>
              </a:rPr>
              <a:t>I</a:t>
            </a:r>
            <a:r>
              <a:rPr lang="en-US" sz="2000" dirty="0" smtClean="0">
                <a:cs typeface="Courier New" panose="02070309020205020404" pitchFamily="49" charset="0"/>
              </a:rPr>
              <a:t>f we examine HDFS directory </a:t>
            </a:r>
            <a:r>
              <a:rPr lang="en-US" sz="1800" dirty="0" err="1" smtClean="0">
                <a:latin typeface="Courier New" panose="02070309020205020404" pitchFamily="49" charset="0"/>
                <a:cs typeface="Courier New" panose="02070309020205020404" pitchFamily="49" charset="0"/>
              </a:rPr>
              <a:t>scalacounts</a:t>
            </a:r>
            <a:r>
              <a:rPr lang="en-US" sz="2000" dirty="0" smtClean="0">
                <a:cs typeface="Courier New" panose="02070309020205020404" pitchFamily="49" charset="0"/>
              </a:rPr>
              <a:t> we will see a results file </a:t>
            </a:r>
            <a:r>
              <a:rPr lang="en-US" sz="1800" dirty="0" smtClean="0">
                <a:latin typeface="Courier New" panose="02070309020205020404" pitchFamily="49" charset="0"/>
                <a:cs typeface="Courier New" panose="02070309020205020404" pitchFamily="49" charset="0"/>
              </a:rPr>
              <a:t>part-00000</a:t>
            </a:r>
            <a:r>
              <a:rPr lang="en-US" sz="2000" dirty="0" smtClean="0">
                <a:cs typeface="Courier New" panose="02070309020205020404" pitchFamily="49" charset="0"/>
              </a:rPr>
              <a:t>. We can copy that file to the local system</a:t>
            </a:r>
          </a:p>
          <a:p>
            <a:pPr marL="0"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hadoop</a:t>
            </a:r>
            <a:r>
              <a:rPr lang="en-US" sz="1600" dirty="0" smtClean="0">
                <a:latin typeface="Courier New" panose="02070309020205020404" pitchFamily="49" charset="0"/>
                <a:cs typeface="Courier New" panose="02070309020205020404" pitchFamily="49" charset="0"/>
              </a:rPr>
              <a:t> fs –get </a:t>
            </a:r>
            <a:r>
              <a:rPr lang="en-US" sz="1600" dirty="0" err="1" smtClean="0">
                <a:latin typeface="Courier New" panose="02070309020205020404" pitchFamily="49" charset="0"/>
                <a:cs typeface="Courier New" panose="02070309020205020404" pitchFamily="49" charset="0"/>
              </a:rPr>
              <a:t>scalacounts</a:t>
            </a:r>
            <a:r>
              <a:rPr lang="en-US" sz="1600" dirty="0" smtClean="0">
                <a:latin typeface="Courier New" panose="02070309020205020404" pitchFamily="49" charset="0"/>
                <a:cs typeface="Courier New" panose="02070309020205020404" pitchFamily="49" charset="0"/>
              </a:rPr>
              <a:t>/part-00000 </a:t>
            </a:r>
            <a:r>
              <a:rPr lang="en-US" sz="1600" dirty="0" err="1" smtClean="0">
                <a:latin typeface="Courier New" panose="02070309020205020404" pitchFamily="49" charset="0"/>
                <a:cs typeface="Courier New" panose="02070309020205020404" pitchFamily="49" charset="0"/>
              </a:rPr>
              <a:t>scalacounts</a:t>
            </a:r>
            <a:endParaRPr lang="en-US" sz="1600" dirty="0" smtClean="0">
              <a:latin typeface="Courier New" panose="02070309020205020404" pitchFamily="49" charset="0"/>
              <a:cs typeface="Courier New" panose="02070309020205020404" pitchFamily="49" charset="0"/>
            </a:endParaRPr>
          </a:p>
          <a:p>
            <a:r>
              <a:rPr lang="en-US" sz="2000" dirty="0" smtClean="0">
                <a:cs typeface="Courier New" panose="02070309020205020404" pitchFamily="49" charset="0"/>
              </a:rPr>
              <a:t>And then see how are heavens doing this time</a:t>
            </a:r>
          </a:p>
          <a:p>
            <a:pPr marL="0" indent="0">
              <a:buNone/>
            </a:pPr>
            <a:r>
              <a:rPr lang="en-US" sz="1600" dirty="0" smtClean="0">
                <a:latin typeface="Courier New" panose="02070309020205020404" pitchFamily="49" charset="0"/>
                <a:cs typeface="Courier New" panose="02070309020205020404" pitchFamily="49" charset="0"/>
              </a:rPr>
              <a:t>$ cd </a:t>
            </a:r>
            <a:r>
              <a:rPr lang="en-US" sz="1600" dirty="0" err="1" smtClean="0">
                <a:latin typeface="Courier New" panose="02070309020205020404" pitchFamily="49" charset="0"/>
                <a:cs typeface="Courier New" panose="02070309020205020404" pitchFamily="49" charset="0"/>
              </a:rPr>
              <a:t>scalacounts</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egrep</a:t>
            </a:r>
            <a:r>
              <a:rPr lang="en-US" sz="1600" dirty="0" smtClean="0">
                <a:latin typeface="Courier New" panose="02070309020205020404" pitchFamily="49" charset="0"/>
                <a:cs typeface="Courier New" panose="02070309020205020404" pitchFamily="49" charset="0"/>
              </a:rPr>
              <a:t> –i heaven </a:t>
            </a:r>
            <a:r>
              <a:rPr lang="en-US" sz="1600" dirty="0" err="1" smtClean="0">
                <a:latin typeface="Courier New" panose="02070309020205020404" pitchFamily="49" charset="0"/>
                <a:cs typeface="Courier New" panose="02070309020205020404" pitchFamily="49" charset="0"/>
              </a:rPr>
              <a:t>scalacounts</a:t>
            </a:r>
            <a:r>
              <a:rPr lang="en-US" sz="1600" dirty="0" smtClean="0">
                <a:latin typeface="Courier New" panose="02070309020205020404" pitchFamily="49" charset="0"/>
                <a:cs typeface="Courier New" panose="02070309020205020404" pitchFamily="49" charset="0"/>
              </a:rPr>
              <a:t>/part-00000</a:t>
            </a:r>
          </a:p>
          <a:p>
            <a:pPr marL="0" indent="0">
              <a:buNone/>
            </a:pPr>
            <a:endParaRPr lang="en-US" sz="1600" dirty="0" smtClean="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75</a:t>
            </a:fld>
            <a:endParaRPr lang="en-US" dirty="0"/>
          </a:p>
        </p:txBody>
      </p:sp>
      <p:sp>
        <p:nvSpPr>
          <p:cNvPr id="6" name="TextBox 5"/>
          <p:cNvSpPr txBox="1"/>
          <p:nvPr/>
        </p:nvSpPr>
        <p:spPr>
          <a:xfrm>
            <a:off x="762000" y="3995678"/>
            <a:ext cx="2362200" cy="2554545"/>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(heavens,5)</a:t>
            </a:r>
          </a:p>
          <a:p>
            <a:r>
              <a:rPr lang="en-US" sz="1600" dirty="0">
                <a:latin typeface="Courier New" panose="02070309020205020404" pitchFamily="49" charset="0"/>
                <a:cs typeface="Courier New" panose="02070309020205020404" pitchFamily="49" charset="0"/>
              </a:rPr>
              <a:t>(heaven._,1)</a:t>
            </a:r>
          </a:p>
          <a:p>
            <a:r>
              <a:rPr lang="en-US" sz="1600" dirty="0">
                <a:latin typeface="Courier New" panose="02070309020205020404" pitchFamily="49" charset="0"/>
                <a:cs typeface="Courier New" panose="02070309020205020404" pitchFamily="49" charset="0"/>
              </a:rPr>
              <a:t>(Heavenly,1)</a:t>
            </a:r>
          </a:p>
          <a:p>
            <a:r>
              <a:rPr lang="en-US" sz="1600" dirty="0">
                <a:latin typeface="Courier New" panose="02070309020205020404" pitchFamily="49" charset="0"/>
                <a:cs typeface="Courier New" panose="02070309020205020404" pitchFamily="49" charset="0"/>
              </a:rPr>
              <a:t>(heavens,,1)</a:t>
            </a:r>
          </a:p>
          <a:p>
            <a:r>
              <a:rPr lang="en-US" sz="1600" dirty="0">
                <a:latin typeface="Courier New" panose="02070309020205020404" pitchFamily="49" charset="0"/>
                <a:cs typeface="Courier New" panose="02070309020205020404" pitchFamily="49" charset="0"/>
              </a:rPr>
              <a:t>(heavenbeast,,1)</a:t>
            </a:r>
          </a:p>
          <a:p>
            <a:r>
              <a:rPr lang="en-US" sz="1600" dirty="0">
                <a:latin typeface="Courier New" panose="02070309020205020404" pitchFamily="49" charset="0"/>
                <a:cs typeface="Courier New" panose="02070309020205020404" pitchFamily="49" charset="0"/>
              </a:rPr>
              <a:t>(heavenborn,1)</a:t>
            </a:r>
          </a:p>
          <a:p>
            <a:r>
              <a:rPr lang="en-US" sz="1600" dirty="0">
                <a:latin typeface="Courier New" panose="02070309020205020404" pitchFamily="49" charset="0"/>
                <a:cs typeface="Courier New" panose="02070309020205020404" pitchFamily="49" charset="0"/>
              </a:rPr>
              <a:t>(heavenly,2)</a:t>
            </a:r>
          </a:p>
          <a:p>
            <a:r>
              <a:rPr lang="en-US" sz="1600" dirty="0">
                <a:latin typeface="Courier New" panose="02070309020205020404" pitchFamily="49" charset="0"/>
                <a:cs typeface="Courier New" panose="02070309020205020404" pitchFamily="49" charset="0"/>
              </a:rPr>
              <a:t>(heaven!,1)</a:t>
            </a:r>
          </a:p>
          <a:p>
            <a:r>
              <a:rPr lang="en-US" sz="1600" dirty="0">
                <a:latin typeface="Courier New" panose="02070309020205020404" pitchFamily="49" charset="0"/>
                <a:cs typeface="Courier New" panose="02070309020205020404" pitchFamily="49" charset="0"/>
              </a:rPr>
              <a:t>(heavenly.,1)</a:t>
            </a:r>
          </a:p>
          <a:p>
            <a:r>
              <a:rPr lang="en-US" sz="1600" dirty="0">
                <a:latin typeface="Courier New" panose="02070309020205020404" pitchFamily="49" charset="0"/>
                <a:cs typeface="Courier New" panose="02070309020205020404" pitchFamily="49" charset="0"/>
              </a:rPr>
              <a:t>(heavengrot,,1</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7" name="TextBox 6"/>
          <p:cNvSpPr txBox="1"/>
          <p:nvPr/>
        </p:nvSpPr>
        <p:spPr>
          <a:xfrm>
            <a:off x="6172200" y="3284120"/>
            <a:ext cx="2133600" cy="3293209"/>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(heaven,,8)</a:t>
            </a:r>
          </a:p>
          <a:p>
            <a:r>
              <a:rPr lang="en-US" sz="1600" dirty="0">
                <a:latin typeface="Courier New" panose="02070309020205020404" pitchFamily="49" charset="0"/>
                <a:cs typeface="Courier New" panose="02070309020205020404" pitchFamily="49" charset="0"/>
              </a:rPr>
              <a:t>(Heavens_,1)</a:t>
            </a:r>
          </a:p>
          <a:p>
            <a:r>
              <a:rPr lang="en-US" sz="1600" dirty="0">
                <a:latin typeface="Courier New" panose="02070309020205020404" pitchFamily="49" charset="0"/>
                <a:cs typeface="Courier New" panose="02070309020205020404" pitchFamily="49" charset="0"/>
              </a:rPr>
              <a:t>(heavenman.,1)</a:t>
            </a:r>
          </a:p>
          <a:p>
            <a:r>
              <a:rPr lang="en-US" sz="1600" dirty="0">
                <a:latin typeface="Courier New" panose="02070309020205020404" pitchFamily="49" charset="0"/>
                <a:cs typeface="Courier New" panose="02070309020205020404" pitchFamily="49" charset="0"/>
              </a:rPr>
              <a:t>(heaven.,8)</a:t>
            </a:r>
          </a:p>
          <a:p>
            <a:r>
              <a:rPr lang="en-US" sz="1600" dirty="0">
                <a:latin typeface="Courier New" panose="02070309020205020404" pitchFamily="49" charset="0"/>
                <a:cs typeface="Courier New" panose="02070309020205020404" pitchFamily="49" charset="0"/>
              </a:rPr>
              <a:t>(heaventree,1)</a:t>
            </a:r>
          </a:p>
          <a:p>
            <a:r>
              <a:rPr lang="en-US" sz="1600" dirty="0">
                <a:latin typeface="Courier New" panose="02070309020205020404" pitchFamily="49" charset="0"/>
                <a:cs typeface="Courier New" panose="02070309020205020404" pitchFamily="49" charset="0"/>
              </a:rPr>
              <a:t>(heaven,17)</a:t>
            </a:r>
          </a:p>
          <a:p>
            <a:r>
              <a:rPr lang="en-US" sz="1600" dirty="0">
                <a:latin typeface="Courier New" panose="02070309020205020404" pitchFamily="49" charset="0"/>
                <a:cs typeface="Courier New" panose="02070309020205020404" pitchFamily="49" charset="0"/>
              </a:rPr>
              <a:t>(heaventree,,1)</a:t>
            </a:r>
          </a:p>
          <a:p>
            <a:r>
              <a:rPr lang="en-US" sz="1600" dirty="0">
                <a:latin typeface="Courier New" panose="02070309020205020404" pitchFamily="49" charset="0"/>
                <a:cs typeface="Courier New" panose="02070309020205020404" pitchFamily="49" charset="0"/>
              </a:rPr>
              <a:t>(heaven:,1)</a:t>
            </a:r>
          </a:p>
          <a:p>
            <a:r>
              <a:rPr lang="en-US" sz="1600" dirty="0">
                <a:latin typeface="Courier New" panose="02070309020205020404" pitchFamily="49" charset="0"/>
                <a:cs typeface="Courier New" panose="02070309020205020404" pitchFamily="49" charset="0"/>
              </a:rPr>
              <a:t>(heaven's,1)</a:t>
            </a:r>
          </a:p>
          <a:p>
            <a:r>
              <a:rPr lang="en-US" sz="1600" dirty="0">
                <a:latin typeface="Courier New" panose="02070309020205020404" pitchFamily="49" charset="0"/>
                <a:cs typeface="Courier New" panose="02070309020205020404" pitchFamily="49" charset="0"/>
              </a:rPr>
              <a:t>(heavenworld,1)</a:t>
            </a:r>
          </a:p>
          <a:p>
            <a:r>
              <a:rPr lang="en-US" sz="1600" dirty="0">
                <a:latin typeface="Courier New" panose="02070309020205020404" pitchFamily="49" charset="0"/>
                <a:cs typeface="Courier New" panose="02070309020205020404" pitchFamily="49" charset="0"/>
              </a:rPr>
              <a:t>(heavenward.)_,1)</a:t>
            </a:r>
          </a:p>
          <a:p>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749033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err="1" smtClean="0">
                <a:latin typeface="Courier New" panose="02070309020205020404" pitchFamily="49" charset="0"/>
                <a:cs typeface="Courier New" panose="02070309020205020404" pitchFamily="49" charset="0"/>
              </a:rPr>
              <a:t>WordCount</a:t>
            </a:r>
            <a:r>
              <a:rPr lang="en-US" dirty="0" smtClean="0"/>
              <a:t> in Python</a:t>
            </a:r>
            <a:endParaRPr lang="en-US" dirty="0"/>
          </a:p>
        </p:txBody>
      </p:sp>
      <p:sp>
        <p:nvSpPr>
          <p:cNvPr id="3" name="Content Placeholder 2"/>
          <p:cNvSpPr>
            <a:spLocks noGrp="1"/>
          </p:cNvSpPr>
          <p:nvPr>
            <p:ph idx="1"/>
          </p:nvPr>
        </p:nvSpPr>
        <p:spPr/>
        <p:txBody>
          <a:bodyPr>
            <a:normAutofit/>
          </a:bodyPr>
          <a:lstStyle/>
          <a:p>
            <a:r>
              <a:rPr lang="en-US" dirty="0" smtClean="0"/>
              <a:t>You can do </a:t>
            </a:r>
            <a:r>
              <a:rPr lang="en-US" dirty="0" err="1" smtClean="0"/>
              <a:t>WordCounting</a:t>
            </a:r>
            <a:r>
              <a:rPr lang="en-US" dirty="0" smtClean="0"/>
              <a:t> in Python as well</a:t>
            </a:r>
          </a:p>
          <a:p>
            <a:endParaRPr lang="en-US" dirty="0" smtClean="0"/>
          </a:p>
          <a:p>
            <a:pPr marL="0" indent="0">
              <a:buNone/>
            </a:pPr>
            <a:r>
              <a:rPr lang="en-US" sz="1600" dirty="0" smtClean="0">
                <a:latin typeface="Courier New" panose="02070309020205020404" pitchFamily="49" charset="0"/>
                <a:cs typeface="Courier New" panose="02070309020205020404" pitchFamily="49" charset="0"/>
              </a:rPr>
              <a:t>file </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sc.textFile</a:t>
            </a:r>
            <a:r>
              <a:rPr lang="en-US" sz="1600" dirty="0" smtClean="0">
                <a:latin typeface="Courier New" panose="02070309020205020404" pitchFamily="49" charset="0"/>
                <a:cs typeface="Courier New" panose="02070309020205020404" pitchFamily="49" charset="0"/>
              </a:rPr>
              <a:t>("/user/</a:t>
            </a:r>
            <a:r>
              <a:rPr lang="en-US" sz="1600" dirty="0" err="1" smtClean="0">
                <a:latin typeface="Courier New" panose="02070309020205020404" pitchFamily="49" charset="0"/>
                <a:cs typeface="Courier New" panose="02070309020205020404" pitchFamily="49" charset="0"/>
              </a:rPr>
              <a:t>cloudera</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ulysses</a:t>
            </a:r>
            <a:r>
              <a:rPr lang="en-US" sz="1600" dirty="0" smtClean="0">
                <a:latin typeface="Courier New" panose="02070309020205020404" pitchFamily="49" charset="0"/>
                <a:cs typeface="Courier New" panose="02070309020205020404" pitchFamily="49" charset="0"/>
              </a:rPr>
              <a:t>/4300.txt")</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counts = </a:t>
            </a:r>
            <a:r>
              <a:rPr lang="en-US" sz="1600" dirty="0" err="1">
                <a:latin typeface="Courier New" panose="02070309020205020404" pitchFamily="49" charset="0"/>
                <a:cs typeface="Courier New" panose="02070309020205020404" pitchFamily="49" charset="0"/>
              </a:rPr>
              <a:t>lines.flatMap</a:t>
            </a:r>
            <a:r>
              <a:rPr lang="en-US" sz="1600" dirty="0">
                <a:latin typeface="Courier New" panose="02070309020205020404" pitchFamily="49" charset="0"/>
                <a:cs typeface="Courier New" panose="02070309020205020404" pitchFamily="49" charset="0"/>
              </a:rPr>
              <a:t>(lambda line: </a:t>
            </a:r>
            <a:r>
              <a:rPr lang="en-US" sz="1600" dirty="0" err="1">
                <a:latin typeface="Courier New" panose="02070309020205020404" pitchFamily="49" charset="0"/>
                <a:cs typeface="Courier New" panose="02070309020205020404" pitchFamily="49" charset="0"/>
              </a:rPr>
              <a:t>line.split</a:t>
            </a:r>
            <a:r>
              <a:rPr lang="en-US" sz="1600" dirty="0" smtClean="0">
                <a:latin typeface="Courier New" panose="02070309020205020404" pitchFamily="49" charset="0"/>
                <a:cs typeface="Courier New" panose="02070309020205020404" pitchFamily="49" charset="0"/>
              </a:rPr>
              <a:t>(" ")) \</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map(lambda word: (word, 1)).</a:t>
            </a:r>
            <a:r>
              <a:rPr lang="en-US" sz="1600" dirty="0" err="1">
                <a:latin typeface="Courier New" panose="02070309020205020404" pitchFamily="49" charset="0"/>
                <a:cs typeface="Courier New" panose="02070309020205020404" pitchFamily="49" charset="0"/>
              </a:rPr>
              <a:t>reduceByKey</a:t>
            </a:r>
            <a:r>
              <a:rPr lang="en-US" sz="1600" dirty="0">
                <a:latin typeface="Courier New" panose="02070309020205020404" pitchFamily="49" charset="0"/>
                <a:cs typeface="Courier New" panose="02070309020205020404" pitchFamily="49" charset="0"/>
              </a:rPr>
              <a:t>(lambda a, b: a +b)</a:t>
            </a:r>
          </a:p>
          <a:p>
            <a:pPr marL="0" indent="0">
              <a:buNone/>
            </a:pPr>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counts.saveAsTextFile</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pycounts</a:t>
            </a:r>
            <a:r>
              <a:rPr lang="en-US" sz="1600" dirty="0" smtClean="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In HDFS directory </a:t>
            </a:r>
            <a:r>
              <a:rPr lang="en-US" sz="1800" dirty="0" err="1" smtClean="0">
                <a:latin typeface="Courier New" panose="02070309020205020404" pitchFamily="49" charset="0"/>
                <a:cs typeface="Courier New" panose="02070309020205020404" pitchFamily="49" charset="0"/>
              </a:rPr>
              <a:t>pycounts</a:t>
            </a:r>
            <a:r>
              <a:rPr lang="en-US" dirty="0" smtClean="0">
                <a:cs typeface="Courier New" panose="02070309020205020404" pitchFamily="49" charset="0"/>
              </a:rPr>
              <a:t> you will find file </a:t>
            </a:r>
            <a:r>
              <a:rPr lang="en-US" sz="1800" dirty="0" smtClean="0">
                <a:latin typeface="Courier New" panose="02070309020205020404" pitchFamily="49" charset="0"/>
                <a:cs typeface="Courier New" panose="02070309020205020404" pitchFamily="49" charset="0"/>
              </a:rPr>
              <a:t>part-00000</a:t>
            </a:r>
            <a:r>
              <a:rPr lang="en-US" dirty="0" smtClean="0">
                <a:cs typeface="Courier New" panose="02070309020205020404" pitchFamily="49" charset="0"/>
              </a:rPr>
              <a:t> and </a:t>
            </a:r>
            <a:r>
              <a:rPr lang="en-US" sz="1800" dirty="0" smtClean="0">
                <a:latin typeface="Courier New" panose="02070309020205020404" pitchFamily="49" charset="0"/>
                <a:cs typeface="Courier New" panose="02070309020205020404" pitchFamily="49" charset="0"/>
              </a:rPr>
              <a:t>part-00001 </a:t>
            </a:r>
            <a:endParaRPr lang="en-US" sz="1800" dirty="0">
              <a:latin typeface="Courier New" panose="02070309020205020404" pitchFamily="49" charset="0"/>
              <a:cs typeface="Courier New" panose="02070309020205020404" pitchFamily="49" charset="0"/>
            </a:endParaRP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@Zoran B. Djordjević</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dirty="0"/>
          </a:p>
        </p:txBody>
      </p:sp>
    </p:spTree>
    <p:extLst>
      <p:ext uri="{BB962C8B-B14F-4D97-AF65-F5344CB8AC3E}">
        <p14:creationId xmlns:p14="http://schemas.microsoft.com/office/powerpoint/2010/main" val="86830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6E28F7-5CD1-44EB-9BA5-307FBDED5E2E}" type="slidenum">
              <a:rPr lang="zh-CN" altLang="en-US"/>
              <a:pPr>
                <a:defRPr/>
              </a:pPr>
              <a:t>8</a:t>
            </a:fld>
            <a:endParaRPr lang="en-US" altLang="zh-CN"/>
          </a:p>
        </p:txBody>
      </p:sp>
      <p:sp>
        <p:nvSpPr>
          <p:cNvPr id="9219" name="Rectangle 2"/>
          <p:cNvSpPr>
            <a:spLocks noGrp="1" noChangeArrowheads="1"/>
          </p:cNvSpPr>
          <p:nvPr>
            <p:ph type="title"/>
          </p:nvPr>
        </p:nvSpPr>
        <p:spPr>
          <a:xfrm>
            <a:off x="381000" y="33338"/>
            <a:ext cx="8229600" cy="576262"/>
          </a:xfrm>
        </p:spPr>
        <p:txBody>
          <a:bodyPr>
            <a:normAutofit fontScale="90000"/>
          </a:bodyPr>
          <a:lstStyle/>
          <a:p>
            <a:pPr eaLnBrk="1" hangingPunct="1">
              <a:defRPr/>
            </a:pPr>
            <a:r>
              <a:rPr lang="en-US" altLang="en-US" smtClean="0"/>
              <a:t>MapReduce Execution </a:t>
            </a:r>
          </a:p>
        </p:txBody>
      </p:sp>
      <p:sp>
        <p:nvSpPr>
          <p:cNvPr id="10244" name="Rectangle 3"/>
          <p:cNvSpPr>
            <a:spLocks noGrp="1" noChangeArrowheads="1"/>
          </p:cNvSpPr>
          <p:nvPr>
            <p:ph type="body" idx="1"/>
          </p:nvPr>
        </p:nvSpPr>
        <p:spPr/>
        <p:txBody>
          <a:bodyPr/>
          <a:lstStyle/>
          <a:p>
            <a:pPr eaLnBrk="1" hangingPunct="1"/>
            <a:r>
              <a:rPr lang="en-US" altLang="en-US" smtClean="0"/>
              <a:t>The </a:t>
            </a:r>
            <a:r>
              <a:rPr lang="en-US" altLang="en-US" smtClean="0">
                <a:latin typeface="Courier New" pitchFamily="49" charset="0"/>
              </a:rPr>
              <a:t>Map</a:t>
            </a:r>
            <a:r>
              <a:rPr lang="en-US" altLang="en-US" smtClean="0"/>
              <a:t> invocations are distributed across multiple machines by automatically partitioning the input data into a set of M splits or </a:t>
            </a:r>
            <a:r>
              <a:rPr lang="en-US" altLang="en-US" b="1" i="1" smtClean="0"/>
              <a:t>shards</a:t>
            </a:r>
            <a:r>
              <a:rPr lang="en-US" altLang="en-US" b="1" smtClean="0"/>
              <a:t>.</a:t>
            </a:r>
            <a:r>
              <a:rPr lang="en-US" altLang="en-US" smtClean="0"/>
              <a:t> </a:t>
            </a:r>
          </a:p>
          <a:p>
            <a:pPr eaLnBrk="1" hangingPunct="1"/>
            <a:r>
              <a:rPr lang="en-US" altLang="en-US" smtClean="0"/>
              <a:t>The input shards can be processed in parallel on different machines. </a:t>
            </a:r>
          </a:p>
          <a:p>
            <a:pPr eaLnBrk="1" hangingPunct="1"/>
            <a:r>
              <a:rPr lang="en-US" altLang="en-US" smtClean="0">
                <a:latin typeface="Courier New" pitchFamily="49" charset="0"/>
              </a:rPr>
              <a:t>reduce</a:t>
            </a:r>
            <a:r>
              <a:rPr lang="en-US" altLang="en-US" smtClean="0"/>
              <a:t> invocations are distributed by partitioning the intermediate key space into </a:t>
            </a:r>
            <a:r>
              <a:rPr lang="en-US" altLang="en-US" smtClean="0">
                <a:latin typeface="Courier New" pitchFamily="49" charset="0"/>
                <a:cs typeface="Courier New" pitchFamily="49" charset="0"/>
              </a:rPr>
              <a:t>r </a:t>
            </a:r>
            <a:r>
              <a:rPr lang="en-US" altLang="en-US" smtClean="0"/>
              <a:t>pieces using a partitioning function (e.g., </a:t>
            </a:r>
            <a:r>
              <a:rPr lang="en-US" altLang="en-US" smtClean="0">
                <a:latin typeface="Courier New" pitchFamily="49" charset="0"/>
              </a:rPr>
              <a:t>hash(key) mod r</a:t>
            </a:r>
            <a:r>
              <a:rPr lang="en-US" altLang="en-US" smtClean="0"/>
              <a:t>). </a:t>
            </a:r>
          </a:p>
          <a:p>
            <a:pPr eaLnBrk="1" hangingPunct="1"/>
            <a:r>
              <a:rPr lang="en-US" altLang="en-US" smtClean="0"/>
              <a:t>The number of partitions (</a:t>
            </a:r>
            <a:r>
              <a:rPr lang="en-US" altLang="en-US" smtClean="0">
                <a:latin typeface="Courier New" pitchFamily="49" charset="0"/>
                <a:cs typeface="Courier New" pitchFamily="49" charset="0"/>
              </a:rPr>
              <a:t>r</a:t>
            </a:r>
            <a:r>
              <a:rPr lang="en-US" altLang="en-US" smtClean="0"/>
              <a:t>) and the partitioning function are specified by the user. </a:t>
            </a:r>
          </a:p>
        </p:txBody>
      </p:sp>
      <p:sp>
        <p:nvSpPr>
          <p:cNvPr id="10245"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zh-CN" sz="1200" smtClean="0">
                <a:solidFill>
                  <a:srgbClr val="898989"/>
                </a:solidFill>
              </a:rPr>
              <a:t>@Zoran B. Djordjevic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A0EA253-3B96-49FD-9888-38389AF0329E}" type="slidenum">
              <a:rPr lang="zh-CN" altLang="en-US"/>
              <a:pPr>
                <a:defRPr/>
              </a:pPr>
              <a:t>9</a:t>
            </a:fld>
            <a:endParaRPr lang="en-US" altLang="zh-CN"/>
          </a:p>
        </p:txBody>
      </p:sp>
      <p:sp>
        <p:nvSpPr>
          <p:cNvPr id="29699" name="Rectangle 2"/>
          <p:cNvSpPr>
            <a:spLocks noGrp="1" noChangeArrowheads="1"/>
          </p:cNvSpPr>
          <p:nvPr>
            <p:ph type="title"/>
          </p:nvPr>
        </p:nvSpPr>
        <p:spPr>
          <a:xfrm>
            <a:off x="609600" y="228600"/>
            <a:ext cx="8077200" cy="533400"/>
          </a:xfrm>
        </p:spPr>
        <p:txBody>
          <a:bodyPr>
            <a:normAutofit fontScale="90000"/>
          </a:bodyPr>
          <a:lstStyle/>
          <a:p>
            <a:pPr eaLnBrk="1" hangingPunct="1">
              <a:defRPr/>
            </a:pPr>
            <a:r>
              <a:rPr lang="en-US" smtClean="0"/>
              <a:t>Flow of Execution</a:t>
            </a:r>
          </a:p>
        </p:txBody>
      </p:sp>
      <p:pic>
        <p:nvPicPr>
          <p:cNvPr id="13316" name="Picture 4" descr="mr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0"/>
            <a:ext cx="9144000"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zh-CN" sz="1200" smtClean="0">
                <a:solidFill>
                  <a:srgbClr val="898989"/>
                </a:solidFill>
              </a:rPr>
              <a:t>@Zoran B. Djordjevic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6827</TotalTime>
  <Words>8778</Words>
  <Application>Microsoft Office PowerPoint</Application>
  <PresentationFormat>On-screen Show (4:3)</PresentationFormat>
  <Paragraphs>1065</Paragraphs>
  <Slides>76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ＭＳ Ｐゴシック</vt:lpstr>
      <vt:lpstr>宋体</vt:lpstr>
      <vt:lpstr>Arial</vt:lpstr>
      <vt:lpstr>Calibri</vt:lpstr>
      <vt:lpstr>Corbel</vt:lpstr>
      <vt:lpstr>Courier New</vt:lpstr>
      <vt:lpstr>Tahoma</vt:lpstr>
      <vt:lpstr>Wingdings</vt:lpstr>
      <vt:lpstr>Office Theme</vt:lpstr>
      <vt:lpstr>PowerPoint Presentation</vt:lpstr>
      <vt:lpstr>Serial vs. Parallel Programming Model</vt:lpstr>
      <vt:lpstr>Common Situation</vt:lpstr>
      <vt:lpstr>MapReduce Programming Model</vt:lpstr>
      <vt:lpstr>MapReduce Library</vt:lpstr>
      <vt:lpstr>Vocabulary and Number of Words in all Documents</vt:lpstr>
      <vt:lpstr>MapReduce Programming Model, Again</vt:lpstr>
      <vt:lpstr>MapReduce Execution </vt:lpstr>
      <vt:lpstr>Flow of Execution</vt:lpstr>
      <vt:lpstr>Open Source MapReduce</vt:lpstr>
      <vt:lpstr>PowerPoint Presentation</vt:lpstr>
      <vt:lpstr>Cloudera</vt:lpstr>
      <vt:lpstr>Hortonworks</vt:lpstr>
      <vt:lpstr>MapR</vt:lpstr>
      <vt:lpstr>Microsoft Azure, HDInsight</vt:lpstr>
      <vt:lpstr>IBM BigInsight</vt:lpstr>
      <vt:lpstr>References</vt:lpstr>
      <vt:lpstr>Lecture 03  Introduction to Spark</vt:lpstr>
      <vt:lpstr>Reference </vt:lpstr>
      <vt:lpstr>Spark</vt:lpstr>
      <vt:lpstr>What is Spark</vt:lpstr>
      <vt:lpstr>What is Spark</vt:lpstr>
      <vt:lpstr>Key Modules</vt:lpstr>
      <vt:lpstr>Key Modules</vt:lpstr>
      <vt:lpstr>Key Modules</vt:lpstr>
      <vt:lpstr>How does Spark Work?</vt:lpstr>
      <vt:lpstr>SparkSession</vt:lpstr>
      <vt:lpstr>Spark vs. Map Reduce</vt:lpstr>
      <vt:lpstr>Data Sharing in Map Reduce</vt:lpstr>
      <vt:lpstr>Data Sharing in Spark</vt:lpstr>
      <vt:lpstr>Spark vs. Map Reduce</vt:lpstr>
      <vt:lpstr>Spark vs. Hadoop</vt:lpstr>
      <vt:lpstr>Distributed Memory Processing</vt:lpstr>
      <vt:lpstr>Installation of Spark 2.2</vt:lpstr>
      <vt:lpstr>Java</vt:lpstr>
      <vt:lpstr>Python</vt:lpstr>
      <vt:lpstr>Scala</vt:lpstr>
      <vt:lpstr>Scala Programming Language (from Wikipedia)</vt:lpstr>
      <vt:lpstr>Install Spark 2.2</vt:lpstr>
      <vt:lpstr>Setup the Environment</vt:lpstr>
      <vt:lpstr>Spark Shells</vt:lpstr>
      <vt:lpstr>pyspark</vt:lpstr>
      <vt:lpstr>Shell verbosity and log4j.properties file</vt:lpstr>
      <vt:lpstr>Load Data (RDD)</vt:lpstr>
      <vt:lpstr>Load Data (RDD) from Local File</vt:lpstr>
      <vt:lpstr>Load Data (RDD) from the Cloud (AWS S3 Bucket)</vt:lpstr>
      <vt:lpstr>Python lambda Syntax</vt:lpstr>
      <vt:lpstr>filter() Method</vt:lpstr>
      <vt:lpstr>Passing Function to Spark in Python</vt:lpstr>
      <vt:lpstr>Passing Function in Java</vt:lpstr>
      <vt:lpstr>Spark Sources and Destinations of Data</vt:lpstr>
      <vt:lpstr>File Formats</vt:lpstr>
      <vt:lpstr>Standalone Applications</vt:lpstr>
      <vt:lpstr>Standalone Application in Python</vt:lpstr>
      <vt:lpstr>Python Applications use full HDFS path</vt:lpstr>
      <vt:lpstr>Initializing SparkContext object</vt:lpstr>
      <vt:lpstr>Initializing SparkContext</vt:lpstr>
      <vt:lpstr>SparkContext Object</vt:lpstr>
      <vt:lpstr>SparkContext API</vt:lpstr>
      <vt:lpstr>Building Spark Applications, WordCount.java</vt:lpstr>
      <vt:lpstr>Building Spark Applications, WordCount.scala</vt:lpstr>
      <vt:lpstr>Python, word-count.py, Reads Socket</vt:lpstr>
      <vt:lpstr>Python, word-count.py, Reads File</vt:lpstr>
      <vt:lpstr>R, word-count.r</vt:lpstr>
      <vt:lpstr>Building Spark Application</vt:lpstr>
      <vt:lpstr>Maven build file pom.xml</vt:lpstr>
      <vt:lpstr>Maven’s pom.xml file</vt:lpstr>
      <vt:lpstr>Building Spark Java Project with Maven</vt:lpstr>
      <vt:lpstr>Structure of Maven’s Project</vt:lpstr>
      <vt:lpstr>Generated Artifacts</vt:lpstr>
      <vt:lpstr>WordCount.java Spark’s Heavenly Output</vt:lpstr>
      <vt:lpstr>Scala Build Tool: sbt</vt:lpstr>
      <vt:lpstr>Linux tee Command</vt:lpstr>
      <vt:lpstr>Building Spark Scala Project with sbt</vt:lpstr>
      <vt:lpstr>Run Scala version of WordCount</vt:lpstr>
      <vt:lpstr>WordCount in Python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Zoran Djordjevic</cp:lastModifiedBy>
  <cp:revision>507</cp:revision>
  <cp:lastPrinted>2016-02-05T19:30:55Z</cp:lastPrinted>
  <dcterms:created xsi:type="dcterms:W3CDTF">2006-08-16T00:00:00Z</dcterms:created>
  <dcterms:modified xsi:type="dcterms:W3CDTF">2017-09-15T20:08:33Z</dcterms:modified>
</cp:coreProperties>
</file>