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6"/>
  </p:sldMasterIdLst>
  <p:notesMasterIdLst>
    <p:notesMasterId r:id="rId18"/>
  </p:notesMasterIdLst>
  <p:sldIdLst>
    <p:sldId id="266" r:id="rId7"/>
    <p:sldId id="269" r:id="rId8"/>
    <p:sldId id="270" r:id="rId9"/>
    <p:sldId id="271" r:id="rId10"/>
    <p:sldId id="278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nepoint" id="{007FA8C2-A8A6-4AE4-90B9-E6848908BBF9}">
          <p14:sldIdLst>
            <p14:sldId id="266"/>
            <p14:sldId id="269"/>
            <p14:sldId id="270"/>
            <p14:sldId id="271"/>
            <p14:sldId id="278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1094">
          <p15:clr>
            <a:srgbClr val="A4A3A4"/>
          </p15:clr>
        </p15:guide>
        <p15:guide id="5" orient="horz" pos="3770">
          <p15:clr>
            <a:srgbClr val="A4A3A4"/>
          </p15:clr>
        </p15:guide>
        <p15:guide id="6" orient="horz" pos="4110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1230">
          <p15:clr>
            <a:srgbClr val="A4A3A4"/>
          </p15:clr>
        </p15:guide>
        <p15:guide id="9" pos="2880">
          <p15:clr>
            <a:srgbClr val="A4A3A4"/>
          </p15:clr>
        </p15:guide>
        <p15:guide id="10" pos="295">
          <p15:clr>
            <a:srgbClr val="A4A3A4"/>
          </p15:clr>
        </p15:guide>
        <p15:guide id="11" pos="5193">
          <p15:clr>
            <a:srgbClr val="A4A3A4"/>
          </p15:clr>
        </p15:guide>
        <p15:guide id="12" pos="5465">
          <p15:clr>
            <a:srgbClr val="A4A3A4"/>
          </p15:clr>
        </p15:guide>
        <p15:guide id="13" orient="horz" pos="323">
          <p15:clr>
            <a:srgbClr val="A4A3A4"/>
          </p15:clr>
        </p15:guide>
        <p15:guide id="14" orient="horz" pos="3952">
          <p15:clr>
            <a:srgbClr val="A4A3A4"/>
          </p15:clr>
        </p15:guide>
        <p15:guide id="15" orient="horz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DADADA"/>
    <a:srgbClr val="6D7AB9"/>
    <a:srgbClr val="009EDC"/>
    <a:srgbClr val="B63F7C"/>
    <a:srgbClr val="5E6DB3"/>
    <a:srgbClr val="9D9D9D"/>
    <a:srgbClr val="000000"/>
    <a:srgbClr val="949599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000" autoAdjust="0"/>
  </p:normalViewPr>
  <p:slideViewPr>
    <p:cSldViewPr showGuides="1">
      <p:cViewPr varScale="1">
        <p:scale>
          <a:sx n="88" d="100"/>
          <a:sy n="88" d="100"/>
        </p:scale>
        <p:origin x="610" y="62"/>
      </p:cViewPr>
      <p:guideLst>
        <p:guide orient="horz" pos="2160"/>
        <p:guide orient="horz" pos="255"/>
        <p:guide orient="horz" pos="1253"/>
        <p:guide orient="horz" pos="1094"/>
        <p:guide orient="horz" pos="3770"/>
        <p:guide orient="horz" pos="4110"/>
        <p:guide orient="horz" pos="3884"/>
        <p:guide orient="horz" pos="1230"/>
        <p:guide pos="2880"/>
        <p:guide pos="295"/>
        <p:guide pos="5193"/>
        <p:guide pos="5465"/>
        <p:guide orient="horz" pos="323"/>
        <p:guide orient="horz" pos="3952"/>
        <p:guide orient="horz" pos="913"/>
      </p:guideLst>
    </p:cSldViewPr>
  </p:slideViewPr>
  <p:outlineViewPr>
    <p:cViewPr>
      <p:scale>
        <a:sx n="33" d="100"/>
        <a:sy n="33" d="100"/>
      </p:scale>
      <p:origin x="0" y="-33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28/11/2018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21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0"/>
            <a:ext cx="7389813" cy="6858000"/>
          </a:xfrm>
          <a:custGeom>
            <a:avLst/>
            <a:gdLst>
              <a:gd name="connsiteX0" fmla="*/ 0 w 7389813"/>
              <a:gd name="connsiteY0" fmla="*/ 0 h 6858000"/>
              <a:gd name="connsiteX1" fmla="*/ 7389813 w 7389813"/>
              <a:gd name="connsiteY1" fmla="*/ 0 h 6858000"/>
              <a:gd name="connsiteX2" fmla="*/ 3708711 w 7389813"/>
              <a:gd name="connsiteY2" fmla="*/ 6584123 h 6858000"/>
              <a:gd name="connsiteX3" fmla="*/ 3294016 w 7389813"/>
              <a:gd name="connsiteY3" fmla="*/ 6858000 h 6858000"/>
              <a:gd name="connsiteX4" fmla="*/ 0 w 738981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9813" h="6858000">
                <a:moveTo>
                  <a:pt x="0" y="0"/>
                </a:moveTo>
                <a:lnTo>
                  <a:pt x="7389813" y="0"/>
                </a:lnTo>
                <a:cubicBezTo>
                  <a:pt x="7226203" y="2721456"/>
                  <a:pt x="5809534" y="5105860"/>
                  <a:pt x="3708711" y="6584123"/>
                </a:cubicBezTo>
                <a:lnTo>
                  <a:pt x="32940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7389813" cy="6858000"/>
          </a:xfrm>
          <a:custGeom>
            <a:avLst/>
            <a:gdLst>
              <a:gd name="connsiteX0" fmla="*/ 0 w 7389813"/>
              <a:gd name="connsiteY0" fmla="*/ 0 h 6858000"/>
              <a:gd name="connsiteX1" fmla="*/ 7389813 w 7389813"/>
              <a:gd name="connsiteY1" fmla="*/ 0 h 6858000"/>
              <a:gd name="connsiteX2" fmla="*/ 3708711 w 7389813"/>
              <a:gd name="connsiteY2" fmla="*/ 6584123 h 6858000"/>
              <a:gd name="connsiteX3" fmla="*/ 3294016 w 7389813"/>
              <a:gd name="connsiteY3" fmla="*/ 6858000 h 6858000"/>
              <a:gd name="connsiteX4" fmla="*/ 0 w 738981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9813" h="6858000">
                <a:moveTo>
                  <a:pt x="0" y="0"/>
                </a:moveTo>
                <a:lnTo>
                  <a:pt x="7389813" y="0"/>
                </a:lnTo>
                <a:cubicBezTo>
                  <a:pt x="7226203" y="2721456"/>
                  <a:pt x="5809534" y="5105860"/>
                  <a:pt x="3708711" y="6584123"/>
                </a:cubicBezTo>
                <a:lnTo>
                  <a:pt x="3294016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tIns="108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Clr>
                <a:schemeClr val="accent5"/>
              </a:buClr>
              <a:buSzTx/>
              <a:buFont typeface="Wingdings" panose="05000000000000000000" pitchFamily="2" charset="2"/>
              <a:buNone/>
              <a:tabLst/>
              <a:defRPr/>
            </a:lvl1pPr>
          </a:lstStyle>
          <a:p>
            <a:r>
              <a:rPr lang="fr-FR" noProof="0" dirty="0" smtClean="0"/>
              <a:t>Sélectionner l’icône pour insérer une image, puis disposer l’image en arrière plan (Sélectionner l’image avec le bouton droit de la souris / Mettre à l’arrière plan)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675687" y="6524624"/>
            <a:ext cx="466283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57ABA6B-6FF3-4BB3-9358-6E6BDE867B79}" type="datetime1">
              <a:rPr lang="fr-FR" noProof="0" smtClean="0"/>
              <a:t>28/11/2018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675688" y="6524624"/>
            <a:ext cx="466282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Titre de la présentation (menu "Insertion / En-tête et pied de page")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675687" y="6524624"/>
            <a:ext cx="466283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pic>
        <p:nvPicPr>
          <p:cNvPr id="9" name="Image 8" descr="Logo_couv_100x35_rvb.pdf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544000" y="5598000"/>
            <a:ext cx="3600000" cy="1260000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512763"/>
            <a:ext cx="6263927" cy="273621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250" b="1">
                <a:solidFill>
                  <a:schemeClr val="bg1"/>
                </a:solidFill>
              </a:defRPr>
            </a:lvl1pPr>
            <a:lvl2pPr marL="0" indent="0">
              <a:buNone/>
              <a:defRPr sz="325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noProof="0" dirty="0" smtClean="0"/>
              <a:t>Titre de la présentation</a:t>
            </a:r>
          </a:p>
          <a:p>
            <a:pPr lvl="1"/>
            <a:r>
              <a:rPr lang="fr-FR" noProof="0" dirty="0" smtClean="0"/>
              <a:t>Sous-titre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468313" y="5337212"/>
            <a:ext cx="3563627" cy="972108"/>
          </a:xfrm>
        </p:spPr>
        <p:txBody>
          <a:bodyPr anchor="b" anchorCtr="0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noProof="0" dirty="0" smtClean="0"/>
              <a:t>Mois 2016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596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verture_ap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gray">
          <a:xfrm>
            <a:off x="0" y="0"/>
            <a:ext cx="7389813" cy="6867525"/>
          </a:xfrm>
          <a:custGeom>
            <a:avLst/>
            <a:gdLst>
              <a:gd name="T0" fmla="*/ 7749 w 7749"/>
              <a:gd name="T1" fmla="*/ 0 h 7199"/>
              <a:gd name="T2" fmla="*/ 7749 w 7749"/>
              <a:gd name="T3" fmla="*/ 0 h 7199"/>
              <a:gd name="T4" fmla="*/ 0 w 7749"/>
              <a:gd name="T5" fmla="*/ 0 h 7199"/>
              <a:gd name="T6" fmla="*/ 0 w 7749"/>
              <a:gd name="T7" fmla="*/ 7199 h 7199"/>
              <a:gd name="T8" fmla="*/ 3439 w 7749"/>
              <a:gd name="T9" fmla="*/ 7199 h 7199"/>
              <a:gd name="T10" fmla="*/ 7749 w 7749"/>
              <a:gd name="T11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49" h="7199">
                <a:moveTo>
                  <a:pt x="7749" y="0"/>
                </a:moveTo>
                <a:lnTo>
                  <a:pt x="7749" y="0"/>
                </a:lnTo>
                <a:lnTo>
                  <a:pt x="0" y="0"/>
                </a:lnTo>
                <a:lnTo>
                  <a:pt x="0" y="7199"/>
                </a:lnTo>
                <a:lnTo>
                  <a:pt x="3439" y="7199"/>
                </a:lnTo>
                <a:cubicBezTo>
                  <a:pt x="5888" y="5684"/>
                  <a:pt x="7566" y="3043"/>
                  <a:pt x="7749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675687" y="6524624"/>
            <a:ext cx="466283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E3E33C07-1BE2-46A3-BF3E-FE7E43309DEF}" type="datetime1">
              <a:rPr lang="fr-FR" noProof="0" smtClean="0"/>
              <a:t>28/11/2018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675688" y="6524624"/>
            <a:ext cx="466282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Titre de la présentation (menu "Insertion / En-tête et pied de page")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675687" y="6524624"/>
            <a:ext cx="466283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pic>
        <p:nvPicPr>
          <p:cNvPr id="9" name="Image 8" descr="Logo_couv_100x35_rvb.pdf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544000" y="5598000"/>
            <a:ext cx="3600000" cy="1260000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512763"/>
            <a:ext cx="6263927" cy="273621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250" b="1">
                <a:solidFill>
                  <a:schemeClr val="bg1"/>
                </a:solidFill>
              </a:defRPr>
            </a:lvl1pPr>
            <a:lvl2pPr marL="0" indent="0">
              <a:buNone/>
              <a:defRPr sz="325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noProof="0" dirty="0" smtClean="0"/>
              <a:t>Titre de la présentation</a:t>
            </a:r>
          </a:p>
          <a:p>
            <a:pPr lvl="1"/>
            <a:r>
              <a:rPr lang="fr-FR" noProof="0" dirty="0" smtClean="0"/>
              <a:t>Sous-titre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468313" y="5337212"/>
            <a:ext cx="3563627" cy="972108"/>
          </a:xfrm>
        </p:spPr>
        <p:txBody>
          <a:bodyPr anchor="b" anchorCtr="0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noProof="0" dirty="0" smtClean="0"/>
              <a:t>Mois 2016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6818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ap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 userDrawn="1"/>
        </p:nvSpPr>
        <p:spPr bwMode="gray">
          <a:xfrm>
            <a:off x="0" y="0"/>
            <a:ext cx="7389813" cy="6867525"/>
          </a:xfrm>
          <a:custGeom>
            <a:avLst/>
            <a:gdLst>
              <a:gd name="T0" fmla="*/ 7749 w 7749"/>
              <a:gd name="T1" fmla="*/ 0 h 7199"/>
              <a:gd name="T2" fmla="*/ 7749 w 7749"/>
              <a:gd name="T3" fmla="*/ 0 h 7199"/>
              <a:gd name="T4" fmla="*/ 0 w 7749"/>
              <a:gd name="T5" fmla="*/ 0 h 7199"/>
              <a:gd name="T6" fmla="*/ 0 w 7749"/>
              <a:gd name="T7" fmla="*/ 7199 h 7199"/>
              <a:gd name="T8" fmla="*/ 3439 w 7749"/>
              <a:gd name="T9" fmla="*/ 7199 h 7199"/>
              <a:gd name="T10" fmla="*/ 7749 w 7749"/>
              <a:gd name="T11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49" h="7199">
                <a:moveTo>
                  <a:pt x="7749" y="0"/>
                </a:moveTo>
                <a:lnTo>
                  <a:pt x="7749" y="0"/>
                </a:lnTo>
                <a:lnTo>
                  <a:pt x="0" y="0"/>
                </a:lnTo>
                <a:lnTo>
                  <a:pt x="0" y="7199"/>
                </a:lnTo>
                <a:lnTo>
                  <a:pt x="3439" y="7199"/>
                </a:lnTo>
                <a:cubicBezTo>
                  <a:pt x="5888" y="5684"/>
                  <a:pt x="7566" y="3043"/>
                  <a:pt x="7749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675687" y="6524624"/>
            <a:ext cx="466283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E3E33C07-1BE2-46A3-BF3E-FE7E43309DEF}" type="datetime1">
              <a:rPr lang="fr-FR" noProof="0" smtClean="0"/>
              <a:t>28/11/2018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675688" y="6524624"/>
            <a:ext cx="466282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Titre de la présentation (menu "Insertion / En-tête et pied de page")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675687" y="6524624"/>
            <a:ext cx="466283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pic>
        <p:nvPicPr>
          <p:cNvPr id="9" name="Image 8" descr="Logo_couv_100x35_rvb.pdf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544000" y="5598000"/>
            <a:ext cx="3600000" cy="1260000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512763"/>
            <a:ext cx="6263927" cy="273621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250" b="1">
                <a:solidFill>
                  <a:schemeClr val="bg1"/>
                </a:solidFill>
              </a:defRPr>
            </a:lvl1pPr>
            <a:lvl2pPr marL="0" indent="0">
              <a:buNone/>
              <a:defRPr sz="325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noProof="0" dirty="0" smtClean="0"/>
              <a:t>Titre de la présentation</a:t>
            </a:r>
          </a:p>
          <a:p>
            <a:pPr lvl="1"/>
            <a:r>
              <a:rPr lang="fr-FR" noProof="0" dirty="0" smtClean="0"/>
              <a:t>Sous-titre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468313" y="5337212"/>
            <a:ext cx="3563627" cy="972108"/>
          </a:xfrm>
        </p:spPr>
        <p:txBody>
          <a:bodyPr anchor="b" anchorCtr="0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noProof="0" dirty="0" smtClean="0"/>
              <a:t>Mois 2016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3170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144000" cy="2844000"/>
          </a:xfrm>
        </p:spPr>
        <p:txBody>
          <a:bodyPr tIns="72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 bwMode="gray">
          <a:xfrm>
            <a:off x="0" y="323850"/>
            <a:ext cx="2736000" cy="2520000"/>
          </a:xfrm>
          <a:custGeom>
            <a:avLst/>
            <a:gdLst>
              <a:gd name="connsiteX0" fmla="*/ 1187950 w 2736000"/>
              <a:gd name="connsiteY0" fmla="*/ 0 h 2520000"/>
              <a:gd name="connsiteX1" fmla="*/ 2736000 w 2736000"/>
              <a:gd name="connsiteY1" fmla="*/ 1548204 h 2520000"/>
              <a:gd name="connsiteX2" fmla="*/ 2392095 w 2736000"/>
              <a:gd name="connsiteY2" fmla="*/ 2520000 h 2520000"/>
              <a:gd name="connsiteX3" fmla="*/ 0 w 2736000"/>
              <a:gd name="connsiteY3" fmla="*/ 2520000 h 2520000"/>
              <a:gd name="connsiteX4" fmla="*/ 0 w 2736000"/>
              <a:gd name="connsiteY4" fmla="*/ 555448 h 2520000"/>
              <a:gd name="connsiteX5" fmla="*/ 1187950 w 2736000"/>
              <a:gd name="connsiteY5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6000" h="2520000">
                <a:moveTo>
                  <a:pt x="1187950" y="0"/>
                </a:moveTo>
                <a:cubicBezTo>
                  <a:pt x="2042474" y="0"/>
                  <a:pt x="2736000" y="692643"/>
                  <a:pt x="2736000" y="1548204"/>
                </a:cubicBezTo>
                <a:cubicBezTo>
                  <a:pt x="2736000" y="1915962"/>
                  <a:pt x="2607393" y="2254185"/>
                  <a:pt x="2392095" y="2520000"/>
                </a:cubicBezTo>
                <a:lnTo>
                  <a:pt x="0" y="2520000"/>
                </a:lnTo>
                <a:lnTo>
                  <a:pt x="0" y="555448"/>
                </a:lnTo>
                <a:cubicBezTo>
                  <a:pt x="283889" y="215320"/>
                  <a:pt x="710674" y="0"/>
                  <a:pt x="118795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txBody>
          <a:bodyPr wrap="square" tIns="720000" rIns="252000" anchor="ctr" anchorCtr="0">
            <a:noAutofit/>
          </a:bodyPr>
          <a:lstStyle>
            <a:lvl1pPr algn="ctr">
              <a:lnSpc>
                <a:spcPct val="105000"/>
              </a:lnSpc>
              <a:defRPr sz="120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noProof="0" dirty="0" smtClean="0"/>
              <a:t>00</a:t>
            </a:r>
            <a:endParaRPr lang="fr-FR" noProof="0" dirty="0"/>
          </a:p>
        </p:txBody>
      </p:sp>
      <p:cxnSp>
        <p:nvCxnSpPr>
          <p:cNvPr id="4" name="Connecteur droit 3"/>
          <p:cNvCxnSpPr/>
          <p:nvPr userDrawn="1"/>
        </p:nvCxnSpPr>
        <p:spPr bwMode="gray">
          <a:xfrm>
            <a:off x="468312" y="3429000"/>
            <a:ext cx="5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3681413"/>
            <a:ext cx="8207375" cy="230346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accent5"/>
                </a:solidFill>
              </a:defRPr>
            </a:lvl1pPr>
            <a:lvl2pPr marL="0" indent="0">
              <a:buNone/>
              <a:defRPr sz="4700">
                <a:solidFill>
                  <a:schemeClr val="accent5"/>
                </a:solidFill>
              </a:defRPr>
            </a:lvl2pPr>
          </a:lstStyle>
          <a:p>
            <a:pPr lvl="0"/>
            <a:r>
              <a:rPr lang="fr-FR" noProof="0" dirty="0" smtClean="0"/>
              <a:t>Titre de chapitre</a:t>
            </a:r>
          </a:p>
          <a:p>
            <a:pPr lvl="1"/>
            <a:r>
              <a:rPr lang="fr-FR" noProof="0" dirty="0" smtClean="0"/>
              <a:t>Sous-titre</a:t>
            </a:r>
            <a:endParaRPr lang="fr-FR" noProof="0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8675687" y="6524624"/>
            <a:ext cx="466283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EF1E0CAD-6E13-41CD-8FF4-D7FEDE09C93F}" type="datetime1">
              <a:rPr lang="fr-FR" noProof="0" smtClean="0"/>
              <a:t>28/11/2018</a:t>
            </a:fld>
            <a:endParaRPr lang="fr-FR" noProof="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8675688" y="6524624"/>
            <a:ext cx="466282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Titre de la présentation (menu "Insertion / En-tête et pied de page")</a:t>
            </a:r>
            <a:endParaRPr lang="fr-FR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8675687" y="6524624"/>
            <a:ext cx="466283" cy="333375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14C93A6-4AC2-4552-ACFF-0C3DF4837E43}" type="datetime1">
              <a:rPr lang="fr-FR" noProof="0" smtClean="0"/>
              <a:t>28/11/2018</a:t>
            </a:fld>
            <a:endParaRPr lang="fr-FR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noProof="0" smtClean="0"/>
              <a:t>Titre de la présentation (menu "Insertion / En-tête et pied de page")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404813"/>
            <a:ext cx="8207375" cy="133191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b="1"/>
            </a:lvl1pPr>
            <a:lvl2pPr marL="0" indent="0">
              <a:buNone/>
              <a:defRPr sz="2700">
                <a:solidFill>
                  <a:schemeClr val="accent5"/>
                </a:solidFill>
              </a:defRPr>
            </a:lvl2pPr>
          </a:lstStyle>
          <a:p>
            <a:pPr lvl="0"/>
            <a:r>
              <a:rPr lang="fr-FR" noProof="0" dirty="0" smtClean="0"/>
              <a:t>Titre de niveau 1</a:t>
            </a:r>
          </a:p>
          <a:p>
            <a:pPr lvl="1"/>
            <a:r>
              <a:rPr lang="fr-FR" noProof="0" dirty="0" smtClean="0"/>
              <a:t>Titre de niveau 2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68313" y="1952625"/>
            <a:ext cx="8207375" cy="403225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niveau 1</a:t>
            </a:r>
          </a:p>
          <a:p>
            <a:pPr lvl="1"/>
            <a:r>
              <a:rPr lang="fr-FR" noProof="0" dirty="0" smtClean="0"/>
              <a:t>Texte niveau 2</a:t>
            </a:r>
          </a:p>
          <a:p>
            <a:pPr lvl="2"/>
            <a:r>
              <a:rPr lang="fr-FR" noProof="0" dirty="0" smtClean="0"/>
              <a:t>Texte niveau 3</a:t>
            </a:r>
          </a:p>
          <a:p>
            <a:pPr lvl="3"/>
            <a:r>
              <a:rPr lang="fr-FR" noProof="0" dirty="0" smtClean="0"/>
              <a:t>Texte niveau 4</a:t>
            </a:r>
          </a:p>
          <a:p>
            <a:pPr lvl="4"/>
            <a:r>
              <a:rPr lang="fr-FR" noProof="0" dirty="0" smtClean="0"/>
              <a:t>Texte niveau 5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575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hau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C5BCD49-DCD1-4919-8EB0-F9D6C4A844CB}" type="datetime1">
              <a:rPr lang="fr-FR" noProof="0" smtClean="0"/>
              <a:t>28/11/2018</a:t>
            </a:fld>
            <a:endParaRPr lang="fr-FR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noProof="0" smtClean="0"/>
              <a:t>Titre de la présentation (menu "Insertion / En-tête et pied de page")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404813"/>
            <a:ext cx="8207375" cy="104457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b="1"/>
            </a:lvl1pPr>
            <a:lvl2pPr marL="0" indent="0">
              <a:buNone/>
              <a:defRPr sz="2700">
                <a:solidFill>
                  <a:schemeClr val="accent5"/>
                </a:solidFill>
              </a:defRPr>
            </a:lvl2pPr>
          </a:lstStyle>
          <a:p>
            <a:pPr lvl="0"/>
            <a:r>
              <a:rPr lang="fr-FR" noProof="0" dirty="0" smtClean="0"/>
              <a:t>Titre de niveau 1</a:t>
            </a:r>
          </a:p>
          <a:p>
            <a:pPr lvl="1"/>
            <a:r>
              <a:rPr lang="fr-FR" noProof="0" dirty="0" smtClean="0"/>
              <a:t>Titre de niveau 2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68313" y="3717032"/>
            <a:ext cx="8207375" cy="2267844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niveau 1</a:t>
            </a:r>
          </a:p>
          <a:p>
            <a:pPr lvl="1"/>
            <a:r>
              <a:rPr lang="fr-FR" noProof="0" dirty="0" smtClean="0"/>
              <a:t>Texte niveau 2</a:t>
            </a:r>
          </a:p>
          <a:p>
            <a:pPr lvl="2"/>
            <a:r>
              <a:rPr lang="fr-FR" noProof="0" dirty="0" smtClean="0"/>
              <a:t>Texte niveau 3</a:t>
            </a:r>
          </a:p>
          <a:p>
            <a:pPr lvl="3"/>
            <a:r>
              <a:rPr lang="fr-FR" noProof="0" dirty="0" smtClean="0"/>
              <a:t>Texte niveau 4</a:t>
            </a:r>
          </a:p>
          <a:p>
            <a:pPr lvl="4"/>
            <a:r>
              <a:rPr lang="fr-FR" noProof="0" dirty="0" smtClean="0"/>
              <a:t>Texte niveau 5</a:t>
            </a:r>
            <a:endParaRPr lang="fr-FR" noProof="0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468313" y="1449388"/>
            <a:ext cx="8207375" cy="1979612"/>
          </a:xfrm>
        </p:spPr>
        <p:txBody>
          <a:bodyPr tIns="72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6286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072C1F6-CF7F-4085-897A-6F03C3FEE319}" type="datetime1">
              <a:rPr lang="fr-FR" noProof="0" smtClean="0"/>
              <a:t>28/11/2018</a:t>
            </a:fld>
            <a:endParaRPr lang="fr-FR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noProof="0" smtClean="0"/>
              <a:t>Titre de la présentation (menu "Insertion / En-tête et pied de page")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404813"/>
            <a:ext cx="8207375" cy="133191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00" b="1"/>
            </a:lvl1pPr>
            <a:lvl2pPr marL="0" indent="0">
              <a:buNone/>
              <a:defRPr sz="2700">
                <a:solidFill>
                  <a:schemeClr val="accent5"/>
                </a:solidFill>
              </a:defRPr>
            </a:lvl2pPr>
          </a:lstStyle>
          <a:p>
            <a:pPr lvl="0"/>
            <a:r>
              <a:rPr lang="fr-FR" noProof="0" dirty="0" smtClean="0"/>
              <a:t>Titre de niveau 1</a:t>
            </a:r>
          </a:p>
          <a:p>
            <a:pPr lvl="1"/>
            <a:r>
              <a:rPr lang="fr-FR" noProof="0" dirty="0" smtClean="0"/>
              <a:t>Titre de niveau 2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468312" y="1952626"/>
            <a:ext cx="3996000" cy="403225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niveau 1</a:t>
            </a:r>
          </a:p>
          <a:p>
            <a:pPr lvl="1"/>
            <a:r>
              <a:rPr lang="fr-FR" noProof="0" dirty="0" smtClean="0"/>
              <a:t>Texte niveau 2</a:t>
            </a:r>
          </a:p>
          <a:p>
            <a:pPr lvl="2"/>
            <a:r>
              <a:rPr lang="fr-FR" noProof="0" dirty="0" smtClean="0"/>
              <a:t>Texte niveau 3</a:t>
            </a:r>
          </a:p>
          <a:p>
            <a:pPr lvl="3"/>
            <a:r>
              <a:rPr lang="fr-FR" noProof="0" dirty="0" smtClean="0"/>
              <a:t>Texte niveau 4</a:t>
            </a:r>
          </a:p>
          <a:p>
            <a:pPr lvl="4"/>
            <a:r>
              <a:rPr lang="fr-FR" noProof="0" dirty="0" smtClean="0"/>
              <a:t>Texte niveau 5</a:t>
            </a:r>
            <a:endParaRPr lang="fr-FR" noProof="0" dirty="0"/>
          </a:p>
        </p:txBody>
      </p:sp>
      <p:sp>
        <p:nvSpPr>
          <p:cNvPr id="8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4680012" y="1989138"/>
            <a:ext cx="3995676" cy="3995736"/>
          </a:xfrm>
        </p:spPr>
        <p:txBody>
          <a:bodyPr tIns="72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3438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age norm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3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509"/>
            <a:ext cx="7772400" cy="1470025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255" y="-26988"/>
            <a:ext cx="7489825" cy="549276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250825" y="908050"/>
            <a:ext cx="8642350" cy="5257800"/>
          </a:xfrm>
        </p:spPr>
        <p:txBody>
          <a:bodyPr/>
          <a:lstStyle/>
          <a:p>
            <a:pPr lvl="0"/>
            <a:r>
              <a:rPr lang="fr-FR" noProof="0" dirty="0" smtClean="0"/>
              <a:t>Cliquez sur l'icône pour ajouter un tableau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100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68313" y="404813"/>
            <a:ext cx="8207375" cy="13319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68313" y="1952625"/>
            <a:ext cx="8207375" cy="40322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niveau 1</a:t>
            </a:r>
          </a:p>
          <a:p>
            <a:pPr lvl="1"/>
            <a:r>
              <a:rPr lang="fr-FR" noProof="0" dirty="0" smtClean="0"/>
              <a:t>Texte niveau 2</a:t>
            </a:r>
          </a:p>
          <a:p>
            <a:pPr lvl="2"/>
            <a:r>
              <a:rPr lang="fr-FR" noProof="0" dirty="0" smtClean="0"/>
              <a:t>Texte niveau 3</a:t>
            </a:r>
          </a:p>
          <a:p>
            <a:pPr lvl="3"/>
            <a:r>
              <a:rPr lang="fr-FR" noProof="0" dirty="0" smtClean="0"/>
              <a:t>Texte niveau 4</a:t>
            </a:r>
          </a:p>
          <a:p>
            <a:pPr lvl="4"/>
            <a:r>
              <a:rPr lang="fr-FR" noProof="0" dirty="0" smtClean="0"/>
              <a:t>Texte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791581" y="6165850"/>
            <a:ext cx="1044116" cy="358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83419A0-6B78-4EC6-8154-046A6C534D64}" type="datetime1">
              <a:rPr lang="fr-FR" noProof="0" smtClean="0"/>
              <a:t>28/11/2018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871700" y="6165850"/>
            <a:ext cx="4644516" cy="358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noProof="0" smtClean="0"/>
              <a:t>Titre de la présentation (menu "Insertion / En-tête et pied de page")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468313" y="6165850"/>
            <a:ext cx="323267" cy="35877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pic>
        <p:nvPicPr>
          <p:cNvPr id="8" name="Image 7" descr="Logo_suite_60x20_rvb.pdf"/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984000" y="6128475"/>
            <a:ext cx="21590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0" r:id="rId2"/>
    <p:sldLayoutId id="2147483799" r:id="rId3"/>
    <p:sldLayoutId id="2147483813" r:id="rId4"/>
    <p:sldLayoutId id="2147483811" r:id="rId5"/>
    <p:sldLayoutId id="2147483812" r:id="rId6"/>
    <p:sldLayoutId id="2147483817" r:id="rId7"/>
    <p:sldLayoutId id="2147483819" r:id="rId8"/>
    <p:sldLayoutId id="2147483821" r:id="rId9"/>
    <p:sldLayoutId id="214748389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1200"/>
        </a:spcBef>
        <a:spcAft>
          <a:spcPts val="400"/>
        </a:spcAft>
        <a:buClr>
          <a:schemeClr val="accent5"/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79388" algn="l" defTabSz="914400" rtl="0" eaLnBrk="1" latinLnBrk="0" hangingPunct="1">
        <a:lnSpc>
          <a:spcPct val="100000"/>
        </a:lnSpc>
        <a:spcBef>
          <a:spcPts val="0"/>
        </a:spcBef>
        <a:buSzPct val="7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44000" algn="l" defTabSz="914400" rtl="0" eaLnBrk="1" latinLnBrk="0" hangingPunct="1">
        <a:lnSpc>
          <a:spcPct val="100000"/>
        </a:lnSpc>
        <a:spcBef>
          <a:spcPts val="0"/>
        </a:spcBef>
        <a:buSzPct val="70000"/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00000"/>
        </a:lnSpc>
        <a:spcBef>
          <a:spcPts val="0"/>
        </a:spcBef>
        <a:buSzPct val="70000"/>
        <a:buFont typeface="Wingdings" panose="05000000000000000000" pitchFamily="2" charset="2"/>
        <a:buChar char="l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92000" indent="-108000" algn="l" defTabSz="914400" rtl="0" eaLnBrk="1" latinLnBrk="0" hangingPunct="1">
        <a:lnSpc>
          <a:spcPct val="100000"/>
        </a:lnSpc>
        <a:spcBef>
          <a:spcPts val="0"/>
        </a:spcBef>
        <a:buSzPct val="70000"/>
        <a:buFont typeface="Wingdings" panose="05000000000000000000" pitchFamily="2" charset="2"/>
        <a:buChar char="l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Sommaire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6753"/>
            <a:ext cx="3838718" cy="2520280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-850510" y="641821"/>
            <a:ext cx="9795287" cy="5430144"/>
            <a:chOff x="-850510" y="641821"/>
            <a:chExt cx="9795287" cy="5430144"/>
          </a:xfrm>
        </p:grpSpPr>
        <p:sp>
          <p:nvSpPr>
            <p:cNvPr id="10" name="Arc plein 9"/>
            <p:cNvSpPr/>
            <p:nvPr/>
          </p:nvSpPr>
          <p:spPr>
            <a:xfrm>
              <a:off x="-850510" y="641821"/>
              <a:ext cx="5430144" cy="5430144"/>
            </a:xfrm>
            <a:prstGeom prst="blockArc">
              <a:avLst>
                <a:gd name="adj1" fmla="val 18900000"/>
                <a:gd name="adj2" fmla="val 2700000"/>
                <a:gd name="adj3" fmla="val 398"/>
              </a:avLst>
            </a:prstGeom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e libre 10"/>
            <p:cNvSpPr/>
            <p:nvPr/>
          </p:nvSpPr>
          <p:spPr>
            <a:xfrm>
              <a:off x="4033460" y="1553106"/>
              <a:ext cx="4911317" cy="424515"/>
            </a:xfrm>
            <a:custGeom>
              <a:avLst/>
              <a:gdLst>
                <a:gd name="connsiteX0" fmla="*/ 0 w 4911317"/>
                <a:gd name="connsiteY0" fmla="*/ 0 h 424515"/>
                <a:gd name="connsiteX1" fmla="*/ 4911317 w 4911317"/>
                <a:gd name="connsiteY1" fmla="*/ 0 h 424515"/>
                <a:gd name="connsiteX2" fmla="*/ 4911317 w 4911317"/>
                <a:gd name="connsiteY2" fmla="*/ 424515 h 424515"/>
                <a:gd name="connsiteX3" fmla="*/ 0 w 4911317"/>
                <a:gd name="connsiteY3" fmla="*/ 424515 h 424515"/>
                <a:gd name="connsiteX4" fmla="*/ 0 w 4911317"/>
                <a:gd name="connsiteY4" fmla="*/ 0 h 42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1317" h="424515">
                  <a:moveTo>
                    <a:pt x="0" y="0"/>
                  </a:moveTo>
                  <a:lnTo>
                    <a:pt x="4911317" y="0"/>
                  </a:lnTo>
                  <a:lnTo>
                    <a:pt x="4911317" y="424515"/>
                  </a:lnTo>
                  <a:lnTo>
                    <a:pt x="0" y="4245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6959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dirty="0" smtClean="0"/>
                <a:t>Introduction</a:t>
              </a:r>
              <a:endParaRPr lang="fr-FR" sz="2300" kern="12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768138" y="1500041"/>
              <a:ext cx="530644" cy="53064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dirty="0"/>
                <a:t>1</a:t>
              </a:r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382652" y="2189798"/>
              <a:ext cx="4562124" cy="424515"/>
            </a:xfrm>
            <a:custGeom>
              <a:avLst/>
              <a:gdLst>
                <a:gd name="connsiteX0" fmla="*/ 0 w 4562124"/>
                <a:gd name="connsiteY0" fmla="*/ 0 h 424515"/>
                <a:gd name="connsiteX1" fmla="*/ 4562124 w 4562124"/>
                <a:gd name="connsiteY1" fmla="*/ 0 h 424515"/>
                <a:gd name="connsiteX2" fmla="*/ 4562124 w 4562124"/>
                <a:gd name="connsiteY2" fmla="*/ 424515 h 424515"/>
                <a:gd name="connsiteX3" fmla="*/ 0 w 4562124"/>
                <a:gd name="connsiteY3" fmla="*/ 424515 h 424515"/>
                <a:gd name="connsiteX4" fmla="*/ 0 w 4562124"/>
                <a:gd name="connsiteY4" fmla="*/ 0 h 42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2124" h="424515">
                  <a:moveTo>
                    <a:pt x="0" y="0"/>
                  </a:moveTo>
                  <a:lnTo>
                    <a:pt x="4562124" y="0"/>
                  </a:lnTo>
                  <a:lnTo>
                    <a:pt x="4562124" y="424515"/>
                  </a:lnTo>
                  <a:lnTo>
                    <a:pt x="0" y="4245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6959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err="1" smtClean="0"/>
                <a:t>Before</a:t>
              </a:r>
              <a:r>
                <a:rPr lang="fr-FR" sz="2300" kern="1200" dirty="0" smtClean="0"/>
                <a:t> </a:t>
              </a:r>
              <a:r>
                <a:rPr lang="fr-FR" sz="2300" kern="1200" dirty="0" err="1" smtClean="0"/>
                <a:t>DevOps</a:t>
              </a:r>
              <a:endParaRPr lang="fr-FR" sz="2300" kern="1200" dirty="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117330" y="2136734"/>
              <a:ext cx="530644" cy="53064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4542330" y="2826490"/>
              <a:ext cx="4402447" cy="424515"/>
            </a:xfrm>
            <a:custGeom>
              <a:avLst/>
              <a:gdLst>
                <a:gd name="connsiteX0" fmla="*/ 0 w 4402447"/>
                <a:gd name="connsiteY0" fmla="*/ 0 h 424515"/>
                <a:gd name="connsiteX1" fmla="*/ 4402447 w 4402447"/>
                <a:gd name="connsiteY1" fmla="*/ 0 h 424515"/>
                <a:gd name="connsiteX2" fmla="*/ 4402447 w 4402447"/>
                <a:gd name="connsiteY2" fmla="*/ 424515 h 424515"/>
                <a:gd name="connsiteX3" fmla="*/ 0 w 4402447"/>
                <a:gd name="connsiteY3" fmla="*/ 424515 h 424515"/>
                <a:gd name="connsiteX4" fmla="*/ 0 w 4402447"/>
                <a:gd name="connsiteY4" fmla="*/ 0 h 42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2447" h="424515">
                  <a:moveTo>
                    <a:pt x="0" y="0"/>
                  </a:moveTo>
                  <a:lnTo>
                    <a:pt x="4402447" y="0"/>
                  </a:lnTo>
                  <a:lnTo>
                    <a:pt x="4402447" y="424515"/>
                  </a:lnTo>
                  <a:lnTo>
                    <a:pt x="0" y="4245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6959" tIns="58420" rIns="58420" bIns="58420" numCol="1" spcCol="1270" anchor="ctr" anchorCtr="0">
              <a:noAutofit/>
            </a:bodyPr>
            <a:lstStyle/>
            <a:p>
              <a:pPr lvl="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dirty="0" err="1"/>
                <a:t>After</a:t>
              </a:r>
              <a:r>
                <a:rPr lang="fr-FR" sz="2300" dirty="0"/>
                <a:t> </a:t>
              </a:r>
              <a:r>
                <a:rPr lang="fr-FR" sz="2300" kern="1200" dirty="0" err="1" smtClean="0"/>
                <a:t>Devops</a:t>
              </a:r>
              <a:endParaRPr lang="fr-FR" sz="2300" kern="1200" dirty="0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277007" y="2773426"/>
              <a:ext cx="530644" cy="53064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4542330" y="3462779"/>
              <a:ext cx="4402447" cy="424515"/>
            </a:xfrm>
            <a:custGeom>
              <a:avLst/>
              <a:gdLst>
                <a:gd name="connsiteX0" fmla="*/ 0 w 4402447"/>
                <a:gd name="connsiteY0" fmla="*/ 0 h 424515"/>
                <a:gd name="connsiteX1" fmla="*/ 4402447 w 4402447"/>
                <a:gd name="connsiteY1" fmla="*/ 0 h 424515"/>
                <a:gd name="connsiteX2" fmla="*/ 4402447 w 4402447"/>
                <a:gd name="connsiteY2" fmla="*/ 424515 h 424515"/>
                <a:gd name="connsiteX3" fmla="*/ 0 w 4402447"/>
                <a:gd name="connsiteY3" fmla="*/ 424515 h 424515"/>
                <a:gd name="connsiteX4" fmla="*/ 0 w 4402447"/>
                <a:gd name="connsiteY4" fmla="*/ 0 h 42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2447" h="424515">
                  <a:moveTo>
                    <a:pt x="0" y="0"/>
                  </a:moveTo>
                  <a:lnTo>
                    <a:pt x="4402447" y="0"/>
                  </a:lnTo>
                  <a:lnTo>
                    <a:pt x="4402447" y="424515"/>
                  </a:lnTo>
                  <a:lnTo>
                    <a:pt x="0" y="4245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6959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Global Architect Solution</a:t>
              </a:r>
              <a:endParaRPr lang="fr-FR" sz="2300" kern="1200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277007" y="3409715"/>
              <a:ext cx="530644" cy="53064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4382652" y="4099472"/>
              <a:ext cx="4562124" cy="424515"/>
            </a:xfrm>
            <a:custGeom>
              <a:avLst/>
              <a:gdLst>
                <a:gd name="connsiteX0" fmla="*/ 0 w 4562124"/>
                <a:gd name="connsiteY0" fmla="*/ 0 h 424515"/>
                <a:gd name="connsiteX1" fmla="*/ 4562124 w 4562124"/>
                <a:gd name="connsiteY1" fmla="*/ 0 h 424515"/>
                <a:gd name="connsiteX2" fmla="*/ 4562124 w 4562124"/>
                <a:gd name="connsiteY2" fmla="*/ 424515 h 424515"/>
                <a:gd name="connsiteX3" fmla="*/ 0 w 4562124"/>
                <a:gd name="connsiteY3" fmla="*/ 424515 h 424515"/>
                <a:gd name="connsiteX4" fmla="*/ 0 w 4562124"/>
                <a:gd name="connsiteY4" fmla="*/ 0 h 42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2124" h="424515">
                  <a:moveTo>
                    <a:pt x="0" y="0"/>
                  </a:moveTo>
                  <a:lnTo>
                    <a:pt x="4562124" y="0"/>
                  </a:lnTo>
                  <a:lnTo>
                    <a:pt x="4562124" y="424515"/>
                  </a:lnTo>
                  <a:lnTo>
                    <a:pt x="0" y="4245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6959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 smtClean="0"/>
                <a:t>Jobs Description</a:t>
              </a:r>
              <a:endParaRPr lang="fr-FR" sz="2300" kern="1200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4117330" y="4046407"/>
              <a:ext cx="530644" cy="53064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4033460" y="4736164"/>
              <a:ext cx="4911317" cy="424515"/>
            </a:xfrm>
            <a:custGeom>
              <a:avLst/>
              <a:gdLst>
                <a:gd name="connsiteX0" fmla="*/ 0 w 4911317"/>
                <a:gd name="connsiteY0" fmla="*/ 0 h 424515"/>
                <a:gd name="connsiteX1" fmla="*/ 4911317 w 4911317"/>
                <a:gd name="connsiteY1" fmla="*/ 0 h 424515"/>
                <a:gd name="connsiteX2" fmla="*/ 4911317 w 4911317"/>
                <a:gd name="connsiteY2" fmla="*/ 424515 h 424515"/>
                <a:gd name="connsiteX3" fmla="*/ 0 w 4911317"/>
                <a:gd name="connsiteY3" fmla="*/ 424515 h 424515"/>
                <a:gd name="connsiteX4" fmla="*/ 0 w 4911317"/>
                <a:gd name="connsiteY4" fmla="*/ 0 h 42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1317" h="424515">
                  <a:moveTo>
                    <a:pt x="0" y="0"/>
                  </a:moveTo>
                  <a:lnTo>
                    <a:pt x="4911317" y="0"/>
                  </a:lnTo>
                  <a:lnTo>
                    <a:pt x="4911317" y="424515"/>
                  </a:lnTo>
                  <a:lnTo>
                    <a:pt x="0" y="4245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6959" tIns="58420" rIns="58420" bIns="5842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smtClean="0"/>
                <a:t>Annexes</a:t>
              </a:r>
              <a:endParaRPr lang="fr-FR" sz="2300" kern="1200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768138" y="4683100"/>
              <a:ext cx="530644" cy="53064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fr-FR" dirty="0" smtClean="0"/>
                <a:t>6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8679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Description Jobs: </a:t>
            </a:r>
            <a:r>
              <a:rPr lang="fr-FR" dirty="0"/>
              <a:t>EVHC_DEPLOY_VERSION_QA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464496"/>
          </a:xfrm>
        </p:spPr>
        <p:txBody>
          <a:bodyPr/>
          <a:lstStyle/>
          <a:p>
            <a:pPr lvl="0"/>
            <a:r>
              <a:rPr lang="en-US" dirty="0" smtClean="0"/>
              <a:t>This </a:t>
            </a:r>
            <a:r>
              <a:rPr lang="en-US" dirty="0"/>
              <a:t>is a job that takes in parameter the name of a branch and the version of the tag to be deployed under the qualification environment</a:t>
            </a:r>
            <a:r>
              <a:rPr lang="en-US" dirty="0" smtClean="0"/>
              <a:t>.</a:t>
            </a:r>
          </a:p>
          <a:p>
            <a:pPr lvl="0"/>
            <a:r>
              <a:rPr lang="fr-FR" dirty="0" err="1" smtClean="0"/>
              <a:t>Below</a:t>
            </a:r>
            <a:r>
              <a:rPr lang="fr-FR" dirty="0" smtClean="0"/>
              <a:t> a </a:t>
            </a:r>
            <a:r>
              <a:rPr lang="fr-FR" dirty="0" err="1" smtClean="0"/>
              <a:t>JenkinsPipeline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for EVHC_DEPLOY_VERSION_QA</a:t>
            </a:r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15616" y="2420888"/>
            <a:ext cx="691276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Jobs: EVHC_DEPLOY_PROD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328593"/>
          </a:xfrm>
        </p:spPr>
        <p:txBody>
          <a:bodyPr/>
          <a:lstStyle/>
          <a:p>
            <a:r>
              <a:rPr lang="en-US" dirty="0"/>
              <a:t>This is a job parameterized that takes the new development version of the master branch and the release version below the setup of the job </a:t>
            </a:r>
            <a:r>
              <a:rPr lang="en-US" dirty="0" smtClean="0"/>
              <a:t>EVHC_DEPLOY_PROD</a:t>
            </a:r>
          </a:p>
          <a:p>
            <a:r>
              <a:rPr lang="en-US" dirty="0" smtClean="0"/>
              <a:t>Below a </a:t>
            </a:r>
            <a:r>
              <a:rPr lang="en-US" dirty="0" err="1" smtClean="0"/>
              <a:t>JenkinsPipeline</a:t>
            </a:r>
            <a:r>
              <a:rPr lang="en-US" dirty="0" smtClean="0"/>
              <a:t> execution EVHC_DEPLOY_PROD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4" y="2558273"/>
            <a:ext cx="851818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1079971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75252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Continuous </a:t>
            </a:r>
            <a:r>
              <a:rPr lang="en-US" sz="2800" b="1" dirty="0"/>
              <a:t>Integration (CI) </a:t>
            </a:r>
            <a:r>
              <a:rPr lang="en-US" sz="2800" dirty="0"/>
              <a:t>is a development practice where developers integrate code into a </a:t>
            </a:r>
            <a:r>
              <a:rPr lang="en-US" sz="2800" b="1" dirty="0"/>
              <a:t>shared repository </a:t>
            </a:r>
            <a:r>
              <a:rPr lang="en-US" sz="2800" dirty="0"/>
              <a:t>frequently, preferably several times a day. Each integration can then be </a:t>
            </a:r>
            <a:r>
              <a:rPr lang="en-US" sz="2800" b="1" dirty="0"/>
              <a:t>verified by an automated build and automated tests</a:t>
            </a:r>
            <a:r>
              <a:rPr lang="en-US" sz="2800" dirty="0"/>
              <a:t>. While automated testing is not strictly part of CI it is typically </a:t>
            </a:r>
            <a:r>
              <a:rPr lang="en-US" sz="2800" dirty="0" smtClean="0"/>
              <a:t>implied</a:t>
            </a:r>
          </a:p>
          <a:p>
            <a:r>
              <a:rPr lang="en-US" sz="2800" b="1" dirty="0"/>
              <a:t>Continuous Delivery </a:t>
            </a:r>
            <a:r>
              <a:rPr lang="en-US" sz="2800" dirty="0"/>
              <a:t>doesn't mean every change is deployed to production ASAP. It means every change is proven to be </a:t>
            </a:r>
            <a:r>
              <a:rPr lang="en-US" sz="2800" b="1" dirty="0"/>
              <a:t>deployable at any time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99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07375" cy="1331911"/>
          </a:xfrm>
        </p:spPr>
        <p:txBody>
          <a:bodyPr/>
          <a:lstStyle/>
          <a:p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DevOps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7524" y="980728"/>
            <a:ext cx="8568952" cy="5400600"/>
          </a:xfrm>
        </p:spPr>
        <p:txBody>
          <a:bodyPr/>
          <a:lstStyle/>
          <a:p>
            <a:r>
              <a:rPr lang="en-US" sz="2400" dirty="0" smtClean="0"/>
              <a:t>Compilation </a:t>
            </a:r>
            <a:r>
              <a:rPr lang="en-US" sz="2400" dirty="0"/>
              <a:t>, build and generate EAR </a:t>
            </a:r>
            <a:r>
              <a:rPr lang="en-US" sz="2400" dirty="0" smtClean="0"/>
              <a:t>in developer machine :(</a:t>
            </a:r>
          </a:p>
          <a:p>
            <a:r>
              <a:rPr lang="en-US" sz="2400" dirty="0" smtClean="0"/>
              <a:t>Upload </a:t>
            </a:r>
            <a:r>
              <a:rPr lang="en-US" sz="2400" dirty="0"/>
              <a:t>external </a:t>
            </a:r>
            <a:r>
              <a:rPr lang="en-US" sz="2400" dirty="0" err="1"/>
              <a:t>JBoss</a:t>
            </a:r>
            <a:r>
              <a:rPr lang="en-US" sz="2400" dirty="0"/>
              <a:t> </a:t>
            </a:r>
            <a:r>
              <a:rPr lang="en-US" sz="2400" dirty="0" smtClean="0"/>
              <a:t>configuration </a:t>
            </a:r>
            <a:r>
              <a:rPr lang="en-US" sz="2400" dirty="0"/>
              <a:t>files</a:t>
            </a:r>
            <a:r>
              <a:rPr lang="en-US" sz="2400" dirty="0" smtClean="0"/>
              <a:t> </a:t>
            </a:r>
            <a:r>
              <a:rPr lang="en-US" sz="2400" dirty="0"/>
              <a:t>in S3  by </a:t>
            </a:r>
            <a:r>
              <a:rPr lang="en-US" sz="2400" dirty="0" smtClean="0"/>
              <a:t>developer </a:t>
            </a:r>
            <a:r>
              <a:rPr lang="en-US" sz="2400" dirty="0"/>
              <a:t>( config.zip and modules.zip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SNAPSHOT </a:t>
            </a:r>
            <a:r>
              <a:rPr lang="en-US" sz="2400" dirty="0"/>
              <a:t>version deployed in QA and production </a:t>
            </a:r>
            <a:r>
              <a:rPr lang="en-US" sz="2400" dirty="0" smtClean="0"/>
              <a:t>Environments 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have not a repository manager Nexus or </a:t>
            </a:r>
            <a:r>
              <a:rPr lang="en-US" sz="2400" dirty="0" err="1"/>
              <a:t>Artifactory</a:t>
            </a:r>
            <a:r>
              <a:rPr lang="en-US" sz="2400" dirty="0"/>
              <a:t> </a:t>
            </a:r>
            <a:r>
              <a:rPr lang="en-US" sz="2400" dirty="0" smtClean="0"/>
              <a:t>for save artifacts EVHC application versions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No metric </a:t>
            </a:r>
            <a:r>
              <a:rPr lang="en-US" sz="2400" dirty="0"/>
              <a:t>source code delivered after push </a:t>
            </a:r>
            <a:r>
              <a:rPr lang="en-US" sz="2400" dirty="0" smtClean="0"/>
              <a:t>code branch </a:t>
            </a:r>
            <a:r>
              <a:rPr lang="en-US" sz="2400" dirty="0"/>
              <a:t>in </a:t>
            </a:r>
            <a:r>
              <a:rPr lang="en-US" sz="2400" dirty="0" err="1"/>
              <a:t>git</a:t>
            </a:r>
            <a:r>
              <a:rPr lang="en-US" sz="2400" dirty="0"/>
              <a:t> repository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Manual tasks when you deploy EVHC application in </a:t>
            </a:r>
            <a:r>
              <a:rPr lang="en-US" sz="2400" dirty="0" err="1" smtClean="0"/>
              <a:t>JBoss</a:t>
            </a:r>
            <a:r>
              <a:rPr lang="en-US" sz="2400" dirty="0" smtClean="0"/>
              <a:t> Server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825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786" y="0"/>
            <a:ext cx="8207375" cy="1331911"/>
          </a:xfrm>
        </p:spPr>
        <p:txBody>
          <a:bodyPr/>
          <a:lstStyle/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DevOps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786" y="1058719"/>
            <a:ext cx="9084718" cy="49625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Started build </a:t>
            </a:r>
            <a:r>
              <a:rPr lang="en-US" sz="2400" dirty="0"/>
              <a:t>and compile source code after every </a:t>
            </a:r>
            <a:r>
              <a:rPr lang="en-US" sz="2400" dirty="0" smtClean="0"/>
              <a:t>push  branch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build </a:t>
            </a:r>
            <a:r>
              <a:rPr lang="en-US" sz="2400" dirty="0"/>
              <a:t>compile </a:t>
            </a:r>
            <a:r>
              <a:rPr lang="en-US" sz="2400" dirty="0" smtClean="0"/>
              <a:t>and generate </a:t>
            </a:r>
            <a:r>
              <a:rPr lang="en-US" sz="2400" dirty="0"/>
              <a:t>package by </a:t>
            </a:r>
            <a:r>
              <a:rPr lang="en-US" sz="2400" dirty="0" smtClean="0"/>
              <a:t>Jenkins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generate automatically a  </a:t>
            </a:r>
            <a:r>
              <a:rPr lang="en-US" sz="2400" dirty="0"/>
              <a:t>tag version when you generate a release </a:t>
            </a:r>
            <a:r>
              <a:rPr lang="en-US" sz="2400" dirty="0" smtClean="0"/>
              <a:t>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Deploy EVHC </a:t>
            </a:r>
            <a:r>
              <a:rPr lang="en-US" sz="2400" dirty="0"/>
              <a:t>in </a:t>
            </a:r>
            <a:r>
              <a:rPr lang="en-US" sz="2400" dirty="0" err="1" smtClean="0"/>
              <a:t>JBoss</a:t>
            </a:r>
            <a:r>
              <a:rPr lang="en-US" sz="2400" dirty="0" smtClean="0"/>
              <a:t> by </a:t>
            </a:r>
            <a:r>
              <a:rPr lang="en-US" sz="2400" dirty="0"/>
              <a:t>Jenkins</a:t>
            </a:r>
            <a:endParaRPr lang="fr-F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Deploy EVHC configuration in S3 bucket and nexus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deployment </a:t>
            </a:r>
            <a:r>
              <a:rPr lang="en-US" sz="2400" dirty="0"/>
              <a:t>snapshots and releases versions  in </a:t>
            </a:r>
            <a:r>
              <a:rPr lang="en-US" sz="2400" dirty="0" smtClean="0"/>
              <a:t>Nexus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generate </a:t>
            </a:r>
            <a:r>
              <a:rPr lang="en-US" sz="2400" dirty="0"/>
              <a:t>a </a:t>
            </a:r>
            <a:r>
              <a:rPr lang="en-US" sz="2400" dirty="0" smtClean="0"/>
              <a:t>metric </a:t>
            </a:r>
            <a:r>
              <a:rPr lang="en-US" sz="2400" dirty="0"/>
              <a:t>source code </a:t>
            </a:r>
            <a:r>
              <a:rPr lang="en-US" sz="2400" dirty="0" smtClean="0"/>
              <a:t>every build and </a:t>
            </a:r>
            <a:r>
              <a:rPr lang="en-US" sz="2400" dirty="0"/>
              <a:t>saved in </a:t>
            </a:r>
            <a:r>
              <a:rPr lang="en-US" sz="2400" dirty="0" err="1" smtClean="0"/>
              <a:t>SonarQube</a:t>
            </a:r>
            <a:r>
              <a:rPr lang="en-US" sz="2400" dirty="0" smtClean="0"/>
              <a:t> plate-</a:t>
            </a:r>
            <a:r>
              <a:rPr lang="en-US" sz="2400" dirty="0" err="1" smtClean="0"/>
              <a:t>forme</a:t>
            </a:r>
            <a:r>
              <a:rPr lang="en-US" sz="2400" dirty="0" smtClean="0"/>
              <a:t>  </a:t>
            </a:r>
            <a:r>
              <a:rPr lang="en-US" sz="2400" dirty="0"/>
              <a:t>execute </a:t>
            </a:r>
            <a:r>
              <a:rPr lang="en-US" sz="2400" dirty="0" smtClean="0"/>
              <a:t>test and generate results</a:t>
            </a:r>
          </a:p>
        </p:txBody>
      </p:sp>
    </p:spTree>
    <p:extLst>
      <p:ext uri="{BB962C8B-B14F-4D97-AF65-F5344CB8AC3E}">
        <p14:creationId xmlns:p14="http://schemas.microsoft.com/office/powerpoint/2010/main" val="38862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Global Architect Solution</a:t>
            </a:r>
            <a:endParaRPr lang="fr-FR" dirty="0"/>
          </a:p>
        </p:txBody>
      </p:sp>
      <p:sp>
        <p:nvSpPr>
          <p:cNvPr id="4" name="CustomShape 2"/>
          <p:cNvSpPr>
            <a:spLocks noGrp="1"/>
          </p:cNvSpPr>
          <p:nvPr>
            <p:ph idx="1"/>
          </p:nvPr>
        </p:nvSpPr>
        <p:spPr>
          <a:xfrm>
            <a:off x="468313" y="908720"/>
            <a:ext cx="8640191" cy="51125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lnSpc>
                <a:spcPct val="100000"/>
              </a:lnSpc>
            </a:pPr>
            <a:r>
              <a:rPr lang="en-US" sz="32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Digram</a:t>
            </a:r>
            <a:r>
              <a:rPr lang="en-US" sz="32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software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 120"/>
          <p:cNvPicPr/>
          <p:nvPr/>
        </p:nvPicPr>
        <p:blipFill>
          <a:blip r:embed="rId2"/>
          <a:stretch/>
        </p:blipFill>
        <p:spPr>
          <a:xfrm>
            <a:off x="7567813" y="4462980"/>
            <a:ext cx="1087200" cy="438120"/>
          </a:xfrm>
          <a:prstGeom prst="rect">
            <a:avLst/>
          </a:prstGeom>
          <a:ln>
            <a:noFill/>
          </a:ln>
        </p:spPr>
      </p:pic>
      <p:pic>
        <p:nvPicPr>
          <p:cNvPr id="6" name="Image 121"/>
          <p:cNvPicPr/>
          <p:nvPr/>
        </p:nvPicPr>
        <p:blipFill>
          <a:blip r:embed="rId3"/>
          <a:stretch/>
        </p:blipFill>
        <p:spPr>
          <a:xfrm>
            <a:off x="6840835" y="2513680"/>
            <a:ext cx="2029320" cy="563400"/>
          </a:xfrm>
          <a:prstGeom prst="rect">
            <a:avLst/>
          </a:prstGeom>
          <a:ln>
            <a:noFill/>
          </a:ln>
        </p:spPr>
      </p:pic>
      <p:pic>
        <p:nvPicPr>
          <p:cNvPr id="7" name="Image 116"/>
          <p:cNvPicPr/>
          <p:nvPr/>
        </p:nvPicPr>
        <p:blipFill>
          <a:blip r:embed="rId4"/>
          <a:stretch/>
        </p:blipFill>
        <p:spPr>
          <a:xfrm>
            <a:off x="683568" y="4828393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8" name="Image 117"/>
          <p:cNvPicPr/>
          <p:nvPr/>
        </p:nvPicPr>
        <p:blipFill>
          <a:blip r:embed="rId5"/>
          <a:stretch/>
        </p:blipFill>
        <p:spPr>
          <a:xfrm>
            <a:off x="4283968" y="2471628"/>
            <a:ext cx="770532" cy="926115"/>
          </a:xfrm>
          <a:prstGeom prst="rect">
            <a:avLst/>
          </a:prstGeom>
          <a:ln>
            <a:noFill/>
          </a:ln>
        </p:spPr>
      </p:pic>
      <p:pic>
        <p:nvPicPr>
          <p:cNvPr id="9" name="Image 118"/>
          <p:cNvPicPr/>
          <p:nvPr/>
        </p:nvPicPr>
        <p:blipFill>
          <a:blip r:embed="rId6"/>
          <a:stretch/>
        </p:blipFill>
        <p:spPr>
          <a:xfrm>
            <a:off x="3766734" y="5157192"/>
            <a:ext cx="1610532" cy="801264"/>
          </a:xfrm>
          <a:prstGeom prst="rect">
            <a:avLst/>
          </a:prstGeom>
          <a:ln>
            <a:noFill/>
          </a:ln>
        </p:spPr>
      </p:pic>
      <p:pic>
        <p:nvPicPr>
          <p:cNvPr id="10" name="Image 119"/>
          <p:cNvPicPr/>
          <p:nvPr/>
        </p:nvPicPr>
        <p:blipFill>
          <a:blip r:embed="rId7"/>
          <a:stretch/>
        </p:blipFill>
        <p:spPr>
          <a:xfrm>
            <a:off x="1405098" y="2795380"/>
            <a:ext cx="924044" cy="775760"/>
          </a:xfrm>
          <a:prstGeom prst="rect">
            <a:avLst/>
          </a:prstGeom>
          <a:ln>
            <a:noFill/>
          </a:ln>
        </p:spPr>
      </p:pic>
      <p:pic>
        <p:nvPicPr>
          <p:cNvPr id="11" name="Image 128"/>
          <p:cNvPicPr/>
          <p:nvPr/>
        </p:nvPicPr>
        <p:blipFill>
          <a:blip r:embed="rId8"/>
          <a:stretch/>
        </p:blipFill>
        <p:spPr>
          <a:xfrm>
            <a:off x="7452320" y="1211494"/>
            <a:ext cx="1055520" cy="439920"/>
          </a:xfrm>
          <a:prstGeom prst="rect">
            <a:avLst/>
          </a:prstGeom>
          <a:ln>
            <a:noFill/>
          </a:ln>
        </p:spPr>
      </p:pic>
      <p:cxnSp>
        <p:nvCxnSpPr>
          <p:cNvPr id="17" name="Connecteur droit avec flèche 16"/>
          <p:cNvCxnSpPr>
            <a:stCxn id="10" idx="2"/>
            <a:endCxn id="7" idx="0"/>
          </p:cNvCxnSpPr>
          <p:nvPr/>
        </p:nvCxnSpPr>
        <p:spPr>
          <a:xfrm flipH="1">
            <a:off x="1140588" y="3571140"/>
            <a:ext cx="726532" cy="12572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50344" y="3930108"/>
            <a:ext cx="152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Pull/Push source code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5076056" y="3415948"/>
            <a:ext cx="2491757" cy="1266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652120" y="380316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artifacts</a:t>
            </a:r>
            <a:endParaRPr lang="fr-FR" dirty="0"/>
          </a:p>
        </p:txBody>
      </p:sp>
      <p:cxnSp>
        <p:nvCxnSpPr>
          <p:cNvPr id="23" name="Connecteur droit avec flèche 22"/>
          <p:cNvCxnSpPr>
            <a:endCxn id="6" idx="1"/>
          </p:cNvCxnSpPr>
          <p:nvPr/>
        </p:nvCxnSpPr>
        <p:spPr>
          <a:xfrm flipV="1">
            <a:off x="5148064" y="2795380"/>
            <a:ext cx="1692771" cy="1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182114" y="2208876"/>
            <a:ext cx="219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Generate</a:t>
            </a:r>
            <a:r>
              <a:rPr lang="fr-FR" dirty="0" smtClean="0"/>
              <a:t> a  </a:t>
            </a:r>
            <a:r>
              <a:rPr lang="fr-FR" dirty="0" err="1" smtClean="0"/>
              <a:t>metric</a:t>
            </a:r>
            <a:r>
              <a:rPr lang="fr-FR" dirty="0" smtClean="0"/>
              <a:t> source code 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4860032" y="1340768"/>
            <a:ext cx="2592288" cy="10585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210254" y="1345166"/>
            <a:ext cx="189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Generate</a:t>
            </a:r>
            <a:r>
              <a:rPr lang="fr-FR" dirty="0" smtClean="0"/>
              <a:t> a </a:t>
            </a:r>
            <a:r>
              <a:rPr lang="fr-FR" dirty="0" err="1" smtClean="0"/>
              <a:t>junit</a:t>
            </a:r>
            <a:r>
              <a:rPr lang="fr-FR" dirty="0" smtClean="0"/>
              <a:t> reports</a:t>
            </a:r>
            <a:endParaRPr lang="fr-FR" dirty="0"/>
          </a:p>
        </p:txBody>
      </p:sp>
      <p:cxnSp>
        <p:nvCxnSpPr>
          <p:cNvPr id="40" name="Connecteur droit avec flèche 39"/>
          <p:cNvCxnSpPr>
            <a:endCxn id="8" idx="1"/>
          </p:cNvCxnSpPr>
          <p:nvPr/>
        </p:nvCxnSpPr>
        <p:spPr>
          <a:xfrm flipV="1">
            <a:off x="2329142" y="2934686"/>
            <a:ext cx="1954826" cy="24857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379303" y="2648750"/>
            <a:ext cx="17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Pull/Tag/Push</a:t>
            </a:r>
            <a:endParaRPr lang="fr-FR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03" y="3981585"/>
            <a:ext cx="620688" cy="620688"/>
          </a:xfrm>
          <a:prstGeom prst="rect">
            <a:avLst/>
          </a:prstGeom>
        </p:spPr>
      </p:pic>
      <p:cxnSp>
        <p:nvCxnSpPr>
          <p:cNvPr id="44" name="Connecteur en angle 43"/>
          <p:cNvCxnSpPr>
            <a:endCxn id="42" idx="0"/>
          </p:cNvCxnSpPr>
          <p:nvPr/>
        </p:nvCxnSpPr>
        <p:spPr>
          <a:xfrm rot="5400000">
            <a:off x="4232820" y="3545171"/>
            <a:ext cx="583842" cy="28898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endCxn id="9" idx="0"/>
          </p:cNvCxnSpPr>
          <p:nvPr/>
        </p:nvCxnSpPr>
        <p:spPr>
          <a:xfrm rot="16200000" flipH="1">
            <a:off x="4204186" y="4789377"/>
            <a:ext cx="543875" cy="19175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976515" y="4595603"/>
            <a:ext cx="166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evhc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 smtClean="0"/>
              <a:t>Jobs Description: EVHC_AUTO_BUILD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1031" y="1556792"/>
            <a:ext cx="8207375" cy="4032251"/>
          </a:xfrm>
        </p:spPr>
        <p:txBody>
          <a:bodyPr/>
          <a:lstStyle/>
          <a:p>
            <a:r>
              <a:rPr lang="en-US" sz="2400" dirty="0"/>
              <a:t>The EVHC_AUTO_BUILD job does not have a Jenkins file, this is a freestyle type job that is based on the SCM polling plugin that allows you to detect the various updates on all branches of GIT repository if it found after 5 minutes it automatically launches a BUILD «</a:t>
            </a:r>
            <a:r>
              <a:rPr lang="en-US" sz="2400" dirty="0" err="1"/>
              <a:t>mvn</a:t>
            </a:r>
            <a:r>
              <a:rPr lang="en-US" sz="2400" dirty="0"/>
              <a:t> clean install » and sends a mail in case the branch is unstable</a:t>
            </a: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9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07375" cy="1331911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Jobs Description:  </a:t>
            </a:r>
            <a:r>
              <a:rPr lang="fr-FR" dirty="0"/>
              <a:t>EVHC_BUILD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9368"/>
            <a:ext cx="9113845" cy="5400600"/>
          </a:xfrm>
        </p:spPr>
        <p:txBody>
          <a:bodyPr/>
          <a:lstStyle/>
          <a:p>
            <a:r>
              <a:rPr lang="en-US" b="1" dirty="0" smtClean="0"/>
              <a:t>EVHC_BUILD: </a:t>
            </a:r>
            <a:r>
              <a:rPr lang="en-US" dirty="0" smtClean="0"/>
              <a:t>This </a:t>
            </a:r>
            <a:r>
              <a:rPr lang="en-US" dirty="0"/>
              <a:t>is a job that takes as a parameter the name of a branch then it performs a set of tasks described in a Jenkins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</a:t>
            </a:r>
            <a:r>
              <a:rPr lang="fr-FR" dirty="0" err="1" smtClean="0"/>
              <a:t>below</a:t>
            </a:r>
            <a:r>
              <a:rPr lang="fr-FR" dirty="0" smtClean="0"/>
              <a:t> a </a:t>
            </a:r>
            <a:r>
              <a:rPr lang="fr-FR" dirty="0" err="1" smtClean="0"/>
              <a:t>JenkinsPipeline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for EVHC_BUILD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99592" y="2636912"/>
            <a:ext cx="720080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207375" cy="1331911"/>
          </a:xfrm>
        </p:spPr>
        <p:txBody>
          <a:bodyPr>
            <a:normAutofit/>
          </a:bodyPr>
          <a:lstStyle/>
          <a:p>
            <a:r>
              <a:rPr lang="fr-FR" dirty="0" smtClean="0"/>
              <a:t>Description Jobs: EVHC_DEPLOY_DEV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5" y="1052737"/>
            <a:ext cx="8784976" cy="4968552"/>
          </a:xfrm>
        </p:spPr>
        <p:txBody>
          <a:bodyPr/>
          <a:lstStyle/>
          <a:p>
            <a:r>
              <a:rPr lang="en-US" dirty="0"/>
              <a:t>It is a job that allows to deploy the "dev" branch under the development environment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Below</a:t>
            </a:r>
            <a:r>
              <a:rPr lang="fr-FR" dirty="0" smtClean="0"/>
              <a:t> a </a:t>
            </a:r>
            <a:r>
              <a:rPr lang="fr-FR" dirty="0" err="1" smtClean="0"/>
              <a:t>JenkinsPipeline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for EVHC_DEPLOY_DEV 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95536" y="2348880"/>
            <a:ext cx="7916061" cy="4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989" y="0"/>
            <a:ext cx="8207375" cy="1331911"/>
          </a:xfrm>
        </p:spPr>
        <p:txBody>
          <a:bodyPr>
            <a:normAutofit/>
          </a:bodyPr>
          <a:lstStyle/>
          <a:p>
            <a:r>
              <a:rPr lang="fr-FR" dirty="0" smtClean="0"/>
              <a:t>Description Jobs: EVHC_DEPLOY_QA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5" y="1556792"/>
            <a:ext cx="9036496" cy="4608511"/>
          </a:xfrm>
        </p:spPr>
        <p:txBody>
          <a:bodyPr/>
          <a:lstStyle/>
          <a:p>
            <a:r>
              <a:rPr lang="en-US" dirty="0"/>
              <a:t>This is a job that takes in parameter the release version of the application and the new SNAPSHOT version below a screen copy of the settings of the job EVHC_DEPLOY_QA</a:t>
            </a:r>
            <a:endParaRPr lang="fr-FR" dirty="0"/>
          </a:p>
          <a:p>
            <a:r>
              <a:rPr lang="fr-FR" dirty="0" err="1" smtClean="0"/>
              <a:t>Below</a:t>
            </a:r>
            <a:r>
              <a:rPr lang="fr-FR" dirty="0" smtClean="0"/>
              <a:t> a </a:t>
            </a:r>
            <a:r>
              <a:rPr lang="fr-FR" dirty="0" err="1" smtClean="0"/>
              <a:t>JenkinsPipeline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for EVHC_DEPLOY_QA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49289" y="2924944"/>
            <a:ext cx="8352928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epoint">
  <a:themeElements>
    <a:clrScheme name="onepoint">
      <a:dk1>
        <a:sysClr val="windowText" lastClr="000000"/>
      </a:dk1>
      <a:lt1>
        <a:sysClr val="window" lastClr="FFFFFF"/>
      </a:lt1>
      <a:dk2>
        <a:srgbClr val="D6AD10"/>
      </a:dk2>
      <a:lt2>
        <a:srgbClr val="7BAC5C"/>
      </a:lt2>
      <a:accent1>
        <a:srgbClr val="009EDC"/>
      </a:accent1>
      <a:accent2>
        <a:srgbClr val="9D9D9D"/>
      </a:accent2>
      <a:accent3>
        <a:srgbClr val="6F6F6F"/>
      </a:accent3>
      <a:accent4>
        <a:srgbClr val="DADADA"/>
      </a:accent4>
      <a:accent5>
        <a:srgbClr val="636CAD"/>
      </a:accent5>
      <a:accent6>
        <a:srgbClr val="B53C75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a4e1e20-cb98-4b90-9052-dac452f19ed0">VXZZJ7ZDZKCF-40-74</_dlc_DocId>
    <_dlc_DocIdUrl xmlns="aa4e1e20-cb98-4b90-9052-dac452f19ed0">
      <Url>https://pfc.groupeonepoint.com/DIND/SMQ/GRC/_layouts/15/DocIdRedir.aspx?ID=VXZZJ7ZDZKCF-40-74</Url>
      <Description>VXZZJ7ZDZKCF-40-74</Description>
    </_dlc_DocIdUrl>
    <Index_x0020_de_x0020_tri xmlns="a77d4096-0e10-4f7a-819b-c77dbee710f6">01</Index_x0020_de_x0020_tri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 SMQ" ma:contentTypeID="0x010100DD5EF24E2E9F5045A71537785D801F0B005E9499DE6E387349AA73E9F3192C3B0A" ma:contentTypeVersion="9" ma:contentTypeDescription="Elément document à ajouter dans une bibliothèque de document du Système de Management de la Qualité" ma:contentTypeScope="" ma:versionID="6dc03b0d31f5145cdbeab71b4342e21a">
  <xsd:schema xmlns:xsd="http://www.w3.org/2001/XMLSchema" xmlns:xs="http://www.w3.org/2001/XMLSchema" xmlns:p="http://schemas.microsoft.com/office/2006/metadata/properties" xmlns:ns2="a77d4096-0e10-4f7a-819b-c77dbee710f6" xmlns:ns3="aa4e1e20-cb98-4b90-9052-dac452f19ed0" targetNamespace="http://schemas.microsoft.com/office/2006/metadata/properties" ma:root="true" ma:fieldsID="023aa79e0fd4227715a084f3dcfa7ec1" ns2:_="" ns3:_="">
    <xsd:import namespace="a77d4096-0e10-4f7a-819b-c77dbee710f6"/>
    <xsd:import namespace="aa4e1e20-cb98-4b90-9052-dac452f19ed0"/>
    <xsd:element name="properties">
      <xsd:complexType>
        <xsd:sequence>
          <xsd:element name="documentManagement">
            <xsd:complexType>
              <xsd:all>
                <xsd:element ref="ns2:Index_x0020_de_x0020_tri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d4096-0e10-4f7a-819b-c77dbee710f6" elementFormDefault="qualified">
    <xsd:import namespace="http://schemas.microsoft.com/office/2006/documentManagement/types"/>
    <xsd:import namespace="http://schemas.microsoft.com/office/infopath/2007/PartnerControls"/>
    <xsd:element name="Index_x0020_de_x0020_tri" ma:index="1" nillable="true" ma:displayName="Index de tri" ma:default="01" ma:description="Donnée permettant d'effectuer un tri personnalisé" ma:format="Dropdown" ma:indexed="true" ma:internalName="Index_x0020_de_x0020_tri">
      <xsd:simpleType>
        <xsd:restriction base="dms:Choice">
          <xsd:enumeration value="01"/>
          <xsd:enumeration value="02"/>
          <xsd:enumeration value="03"/>
          <xsd:enumeration value="04"/>
          <xsd:enumeration value="05"/>
          <xsd:enumeration value="06"/>
          <xsd:enumeration value="07"/>
          <xsd:enumeration value="08"/>
          <xsd:enumeration value="09"/>
          <xsd:enumeration value="1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e1e20-cb98-4b90-9052-dac452f19ed0" elementFormDefault="qualified">
    <xsd:import namespace="http://schemas.microsoft.com/office/2006/documentManagement/types"/>
    <xsd:import namespace="http://schemas.microsoft.com/office/infopath/2007/PartnerControls"/>
    <xsd:element name="_dlc_DocId" ma:index="6" nillable="true" ma:displayName="Valeur d’ID de document" ma:description="Valeur de l’ID de document affecté à cet élément." ma:internalName="_dlc_DocId" ma:readOnly="true">
      <xsd:simpleType>
        <xsd:restriction base="dms:Text"/>
      </xsd:simpleType>
    </xsd:element>
    <xsd:element name="_dlc_DocIdUrl" ma:index="7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Type de contenu"/>
        <xsd:element ref="dc:title" minOccurs="0" maxOccurs="1" ma:index="0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13" ma:displayName="Catégorie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F1D26A-1055-44E2-8F2D-C98BAD770AA7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a77d4096-0e10-4f7a-819b-c77dbee710f6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a4e1e20-cb98-4b90-9052-dac452f19ed0"/>
  </ds:schemaRefs>
</ds:datastoreItem>
</file>

<file path=customXml/itemProps2.xml><?xml version="1.0" encoding="utf-8"?>
<ds:datastoreItem xmlns:ds="http://schemas.openxmlformats.org/officeDocument/2006/customXml" ds:itemID="{AB2FDE14-5C61-46C1-BC1B-C66FDD5AB1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d4096-0e10-4f7a-819b-c77dbee710f6"/>
    <ds:schemaRef ds:uri="aa4e1e20-cb98-4b90-9052-dac452f19e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1D0D02-6CE1-4B04-A429-4B4F7B79E2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88B5BA0-08DF-4949-88A2-BE70CB36087E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530BB5E8-A655-43A3-A420-C27859F4B2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500</Words>
  <Application>Microsoft Office PowerPoint</Application>
  <PresentationFormat>Affichage à l'écran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onepoint</vt:lpstr>
      <vt:lpstr>Sommaire</vt:lpstr>
      <vt:lpstr>Introduction </vt:lpstr>
      <vt:lpstr>Before DevOps</vt:lpstr>
      <vt:lpstr>After DevOps</vt:lpstr>
      <vt:lpstr>Global Architect Solution</vt:lpstr>
      <vt:lpstr>Jobs Description: EVHC_AUTO_BUILD  </vt:lpstr>
      <vt:lpstr>Jobs Description:  EVHC_BUILD </vt:lpstr>
      <vt:lpstr>Description Jobs: EVHC_DEPLOY_DEV</vt:lpstr>
      <vt:lpstr>Description Jobs: EVHC_DEPLOY_QA</vt:lpstr>
      <vt:lpstr>Description Jobs: EVHC_DEPLOY_VERSION_QA </vt:lpstr>
      <vt:lpstr>Description Jobs: EVHC_DEPLOY_PROD</vt:lpstr>
    </vt:vector>
  </TitlesOfParts>
  <Manager>onepoint</Manager>
  <Company>Groupe onePoint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Slides Onepoint</dc:title>
  <dc:subject>onepoint</dc:subject>
  <dc:creator>Charline DELFOUR</dc:creator>
  <cp:lastModifiedBy>Wassim KALLEL</cp:lastModifiedBy>
  <cp:revision>147</cp:revision>
  <dcterms:created xsi:type="dcterms:W3CDTF">2016-04-11T20:12:15Z</dcterms:created>
  <dcterms:modified xsi:type="dcterms:W3CDTF">2018-11-28T10:41:40Z</dcterms:modified>
  <cp:category>Modèles 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277682fb-f9a8-4feb-977a-29dab3af86f9</vt:lpwstr>
  </property>
  <property fmtid="{D5CDD505-2E9C-101B-9397-08002B2CF9AE}" pid="3" name="ContentTypeId">
    <vt:lpwstr>0x010100DD5EF24E2E9F5045A71537785D801F0B005E9499DE6E387349AA73E9F3192C3B0A</vt:lpwstr>
  </property>
</Properties>
</file>