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9" r:id="rId3"/>
    <p:sldId id="262" r:id="rId4"/>
    <p:sldId id="300" r:id="rId5"/>
    <p:sldId id="301" r:id="rId6"/>
    <p:sldId id="302" r:id="rId7"/>
    <p:sldId id="260" r:id="rId8"/>
    <p:sldId id="303" r:id="rId9"/>
    <p:sldId id="278" r:id="rId10"/>
    <p:sldId id="267" r:id="rId11"/>
    <p:sldId id="276" r:id="rId12"/>
    <p:sldId id="270" r:id="rId13"/>
    <p:sldId id="304" r:id="rId14"/>
    <p:sldId id="306" r:id="rId15"/>
    <p:sldId id="305" r:id="rId16"/>
    <p:sldId id="274" r:id="rId17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9"/>
      <p:bold r:id="rId20"/>
    </p:embeddedFont>
    <p:embeddedFont>
      <p:font typeface="Jura Medium" panose="020B0604020202020204" charset="0"/>
      <p:regular r:id="rId21"/>
      <p:bold r:id="rId22"/>
    </p:embeddedFont>
    <p:embeddedFont>
      <p:font typeface="Orbitron Black" panose="020B0604020202020204" charset="0"/>
      <p:bold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DE1D82-296F-46F1-83CC-B5D1E9CD88DA}">
  <a:tblStyle styleId="{CFDE1D82-296F-46F1-83CC-B5D1E9CD8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CE103-D87A-4D48-8966-8977BC22A92E}" type="doc">
      <dgm:prSet loTypeId="urn:microsoft.com/office/officeart/2005/8/layout/equation1" loCatId="relationship" qsTypeId="urn:microsoft.com/office/officeart/2005/8/quickstyle/simple2" qsCatId="simple" csTypeId="urn:microsoft.com/office/officeart/2005/8/colors/accent0_3" csCatId="mainScheme" phldr="1"/>
      <dgm:spPr/>
    </dgm:pt>
    <dgm:pt modelId="{8BE13C81-96B6-4C9F-AD84-3574AD71602C}">
      <dgm:prSet phldrT="[Texte]"/>
      <dgm:spPr/>
      <dgm:t>
        <a:bodyPr/>
        <a:lstStyle/>
        <a:p>
          <a:r>
            <a:rPr lang="fr-FR" dirty="0"/>
            <a:t>Genre</a:t>
          </a:r>
        </a:p>
      </dgm:t>
    </dgm:pt>
    <dgm:pt modelId="{CDBC3DAD-8A96-4533-B077-EEA101A6BE29}" type="parTrans" cxnId="{9866AC21-505F-41B8-888F-4DC3C1BD4226}">
      <dgm:prSet/>
      <dgm:spPr/>
      <dgm:t>
        <a:bodyPr/>
        <a:lstStyle/>
        <a:p>
          <a:endParaRPr lang="fr-FR"/>
        </a:p>
      </dgm:t>
    </dgm:pt>
    <dgm:pt modelId="{A27AAA82-B868-48B7-80B9-3885F65F0045}" type="sibTrans" cxnId="{9866AC21-505F-41B8-888F-4DC3C1BD4226}">
      <dgm:prSet/>
      <dgm:spPr/>
      <dgm:t>
        <a:bodyPr/>
        <a:lstStyle/>
        <a:p>
          <a:endParaRPr lang="fr-FR"/>
        </a:p>
      </dgm:t>
    </dgm:pt>
    <dgm:pt modelId="{062B8E54-2E97-4151-8784-6C9703C2DE6B}">
      <dgm:prSet phldrT="[Texte]"/>
      <dgm:spPr/>
      <dgm:t>
        <a:bodyPr/>
        <a:lstStyle/>
        <a:p>
          <a:r>
            <a:rPr lang="fr-FR" dirty="0"/>
            <a:t>Age</a:t>
          </a:r>
        </a:p>
      </dgm:t>
    </dgm:pt>
    <dgm:pt modelId="{80AA9EA4-5480-4DDE-AE8D-EEE98CA28692}" type="parTrans" cxnId="{3508883D-7343-42D8-AB8F-15919C1ECC4A}">
      <dgm:prSet/>
      <dgm:spPr/>
      <dgm:t>
        <a:bodyPr/>
        <a:lstStyle/>
        <a:p>
          <a:endParaRPr lang="fr-FR"/>
        </a:p>
      </dgm:t>
    </dgm:pt>
    <dgm:pt modelId="{021CB2A1-7B68-4854-A67A-EA651FD50C90}" type="sibTrans" cxnId="{3508883D-7343-42D8-AB8F-15919C1ECC4A}">
      <dgm:prSet/>
      <dgm:spPr/>
      <dgm:t>
        <a:bodyPr/>
        <a:lstStyle/>
        <a:p>
          <a:endParaRPr lang="fr-FR"/>
        </a:p>
      </dgm:t>
    </dgm:pt>
    <dgm:pt modelId="{1D165A83-FF4E-4936-92BA-2F0417AE0E3A}">
      <dgm:prSet phldrT="[Texte]"/>
      <dgm:spPr/>
      <dgm:t>
        <a:bodyPr/>
        <a:lstStyle/>
        <a:p>
          <a:r>
            <a:rPr lang="fr-FR" dirty="0"/>
            <a:t>Base de données</a:t>
          </a:r>
        </a:p>
      </dgm:t>
    </dgm:pt>
    <dgm:pt modelId="{8E040788-6A0A-4294-A093-DC4BD81441E5}" type="parTrans" cxnId="{9A74C8C4-7F01-4661-8BB6-F07D8415A46A}">
      <dgm:prSet/>
      <dgm:spPr/>
      <dgm:t>
        <a:bodyPr/>
        <a:lstStyle/>
        <a:p>
          <a:endParaRPr lang="fr-FR"/>
        </a:p>
      </dgm:t>
    </dgm:pt>
    <dgm:pt modelId="{10972A81-AA8A-43D4-B9E6-C1D4B27A5E68}" type="sibTrans" cxnId="{9A74C8C4-7F01-4661-8BB6-F07D8415A46A}">
      <dgm:prSet/>
      <dgm:spPr/>
      <dgm:t>
        <a:bodyPr/>
        <a:lstStyle/>
        <a:p>
          <a:endParaRPr lang="fr-FR"/>
        </a:p>
      </dgm:t>
    </dgm:pt>
    <dgm:pt modelId="{544FB7AE-ADFD-4E0D-A880-B4D22BB0472A}" type="pres">
      <dgm:prSet presAssocID="{F02CE103-D87A-4D48-8966-8977BC22A92E}" presName="linearFlow" presStyleCnt="0">
        <dgm:presLayoutVars>
          <dgm:dir/>
          <dgm:resizeHandles val="exact"/>
        </dgm:presLayoutVars>
      </dgm:prSet>
      <dgm:spPr/>
    </dgm:pt>
    <dgm:pt modelId="{6BBDE538-1512-484C-80F6-E859D7AA7640}" type="pres">
      <dgm:prSet presAssocID="{8BE13C81-96B6-4C9F-AD84-3574AD71602C}" presName="node" presStyleLbl="node1" presStyleIdx="0" presStyleCnt="3">
        <dgm:presLayoutVars>
          <dgm:bulletEnabled val="1"/>
        </dgm:presLayoutVars>
      </dgm:prSet>
      <dgm:spPr/>
    </dgm:pt>
    <dgm:pt modelId="{ACD0188A-DA46-42D4-84A4-7435E4F52EDD}" type="pres">
      <dgm:prSet presAssocID="{A27AAA82-B868-48B7-80B9-3885F65F0045}" presName="spacerL" presStyleCnt="0"/>
      <dgm:spPr/>
    </dgm:pt>
    <dgm:pt modelId="{5CF2AC57-0493-4F01-A008-2559B6C5F2EE}" type="pres">
      <dgm:prSet presAssocID="{A27AAA82-B868-48B7-80B9-3885F65F0045}" presName="sibTrans" presStyleLbl="sibTrans2D1" presStyleIdx="0" presStyleCnt="2"/>
      <dgm:spPr/>
    </dgm:pt>
    <dgm:pt modelId="{40FBE809-54FC-4D48-B20B-B32645EFF0FA}" type="pres">
      <dgm:prSet presAssocID="{A27AAA82-B868-48B7-80B9-3885F65F0045}" presName="spacerR" presStyleCnt="0"/>
      <dgm:spPr/>
    </dgm:pt>
    <dgm:pt modelId="{BE4B8FC9-BBE2-431B-BFFB-0E1F994F9E93}" type="pres">
      <dgm:prSet presAssocID="{062B8E54-2E97-4151-8784-6C9703C2DE6B}" presName="node" presStyleLbl="node1" presStyleIdx="1" presStyleCnt="3">
        <dgm:presLayoutVars>
          <dgm:bulletEnabled val="1"/>
        </dgm:presLayoutVars>
      </dgm:prSet>
      <dgm:spPr/>
    </dgm:pt>
    <dgm:pt modelId="{8B0780D4-0A14-4A93-BC7A-492A69999268}" type="pres">
      <dgm:prSet presAssocID="{021CB2A1-7B68-4854-A67A-EA651FD50C90}" presName="spacerL" presStyleCnt="0"/>
      <dgm:spPr/>
    </dgm:pt>
    <dgm:pt modelId="{8BC20ADB-C2BA-48F7-8CE1-FE8183EFFF9F}" type="pres">
      <dgm:prSet presAssocID="{021CB2A1-7B68-4854-A67A-EA651FD50C90}" presName="sibTrans" presStyleLbl="sibTrans2D1" presStyleIdx="1" presStyleCnt="2"/>
      <dgm:spPr/>
    </dgm:pt>
    <dgm:pt modelId="{0943BD56-64E9-475B-A68D-A46EA12340A4}" type="pres">
      <dgm:prSet presAssocID="{021CB2A1-7B68-4854-A67A-EA651FD50C90}" presName="spacerR" presStyleCnt="0"/>
      <dgm:spPr/>
    </dgm:pt>
    <dgm:pt modelId="{C869F9EA-33EC-4AFA-8E74-BB8A93C8EA0B}" type="pres">
      <dgm:prSet presAssocID="{1D165A83-FF4E-4936-92BA-2F0417AE0E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866AC21-505F-41B8-888F-4DC3C1BD4226}" srcId="{F02CE103-D87A-4D48-8966-8977BC22A92E}" destId="{8BE13C81-96B6-4C9F-AD84-3574AD71602C}" srcOrd="0" destOrd="0" parTransId="{CDBC3DAD-8A96-4533-B077-EEA101A6BE29}" sibTransId="{A27AAA82-B868-48B7-80B9-3885F65F0045}"/>
    <dgm:cxn modelId="{3508883D-7343-42D8-AB8F-15919C1ECC4A}" srcId="{F02CE103-D87A-4D48-8966-8977BC22A92E}" destId="{062B8E54-2E97-4151-8784-6C9703C2DE6B}" srcOrd="1" destOrd="0" parTransId="{80AA9EA4-5480-4DDE-AE8D-EEE98CA28692}" sibTransId="{021CB2A1-7B68-4854-A67A-EA651FD50C90}"/>
    <dgm:cxn modelId="{9CAE9B62-3221-4065-B33A-4FF05A5D190D}" type="presOf" srcId="{021CB2A1-7B68-4854-A67A-EA651FD50C90}" destId="{8BC20ADB-C2BA-48F7-8CE1-FE8183EFFF9F}" srcOrd="0" destOrd="0" presId="urn:microsoft.com/office/officeart/2005/8/layout/equation1"/>
    <dgm:cxn modelId="{C70B774E-3A81-4A7A-B3E5-586A8A40C55C}" type="presOf" srcId="{1D165A83-FF4E-4936-92BA-2F0417AE0E3A}" destId="{C869F9EA-33EC-4AFA-8E74-BB8A93C8EA0B}" srcOrd="0" destOrd="0" presId="urn:microsoft.com/office/officeart/2005/8/layout/equation1"/>
    <dgm:cxn modelId="{062FBB70-FF36-40DF-82F5-45E75C94CB69}" type="presOf" srcId="{062B8E54-2E97-4151-8784-6C9703C2DE6B}" destId="{BE4B8FC9-BBE2-431B-BFFB-0E1F994F9E93}" srcOrd="0" destOrd="0" presId="urn:microsoft.com/office/officeart/2005/8/layout/equation1"/>
    <dgm:cxn modelId="{40A22A56-5CBC-40A1-9F4C-90A0CAE5BF96}" type="presOf" srcId="{8BE13C81-96B6-4C9F-AD84-3574AD71602C}" destId="{6BBDE538-1512-484C-80F6-E859D7AA7640}" srcOrd="0" destOrd="0" presId="urn:microsoft.com/office/officeart/2005/8/layout/equation1"/>
    <dgm:cxn modelId="{ED08B0AD-BB34-4ADD-BB1C-647F0E890864}" type="presOf" srcId="{F02CE103-D87A-4D48-8966-8977BC22A92E}" destId="{544FB7AE-ADFD-4E0D-A880-B4D22BB0472A}" srcOrd="0" destOrd="0" presId="urn:microsoft.com/office/officeart/2005/8/layout/equation1"/>
    <dgm:cxn modelId="{9A74C8C4-7F01-4661-8BB6-F07D8415A46A}" srcId="{F02CE103-D87A-4D48-8966-8977BC22A92E}" destId="{1D165A83-FF4E-4936-92BA-2F0417AE0E3A}" srcOrd="2" destOrd="0" parTransId="{8E040788-6A0A-4294-A093-DC4BD81441E5}" sibTransId="{10972A81-AA8A-43D4-B9E6-C1D4B27A5E68}"/>
    <dgm:cxn modelId="{FF1932EC-E364-4046-8A38-23BAAE964F9A}" type="presOf" srcId="{A27AAA82-B868-48B7-80B9-3885F65F0045}" destId="{5CF2AC57-0493-4F01-A008-2559B6C5F2EE}" srcOrd="0" destOrd="0" presId="urn:microsoft.com/office/officeart/2005/8/layout/equation1"/>
    <dgm:cxn modelId="{E3872389-258C-4142-9824-71EC925372E8}" type="presParOf" srcId="{544FB7AE-ADFD-4E0D-A880-B4D22BB0472A}" destId="{6BBDE538-1512-484C-80F6-E859D7AA7640}" srcOrd="0" destOrd="0" presId="urn:microsoft.com/office/officeart/2005/8/layout/equation1"/>
    <dgm:cxn modelId="{9B754D7D-578A-4E8A-9E6C-F56DB1CBADBB}" type="presParOf" srcId="{544FB7AE-ADFD-4E0D-A880-B4D22BB0472A}" destId="{ACD0188A-DA46-42D4-84A4-7435E4F52EDD}" srcOrd="1" destOrd="0" presId="urn:microsoft.com/office/officeart/2005/8/layout/equation1"/>
    <dgm:cxn modelId="{967986DC-CF86-4EFA-9E71-44A7F9C8A685}" type="presParOf" srcId="{544FB7AE-ADFD-4E0D-A880-B4D22BB0472A}" destId="{5CF2AC57-0493-4F01-A008-2559B6C5F2EE}" srcOrd="2" destOrd="0" presId="urn:microsoft.com/office/officeart/2005/8/layout/equation1"/>
    <dgm:cxn modelId="{EA710F17-EAF0-4D14-AE63-759A1303F92A}" type="presParOf" srcId="{544FB7AE-ADFD-4E0D-A880-B4D22BB0472A}" destId="{40FBE809-54FC-4D48-B20B-B32645EFF0FA}" srcOrd="3" destOrd="0" presId="urn:microsoft.com/office/officeart/2005/8/layout/equation1"/>
    <dgm:cxn modelId="{B163E9D4-9779-4096-AF59-78B06593EE10}" type="presParOf" srcId="{544FB7AE-ADFD-4E0D-A880-B4D22BB0472A}" destId="{BE4B8FC9-BBE2-431B-BFFB-0E1F994F9E93}" srcOrd="4" destOrd="0" presId="urn:microsoft.com/office/officeart/2005/8/layout/equation1"/>
    <dgm:cxn modelId="{2C390B97-2665-45B0-A272-D52EAA8DB032}" type="presParOf" srcId="{544FB7AE-ADFD-4E0D-A880-B4D22BB0472A}" destId="{8B0780D4-0A14-4A93-BC7A-492A69999268}" srcOrd="5" destOrd="0" presId="urn:microsoft.com/office/officeart/2005/8/layout/equation1"/>
    <dgm:cxn modelId="{DF8114C7-CDA9-46B3-9685-7DB94A8FADBA}" type="presParOf" srcId="{544FB7AE-ADFD-4E0D-A880-B4D22BB0472A}" destId="{8BC20ADB-C2BA-48F7-8CE1-FE8183EFFF9F}" srcOrd="6" destOrd="0" presId="urn:microsoft.com/office/officeart/2005/8/layout/equation1"/>
    <dgm:cxn modelId="{12994011-9ED8-4013-B789-9D6319B48944}" type="presParOf" srcId="{544FB7AE-ADFD-4E0D-A880-B4D22BB0472A}" destId="{0943BD56-64E9-475B-A68D-A46EA12340A4}" srcOrd="7" destOrd="0" presId="urn:microsoft.com/office/officeart/2005/8/layout/equation1"/>
    <dgm:cxn modelId="{3584D86E-52CB-4F4A-928E-58D0575C47A0}" type="presParOf" srcId="{544FB7AE-ADFD-4E0D-A880-B4D22BB0472A}" destId="{C869F9EA-33EC-4AFA-8E74-BB8A93C8EA0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DE538-1512-484C-80F6-E859D7AA7640}">
      <dsp:nvSpPr>
        <dsp:cNvPr id="0" name=""/>
        <dsp:cNvSpPr/>
      </dsp:nvSpPr>
      <dsp:spPr>
        <a:xfrm>
          <a:off x="1025" y="894144"/>
          <a:ext cx="1358800" cy="1358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Genre</a:t>
          </a:r>
        </a:p>
      </dsp:txBody>
      <dsp:txXfrm>
        <a:off x="200017" y="1093136"/>
        <a:ext cx="960816" cy="960816"/>
      </dsp:txXfrm>
    </dsp:sp>
    <dsp:sp modelId="{5CF2AC57-0493-4F01-A008-2559B6C5F2EE}">
      <dsp:nvSpPr>
        <dsp:cNvPr id="0" name=""/>
        <dsp:cNvSpPr/>
      </dsp:nvSpPr>
      <dsp:spPr>
        <a:xfrm>
          <a:off x="1470160" y="1179492"/>
          <a:ext cx="788104" cy="78810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574623" y="1480863"/>
        <a:ext cx="579178" cy="185362"/>
      </dsp:txXfrm>
    </dsp:sp>
    <dsp:sp modelId="{BE4B8FC9-BBE2-431B-BFFB-0E1F994F9E93}">
      <dsp:nvSpPr>
        <dsp:cNvPr id="0" name=""/>
        <dsp:cNvSpPr/>
      </dsp:nvSpPr>
      <dsp:spPr>
        <a:xfrm>
          <a:off x="2368599" y="894144"/>
          <a:ext cx="1358800" cy="1358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Age</a:t>
          </a:r>
        </a:p>
      </dsp:txBody>
      <dsp:txXfrm>
        <a:off x="2567591" y="1093136"/>
        <a:ext cx="960816" cy="960816"/>
      </dsp:txXfrm>
    </dsp:sp>
    <dsp:sp modelId="{8BC20ADB-C2BA-48F7-8CE1-FE8183EFFF9F}">
      <dsp:nvSpPr>
        <dsp:cNvPr id="0" name=""/>
        <dsp:cNvSpPr/>
      </dsp:nvSpPr>
      <dsp:spPr>
        <a:xfrm>
          <a:off x="3837735" y="1179492"/>
          <a:ext cx="788104" cy="788104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>
        <a:off x="3942198" y="1341841"/>
        <a:ext cx="579178" cy="463406"/>
      </dsp:txXfrm>
    </dsp:sp>
    <dsp:sp modelId="{C869F9EA-33EC-4AFA-8E74-BB8A93C8EA0B}">
      <dsp:nvSpPr>
        <dsp:cNvPr id="0" name=""/>
        <dsp:cNvSpPr/>
      </dsp:nvSpPr>
      <dsp:spPr>
        <a:xfrm>
          <a:off x="4736174" y="894144"/>
          <a:ext cx="1358800" cy="1358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Base de données</a:t>
          </a:r>
        </a:p>
      </dsp:txBody>
      <dsp:txXfrm>
        <a:off x="4935166" y="1093136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4b7ac326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4b7ac326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Generer</a:t>
            </a:r>
            <a:r>
              <a:rPr lang="fr-FR" dirty="0"/>
              <a:t> des nouvelles photos à partir de l’ancienne base de données dans le but d’améliorer la performance et d’atteindre la meilleure valeur de précision 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4b7ac326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4b7ac326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Modèle le plus </a:t>
            </a:r>
            <a:r>
              <a:rPr lang="fr-FR" dirty="0" err="1"/>
              <a:t>perfor</a:t>
            </a:r>
            <a:r>
              <a:rPr lang="fr-FR" dirty="0"/>
              <a:t> on a utilisé ce modèle pour créer notre </a:t>
            </a:r>
            <a:r>
              <a:rPr lang="fr-FR" dirty="0" err="1"/>
              <a:t>dataset</a:t>
            </a:r>
            <a:r>
              <a:rPr lang="fr-FR" dirty="0"/>
              <a:t> : genre et </a:t>
            </a:r>
            <a:r>
              <a:rPr lang="fr-FR" dirty="0" err="1"/>
              <a:t>age</a:t>
            </a:r>
            <a:r>
              <a:rPr lang="fr-FR" dirty="0"/>
              <a:t> et 2 autres </a:t>
            </a:r>
            <a:r>
              <a:rPr lang="fr-FR" dirty="0" err="1"/>
              <a:t>features</a:t>
            </a:r>
            <a:r>
              <a:rPr lang="fr-FR" dirty="0"/>
              <a:t> date et heure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Ces données sont sauvegardés dans un fichier ,csv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fichier est lu par le code </a:t>
            </a:r>
            <a:r>
              <a:rPr lang="fr-FR" dirty="0" err="1"/>
              <a:t>dashboard,py</a:t>
            </a:r>
            <a:r>
              <a:rPr lang="fr-FR" dirty="0"/>
              <a:t>  qui va nous permettre de </a:t>
            </a:r>
            <a:r>
              <a:rPr lang="fr-FR" dirty="0" err="1"/>
              <a:t>gerer</a:t>
            </a:r>
            <a:r>
              <a:rPr lang="fr-FR" dirty="0"/>
              <a:t> un </a:t>
            </a:r>
            <a:r>
              <a:rPr lang="fr-FR" dirty="0" err="1"/>
              <a:t>dashboard</a:t>
            </a:r>
            <a:r>
              <a:rPr lang="fr-FR" dirty="0"/>
              <a:t> localhost </a:t>
            </a:r>
            <a:r>
              <a:rPr lang="fr-FR" dirty="0" err="1"/>
              <a:t>didié</a:t>
            </a:r>
            <a:r>
              <a:rPr lang="fr-FR" dirty="0"/>
              <a:t> au utilisateur (client)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</a:t>
            </a:r>
            <a:r>
              <a:rPr lang="fr-FR" dirty="0" err="1"/>
              <a:t>dashboard</a:t>
            </a:r>
            <a:r>
              <a:rPr lang="fr-FR" dirty="0"/>
              <a:t> basé sur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Plotlyt</a:t>
            </a:r>
            <a:r>
              <a:rPr lang="fr-FR" dirty="0"/>
              <a:t> Meilleure visualisation  et manipulation et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telechargement</a:t>
            </a:r>
            <a:r>
              <a:rPr lang="fr-FR" dirty="0"/>
              <a:t> des photos, modification en temps réelle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0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92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8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4b7ac326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4b7ac326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70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7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9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4b7ac326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4b7ac326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4b7ac326b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4b7ac326b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63391" y="353444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79614" y="1447486"/>
            <a:ext cx="8191850" cy="3488981"/>
            <a:chOff x="579614" y="1447486"/>
            <a:chExt cx="8191850" cy="3488981"/>
          </a:xfrm>
        </p:grpSpPr>
        <p:sp>
          <p:nvSpPr>
            <p:cNvPr id="13" name="Google Shape;13;p2"/>
            <p:cNvSpPr/>
            <p:nvPr/>
          </p:nvSpPr>
          <p:spPr>
            <a:xfrm rot="-877252" flipH="1">
              <a:off x="599228" y="36025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77252" flipH="1">
              <a:off x="892594" y="14670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77252" flipH="1">
              <a:off x="4536179" y="473858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77252" flipH="1">
              <a:off x="8573578" y="2915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818425" y="4412100"/>
            <a:ext cx="2554000" cy="244175"/>
            <a:chOff x="-818425" y="4412100"/>
            <a:chExt cx="2554000" cy="2441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 flipH="1">
            <a:off x="7282750" y="456050"/>
            <a:ext cx="2554000" cy="244175"/>
            <a:chOff x="-818425" y="4412100"/>
            <a:chExt cx="2554000" cy="24417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 flipH="1">
            <a:off x="-1605200" y="4796577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781500" y="-3074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1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1"/>
          <p:cNvSpPr txBox="1">
            <a:spLocks noGrp="1"/>
          </p:cNvSpPr>
          <p:nvPr>
            <p:ph type="subTitle" idx="1"/>
          </p:nvPr>
        </p:nvSpPr>
        <p:spPr>
          <a:xfrm>
            <a:off x="1383532" y="2264144"/>
            <a:ext cx="29112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title"/>
          </p:nvPr>
        </p:nvSpPr>
        <p:spPr>
          <a:xfrm>
            <a:off x="1383532" y="1544944"/>
            <a:ext cx="316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 rot="10800000" flipH="1">
            <a:off x="894177" y="523177"/>
            <a:ext cx="7722421" cy="4080424"/>
            <a:chOff x="894177" y="523177"/>
            <a:chExt cx="7722421" cy="4080424"/>
          </a:xfrm>
        </p:grpSpPr>
        <p:sp>
          <p:nvSpPr>
            <p:cNvPr id="444" name="Google Shape;444;p21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 rot="-877252" flipH="1">
              <a:off x="8011629" y="9573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 rot="-877252" flipH="1">
              <a:off x="8418712" y="401362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450" name="Google Shape;450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1" name="Google Shape;451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2" name="Google Shape;452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3" name="Google Shape;453;p21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1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455" name="Google Shape;455;p21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6" name="Google Shape;456;p21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57" name="Google Shape;457;p21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58" name="Google Shape;458;p21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4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86" name="Google Shape;486;p24"/>
            <p:cNvSpPr/>
            <p:nvPr/>
          </p:nvSpPr>
          <p:spPr>
            <a:xfrm rot="-877252" flipH="1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 rot="-877252" flipH="1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93" name="Google Shape;493;p2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4" name="Google Shape;494;p2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5" name="Google Shape;495;p2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96" name="Google Shape;496;p2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043913" y="1891531"/>
            <a:ext cx="36021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4043913" y="2879725"/>
            <a:ext cx="3430500" cy="5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0" name="Google Shape;40;p3"/>
          <p:cNvGrpSpPr/>
          <p:nvPr/>
        </p:nvGrpSpPr>
        <p:grpSpPr>
          <a:xfrm rot="5400000" flipH="1">
            <a:off x="-1463771" y="930837"/>
            <a:ext cx="1524800" cy="3281825"/>
            <a:chOff x="3809600" y="4276487"/>
            <a:chExt cx="1524800" cy="1263212"/>
          </a:xfrm>
        </p:grpSpPr>
        <p:sp>
          <p:nvSpPr>
            <p:cNvPr id="41" name="Google Shape;41;p3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851302" y="523177"/>
            <a:ext cx="7439339" cy="3966124"/>
            <a:chOff x="851302" y="523177"/>
            <a:chExt cx="7439339" cy="3966124"/>
          </a:xfrm>
        </p:grpSpPr>
        <p:sp>
          <p:nvSpPr>
            <p:cNvPr id="45" name="Google Shape;45;p3"/>
            <p:cNvSpPr/>
            <p:nvPr/>
          </p:nvSpPr>
          <p:spPr>
            <a:xfrm rot="-877252" flipH="1">
              <a:off x="2667849" y="42914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77252" flipH="1">
              <a:off x="870916" y="9092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555788" y="1296431"/>
            <a:ext cx="3695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4555788" y="1670281"/>
            <a:ext cx="3695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2"/>
          </p:nvPr>
        </p:nvSpPr>
        <p:spPr>
          <a:xfrm>
            <a:off x="4555788" y="2880219"/>
            <a:ext cx="3695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4555788" y="3254069"/>
            <a:ext cx="3695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 flipH="1"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76" name="Google Shape;76;p5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83" name="Google Shape;83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6" name="Google Shape;86;p5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2704700" y="4420712"/>
            <a:ext cx="1524800" cy="3281825"/>
            <a:chOff x="3809600" y="4276487"/>
            <a:chExt cx="1524800" cy="1263212"/>
          </a:xfrm>
        </p:grpSpPr>
        <p:sp>
          <p:nvSpPr>
            <p:cNvPr id="88" name="Google Shape;88;p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 rot="10800000" flipH="1">
            <a:off x="4914500" y="-2559038"/>
            <a:ext cx="1524800" cy="3281825"/>
            <a:chOff x="3809600" y="4276487"/>
            <a:chExt cx="1524800" cy="1263212"/>
          </a:xfrm>
        </p:grpSpPr>
        <p:sp>
          <p:nvSpPr>
            <p:cNvPr id="92" name="Google Shape;92;p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96" name="Google Shape;96;p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05" name="Google Shape;105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8" name="Google Shape;108;p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109" name="Google Shape;109;p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1" name="Google Shape;111;p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2" name="Google Shape;112;p6"/>
          <p:cNvGrpSpPr/>
          <p:nvPr/>
        </p:nvGrpSpPr>
        <p:grpSpPr>
          <a:xfrm>
            <a:off x="186527" y="705542"/>
            <a:ext cx="8617034" cy="4225117"/>
            <a:chOff x="186527" y="705542"/>
            <a:chExt cx="8617034" cy="4225117"/>
          </a:xfrm>
        </p:grpSpPr>
        <p:sp>
          <p:nvSpPr>
            <p:cNvPr id="113" name="Google Shape;113;p6"/>
            <p:cNvSpPr/>
            <p:nvPr/>
          </p:nvSpPr>
          <p:spPr>
            <a:xfrm rot="-877252" flipH="1">
              <a:off x="6788229" y="7251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877252" flipH="1">
              <a:off x="206141" y="13536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77252" flipH="1">
              <a:off x="8605674" y="28933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877252" flipH="1">
              <a:off x="304924" y="4264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877252" flipH="1">
              <a:off x="6714212" y="47327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948600" y="445025"/>
            <a:ext cx="4605000" cy="17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948600" y="2775100"/>
            <a:ext cx="33222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916702" y="613217"/>
            <a:ext cx="7488146" cy="3990384"/>
            <a:chOff x="916702" y="613217"/>
            <a:chExt cx="7488146" cy="3990384"/>
          </a:xfrm>
        </p:grpSpPr>
        <p:sp>
          <p:nvSpPr>
            <p:cNvPr id="123" name="Google Shape;123;p7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-877252" flipH="1">
              <a:off x="4548049" y="23830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877252" flipH="1">
              <a:off x="936316" y="401302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877252" flipH="1">
              <a:off x="8206962" y="41438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7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131" name="Google Shape;131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4" name="Google Shape;134;p7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135" name="Google Shape;135;p7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1723975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2" hasCustomPrompt="1"/>
          </p:nvPr>
        </p:nvSpPr>
        <p:spPr>
          <a:xfrm>
            <a:off x="1028275" y="1458509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1723975" y="2213290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/>
          </p:nvPr>
        </p:nvSpPr>
        <p:spPr>
          <a:xfrm>
            <a:off x="1723975" y="3172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1028275" y="3040284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6"/>
          </p:nvPr>
        </p:nvSpPr>
        <p:spPr>
          <a:xfrm>
            <a:off x="1723975" y="378786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7"/>
          </p:nvPr>
        </p:nvSpPr>
        <p:spPr>
          <a:xfrm>
            <a:off x="5779325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8" hasCustomPrompt="1"/>
          </p:nvPr>
        </p:nvSpPr>
        <p:spPr>
          <a:xfrm>
            <a:off x="5083625" y="1458509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9"/>
          </p:nvPr>
        </p:nvSpPr>
        <p:spPr>
          <a:xfrm>
            <a:off x="5779325" y="2213290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3"/>
          </p:nvPr>
        </p:nvSpPr>
        <p:spPr>
          <a:xfrm>
            <a:off x="5779325" y="31721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3625" y="3040284"/>
            <a:ext cx="72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5"/>
          </p:nvPr>
        </p:nvSpPr>
        <p:spPr>
          <a:xfrm>
            <a:off x="5779325" y="3787869"/>
            <a:ext cx="23364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506468" y="358428"/>
            <a:ext cx="7193875" cy="4521060"/>
            <a:chOff x="1506468" y="358428"/>
            <a:chExt cx="7193875" cy="4521060"/>
          </a:xfrm>
        </p:grpSpPr>
        <p:sp>
          <p:nvSpPr>
            <p:cNvPr id="252" name="Google Shape;252;p13"/>
            <p:cNvSpPr/>
            <p:nvPr/>
          </p:nvSpPr>
          <p:spPr>
            <a:xfrm rot="9922748" flipH="1">
              <a:off x="4227052" y="468160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9922748" flipH="1">
              <a:off x="1526082" y="37804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9922748" flipH="1">
              <a:off x="1628153" y="4507393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rot="9922748" flipH="1">
              <a:off x="8231003" y="6064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rot="9922748" flipH="1">
              <a:off x="8502457" y="384225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3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 rot="8100000" flipH="1">
            <a:off x="-817703" y="5253317"/>
            <a:ext cx="2553976" cy="244173"/>
            <a:chOff x="-818425" y="4412100"/>
            <a:chExt cx="2554000" cy="244175"/>
          </a:xfrm>
        </p:grpSpPr>
        <p:cxnSp>
          <p:nvCxnSpPr>
            <p:cNvPr id="260" name="Google Shape;260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3" name="Google Shape;263;p13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64" name="Google Shape;264;p13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6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9277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"/>
          </p:nvPr>
        </p:nvSpPr>
        <p:spPr>
          <a:xfrm>
            <a:off x="9277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2"/>
          </p:nvPr>
        </p:nvSpPr>
        <p:spPr>
          <a:xfrm>
            <a:off x="36115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3"/>
          </p:nvPr>
        </p:nvSpPr>
        <p:spPr>
          <a:xfrm>
            <a:off x="36115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4"/>
          </p:nvPr>
        </p:nvSpPr>
        <p:spPr>
          <a:xfrm>
            <a:off x="6295350" y="2651925"/>
            <a:ext cx="1920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5"/>
          </p:nvPr>
        </p:nvSpPr>
        <p:spPr>
          <a:xfrm>
            <a:off x="6295350" y="3025774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6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30" name="Google Shape;330;p16"/>
          <p:cNvGrpSpPr/>
          <p:nvPr/>
        </p:nvGrpSpPr>
        <p:grpSpPr>
          <a:xfrm rot="10800000">
            <a:off x="306744" y="523177"/>
            <a:ext cx="7946971" cy="4297924"/>
            <a:chOff x="931102" y="305677"/>
            <a:chExt cx="7946971" cy="4297924"/>
          </a:xfrm>
        </p:grpSpPr>
        <p:sp>
          <p:nvSpPr>
            <p:cNvPr id="331" name="Google Shape;331;p16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rot="-877252" flipH="1">
              <a:off x="1066254" y="784905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877252" flipH="1">
              <a:off x="4523674" y="3252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 rot="-877252" flipH="1">
              <a:off x="950716" y="344418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-877252" flipH="1">
              <a:off x="8680187" y="19975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337" name="Google Shape;337;p16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8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8"/>
          <p:cNvSpPr txBox="1">
            <a:spLocks noGrp="1"/>
          </p:cNvSpPr>
          <p:nvPr>
            <p:ph type="title"/>
          </p:nvPr>
        </p:nvSpPr>
        <p:spPr>
          <a:xfrm>
            <a:off x="720000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720000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title" idx="2"/>
          </p:nvPr>
        </p:nvSpPr>
        <p:spPr>
          <a:xfrm>
            <a:off x="3419269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3419269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 idx="4"/>
          </p:nvPr>
        </p:nvSpPr>
        <p:spPr>
          <a:xfrm>
            <a:off x="720000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720000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title" idx="6"/>
          </p:nvPr>
        </p:nvSpPr>
        <p:spPr>
          <a:xfrm>
            <a:off x="3419269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7"/>
          </p:nvPr>
        </p:nvSpPr>
        <p:spPr>
          <a:xfrm>
            <a:off x="3419269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title" idx="8"/>
          </p:nvPr>
        </p:nvSpPr>
        <p:spPr>
          <a:xfrm>
            <a:off x="6118545" y="190192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9"/>
          </p:nvPr>
        </p:nvSpPr>
        <p:spPr>
          <a:xfrm>
            <a:off x="6118545" y="225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 idx="13"/>
          </p:nvPr>
        </p:nvSpPr>
        <p:spPr>
          <a:xfrm>
            <a:off x="6118545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4"/>
          </p:nvPr>
        </p:nvSpPr>
        <p:spPr>
          <a:xfrm>
            <a:off x="6118545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title" idx="15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389352" y="523177"/>
            <a:ext cx="7901289" cy="4194074"/>
            <a:chOff x="389352" y="523177"/>
            <a:chExt cx="7901289" cy="4194074"/>
          </a:xfrm>
        </p:grpSpPr>
        <p:sp>
          <p:nvSpPr>
            <p:cNvPr id="382" name="Google Shape;382;p18"/>
            <p:cNvSpPr/>
            <p:nvPr/>
          </p:nvSpPr>
          <p:spPr>
            <a:xfrm rot="-877252" flipH="1">
              <a:off x="5177674" y="451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-877252" flipH="1">
              <a:off x="408966" y="307317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387" name="Google Shape;387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90" name="Google Shape;390;p1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18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93" name="Google Shape;393;p1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64000">
              <a:schemeClr val="dk2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64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3763391" y="3534442"/>
            <a:ext cx="4630800" cy="992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Présenté par: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Wassim Louiz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Rouwayda ELouni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Prédiction d'âge et la détection des sacs de vente</a:t>
            </a:r>
            <a:endParaRPr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Google Shape;104;p24">
            <a:extLst>
              <a:ext uri="{FF2B5EF4-FFF2-40B4-BE49-F238E27FC236}">
                <a16:creationId xmlns:a16="http://schemas.microsoft.com/office/drawing/2014/main" id="{E54766C3-0E3A-492C-BD10-25D395F4A1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64" t="4858" r="6220" b="5495"/>
          <a:stretch/>
        </p:blipFill>
        <p:spPr>
          <a:xfrm>
            <a:off x="88136" y="616944"/>
            <a:ext cx="3675255" cy="427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modélisation</a:t>
            </a:r>
            <a:endParaRPr dirty="0"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1972971" y="1816464"/>
            <a:ext cx="1773600" cy="1840362"/>
            <a:chOff x="888450" y="1710138"/>
            <a:chExt cx="1773600" cy="1840362"/>
          </a:xfrm>
        </p:grpSpPr>
        <p:sp>
          <p:nvSpPr>
            <p:cNvPr id="616" name="Google Shape;616;p39"/>
            <p:cNvSpPr txBox="1"/>
            <p:nvPr/>
          </p:nvSpPr>
          <p:spPr>
            <a:xfrm flipH="1">
              <a:off x="888450" y="3203100"/>
              <a:ext cx="17736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Yolo v5</a:t>
              </a:r>
              <a:endParaRPr sz="1800" dirty="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214117" y="1710138"/>
              <a:ext cx="1122300" cy="11115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01</a:t>
              </a:r>
              <a:endParaRPr sz="22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  <p:cxnSp>
          <p:nvCxnSpPr>
            <p:cNvPr id="619" name="Google Shape;619;p39"/>
            <p:cNvCxnSpPr>
              <a:stCxn id="618" idx="2"/>
              <a:endCxn id="616" idx="0"/>
            </p:cNvCxnSpPr>
            <p:nvPr/>
          </p:nvCxnSpPr>
          <p:spPr>
            <a:xfrm>
              <a:off x="1775267" y="2821638"/>
              <a:ext cx="0" cy="381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0" name="Google Shape;620;p39"/>
          <p:cNvGrpSpPr/>
          <p:nvPr/>
        </p:nvGrpSpPr>
        <p:grpSpPr>
          <a:xfrm>
            <a:off x="3837471" y="1816464"/>
            <a:ext cx="1773600" cy="1840362"/>
            <a:chOff x="2752950" y="1710138"/>
            <a:chExt cx="1773600" cy="1840362"/>
          </a:xfrm>
        </p:grpSpPr>
        <p:sp>
          <p:nvSpPr>
            <p:cNvPr id="621" name="Google Shape;621;p39"/>
            <p:cNvSpPr txBox="1"/>
            <p:nvPr/>
          </p:nvSpPr>
          <p:spPr>
            <a:xfrm flipH="1">
              <a:off x="2752950" y="3203100"/>
              <a:ext cx="17736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DNN</a:t>
              </a:r>
              <a:endParaRPr sz="1800" dirty="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078617" y="1710138"/>
              <a:ext cx="1122300" cy="11115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02</a:t>
              </a:r>
              <a:endParaRPr sz="22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</p:grpSp>
      <p:cxnSp>
        <p:nvCxnSpPr>
          <p:cNvPr id="624" name="Google Shape;624;p39"/>
          <p:cNvCxnSpPr>
            <a:stCxn id="623" idx="2"/>
            <a:endCxn id="621" idx="0"/>
          </p:cNvCxnSpPr>
          <p:nvPr/>
        </p:nvCxnSpPr>
        <p:spPr>
          <a:xfrm>
            <a:off x="4724288" y="2927964"/>
            <a:ext cx="0" cy="381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9"/>
          <p:cNvGrpSpPr/>
          <p:nvPr/>
        </p:nvGrpSpPr>
        <p:grpSpPr>
          <a:xfrm>
            <a:off x="5701971" y="1816464"/>
            <a:ext cx="1773600" cy="1840362"/>
            <a:chOff x="4617450" y="1710138"/>
            <a:chExt cx="1773600" cy="1840362"/>
          </a:xfrm>
        </p:grpSpPr>
        <p:sp>
          <p:nvSpPr>
            <p:cNvPr id="626" name="Google Shape;626;p39"/>
            <p:cNvSpPr txBox="1"/>
            <p:nvPr/>
          </p:nvSpPr>
          <p:spPr>
            <a:xfrm flipH="1">
              <a:off x="4617450" y="3203100"/>
              <a:ext cx="17736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Easy OCR</a:t>
              </a:r>
              <a:endParaRPr sz="1800" dirty="0">
                <a:solidFill>
                  <a:srgbClr val="FFFFFF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943117" y="1710138"/>
              <a:ext cx="1122300" cy="11115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03</a:t>
              </a:r>
              <a:endParaRPr sz="22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</p:grpSp>
      <p:cxnSp>
        <p:nvCxnSpPr>
          <p:cNvPr id="629" name="Google Shape;629;p39"/>
          <p:cNvCxnSpPr>
            <a:stCxn id="628" idx="2"/>
            <a:endCxn id="626" idx="0"/>
          </p:cNvCxnSpPr>
          <p:nvPr/>
        </p:nvCxnSpPr>
        <p:spPr>
          <a:xfrm>
            <a:off x="6588788" y="2927964"/>
            <a:ext cx="0" cy="381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9"/>
          <p:cNvCxnSpPr>
            <a:stCxn id="618" idx="3"/>
            <a:endCxn id="623" idx="1"/>
          </p:cNvCxnSpPr>
          <p:nvPr/>
        </p:nvCxnSpPr>
        <p:spPr>
          <a:xfrm>
            <a:off x="3420938" y="2372214"/>
            <a:ext cx="742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9"/>
          <p:cNvCxnSpPr>
            <a:stCxn id="623" idx="3"/>
            <a:endCxn id="628" idx="1"/>
          </p:cNvCxnSpPr>
          <p:nvPr/>
        </p:nvCxnSpPr>
        <p:spPr>
          <a:xfrm>
            <a:off x="5285438" y="2372214"/>
            <a:ext cx="742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45F00CA-629B-4480-A87E-DFEE2A1D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21008255">
            <a:off x="334112" y="2518911"/>
            <a:ext cx="1573568" cy="8356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BF4DCF-5579-4DD3-8256-FB423E5F55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32629">
            <a:off x="7667268" y="1506503"/>
            <a:ext cx="1111500" cy="11115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66FC720C-E34C-480F-BBD7-337B56204C5D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8"/>
          <p:cNvSpPr txBox="1">
            <a:spLocks noGrp="1"/>
          </p:cNvSpPr>
          <p:nvPr>
            <p:ph type="title" idx="15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L’évaluation</a:t>
            </a:r>
            <a:endParaRPr dirty="0"/>
          </a:p>
        </p:txBody>
      </p:sp>
      <p:sp>
        <p:nvSpPr>
          <p:cNvPr id="874" name="Google Shape;874;p48"/>
          <p:cNvSpPr txBox="1">
            <a:spLocks noGrp="1"/>
          </p:cNvSpPr>
          <p:nvPr>
            <p:ph type="title"/>
          </p:nvPr>
        </p:nvSpPr>
        <p:spPr>
          <a:xfrm>
            <a:off x="720000" y="2080146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875" name="Google Shape;875;p48"/>
          <p:cNvSpPr txBox="1">
            <a:spLocks noGrp="1"/>
          </p:cNvSpPr>
          <p:nvPr>
            <p:ph type="subTitle" idx="1"/>
          </p:nvPr>
        </p:nvSpPr>
        <p:spPr>
          <a:xfrm>
            <a:off x="720000" y="24380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</a:t>
            </a:r>
            <a:endParaRPr sz="2400" dirty="0"/>
          </a:p>
        </p:txBody>
      </p:sp>
      <p:sp>
        <p:nvSpPr>
          <p:cNvPr id="876" name="Google Shape;876;p48"/>
          <p:cNvSpPr txBox="1">
            <a:spLocks noGrp="1"/>
          </p:cNvSpPr>
          <p:nvPr>
            <p:ph type="title" idx="2"/>
          </p:nvPr>
        </p:nvSpPr>
        <p:spPr>
          <a:xfrm>
            <a:off x="3419269" y="2080146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3"/>
          </p:nvPr>
        </p:nvSpPr>
        <p:spPr>
          <a:xfrm>
            <a:off x="3419269" y="24380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Precision</a:t>
            </a:r>
            <a:endParaRPr sz="2400" dirty="0"/>
          </a:p>
        </p:txBody>
      </p:sp>
      <p:sp>
        <p:nvSpPr>
          <p:cNvPr id="880" name="Google Shape;880;p48"/>
          <p:cNvSpPr txBox="1">
            <a:spLocks noGrp="1"/>
          </p:cNvSpPr>
          <p:nvPr>
            <p:ph type="title" idx="8"/>
          </p:nvPr>
        </p:nvSpPr>
        <p:spPr>
          <a:xfrm>
            <a:off x="6118545" y="2080146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881" name="Google Shape;881;p48"/>
          <p:cNvSpPr txBox="1">
            <a:spLocks noGrp="1"/>
          </p:cNvSpPr>
          <p:nvPr>
            <p:ph type="subTitle" idx="9"/>
          </p:nvPr>
        </p:nvSpPr>
        <p:spPr>
          <a:xfrm>
            <a:off x="6118545" y="24380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Recall</a:t>
            </a:r>
            <a:endParaRPr sz="2400" dirty="0"/>
          </a:p>
        </p:txBody>
      </p:sp>
      <p:sp>
        <p:nvSpPr>
          <p:cNvPr id="882" name="Google Shape;882;p48"/>
          <p:cNvSpPr txBox="1">
            <a:spLocks noGrp="1"/>
          </p:cNvSpPr>
          <p:nvPr>
            <p:ph type="title" idx="13"/>
          </p:nvPr>
        </p:nvSpPr>
        <p:spPr>
          <a:xfrm>
            <a:off x="3509946" y="35659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883" name="Google Shape;883;p48"/>
          <p:cNvSpPr txBox="1">
            <a:spLocks noGrp="1"/>
          </p:cNvSpPr>
          <p:nvPr>
            <p:ph type="subTitle" idx="14"/>
          </p:nvPr>
        </p:nvSpPr>
        <p:spPr>
          <a:xfrm>
            <a:off x="3509946" y="4061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Augmentation</a:t>
            </a:r>
            <a:endParaRPr sz="2000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ABDF412-EE04-4D85-BFF4-ADB37E744444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0"/>
      <p:bldP spid="875" grpId="0" build="p"/>
      <p:bldP spid="876" grpId="0"/>
      <p:bldP spid="877" grpId="0" build="p"/>
      <p:bldP spid="880" grpId="0"/>
      <p:bldP spid="881" grpId="0" build="p"/>
      <p:bldP spid="882" grpId="0"/>
      <p:bldP spid="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>
            <a:spLocks noGrp="1"/>
          </p:cNvSpPr>
          <p:nvPr>
            <p:ph type="title"/>
          </p:nvPr>
        </p:nvSpPr>
        <p:spPr>
          <a:xfrm>
            <a:off x="1187581" y="1839433"/>
            <a:ext cx="3895078" cy="1154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Déploiement</a:t>
            </a:r>
            <a:endParaRPr dirty="0"/>
          </a:p>
        </p:txBody>
      </p:sp>
      <p:sp>
        <p:nvSpPr>
          <p:cNvPr id="696" name="Google Shape;696;p42"/>
          <p:cNvSpPr/>
          <p:nvPr/>
        </p:nvSpPr>
        <p:spPr>
          <a:xfrm>
            <a:off x="5168100" y="877800"/>
            <a:ext cx="3420000" cy="3387900"/>
          </a:xfrm>
          <a:prstGeom prst="diamond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1D48F9-A3B7-403F-A17B-2937A531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80" y="1183716"/>
            <a:ext cx="2156639" cy="2776068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2E2BCCB-E2B0-404D-87C4-3118EE0E0AA6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4043912" y="1891531"/>
            <a:ext cx="4095847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  <a:endParaRPr dirty="0"/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 idx="2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83" name="Google Shape;583;p3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619FC56E-6000-4AA2-AA8A-CD85C264DB59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591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  <p:bldP spid="5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619FC56E-6000-4AA2-AA8A-CD85C264DB59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3519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4043912" y="1891531"/>
            <a:ext cx="4095847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 idx="2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83" name="Google Shape;583;p3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0F075878-07C4-4FED-933B-F68742E458D5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3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  <p:bldP spid="5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"/>
          <p:cNvSpPr txBox="1">
            <a:spLocks noGrp="1"/>
          </p:cNvSpPr>
          <p:nvPr>
            <p:ph type="title" idx="2"/>
          </p:nvPr>
        </p:nvSpPr>
        <p:spPr>
          <a:xfrm>
            <a:off x="4572000" y="2398050"/>
            <a:ext cx="445504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Merci pour votre attention</a:t>
            </a:r>
            <a:endParaRPr sz="3200" dirty="0"/>
          </a:p>
        </p:txBody>
      </p:sp>
      <p:sp>
        <p:nvSpPr>
          <p:cNvPr id="848" name="Google Shape;848;p46"/>
          <p:cNvSpPr/>
          <p:nvPr/>
        </p:nvSpPr>
        <p:spPr>
          <a:xfrm>
            <a:off x="227127" y="489493"/>
            <a:ext cx="4455042" cy="4446063"/>
          </a:xfrm>
          <a:prstGeom prst="diamond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04;p24">
            <a:extLst>
              <a:ext uri="{FF2B5EF4-FFF2-40B4-BE49-F238E27FC236}">
                <a16:creationId xmlns:a16="http://schemas.microsoft.com/office/drawing/2014/main" id="{F8D94575-6618-4F16-8B44-4BBA8FF6F7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64" t="4858" r="6220" b="5495"/>
          <a:stretch/>
        </p:blipFill>
        <p:spPr>
          <a:xfrm>
            <a:off x="919050" y="936239"/>
            <a:ext cx="3071196" cy="361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>
            <a:spLocks noGrp="1"/>
          </p:cNvSpPr>
          <p:nvPr>
            <p:ph type="title"/>
          </p:nvPr>
        </p:nvSpPr>
        <p:spPr>
          <a:xfrm>
            <a:off x="1740475" y="15242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Idée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0" name="Google Shape;530;p31"/>
          <p:cNvSpPr txBox="1">
            <a:spLocks noGrp="1"/>
          </p:cNvSpPr>
          <p:nvPr>
            <p:ph type="title" idx="2"/>
          </p:nvPr>
        </p:nvSpPr>
        <p:spPr>
          <a:xfrm>
            <a:off x="1028275" y="1458509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1" name="Google Shape;531;p31"/>
          <p:cNvSpPr txBox="1">
            <a:spLocks noGrp="1"/>
          </p:cNvSpPr>
          <p:nvPr>
            <p:ph type="title" idx="3"/>
          </p:nvPr>
        </p:nvSpPr>
        <p:spPr>
          <a:xfrm>
            <a:off x="2051089" y="410258"/>
            <a:ext cx="504182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 idx="4"/>
          </p:nvPr>
        </p:nvSpPr>
        <p:spPr>
          <a:xfrm>
            <a:off x="1657874" y="3091592"/>
            <a:ext cx="324463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Démonstration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3" name="Google Shape;533;p31"/>
          <p:cNvSpPr txBox="1">
            <a:spLocks noGrp="1"/>
          </p:cNvSpPr>
          <p:nvPr>
            <p:ph type="title" idx="5"/>
          </p:nvPr>
        </p:nvSpPr>
        <p:spPr>
          <a:xfrm>
            <a:off x="1028275" y="3040284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5" name="Google Shape;535;p31"/>
          <p:cNvSpPr txBox="1">
            <a:spLocks noGrp="1"/>
          </p:cNvSpPr>
          <p:nvPr>
            <p:ph type="title" idx="7"/>
          </p:nvPr>
        </p:nvSpPr>
        <p:spPr>
          <a:xfrm>
            <a:off x="5779325" y="151574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Stratégie</a:t>
            </a:r>
            <a:endParaRPr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6" name="Google Shape;536;p31"/>
          <p:cNvSpPr txBox="1">
            <a:spLocks noGrp="1"/>
          </p:cNvSpPr>
          <p:nvPr>
            <p:ph type="title" idx="8"/>
          </p:nvPr>
        </p:nvSpPr>
        <p:spPr>
          <a:xfrm>
            <a:off x="5083625" y="1458509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8" name="Google Shape;538;p31"/>
          <p:cNvSpPr txBox="1">
            <a:spLocks noGrp="1"/>
          </p:cNvSpPr>
          <p:nvPr>
            <p:ph type="title" idx="13"/>
          </p:nvPr>
        </p:nvSpPr>
        <p:spPr>
          <a:xfrm>
            <a:off x="5779325" y="31059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</a:t>
            </a:r>
            <a:endParaRPr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9" name="Google Shape;539;p31"/>
          <p:cNvSpPr txBox="1">
            <a:spLocks noGrp="1"/>
          </p:cNvSpPr>
          <p:nvPr>
            <p:ph type="title" idx="14"/>
          </p:nvPr>
        </p:nvSpPr>
        <p:spPr>
          <a:xfrm>
            <a:off x="5083625" y="3040284"/>
            <a:ext cx="728700" cy="59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530" grpId="0"/>
      <p:bldP spid="532" grpId="0"/>
      <p:bldP spid="533" grpId="0"/>
      <p:bldP spid="535" grpId="0"/>
      <p:bldP spid="536" grpId="0"/>
      <p:bldP spid="538" grpId="0"/>
      <p:bldP spid="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4043912" y="1891531"/>
            <a:ext cx="4095847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Idée du projet</a:t>
            </a:r>
            <a:endParaRPr dirty="0"/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 idx="2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83" name="Google Shape;583;p3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2C165B2-CFCA-4534-AB3F-1046727DE0BD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  <p:bldP spid="5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 idx="6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5FE57A3-A4BF-490A-AEFF-0F8D21A5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6" y="1550332"/>
            <a:ext cx="2442184" cy="204283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F2DCEBE-F4FF-4B7B-B230-1EB71E556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15" y="1550332"/>
            <a:ext cx="2368045" cy="204283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E5F8918-59EE-42AB-997A-FA7F9479A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60" y="1550331"/>
            <a:ext cx="2368046" cy="2042834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8BE09E6-97F3-4653-A81C-8DF2401DE5B6}"/>
              </a:ext>
            </a:extLst>
          </p:cNvPr>
          <p:cNvSpPr txBox="1"/>
          <p:nvPr/>
        </p:nvSpPr>
        <p:spPr>
          <a:xfrm>
            <a:off x="648042" y="3869614"/>
            <a:ext cx="26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Les</a:t>
            </a:r>
            <a:r>
              <a:rPr lang="fr-FR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boutiques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18D0886-3E18-4DA7-87B1-9232CCF9BCD5}"/>
              </a:ext>
            </a:extLst>
          </p:cNvPr>
          <p:cNvSpPr txBox="1"/>
          <p:nvPr/>
        </p:nvSpPr>
        <p:spPr>
          <a:xfrm>
            <a:off x="3440325" y="3869615"/>
            <a:ext cx="26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Les</a:t>
            </a:r>
            <a:r>
              <a:rPr lang="fr-FR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restaurants</a:t>
            </a:r>
            <a:r>
              <a:rPr lang="fr-FR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90C0F3-ACA0-484A-BADC-2080152D5575}"/>
              </a:ext>
            </a:extLst>
          </p:cNvPr>
          <p:cNvSpPr txBox="1"/>
          <p:nvPr/>
        </p:nvSpPr>
        <p:spPr>
          <a:xfrm>
            <a:off x="6232608" y="3915780"/>
            <a:ext cx="29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Les centres commerciaux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A4472C9-624B-4E61-B503-ADF33D88F822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46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EC0C64BE-D609-4014-8CDE-C44DB7D35D1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4307" y="447605"/>
            <a:ext cx="7704000" cy="572700"/>
          </a:xfrm>
        </p:spPr>
        <p:txBody>
          <a:bodyPr/>
          <a:lstStyle/>
          <a:p>
            <a:r>
              <a:rPr lang="fr-FR" dirty="0"/>
              <a:t>Les avantages</a:t>
            </a:r>
          </a:p>
        </p:txBody>
      </p:sp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9AA691AB-30BC-4153-BEF2-AB54E7AD69EC}"/>
              </a:ext>
            </a:extLst>
          </p:cNvPr>
          <p:cNvSpPr/>
          <p:nvPr/>
        </p:nvSpPr>
        <p:spPr>
          <a:xfrm>
            <a:off x="1212110" y="3695463"/>
            <a:ext cx="2064022" cy="534544"/>
          </a:xfrm>
          <a:prstGeom prst="round2Diag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Critizr | La solution de gestion des interactions pour fidéliser les clients  et améliorer l&amp;#39;expérience">
            <a:extLst>
              <a:ext uri="{FF2B5EF4-FFF2-40B4-BE49-F238E27FC236}">
                <a16:creationId xmlns:a16="http://schemas.microsoft.com/office/drawing/2014/main" id="{520CC4BD-37D5-4F9B-8A34-ABFE1FB0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1" y="1772061"/>
            <a:ext cx="2388315" cy="15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014C99-BF90-4BFC-AFBF-8B3DA102A83E}"/>
              </a:ext>
            </a:extLst>
          </p:cNvPr>
          <p:cNvSpPr txBox="1"/>
          <p:nvPr/>
        </p:nvSpPr>
        <p:spPr>
          <a:xfrm>
            <a:off x="1200172" y="3695463"/>
            <a:ext cx="206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Clientèle</a:t>
            </a:r>
            <a:endParaRPr lang="fr-FR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B013C8-4871-4FB8-B336-1B3B8F01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1717569"/>
            <a:ext cx="2488020" cy="1838086"/>
          </a:xfrm>
          <a:prstGeom prst="rect">
            <a:avLst/>
          </a:prstGeom>
        </p:spPr>
      </p:pic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ED84E6B9-842E-4D5E-A611-713313A54D02}"/>
              </a:ext>
            </a:extLst>
          </p:cNvPr>
          <p:cNvSpPr/>
          <p:nvPr/>
        </p:nvSpPr>
        <p:spPr>
          <a:xfrm>
            <a:off x="5900418" y="3699240"/>
            <a:ext cx="2064022" cy="593303"/>
          </a:xfrm>
          <a:prstGeom prst="round2Diag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  <a:ea typeface="Arial"/>
                <a:cs typeface="Arial"/>
              </a:rPr>
              <a:t>Business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E2E8505-36B8-44F5-8CE1-453F77072585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63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4043912" y="1891531"/>
            <a:ext cx="4095847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Stratégie</a:t>
            </a:r>
            <a:endParaRPr dirty="0"/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 idx="2"/>
          </p:nvPr>
        </p:nvSpPr>
        <p:spPr>
          <a:xfrm>
            <a:off x="1497988" y="1673975"/>
            <a:ext cx="1978500" cy="12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83" name="Google Shape;583;p34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584" name="Google Shape;584;p3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5" name="Google Shape;585;p3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28822D81-77C2-447E-9144-7130FA848C39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849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  <p:bldP spid="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 idx="6"/>
          </p:nvPr>
        </p:nvSpPr>
        <p:spPr>
          <a:xfrm>
            <a:off x="169157" y="586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ajdhani"/>
                <a:cs typeface="Rajdhani"/>
              </a:rPr>
              <a:t>La compréhension du problème métier</a:t>
            </a:r>
          </a:p>
        </p:txBody>
      </p:sp>
      <p:sp>
        <p:nvSpPr>
          <p:cNvPr id="547" name="Google Shape;547;p32"/>
          <p:cNvSpPr txBox="1">
            <a:spLocks noGrp="1"/>
          </p:cNvSpPr>
          <p:nvPr>
            <p:ph type="subTitle" idx="1"/>
          </p:nvPr>
        </p:nvSpPr>
        <p:spPr>
          <a:xfrm>
            <a:off x="973137" y="2780335"/>
            <a:ext cx="19209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Etudier le besoin</a:t>
            </a:r>
            <a:endParaRPr sz="2400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7045665" y="2217521"/>
            <a:ext cx="420271" cy="320774"/>
            <a:chOff x="-1951475" y="3273100"/>
            <a:chExt cx="291875" cy="222775"/>
          </a:xfrm>
        </p:grpSpPr>
        <p:sp>
          <p:nvSpPr>
            <p:cNvPr id="553" name="Google Shape;553;p32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2"/>
          <p:cNvGrpSpPr/>
          <p:nvPr/>
        </p:nvGrpSpPr>
        <p:grpSpPr>
          <a:xfrm>
            <a:off x="4358219" y="2116944"/>
            <a:ext cx="427578" cy="421351"/>
            <a:chOff x="-5254775" y="3631325"/>
            <a:chExt cx="296950" cy="292625"/>
          </a:xfrm>
        </p:grpSpPr>
        <p:sp>
          <p:nvSpPr>
            <p:cNvPr id="557" name="Google Shape;557;p32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2"/>
          <p:cNvGrpSpPr/>
          <p:nvPr/>
        </p:nvGrpSpPr>
        <p:grpSpPr>
          <a:xfrm>
            <a:off x="1678365" y="2117520"/>
            <a:ext cx="419659" cy="420775"/>
            <a:chOff x="-5251625" y="3991275"/>
            <a:chExt cx="291450" cy="292225"/>
          </a:xfrm>
        </p:grpSpPr>
        <p:sp>
          <p:nvSpPr>
            <p:cNvPr id="565" name="Google Shape;565;p32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547;p32">
            <a:extLst>
              <a:ext uri="{FF2B5EF4-FFF2-40B4-BE49-F238E27FC236}">
                <a16:creationId xmlns:a16="http://schemas.microsoft.com/office/drawing/2014/main" id="{1E40DD82-EEC6-41CB-82BD-8E1570ECC349}"/>
              </a:ext>
            </a:extLst>
          </p:cNvPr>
          <p:cNvSpPr txBox="1">
            <a:spLocks/>
          </p:cNvSpPr>
          <p:nvPr/>
        </p:nvSpPr>
        <p:spPr>
          <a:xfrm>
            <a:off x="3677325" y="2783220"/>
            <a:ext cx="19209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/>
            <a:r>
              <a:rPr lang="fr-FR" sz="2400" dirty="0"/>
              <a:t>Etudier la faisabilité</a:t>
            </a:r>
          </a:p>
        </p:txBody>
      </p:sp>
      <p:sp>
        <p:nvSpPr>
          <p:cNvPr id="38" name="Google Shape;547;p32">
            <a:extLst>
              <a:ext uri="{FF2B5EF4-FFF2-40B4-BE49-F238E27FC236}">
                <a16:creationId xmlns:a16="http://schemas.microsoft.com/office/drawing/2014/main" id="{02F28F03-CAF4-4061-9B9C-1BBEB758D58A}"/>
              </a:ext>
            </a:extLst>
          </p:cNvPr>
          <p:cNvSpPr txBox="1">
            <a:spLocks/>
          </p:cNvSpPr>
          <p:nvPr/>
        </p:nvSpPr>
        <p:spPr>
          <a:xfrm>
            <a:off x="6505486" y="2780335"/>
            <a:ext cx="1920900" cy="69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/>
            <a:r>
              <a:rPr lang="fr-FR" sz="2400" dirty="0"/>
              <a:t>Fixer le plan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40522CF-80FB-4B7B-B324-52A7EE4975BD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build="p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 idx="6"/>
          </p:nvPr>
        </p:nvSpPr>
        <p:spPr>
          <a:xfrm>
            <a:off x="169157" y="586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ajdhani"/>
                <a:cs typeface="Rajdhani"/>
              </a:rPr>
              <a:t>La compréhension des données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94DE9A0-DC57-40C2-804E-D05E25A84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87684"/>
              </p:ext>
            </p:extLst>
          </p:nvPr>
        </p:nvGraphicFramePr>
        <p:xfrm>
          <a:off x="1524000" y="1244009"/>
          <a:ext cx="6096000" cy="314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Ellipse 26">
            <a:extLst>
              <a:ext uri="{FF2B5EF4-FFF2-40B4-BE49-F238E27FC236}">
                <a16:creationId xmlns:a16="http://schemas.microsoft.com/office/drawing/2014/main" id="{CCEA72DF-863C-40B9-92A9-C88B6326FD92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021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50"/>
          <p:cNvGrpSpPr/>
          <p:nvPr/>
        </p:nvGrpSpPr>
        <p:grpSpPr>
          <a:xfrm>
            <a:off x="6657106" y="1159108"/>
            <a:ext cx="2075662" cy="3284100"/>
            <a:chOff x="5320961" y="929706"/>
            <a:chExt cx="2388300" cy="3284100"/>
          </a:xfrm>
        </p:grpSpPr>
        <p:sp>
          <p:nvSpPr>
            <p:cNvPr id="938" name="Google Shape;938;p50"/>
            <p:cNvSpPr/>
            <p:nvPr/>
          </p:nvSpPr>
          <p:spPr>
            <a:xfrm>
              <a:off x="5320961" y="929706"/>
              <a:ext cx="2388300" cy="3284100"/>
            </a:xfrm>
            <a:prstGeom prst="roundRect">
              <a:avLst>
                <a:gd name="adj" fmla="val 4846"/>
              </a:avLst>
            </a:prstGeom>
            <a:solidFill>
              <a:schemeClr val="dk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6329049" y="2393726"/>
              <a:ext cx="371950" cy="371125"/>
            </a:xfrm>
            <a:custGeom>
              <a:avLst/>
              <a:gdLst/>
              <a:ahLst/>
              <a:cxnLst/>
              <a:rect l="l" t="t" r="r" b="b"/>
              <a:pathLst>
                <a:path w="14878" h="14845" extrusionOk="0">
                  <a:moveTo>
                    <a:pt x="4303" y="2636"/>
                  </a:moveTo>
                  <a:lnTo>
                    <a:pt x="12576" y="7440"/>
                  </a:lnTo>
                  <a:lnTo>
                    <a:pt x="4303" y="12210"/>
                  </a:lnTo>
                  <a:lnTo>
                    <a:pt x="4303" y="2636"/>
                  </a:lnTo>
                  <a:close/>
                  <a:moveTo>
                    <a:pt x="7439" y="1"/>
                  </a:moveTo>
                  <a:cubicBezTo>
                    <a:pt x="3336" y="1"/>
                    <a:pt x="0" y="3303"/>
                    <a:pt x="0" y="7406"/>
                  </a:cubicBezTo>
                  <a:cubicBezTo>
                    <a:pt x="0" y="11542"/>
                    <a:pt x="3336" y="14845"/>
                    <a:pt x="7439" y="14845"/>
                  </a:cubicBezTo>
                  <a:cubicBezTo>
                    <a:pt x="11542" y="14845"/>
                    <a:pt x="14877" y="11542"/>
                    <a:pt x="14877" y="7406"/>
                  </a:cubicBezTo>
                  <a:cubicBezTo>
                    <a:pt x="14877" y="3303"/>
                    <a:pt x="11542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50"/>
          <p:cNvSpPr/>
          <p:nvPr/>
        </p:nvSpPr>
        <p:spPr>
          <a:xfrm>
            <a:off x="6487760" y="996737"/>
            <a:ext cx="54600" cy="54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45;p32">
            <a:extLst>
              <a:ext uri="{FF2B5EF4-FFF2-40B4-BE49-F238E27FC236}">
                <a16:creationId xmlns:a16="http://schemas.microsoft.com/office/drawing/2014/main" id="{7ADEF272-EDA8-4BBD-9BEC-77BE970F41E6}"/>
              </a:ext>
            </a:extLst>
          </p:cNvPr>
          <p:cNvSpPr txBox="1">
            <a:spLocks/>
          </p:cNvSpPr>
          <p:nvPr/>
        </p:nvSpPr>
        <p:spPr>
          <a:xfrm>
            <a:off x="720000" y="7103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ajdhani"/>
                <a:cs typeface="Rajdhani"/>
              </a:rPr>
              <a:t>La préparation des données</a:t>
            </a: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E0DC4522-0EAB-4EF1-9433-92208201679D}"/>
              </a:ext>
            </a:extLst>
          </p:cNvPr>
          <p:cNvSpPr/>
          <p:nvPr/>
        </p:nvSpPr>
        <p:spPr>
          <a:xfrm>
            <a:off x="2371060" y="1800087"/>
            <a:ext cx="2732568" cy="839972"/>
          </a:xfrm>
          <a:prstGeom prst="round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Nettoyage</a:t>
            </a:r>
            <a:r>
              <a:rPr lang="fr-FR" dirty="0"/>
              <a:t> </a:t>
            </a:r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859521E4-D7B2-4953-8DAF-84CBC13EC31C}"/>
              </a:ext>
            </a:extLst>
          </p:cNvPr>
          <p:cNvSpPr/>
          <p:nvPr/>
        </p:nvSpPr>
        <p:spPr>
          <a:xfrm>
            <a:off x="2371060" y="3157059"/>
            <a:ext cx="2732568" cy="839972"/>
          </a:xfrm>
          <a:prstGeom prst="round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Annotation</a:t>
            </a:r>
            <a:endParaRPr lang="fr-FR" dirty="0"/>
          </a:p>
        </p:txBody>
      </p:sp>
      <p:pic>
        <p:nvPicPr>
          <p:cNvPr id="1026" name="Picture 2" descr="Roboflow: 🖼️ Give your software the sense of sight. | Y Combinator">
            <a:extLst>
              <a:ext uri="{FF2B5EF4-FFF2-40B4-BE49-F238E27FC236}">
                <a16:creationId xmlns:a16="http://schemas.microsoft.com/office/drawing/2014/main" id="{C8EE8012-358C-412A-B07F-AAD5AE90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30" y="1562985"/>
            <a:ext cx="1966462" cy="258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FFE016A-65C6-4EF8-B222-E33EE94380E3}"/>
              </a:ext>
            </a:extLst>
          </p:cNvPr>
          <p:cNvSpPr/>
          <p:nvPr/>
        </p:nvSpPr>
        <p:spPr>
          <a:xfrm>
            <a:off x="7039778" y="4698222"/>
            <a:ext cx="701540" cy="30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animBg="1"/>
      <p:bldP spid="6" grpId="0" animBg="1"/>
      <p:bldP spid="27" grpId="0" animBg="1"/>
    </p:bldLst>
  </p:timing>
</p:sld>
</file>

<file path=ppt/theme/theme1.xml><?xml version="1.0" encoding="utf-8"?>
<a:theme xmlns:a="http://schemas.openxmlformats.org/drawingml/2006/main" name="Meeting in Virtual Reality by Slidesgo">
  <a:themeElements>
    <a:clrScheme name="Simple Light">
      <a:dk1>
        <a:srgbClr val="050E38"/>
      </a:dk1>
      <a:lt1>
        <a:srgbClr val="FFFFFF"/>
      </a:lt1>
      <a:dk2>
        <a:srgbClr val="112055"/>
      </a:dk2>
      <a:lt2>
        <a:srgbClr val="3186B9"/>
      </a:lt2>
      <a:accent1>
        <a:srgbClr val="21FFFF"/>
      </a:accent1>
      <a:accent2>
        <a:srgbClr val="7CD5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D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99A66B8AA8B40A39E56551E7FCA75" ma:contentTypeVersion="9" ma:contentTypeDescription="Create a new document." ma:contentTypeScope="" ma:versionID="92b2994d792eb6679805e84defa8781f">
  <xsd:schema xmlns:xsd="http://www.w3.org/2001/XMLSchema" xmlns:xs="http://www.w3.org/2001/XMLSchema" xmlns:p="http://schemas.microsoft.com/office/2006/metadata/properties" xmlns:ns2="350c033a-62fc-4df5-b00e-43bbec5626fd" targetNamespace="http://schemas.microsoft.com/office/2006/metadata/properties" ma:root="true" ma:fieldsID="14376d9814de8d6f6812d3722bed69df" ns2:_="">
    <xsd:import namespace="350c033a-62fc-4df5-b00e-43bbec5626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033a-62fc-4df5-b00e-43bbec5626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50F2E-D524-479C-9C16-EFC2383C6DD1}"/>
</file>

<file path=customXml/itemProps2.xml><?xml version="1.0" encoding="utf-8"?>
<ds:datastoreItem xmlns:ds="http://schemas.openxmlformats.org/officeDocument/2006/customXml" ds:itemID="{18D475AD-D019-4905-AF01-41C90AC0901A}"/>
</file>

<file path=customXml/itemProps3.xml><?xml version="1.0" encoding="utf-8"?>
<ds:datastoreItem xmlns:ds="http://schemas.openxmlformats.org/officeDocument/2006/customXml" ds:itemID="{39B17742-EE6F-48AA-8AF7-E415614997CA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216</Words>
  <Application>Microsoft Office PowerPoint</Application>
  <PresentationFormat>Affichage à l'écran (16:9)</PresentationFormat>
  <Paragraphs>76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Jura Medium</vt:lpstr>
      <vt:lpstr>Orbitron Black</vt:lpstr>
      <vt:lpstr>Rajdhani</vt:lpstr>
      <vt:lpstr>Arial</vt:lpstr>
      <vt:lpstr>Bahnschrift Condensed</vt:lpstr>
      <vt:lpstr>Meeting in Virtual Reality by Slidesgo</vt:lpstr>
      <vt:lpstr>Prédiction d'âge et la détection des sacs de vente</vt:lpstr>
      <vt:lpstr>Idée</vt:lpstr>
      <vt:lpstr>Idée du projet</vt:lpstr>
      <vt:lpstr>Problématique</vt:lpstr>
      <vt:lpstr>Les avantages</vt:lpstr>
      <vt:lpstr>Stratégie</vt:lpstr>
      <vt:lpstr>La compréhension du problème métier</vt:lpstr>
      <vt:lpstr>La compréhension des données</vt:lpstr>
      <vt:lpstr>Présentation PowerPoint</vt:lpstr>
      <vt:lpstr>La modélisation</vt:lpstr>
      <vt:lpstr>L’évaluation</vt:lpstr>
      <vt:lpstr>Déploiement</vt:lpstr>
      <vt:lpstr>Démonstration</vt:lpstr>
      <vt:lpstr>Présentation PowerPoint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d'âge et la détection des sacs de vente</dc:title>
  <cp:lastModifiedBy>rourou1228@outlook.fr</cp:lastModifiedBy>
  <cp:revision>10</cp:revision>
  <dcterms:modified xsi:type="dcterms:W3CDTF">2021-12-16T21:55:39Z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0x010100DCC99A66B8AA8B40A39E56551E7FCA75</vt:lpwstr>
  </property>
</Properties>
</file>