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3" r:id="rId4"/>
    <p:sldId id="258" r:id="rId5"/>
    <p:sldId id="275" r:id="rId6"/>
    <p:sldId id="272" r:id="rId7"/>
    <p:sldId id="274" r:id="rId8"/>
    <p:sldId id="269" r:id="rId9"/>
    <p:sldId id="270" r:id="rId10"/>
    <p:sldId id="271" r:id="rId11"/>
    <p:sldId id="268" r:id="rId12"/>
    <p:sldId id="267"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ada med rayene" initials="Hmr" lastIdx="1" clrIdx="0">
    <p:extLst>
      <p:ext uri="{19B8F6BF-5375-455C-9EA6-DF929625EA0E}">
        <p15:presenceInfo xmlns:p15="http://schemas.microsoft.com/office/powerpoint/2012/main" userId="c14ee2594a3ba4e3" providerId="Windows Live"/>
      </p:ext>
    </p:extLst>
  </p:cmAuthor>
  <p:cmAuthor id="2" name="wassim slim" initials="ws" lastIdx="4" clrIdx="1">
    <p:extLst>
      <p:ext uri="{19B8F6BF-5375-455C-9EA6-DF929625EA0E}">
        <p15:presenceInfo xmlns:p15="http://schemas.microsoft.com/office/powerpoint/2012/main" userId="b252f8a0aee1e6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904" autoAdjust="0"/>
  </p:normalViewPr>
  <p:slideViewPr>
    <p:cSldViewPr snapToGrid="0">
      <p:cViewPr varScale="1">
        <p:scale>
          <a:sx n="60" d="100"/>
          <a:sy n="60" d="100"/>
        </p:scale>
        <p:origin x="96" y="354"/>
      </p:cViewPr>
      <p:guideLst/>
    </p:cSldViewPr>
  </p:slideViewPr>
  <p:notesTextViewPr>
    <p:cViewPr>
      <p:scale>
        <a:sx n="3" d="2"/>
        <a:sy n="3" d="2"/>
      </p:scale>
      <p:origin x="0" y="0"/>
    </p:cViewPr>
  </p:notesTextViewPr>
  <p:sorterViewPr>
    <p:cViewPr>
      <p:scale>
        <a:sx n="100" d="100"/>
        <a:sy n="100" d="100"/>
      </p:scale>
      <p:origin x="0" y="-10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5-09T02:25:40.318" idx="2">
    <p:pos x="10" y="10"/>
    <p:text/>
    <p:extLst>
      <p:ext uri="{C676402C-5697-4E1C-873F-D02D1690AC5C}">
        <p15:threadingInfo xmlns:p15="http://schemas.microsoft.com/office/powerpoint/2012/main" timeZoneBias="-120"/>
      </p:ext>
    </p:extLst>
  </p:cm>
  <p:cm authorId="2" dt="2019-05-09T02:31:56.331" idx="4">
    <p:pos x="10" y="146"/>
    <p:text>le Product Manager travaillera sur les niveaux les plus hauts du backlog : backlog, thèmes, fonctionnalités… Le Product Owner lui, travaillera plutôt sur les fonctionnalités et les items beaucoup plus détaillés (user-stories, tâche technique, spike, bug…).</p:text>
    <p:extLst>
      <p:ext uri="{C676402C-5697-4E1C-873F-D02D1690AC5C}">
        <p15:threadingInfo xmlns:p15="http://schemas.microsoft.com/office/powerpoint/2012/main" timeZoneBias="-120">
          <p15:parentCm authorId="2"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5-09T02:25:33.401" idx="1">
    <p:pos x="2272" y="1395"/>
    <p:text>Le Scrum Master n’a pas d’objectif envers le produit lui même que ce soit sur l’aspect fonctionnel ou technique contrairement au chef de projet technique qui est 100% garant de la qualité technique.
En Scrum, ce sont les développeurs qui deviennent tous ensemble garant de l’excellence technique. Le Scrum Master n’interviendra que pour proposer des solutions pour aller vers de l’excellence technique en cas de manquement de la part de l’équipe de développement.
Evidement ses actions d’aide au quotidien vont apporter indirectement à l’excellence technique ou fonctionnelle du produit.</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5-09T02:28:23.952" idx="3">
    <p:pos x="10" y="10"/>
    <p:text>le Product Owner prend en général l’ensemble des rôles que réalise le Product Manager. Cependant, parfois cela impose aussi d’avoir des Business Analysts pour renforcer le travail du Product Owner.</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8E559-E729-4028-BAC3-24B4A932EC52}" type="datetimeFigureOut">
              <a:rPr lang="fr-FR" smtClean="0"/>
              <a:t>14/02/2020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0A4E6-3A39-4775-9688-0F990637AB75}" type="slidenum">
              <a:rPr lang="fr-FR" smtClean="0"/>
              <a:t>‹N°›</a:t>
            </a:fld>
            <a:endParaRPr lang="fr-FR"/>
          </a:p>
        </p:txBody>
      </p:sp>
    </p:spTree>
    <p:extLst>
      <p:ext uri="{BB962C8B-B14F-4D97-AF65-F5344CB8AC3E}">
        <p14:creationId xmlns:p14="http://schemas.microsoft.com/office/powerpoint/2010/main" val="46968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r>
              <a:rPr lang="fr-FR" dirty="0"/>
              <a:t>le Product </a:t>
            </a:r>
            <a:r>
              <a:rPr lang="fr-FR" dirty="0" err="1"/>
              <a:t>Owner</a:t>
            </a:r>
            <a:r>
              <a:rPr lang="fr-FR" dirty="0"/>
              <a:t> prend en général l’ensemble des rôles que réalise le Product Manager. Cependant, parfois cela impose aussi d’avoir des Business </a:t>
            </a:r>
            <a:r>
              <a:rPr lang="fr-FR" dirty="0" err="1"/>
              <a:t>Analysts</a:t>
            </a:r>
            <a:r>
              <a:rPr lang="fr-FR" dirty="0"/>
              <a:t> pour renforcer le travail du Product </a:t>
            </a:r>
            <a:r>
              <a:rPr lang="fr-FR" dirty="0" err="1"/>
              <a:t>Owner</a:t>
            </a:r>
            <a:r>
              <a:rPr lang="fr-FR" dirty="0"/>
              <a:t>.</a:t>
            </a:r>
          </a:p>
        </p:txBody>
      </p:sp>
      <p:sp>
        <p:nvSpPr>
          <p:cNvPr id="4" name="Slide Number Placeholder 3"/>
          <p:cNvSpPr>
            <a:spLocks noGrp="1"/>
          </p:cNvSpPr>
          <p:nvPr>
            <p:ph type="sldNum" sz="quarter" idx="5"/>
          </p:nvPr>
        </p:nvSpPr>
        <p:spPr/>
        <p:txBody>
          <a:bodyPr/>
          <a:lstStyle/>
          <a:p>
            <a:fld id="{6320A4E6-3A39-4775-9688-0F990637AB75}" type="slidenum">
              <a:rPr lang="fr-FR" smtClean="0"/>
              <a:t>8</a:t>
            </a:fld>
            <a:endParaRPr lang="fr-FR"/>
          </a:p>
        </p:txBody>
      </p:sp>
    </p:spTree>
    <p:extLst>
      <p:ext uri="{BB962C8B-B14F-4D97-AF65-F5344CB8AC3E}">
        <p14:creationId xmlns:p14="http://schemas.microsoft.com/office/powerpoint/2010/main" val="18841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Scrum Master n’a pas d’objectif envers le produit lui même que ce soit sur l’aspect fonctionnel ou technique contrairement au chef de projet technique qui est 100% garant de la qualité technique.</a:t>
            </a:r>
          </a:p>
          <a:p>
            <a:endParaRPr lang="fr-FR" dirty="0"/>
          </a:p>
          <a:p>
            <a:r>
              <a:rPr lang="fr-FR" dirty="0"/>
              <a:t>En Scrum, ce sont les développeurs qui deviennent tous ensemble garant de l’excellence technique. Le Scrum Master n’interviendra que pour proposer des solutions pour aller vers de l’excellence technique en cas de manquement de la part de l’équipe de développement.</a:t>
            </a:r>
          </a:p>
          <a:p>
            <a:endParaRPr lang="fr-FR" dirty="0"/>
          </a:p>
          <a:p>
            <a:r>
              <a:rPr lang="fr-FR" dirty="0"/>
              <a:t>Evidement ses actions d’aide au quotidien vont apporter indirectement à l’excellence technique ou fonctionnelle du produit.</a:t>
            </a:r>
          </a:p>
        </p:txBody>
      </p:sp>
      <p:sp>
        <p:nvSpPr>
          <p:cNvPr id="4" name="Slide Number Placeholder 3"/>
          <p:cNvSpPr>
            <a:spLocks noGrp="1"/>
          </p:cNvSpPr>
          <p:nvPr>
            <p:ph type="sldNum" sz="quarter" idx="5"/>
          </p:nvPr>
        </p:nvSpPr>
        <p:spPr/>
        <p:txBody>
          <a:bodyPr/>
          <a:lstStyle/>
          <a:p>
            <a:fld id="{6320A4E6-3A39-4775-9688-0F990637AB75}" type="slidenum">
              <a:rPr lang="fr-FR" smtClean="0"/>
              <a:t>9</a:t>
            </a:fld>
            <a:endParaRPr lang="fr-FR"/>
          </a:p>
        </p:txBody>
      </p:sp>
    </p:spTree>
    <p:extLst>
      <p:ext uri="{BB962C8B-B14F-4D97-AF65-F5344CB8AC3E}">
        <p14:creationId xmlns:p14="http://schemas.microsoft.com/office/powerpoint/2010/main" val="19502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08909B36-77AE-4304-8E23-9FBD91B17E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94C3C1A2-5AC8-4192-8D52-EA6E0E90B5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fr-FR" dirty="0"/>
          </a:p>
        </p:txBody>
      </p:sp>
      <p:sp>
        <p:nvSpPr>
          <p:cNvPr id="59396" name="Slide Number Placeholder 3">
            <a:extLst>
              <a:ext uri="{FF2B5EF4-FFF2-40B4-BE49-F238E27FC236}">
                <a16:creationId xmlns:a16="http://schemas.microsoft.com/office/drawing/2014/main" id="{A2638479-FA99-40F5-A98F-952FAA15F7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fld id="{638F15A7-1338-4F11-8DAE-02C9D7708CB7}" type="slidenum">
              <a:rPr lang="en-GB" altLang="fr-FR">
                <a:latin typeface="Calibri" panose="020F0502020204030204" pitchFamily="34" charset="0"/>
              </a:rPr>
              <a:pPr/>
              <a:t>12</a:t>
            </a:fld>
            <a:endParaRPr lang="en-GB" altLang="fr-FR">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6320A4E6-3A39-4775-9688-0F990637AB75}" type="slidenum">
              <a:rPr lang="fr-FR" smtClean="0"/>
              <a:t>13</a:t>
            </a:fld>
            <a:endParaRPr lang="fr-FR"/>
          </a:p>
        </p:txBody>
      </p:sp>
    </p:spTree>
    <p:extLst>
      <p:ext uri="{BB962C8B-B14F-4D97-AF65-F5344CB8AC3E}">
        <p14:creationId xmlns:p14="http://schemas.microsoft.com/office/powerpoint/2010/main" val="32046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1A98-70C9-49BB-B6EF-5F7F02DCA5C2}"/>
              </a:ext>
            </a:extLst>
          </p:cNvPr>
          <p:cNvSpPr>
            <a:spLocks noGrp="1"/>
          </p:cNvSpPr>
          <p:nvPr>
            <p:ph type="ctrTitle"/>
          </p:nvPr>
        </p:nvSpPr>
        <p:spPr>
          <a:xfrm>
            <a:off x="1915385" y="2093254"/>
            <a:ext cx="8361229" cy="2098226"/>
          </a:xfrm>
        </p:spPr>
        <p:txBody>
          <a:bodyPr/>
          <a:lstStyle/>
          <a:p>
            <a:r>
              <a:rPr lang="fr-FR" dirty="0"/>
              <a:t>La méthode scrum</a:t>
            </a:r>
          </a:p>
        </p:txBody>
      </p:sp>
    </p:spTree>
    <p:extLst>
      <p:ext uri="{BB962C8B-B14F-4D97-AF65-F5344CB8AC3E}">
        <p14:creationId xmlns:p14="http://schemas.microsoft.com/office/powerpoint/2010/main" val="7892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FD02-76ED-420D-B2C3-62D3B3FCBBE4}"/>
              </a:ext>
            </a:extLst>
          </p:cNvPr>
          <p:cNvSpPr>
            <a:spLocks noGrp="1"/>
          </p:cNvSpPr>
          <p:nvPr>
            <p:ph type="title"/>
          </p:nvPr>
        </p:nvSpPr>
        <p:spPr/>
        <p:txBody>
          <a:bodyPr/>
          <a:lstStyle/>
          <a:p>
            <a:r>
              <a:rPr lang="fr-FR" dirty="0"/>
              <a:t>Les rôles du Scrum</a:t>
            </a:r>
          </a:p>
        </p:txBody>
      </p:sp>
      <p:sp>
        <p:nvSpPr>
          <p:cNvPr id="3" name="Content Placeholder 2">
            <a:extLst>
              <a:ext uri="{FF2B5EF4-FFF2-40B4-BE49-F238E27FC236}">
                <a16:creationId xmlns:a16="http://schemas.microsoft.com/office/drawing/2014/main" id="{FE093684-B8E9-495D-91A7-B34DEEC16815}"/>
              </a:ext>
            </a:extLst>
          </p:cNvPr>
          <p:cNvSpPr>
            <a:spLocks noGrp="1"/>
          </p:cNvSpPr>
          <p:nvPr>
            <p:ph idx="1"/>
          </p:nvPr>
        </p:nvSpPr>
        <p:spPr>
          <a:xfrm>
            <a:off x="1200150" y="2190750"/>
            <a:ext cx="7258050" cy="3695700"/>
          </a:xfrm>
        </p:spPr>
        <p:txBody>
          <a:bodyPr>
            <a:normAutofit fontScale="92500"/>
          </a:bodyPr>
          <a:lstStyle/>
          <a:p>
            <a:pPr>
              <a:lnSpc>
                <a:spcPct val="150000"/>
              </a:lnSpc>
            </a:pPr>
            <a:r>
              <a:rPr lang="fr-FR" altLang="fr-FR" sz="2400" dirty="0"/>
              <a:t>L’équipe</a:t>
            </a:r>
          </a:p>
          <a:p>
            <a:pPr lvl="1">
              <a:lnSpc>
                <a:spcPct val="150000"/>
              </a:lnSpc>
            </a:pPr>
            <a:r>
              <a:rPr lang="fr-FR" altLang="fr-FR" sz="2400" dirty="0"/>
              <a:t>5 à 9 personnes</a:t>
            </a:r>
          </a:p>
          <a:p>
            <a:pPr lvl="1">
              <a:lnSpc>
                <a:spcPct val="150000"/>
              </a:lnSpc>
            </a:pPr>
            <a:r>
              <a:rPr lang="fr-FR" altLang="fr-FR" sz="2400" dirty="0"/>
              <a:t>Autogérée les décisions sont prises collectivement</a:t>
            </a:r>
          </a:p>
          <a:p>
            <a:pPr lvl="1">
              <a:lnSpc>
                <a:spcPct val="150000"/>
              </a:lnSpc>
            </a:pPr>
            <a:r>
              <a:rPr lang="fr-FR" altLang="fr-FR" sz="2400" dirty="0"/>
              <a:t>Contienne toutes les compétences nécessaires pour terminer le sprint</a:t>
            </a:r>
          </a:p>
          <a:p>
            <a:pPr lvl="1">
              <a:lnSpc>
                <a:spcPct val="150000"/>
              </a:lnSpc>
            </a:pPr>
            <a:r>
              <a:rPr lang="fr-FR" altLang="fr-FR" sz="2400" dirty="0"/>
              <a:t>Ne change pas pendant un Sprint</a:t>
            </a:r>
            <a:endParaRPr lang="fr-FR" sz="2400" dirty="0"/>
          </a:p>
        </p:txBody>
      </p:sp>
      <p:pic>
        <p:nvPicPr>
          <p:cNvPr id="4" name="Picture 3">
            <a:extLst>
              <a:ext uri="{FF2B5EF4-FFF2-40B4-BE49-F238E27FC236}">
                <a16:creationId xmlns:a16="http://schemas.microsoft.com/office/drawing/2014/main" id="{F732E177-1FB5-4D48-8F56-F7CA131A784B}"/>
              </a:ext>
            </a:extLst>
          </p:cNvPr>
          <p:cNvPicPr>
            <a:picLocks noChangeAspect="1"/>
          </p:cNvPicPr>
          <p:nvPr/>
        </p:nvPicPr>
        <p:blipFill>
          <a:blip r:embed="rId2"/>
          <a:stretch>
            <a:fillRect/>
          </a:stretch>
        </p:blipFill>
        <p:spPr>
          <a:xfrm>
            <a:off x="8458200" y="2819400"/>
            <a:ext cx="3281512" cy="3067050"/>
          </a:xfrm>
          <a:prstGeom prst="rect">
            <a:avLst/>
          </a:prstGeom>
        </p:spPr>
      </p:pic>
    </p:spTree>
    <p:extLst>
      <p:ext uri="{BB962C8B-B14F-4D97-AF65-F5344CB8AC3E}">
        <p14:creationId xmlns:p14="http://schemas.microsoft.com/office/powerpoint/2010/main" val="69861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3F8DB75-9335-46B0-8CE3-CF761E0AD3C3}"/>
              </a:ext>
            </a:extLst>
          </p:cNvPr>
          <p:cNvGraphicFramePr>
            <a:graphicFrameLocks noGrp="1"/>
          </p:cNvGraphicFramePr>
          <p:nvPr>
            <p:ph idx="1"/>
            <p:extLst>
              <p:ext uri="{D42A27DB-BD31-4B8C-83A1-F6EECF244321}">
                <p14:modId xmlns:p14="http://schemas.microsoft.com/office/powerpoint/2010/main" val="366821871"/>
              </p:ext>
            </p:extLst>
          </p:nvPr>
        </p:nvGraphicFramePr>
        <p:xfrm>
          <a:off x="1431234" y="301752"/>
          <a:ext cx="9532530" cy="6254496"/>
        </p:xfrm>
        <a:graphic>
          <a:graphicData uri="http://schemas.openxmlformats.org/drawingml/2006/table">
            <a:tbl>
              <a:tblPr firstRow="1" bandRow="1">
                <a:tableStyleId>{0E3FDE45-AF77-4B5C-9715-49D594BDF05E}</a:tableStyleId>
              </a:tblPr>
              <a:tblGrid>
                <a:gridCol w="4766265">
                  <a:extLst>
                    <a:ext uri="{9D8B030D-6E8A-4147-A177-3AD203B41FA5}">
                      <a16:colId xmlns:a16="http://schemas.microsoft.com/office/drawing/2014/main" val="502718299"/>
                    </a:ext>
                  </a:extLst>
                </a:gridCol>
                <a:gridCol w="4766265">
                  <a:extLst>
                    <a:ext uri="{9D8B030D-6E8A-4147-A177-3AD203B41FA5}">
                      <a16:colId xmlns:a16="http://schemas.microsoft.com/office/drawing/2014/main" val="183361503"/>
                    </a:ext>
                  </a:extLst>
                </a:gridCol>
              </a:tblGrid>
              <a:tr h="572122">
                <a:tc>
                  <a:txBody>
                    <a:bodyPr/>
                    <a:lstStyle/>
                    <a:p>
                      <a:pPr>
                        <a:lnSpc>
                          <a:spcPct val="150000"/>
                        </a:lnSpc>
                      </a:pPr>
                      <a:r>
                        <a:rPr lang="fr-FR" sz="2400" dirty="0"/>
                        <a:t>Avantages</a:t>
                      </a:r>
                      <a:endParaRPr lang="fr-FR" sz="2400" dirty="0">
                        <a:solidFill>
                          <a:schemeClr val="tx1"/>
                        </a:solidFill>
                      </a:endParaRPr>
                    </a:p>
                  </a:txBody>
                  <a:tcPr/>
                </a:tc>
                <a:tc>
                  <a:txBody>
                    <a:bodyPr/>
                    <a:lstStyle/>
                    <a:p>
                      <a:pPr>
                        <a:lnSpc>
                          <a:spcPct val="150000"/>
                        </a:lnSpc>
                      </a:pPr>
                      <a:r>
                        <a:rPr lang="fr-FR" sz="2400" dirty="0"/>
                        <a:t>Inconvénients</a:t>
                      </a:r>
                      <a:endParaRPr lang="fr-FR" sz="2400" dirty="0">
                        <a:solidFill>
                          <a:schemeClr val="tx1"/>
                        </a:solidFill>
                      </a:endParaRPr>
                    </a:p>
                  </a:txBody>
                  <a:tcPr/>
                </a:tc>
                <a:extLst>
                  <a:ext uri="{0D108BD9-81ED-4DB2-BD59-A6C34878D82A}">
                    <a16:rowId xmlns:a16="http://schemas.microsoft.com/office/drawing/2014/main" val="1522788332"/>
                  </a:ext>
                </a:extLst>
              </a:tr>
              <a:tr h="1119898">
                <a:tc>
                  <a:txBody>
                    <a:bodyPr/>
                    <a:lstStyle/>
                    <a:p>
                      <a:pPr>
                        <a:lnSpc>
                          <a:spcPct val="150000"/>
                        </a:lnSpc>
                      </a:pPr>
                      <a:r>
                        <a:rPr lang="fr-FR" sz="2400" kern="1200" dirty="0">
                          <a:effectLst/>
                        </a:rPr>
                        <a:t>Développé et testé pour de courtes itérations</a:t>
                      </a:r>
                      <a:endParaRPr lang="fr-FR" sz="2400" dirty="0">
                        <a:solidFill>
                          <a:schemeClr val="tx1"/>
                        </a:solidFill>
                      </a:endParaRPr>
                    </a:p>
                  </a:txBody>
                  <a:tcPr/>
                </a:tc>
                <a:tc>
                  <a:txBody>
                    <a:bodyPr/>
                    <a:lstStyle/>
                    <a:p>
                      <a:pPr>
                        <a:lnSpc>
                          <a:spcPct val="150000"/>
                        </a:lnSpc>
                      </a:pPr>
                      <a:r>
                        <a:rPr lang="fr-FR" sz="2400" dirty="0"/>
                        <a:t>Manque de Documentation</a:t>
                      </a:r>
                      <a:endParaRPr lang="fr-FR" sz="2400" dirty="0">
                        <a:solidFill>
                          <a:schemeClr val="tx1"/>
                        </a:solidFill>
                      </a:endParaRPr>
                    </a:p>
                  </a:txBody>
                  <a:tcPr/>
                </a:tc>
                <a:extLst>
                  <a:ext uri="{0D108BD9-81ED-4DB2-BD59-A6C34878D82A}">
                    <a16:rowId xmlns:a16="http://schemas.microsoft.com/office/drawing/2014/main" val="2116337691"/>
                  </a:ext>
                </a:extLst>
              </a:tr>
              <a:tr h="572122">
                <a:tc>
                  <a:txBody>
                    <a:bodyPr/>
                    <a:lstStyle/>
                    <a:p>
                      <a:pPr>
                        <a:lnSpc>
                          <a:spcPct val="150000"/>
                        </a:lnSpc>
                      </a:pPr>
                      <a:r>
                        <a:rPr lang="fr-FR" sz="2400" kern="1200" dirty="0">
                          <a:effectLst/>
                        </a:rPr>
                        <a:t>Simplicité des processus</a:t>
                      </a:r>
                      <a:endParaRPr lang="fr-FR" sz="2400" b="0" i="0"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sz="2400" dirty="0"/>
                        <a:t>L’équipe ne se prête pas au Scrum</a:t>
                      </a:r>
                      <a:endParaRPr lang="fr-FR" sz="2400" dirty="0">
                        <a:solidFill>
                          <a:schemeClr val="tx1"/>
                        </a:solidFill>
                      </a:endParaRPr>
                    </a:p>
                  </a:txBody>
                  <a:tcPr/>
                </a:tc>
                <a:extLst>
                  <a:ext uri="{0D108BD9-81ED-4DB2-BD59-A6C34878D82A}">
                    <a16:rowId xmlns:a16="http://schemas.microsoft.com/office/drawing/2014/main" val="4081369847"/>
                  </a:ext>
                </a:extLst>
              </a:tr>
              <a:tr h="572122">
                <a:tc>
                  <a:txBody>
                    <a:bodyPr/>
                    <a:lstStyle/>
                    <a:p>
                      <a:pPr>
                        <a:lnSpc>
                          <a:spcPct val="150000"/>
                        </a:lnSpc>
                      </a:pPr>
                      <a:r>
                        <a:rPr lang="fr-FR" sz="2400" kern="1200" dirty="0">
                          <a:effectLst/>
                        </a:rPr>
                        <a:t>Règles définies clairement</a:t>
                      </a:r>
                      <a:endParaRPr lang="fr-FR" sz="2400" dirty="0">
                        <a:solidFill>
                          <a:schemeClr val="tx1"/>
                        </a:solidFill>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sz="2400" dirty="0"/>
                        <a:t>Violation de responsabilité</a:t>
                      </a:r>
                      <a:endParaRPr lang="fr-FR" sz="2400" dirty="0">
                        <a:solidFill>
                          <a:schemeClr val="tx1"/>
                        </a:solidFill>
                      </a:endParaRPr>
                    </a:p>
                  </a:txBody>
                  <a:tcPr/>
                </a:tc>
                <a:extLst>
                  <a:ext uri="{0D108BD9-81ED-4DB2-BD59-A6C34878D82A}">
                    <a16:rowId xmlns:a16="http://schemas.microsoft.com/office/drawing/2014/main" val="2339881630"/>
                  </a:ext>
                </a:extLst>
              </a:tr>
              <a:tr h="572122">
                <a:tc>
                  <a:txBody>
                    <a:bodyPr/>
                    <a:lstStyle/>
                    <a:p>
                      <a:pPr>
                        <a:lnSpc>
                          <a:spcPct val="150000"/>
                        </a:lnSpc>
                      </a:pPr>
                      <a:r>
                        <a:rPr lang="fr-FR" sz="2400" kern="1200" dirty="0">
                          <a:effectLst/>
                        </a:rPr>
                        <a:t>Organisation personnelle</a:t>
                      </a:r>
                      <a:endParaRPr lang="fr-FR" sz="2400" dirty="0">
                        <a:solidFill>
                          <a:schemeClr val="tx1"/>
                        </a:solidFill>
                      </a:endParaRPr>
                    </a:p>
                  </a:txBody>
                  <a:tcPr/>
                </a:tc>
                <a:tc>
                  <a:txBody>
                    <a:bodyPr/>
                    <a:lstStyle/>
                    <a:p>
                      <a:pPr>
                        <a:lnSpc>
                          <a:spcPct val="150000"/>
                        </a:lnSpc>
                      </a:pPr>
                      <a:r>
                        <a:rPr lang="fr-FR" sz="2400" dirty="0">
                          <a:solidFill>
                            <a:schemeClr val="tx1"/>
                          </a:solidFill>
                        </a:rPr>
                        <a:t>Difficulté lors de la Communication</a:t>
                      </a:r>
                    </a:p>
                  </a:txBody>
                  <a:tcPr/>
                </a:tc>
                <a:extLst>
                  <a:ext uri="{0D108BD9-81ED-4DB2-BD59-A6C34878D82A}">
                    <a16:rowId xmlns:a16="http://schemas.microsoft.com/office/drawing/2014/main" val="148514750"/>
                  </a:ext>
                </a:extLst>
              </a:tr>
              <a:tr h="572122">
                <a:tc>
                  <a:txBody>
                    <a:bodyPr/>
                    <a:lstStyle/>
                    <a:p>
                      <a:pPr>
                        <a:lnSpc>
                          <a:spcPct val="150000"/>
                        </a:lnSpc>
                      </a:pPr>
                      <a:r>
                        <a:rPr lang="fr-FR" sz="2400" kern="1200" dirty="0">
                          <a:effectLst/>
                        </a:rPr>
                        <a:t>Augmentation de productivité</a:t>
                      </a:r>
                      <a:endParaRPr lang="fr-FR" sz="2400" b="0" i="0" kern="1200" dirty="0">
                        <a:solidFill>
                          <a:schemeClr val="tx1"/>
                        </a:solidFill>
                        <a:effectLst/>
                        <a:latin typeface="+mn-lt"/>
                        <a:ea typeface="+mn-ea"/>
                        <a:cs typeface="+mn-cs"/>
                      </a:endParaRPr>
                    </a:p>
                  </a:txBody>
                  <a:tcPr/>
                </a:tc>
                <a:tc>
                  <a:txBody>
                    <a:bodyPr/>
                    <a:lstStyle/>
                    <a:p>
                      <a:pPr>
                        <a:lnSpc>
                          <a:spcPct val="150000"/>
                        </a:lnSpc>
                      </a:pPr>
                      <a:r>
                        <a:rPr lang="fr-FR" sz="2400" dirty="0"/>
                        <a:t>Manque d’organisation</a:t>
                      </a:r>
                    </a:p>
                  </a:txBody>
                  <a:tcPr/>
                </a:tc>
                <a:extLst>
                  <a:ext uri="{0D108BD9-81ED-4DB2-BD59-A6C34878D82A}">
                    <a16:rowId xmlns:a16="http://schemas.microsoft.com/office/drawing/2014/main" val="2459024979"/>
                  </a:ext>
                </a:extLst>
              </a:tr>
              <a:tr h="572122">
                <a:tc>
                  <a:txBody>
                    <a:bodyPr/>
                    <a:lstStyle/>
                    <a:p>
                      <a:pPr>
                        <a:lnSpc>
                          <a:spcPct val="150000"/>
                        </a:lnSpc>
                      </a:pPr>
                      <a:r>
                        <a:rPr kumimoji="0" lang="fr-FR" sz="2400" u="none" strike="noStrike" kern="1200" cap="none" spc="0" normalizeH="0" baseline="0" noProof="0" dirty="0">
                          <a:ln>
                            <a:noFill/>
                          </a:ln>
                          <a:effectLst/>
                          <a:uLnTx/>
                          <a:uFillTx/>
                        </a:rPr>
                        <a:t>Combinaison possible avec XP</a:t>
                      </a:r>
                      <a:endParaRPr lang="fr-FR" sz="2400" b="0" i="0" kern="1200" dirty="0">
                        <a:solidFill>
                          <a:schemeClr val="tx1"/>
                        </a:solidFill>
                        <a:effectLst/>
                        <a:latin typeface="+mn-lt"/>
                        <a:ea typeface="+mn-ea"/>
                        <a:cs typeface="+mn-cs"/>
                      </a:endParaRPr>
                    </a:p>
                  </a:txBody>
                  <a:tcPr/>
                </a:tc>
                <a:tc>
                  <a:txBody>
                    <a:bodyPr/>
                    <a:lstStyle/>
                    <a:p>
                      <a:pPr>
                        <a:lnSpc>
                          <a:spcPct val="150000"/>
                        </a:lnSpc>
                      </a:pPr>
                      <a:endParaRPr lang="fr-FR" sz="2400" dirty="0"/>
                    </a:p>
                  </a:txBody>
                  <a:tcPr/>
                </a:tc>
                <a:extLst>
                  <a:ext uri="{0D108BD9-81ED-4DB2-BD59-A6C34878D82A}">
                    <a16:rowId xmlns:a16="http://schemas.microsoft.com/office/drawing/2014/main" val="3604539189"/>
                  </a:ext>
                </a:extLst>
              </a:tr>
              <a:tr h="1119898">
                <a:tc>
                  <a:txBody>
                    <a:bodyPr/>
                    <a:lstStyle/>
                    <a:p>
                      <a:pPr>
                        <a:lnSpc>
                          <a:spcPct val="150000"/>
                        </a:lnSpc>
                      </a:pPr>
                      <a:r>
                        <a:rPr lang="fr-FR" sz="2400" kern="1200" dirty="0">
                          <a:effectLst/>
                        </a:rPr>
                        <a:t>Chaque équipe a son lot de responsabilité</a:t>
                      </a:r>
                      <a:endParaRPr lang="fr-FR" sz="2400" b="0" i="0" kern="1200" dirty="0">
                        <a:solidFill>
                          <a:schemeClr val="tx1"/>
                        </a:solidFill>
                        <a:effectLst/>
                        <a:latin typeface="+mn-lt"/>
                        <a:ea typeface="+mn-ea"/>
                        <a:cs typeface="+mn-cs"/>
                      </a:endParaRPr>
                    </a:p>
                  </a:txBody>
                  <a:tcPr/>
                </a:tc>
                <a:tc>
                  <a:txBody>
                    <a:bodyPr/>
                    <a:lstStyle/>
                    <a:p>
                      <a:pPr>
                        <a:lnSpc>
                          <a:spcPct val="150000"/>
                        </a:lnSpc>
                      </a:pPr>
                      <a:endParaRPr lang="fr-FR" sz="2400" dirty="0"/>
                    </a:p>
                  </a:txBody>
                  <a:tcPr/>
                </a:tc>
                <a:extLst>
                  <a:ext uri="{0D108BD9-81ED-4DB2-BD59-A6C34878D82A}">
                    <a16:rowId xmlns:a16="http://schemas.microsoft.com/office/drawing/2014/main" val="2409366206"/>
                  </a:ext>
                </a:extLst>
              </a:tr>
              <a:tr h="572122">
                <a:tc>
                  <a:txBody>
                    <a:bodyPr/>
                    <a:lstStyle/>
                    <a:p>
                      <a:pPr>
                        <a:lnSpc>
                          <a:spcPct val="150000"/>
                        </a:lnSpc>
                      </a:pPr>
                      <a:r>
                        <a:rPr lang="fr-FR" sz="2400" kern="1200" dirty="0">
                          <a:effectLst/>
                        </a:rPr>
                        <a:t>Amélioration de la communication</a:t>
                      </a:r>
                      <a:endParaRPr lang="fr-FR" sz="2400" b="0" i="0" kern="1200" dirty="0">
                        <a:solidFill>
                          <a:schemeClr val="tx1"/>
                        </a:solidFill>
                        <a:effectLst/>
                        <a:latin typeface="+mn-lt"/>
                        <a:ea typeface="+mn-ea"/>
                        <a:cs typeface="+mn-cs"/>
                      </a:endParaRPr>
                    </a:p>
                  </a:txBody>
                  <a:tcPr/>
                </a:tc>
                <a:tc>
                  <a:txBody>
                    <a:bodyPr/>
                    <a:lstStyle/>
                    <a:p>
                      <a:pPr>
                        <a:lnSpc>
                          <a:spcPct val="150000"/>
                        </a:lnSpc>
                      </a:pPr>
                      <a:endParaRPr lang="fr-FR" sz="2400" dirty="0"/>
                    </a:p>
                  </a:txBody>
                  <a:tcPr/>
                </a:tc>
                <a:extLst>
                  <a:ext uri="{0D108BD9-81ED-4DB2-BD59-A6C34878D82A}">
                    <a16:rowId xmlns:a16="http://schemas.microsoft.com/office/drawing/2014/main" val="1060125990"/>
                  </a:ext>
                </a:extLst>
              </a:tr>
            </a:tbl>
          </a:graphicData>
        </a:graphic>
      </p:graphicFrame>
    </p:spTree>
    <p:extLst>
      <p:ext uri="{BB962C8B-B14F-4D97-AF65-F5344CB8AC3E}">
        <p14:creationId xmlns:p14="http://schemas.microsoft.com/office/powerpoint/2010/main" val="28665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be 50">
            <a:extLst>
              <a:ext uri="{FF2B5EF4-FFF2-40B4-BE49-F238E27FC236}">
                <a16:creationId xmlns:a16="http://schemas.microsoft.com/office/drawing/2014/main" id="{E7BBF5CA-97A7-41CE-86F2-888B50C00B2D}"/>
              </a:ext>
            </a:extLst>
          </p:cNvPr>
          <p:cNvSpPr/>
          <p:nvPr/>
        </p:nvSpPr>
        <p:spPr>
          <a:xfrm>
            <a:off x="8596330" y="3214686"/>
            <a:ext cx="1643074" cy="2428892"/>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50" name="Cube 49">
            <a:extLst>
              <a:ext uri="{FF2B5EF4-FFF2-40B4-BE49-F238E27FC236}">
                <a16:creationId xmlns:a16="http://schemas.microsoft.com/office/drawing/2014/main" id="{84AA00AF-8B6B-478C-AEE0-6E32EB465BF9}"/>
              </a:ext>
            </a:extLst>
          </p:cNvPr>
          <p:cNvSpPr/>
          <p:nvPr/>
        </p:nvSpPr>
        <p:spPr>
          <a:xfrm>
            <a:off x="8596330" y="3429000"/>
            <a:ext cx="1643074" cy="2214578"/>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49" name="Cube 48">
            <a:extLst>
              <a:ext uri="{FF2B5EF4-FFF2-40B4-BE49-F238E27FC236}">
                <a16:creationId xmlns:a16="http://schemas.microsoft.com/office/drawing/2014/main" id="{8CC1A114-3F99-4A96-85D2-E14F3B62AC3E}"/>
              </a:ext>
            </a:extLst>
          </p:cNvPr>
          <p:cNvSpPr/>
          <p:nvPr/>
        </p:nvSpPr>
        <p:spPr>
          <a:xfrm>
            <a:off x="8596330" y="3643314"/>
            <a:ext cx="1643074" cy="2000264"/>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48" name="Cube 47">
            <a:extLst>
              <a:ext uri="{FF2B5EF4-FFF2-40B4-BE49-F238E27FC236}">
                <a16:creationId xmlns:a16="http://schemas.microsoft.com/office/drawing/2014/main" id="{89EF8799-31B4-4F46-BFC0-F675D2D47522}"/>
              </a:ext>
            </a:extLst>
          </p:cNvPr>
          <p:cNvSpPr/>
          <p:nvPr/>
        </p:nvSpPr>
        <p:spPr>
          <a:xfrm>
            <a:off x="8596330" y="3857628"/>
            <a:ext cx="1643074" cy="1785950"/>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47" name="Cube 46">
            <a:extLst>
              <a:ext uri="{FF2B5EF4-FFF2-40B4-BE49-F238E27FC236}">
                <a16:creationId xmlns:a16="http://schemas.microsoft.com/office/drawing/2014/main" id="{18F851C0-FF3E-4CBC-B5C7-F18EC97B8626}"/>
              </a:ext>
            </a:extLst>
          </p:cNvPr>
          <p:cNvSpPr/>
          <p:nvPr/>
        </p:nvSpPr>
        <p:spPr>
          <a:xfrm>
            <a:off x="8596330" y="4071942"/>
            <a:ext cx="1643074" cy="1571636"/>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46" name="Cube 45">
            <a:extLst>
              <a:ext uri="{FF2B5EF4-FFF2-40B4-BE49-F238E27FC236}">
                <a16:creationId xmlns:a16="http://schemas.microsoft.com/office/drawing/2014/main" id="{99F56FE2-A6DC-44AC-BA4C-C84E0B876671}"/>
              </a:ext>
            </a:extLst>
          </p:cNvPr>
          <p:cNvSpPr/>
          <p:nvPr/>
        </p:nvSpPr>
        <p:spPr>
          <a:xfrm>
            <a:off x="8596330" y="4286256"/>
            <a:ext cx="1643074" cy="1357322"/>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40" name="Cube 39">
            <a:extLst>
              <a:ext uri="{FF2B5EF4-FFF2-40B4-BE49-F238E27FC236}">
                <a16:creationId xmlns:a16="http://schemas.microsoft.com/office/drawing/2014/main" id="{2D080906-2AD5-42B5-A53A-DE8179EE40E3}"/>
              </a:ext>
            </a:extLst>
          </p:cNvPr>
          <p:cNvSpPr/>
          <p:nvPr/>
        </p:nvSpPr>
        <p:spPr>
          <a:xfrm>
            <a:off x="8596330" y="4500570"/>
            <a:ext cx="1643074" cy="1143008"/>
          </a:xfrm>
          <a:prstGeom prst="cub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GB"/>
          </a:p>
        </p:txBody>
      </p:sp>
      <p:sp>
        <p:nvSpPr>
          <p:cNvPr id="35" name="Circular Arrow 34">
            <a:extLst>
              <a:ext uri="{FF2B5EF4-FFF2-40B4-BE49-F238E27FC236}">
                <a16:creationId xmlns:a16="http://schemas.microsoft.com/office/drawing/2014/main" id="{3571D432-58AE-4E31-AAD1-AE0364120F31}"/>
              </a:ext>
            </a:extLst>
          </p:cNvPr>
          <p:cNvSpPr/>
          <p:nvPr/>
        </p:nvSpPr>
        <p:spPr>
          <a:xfrm>
            <a:off x="5310182" y="2285992"/>
            <a:ext cx="1857388" cy="1928826"/>
          </a:xfrm>
          <a:prstGeom prst="circularArrow">
            <a:avLst>
              <a:gd name="adj1" fmla="val 12216"/>
              <a:gd name="adj2" fmla="val 1094101"/>
              <a:gd name="adj3" fmla="val 20719534"/>
              <a:gd name="adj4" fmla="val 7121336"/>
              <a:gd name="adj5" fmla="val 12230"/>
            </a:avLst>
          </a:prstGeom>
          <a:scene3d>
            <a:camera prst="orthographicFront">
              <a:rot lat="0" lon="0" rev="200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chemeClr val="tx1"/>
              </a:solidFill>
            </a:endParaRPr>
          </a:p>
        </p:txBody>
      </p:sp>
      <p:sp>
        <p:nvSpPr>
          <p:cNvPr id="34" name="Circular Arrow 33">
            <a:extLst>
              <a:ext uri="{FF2B5EF4-FFF2-40B4-BE49-F238E27FC236}">
                <a16:creationId xmlns:a16="http://schemas.microsoft.com/office/drawing/2014/main" id="{B3605A29-E6A5-401D-8FBD-043FC4F45DA0}"/>
              </a:ext>
            </a:extLst>
          </p:cNvPr>
          <p:cNvSpPr/>
          <p:nvPr/>
        </p:nvSpPr>
        <p:spPr>
          <a:xfrm flipH="1">
            <a:off x="5024430" y="3357562"/>
            <a:ext cx="2428892" cy="2500330"/>
          </a:xfrm>
          <a:prstGeom prst="circularArrow">
            <a:avLst>
              <a:gd name="adj1" fmla="val 10891"/>
              <a:gd name="adj2" fmla="val 1094101"/>
              <a:gd name="adj3" fmla="val 20722983"/>
              <a:gd name="adj4" fmla="val 3898765"/>
              <a:gd name="adj5" fmla="val 12230"/>
            </a:avLst>
          </a:prstGeom>
          <a:ln w="0"/>
          <a:scene3d>
            <a:camera prst="orthographicFront">
              <a:rot lat="0" lon="0" rev="21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21" name="Right Arrow 20">
            <a:extLst>
              <a:ext uri="{FF2B5EF4-FFF2-40B4-BE49-F238E27FC236}">
                <a16:creationId xmlns:a16="http://schemas.microsoft.com/office/drawing/2014/main" id="{3E573C58-F946-4FE9-BA9F-696F600935B2}"/>
              </a:ext>
            </a:extLst>
          </p:cNvPr>
          <p:cNvSpPr/>
          <p:nvPr/>
        </p:nvSpPr>
        <p:spPr>
          <a:xfrm>
            <a:off x="4667250" y="5143500"/>
            <a:ext cx="3429000" cy="642938"/>
          </a:xfrm>
          <a:prstGeom prst="rightArrow">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7" name="Cube 6">
            <a:extLst>
              <a:ext uri="{FF2B5EF4-FFF2-40B4-BE49-F238E27FC236}">
                <a16:creationId xmlns:a16="http://schemas.microsoft.com/office/drawing/2014/main" id="{1015FE9B-78FF-40C1-9A06-3C2CA970D647}"/>
              </a:ext>
            </a:extLst>
          </p:cNvPr>
          <p:cNvSpPr/>
          <p:nvPr/>
        </p:nvSpPr>
        <p:spPr>
          <a:xfrm>
            <a:off x="2381251" y="5000625"/>
            <a:ext cx="714375" cy="571500"/>
          </a:xfrm>
          <a:prstGeom prst="cub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Cube 7">
            <a:extLst>
              <a:ext uri="{FF2B5EF4-FFF2-40B4-BE49-F238E27FC236}">
                <a16:creationId xmlns:a16="http://schemas.microsoft.com/office/drawing/2014/main" id="{D7E3F373-80C3-4661-91D1-363AEAAAA969}"/>
              </a:ext>
            </a:extLst>
          </p:cNvPr>
          <p:cNvSpPr/>
          <p:nvPr/>
        </p:nvSpPr>
        <p:spPr>
          <a:xfrm>
            <a:off x="2381251" y="4572000"/>
            <a:ext cx="714375" cy="571500"/>
          </a:xfrm>
          <a:prstGeom prst="cub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Cube 8">
            <a:extLst>
              <a:ext uri="{FF2B5EF4-FFF2-40B4-BE49-F238E27FC236}">
                <a16:creationId xmlns:a16="http://schemas.microsoft.com/office/drawing/2014/main" id="{2954B82D-4952-47F4-BD6F-0A5743C2815F}"/>
              </a:ext>
            </a:extLst>
          </p:cNvPr>
          <p:cNvSpPr/>
          <p:nvPr/>
        </p:nvSpPr>
        <p:spPr>
          <a:xfrm>
            <a:off x="2381251" y="4143375"/>
            <a:ext cx="714375" cy="571500"/>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Cube 9">
            <a:extLst>
              <a:ext uri="{FF2B5EF4-FFF2-40B4-BE49-F238E27FC236}">
                <a16:creationId xmlns:a16="http://schemas.microsoft.com/office/drawing/2014/main" id="{82E05D95-5D96-4039-AD39-C8EF0BE2C209}"/>
              </a:ext>
            </a:extLst>
          </p:cNvPr>
          <p:cNvSpPr/>
          <p:nvPr/>
        </p:nvSpPr>
        <p:spPr>
          <a:xfrm>
            <a:off x="2381251" y="3714750"/>
            <a:ext cx="714375" cy="571500"/>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Cube 10">
            <a:extLst>
              <a:ext uri="{FF2B5EF4-FFF2-40B4-BE49-F238E27FC236}">
                <a16:creationId xmlns:a16="http://schemas.microsoft.com/office/drawing/2014/main" id="{39293FC5-E53D-4941-B019-EE2E7EB46DCB}"/>
              </a:ext>
            </a:extLst>
          </p:cNvPr>
          <p:cNvSpPr/>
          <p:nvPr/>
        </p:nvSpPr>
        <p:spPr>
          <a:xfrm>
            <a:off x="2381251" y="3286125"/>
            <a:ext cx="714375" cy="571500"/>
          </a:xfrm>
          <a:prstGeom prst="cub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Cube 11">
            <a:extLst>
              <a:ext uri="{FF2B5EF4-FFF2-40B4-BE49-F238E27FC236}">
                <a16:creationId xmlns:a16="http://schemas.microsoft.com/office/drawing/2014/main" id="{22D32E8B-C119-4EFE-82E0-DFCE3084C033}"/>
              </a:ext>
            </a:extLst>
          </p:cNvPr>
          <p:cNvSpPr/>
          <p:nvPr/>
        </p:nvSpPr>
        <p:spPr>
          <a:xfrm>
            <a:off x="2381251" y="2857500"/>
            <a:ext cx="714375" cy="571500"/>
          </a:xfrm>
          <a:prstGeom prst="cub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Cube 18">
            <a:extLst>
              <a:ext uri="{FF2B5EF4-FFF2-40B4-BE49-F238E27FC236}">
                <a16:creationId xmlns:a16="http://schemas.microsoft.com/office/drawing/2014/main" id="{42943CCE-5DAA-4036-B096-5BD1662298C7}"/>
              </a:ext>
            </a:extLst>
          </p:cNvPr>
          <p:cNvSpPr/>
          <p:nvPr/>
        </p:nvSpPr>
        <p:spPr>
          <a:xfrm>
            <a:off x="3881438" y="4143375"/>
            <a:ext cx="571500" cy="285750"/>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Cube 23">
            <a:extLst>
              <a:ext uri="{FF2B5EF4-FFF2-40B4-BE49-F238E27FC236}">
                <a16:creationId xmlns:a16="http://schemas.microsoft.com/office/drawing/2014/main" id="{D2F52B33-2CD2-45ED-A7D1-AEE61035FF36}"/>
              </a:ext>
            </a:extLst>
          </p:cNvPr>
          <p:cNvSpPr/>
          <p:nvPr/>
        </p:nvSpPr>
        <p:spPr>
          <a:xfrm>
            <a:off x="3881438" y="3929063"/>
            <a:ext cx="571500" cy="285750"/>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Cube 24">
            <a:extLst>
              <a:ext uri="{FF2B5EF4-FFF2-40B4-BE49-F238E27FC236}">
                <a16:creationId xmlns:a16="http://schemas.microsoft.com/office/drawing/2014/main" id="{EF8344CD-3EBD-4425-ADAF-873DC5C85CF7}"/>
              </a:ext>
            </a:extLst>
          </p:cNvPr>
          <p:cNvSpPr/>
          <p:nvPr/>
        </p:nvSpPr>
        <p:spPr>
          <a:xfrm>
            <a:off x="3881438" y="3714750"/>
            <a:ext cx="571500" cy="285750"/>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Cube 25">
            <a:extLst>
              <a:ext uri="{FF2B5EF4-FFF2-40B4-BE49-F238E27FC236}">
                <a16:creationId xmlns:a16="http://schemas.microsoft.com/office/drawing/2014/main" id="{707C2DA8-F52B-41FA-ADBF-866F9AC71AE5}"/>
              </a:ext>
            </a:extLst>
          </p:cNvPr>
          <p:cNvSpPr/>
          <p:nvPr/>
        </p:nvSpPr>
        <p:spPr>
          <a:xfrm>
            <a:off x="3881438" y="3500438"/>
            <a:ext cx="571500" cy="285750"/>
          </a:xfrm>
          <a:prstGeom prst="cub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Cube 26">
            <a:extLst>
              <a:ext uri="{FF2B5EF4-FFF2-40B4-BE49-F238E27FC236}">
                <a16:creationId xmlns:a16="http://schemas.microsoft.com/office/drawing/2014/main" id="{E024DB48-E2BB-4DD4-893A-7127EB8D7661}"/>
              </a:ext>
            </a:extLst>
          </p:cNvPr>
          <p:cNvSpPr/>
          <p:nvPr/>
        </p:nvSpPr>
        <p:spPr>
          <a:xfrm>
            <a:off x="3881438" y="3143250"/>
            <a:ext cx="571500" cy="285750"/>
          </a:xfrm>
          <a:prstGeom prst="cub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Cube 27">
            <a:extLst>
              <a:ext uri="{FF2B5EF4-FFF2-40B4-BE49-F238E27FC236}">
                <a16:creationId xmlns:a16="http://schemas.microsoft.com/office/drawing/2014/main" id="{1445F0E3-95C9-4FE7-9E84-9FC04692C353}"/>
              </a:ext>
            </a:extLst>
          </p:cNvPr>
          <p:cNvSpPr/>
          <p:nvPr/>
        </p:nvSpPr>
        <p:spPr>
          <a:xfrm>
            <a:off x="3881438" y="2928938"/>
            <a:ext cx="571500" cy="285750"/>
          </a:xfrm>
          <a:prstGeom prst="cub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9" name="Cube 28">
            <a:extLst>
              <a:ext uri="{FF2B5EF4-FFF2-40B4-BE49-F238E27FC236}">
                <a16:creationId xmlns:a16="http://schemas.microsoft.com/office/drawing/2014/main" id="{24A523FC-D0F6-4BD1-A12A-64DDBE1CDD27}"/>
              </a:ext>
            </a:extLst>
          </p:cNvPr>
          <p:cNvSpPr/>
          <p:nvPr/>
        </p:nvSpPr>
        <p:spPr>
          <a:xfrm>
            <a:off x="3881438" y="2714625"/>
            <a:ext cx="571500" cy="285750"/>
          </a:xfrm>
          <a:prstGeom prst="cub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 name="Cube 29">
            <a:extLst>
              <a:ext uri="{FF2B5EF4-FFF2-40B4-BE49-F238E27FC236}">
                <a16:creationId xmlns:a16="http://schemas.microsoft.com/office/drawing/2014/main" id="{1B454079-A03B-43CF-ADD5-6E0EBABB5A9E}"/>
              </a:ext>
            </a:extLst>
          </p:cNvPr>
          <p:cNvSpPr/>
          <p:nvPr/>
        </p:nvSpPr>
        <p:spPr>
          <a:xfrm>
            <a:off x="3881438" y="2500313"/>
            <a:ext cx="571500" cy="285750"/>
          </a:xfrm>
          <a:prstGeom prst="cub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665" name="TextBox 36">
            <a:extLst>
              <a:ext uri="{FF2B5EF4-FFF2-40B4-BE49-F238E27FC236}">
                <a16:creationId xmlns:a16="http://schemas.microsoft.com/office/drawing/2014/main" id="{D758E432-6433-466C-ACDD-4C6170977C61}"/>
              </a:ext>
            </a:extLst>
          </p:cNvPr>
          <p:cNvSpPr txBox="1">
            <a:spLocks noChangeArrowheads="1"/>
          </p:cNvSpPr>
          <p:nvPr/>
        </p:nvSpPr>
        <p:spPr bwMode="auto">
          <a:xfrm>
            <a:off x="5738813" y="2928939"/>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fr-FR" altLang="fr-FR" sz="1400"/>
              <a:t>24 heures</a:t>
            </a:r>
            <a:endParaRPr lang="en-GB" altLang="fr-FR" sz="1400"/>
          </a:p>
        </p:txBody>
      </p:sp>
      <p:sp>
        <p:nvSpPr>
          <p:cNvPr id="26666" name="TextBox 37">
            <a:extLst>
              <a:ext uri="{FF2B5EF4-FFF2-40B4-BE49-F238E27FC236}">
                <a16:creationId xmlns:a16="http://schemas.microsoft.com/office/drawing/2014/main" id="{655161AB-51BF-409D-B0E2-2AF178CABBE7}"/>
              </a:ext>
            </a:extLst>
          </p:cNvPr>
          <p:cNvSpPr txBox="1">
            <a:spLocks noChangeArrowheads="1"/>
          </p:cNvSpPr>
          <p:nvPr/>
        </p:nvSpPr>
        <p:spPr bwMode="auto">
          <a:xfrm>
            <a:off x="5595939" y="4357689"/>
            <a:ext cx="157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fr-FR" altLang="fr-FR" sz="1400"/>
              <a:t>2 – 4 semaines</a:t>
            </a:r>
            <a:endParaRPr lang="en-GB" altLang="fr-FR" sz="1400"/>
          </a:p>
        </p:txBody>
      </p:sp>
      <p:sp>
        <p:nvSpPr>
          <p:cNvPr id="41" name="TextBox 40">
            <a:extLst>
              <a:ext uri="{FF2B5EF4-FFF2-40B4-BE49-F238E27FC236}">
                <a16:creationId xmlns:a16="http://schemas.microsoft.com/office/drawing/2014/main" id="{39359675-7ACA-4D72-8C7A-DE36F52C624F}"/>
              </a:ext>
            </a:extLst>
          </p:cNvPr>
          <p:cNvSpPr txBox="1"/>
          <p:nvPr/>
        </p:nvSpPr>
        <p:spPr>
          <a:xfrm>
            <a:off x="5838411" y="2284284"/>
            <a:ext cx="2143125" cy="8302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fr-FR" sz="2400" dirty="0"/>
              <a:t>Mêlée quotidienne</a:t>
            </a:r>
            <a:endParaRPr lang="en-GB" sz="2400" dirty="0"/>
          </a:p>
        </p:txBody>
      </p:sp>
      <p:sp>
        <p:nvSpPr>
          <p:cNvPr id="52" name="Line Callout 1 51">
            <a:extLst>
              <a:ext uri="{FF2B5EF4-FFF2-40B4-BE49-F238E27FC236}">
                <a16:creationId xmlns:a16="http://schemas.microsoft.com/office/drawing/2014/main" id="{0BBC5BBC-56D0-40D0-B2B4-DE7F290CCF7C}"/>
              </a:ext>
            </a:extLst>
          </p:cNvPr>
          <p:cNvSpPr/>
          <p:nvPr/>
        </p:nvSpPr>
        <p:spPr>
          <a:xfrm>
            <a:off x="1666875" y="5500689"/>
            <a:ext cx="1214438" cy="642937"/>
          </a:xfrm>
          <a:prstGeom prst="borderCallout1">
            <a:avLst>
              <a:gd name="adj1" fmla="val 1216"/>
              <a:gd name="adj2" fmla="val 58709"/>
              <a:gd name="adj3" fmla="val -10239"/>
              <a:gd name="adj4" fmla="val 61714"/>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fr-FR" dirty="0"/>
              <a:t>Backlog du produit</a:t>
            </a:r>
          </a:p>
        </p:txBody>
      </p:sp>
      <p:sp>
        <p:nvSpPr>
          <p:cNvPr id="53" name="Line Callout 1 52">
            <a:extLst>
              <a:ext uri="{FF2B5EF4-FFF2-40B4-BE49-F238E27FC236}">
                <a16:creationId xmlns:a16="http://schemas.microsoft.com/office/drawing/2014/main" id="{06BD8B35-7332-422C-872E-808AE332A28B}"/>
              </a:ext>
            </a:extLst>
          </p:cNvPr>
          <p:cNvSpPr/>
          <p:nvPr/>
        </p:nvSpPr>
        <p:spPr>
          <a:xfrm>
            <a:off x="3381375" y="5500689"/>
            <a:ext cx="1214438" cy="642937"/>
          </a:xfrm>
          <a:prstGeom prst="borderCallout1">
            <a:avLst>
              <a:gd name="adj1" fmla="val 1216"/>
              <a:gd name="adj2" fmla="val 58709"/>
              <a:gd name="adj3" fmla="val -10239"/>
              <a:gd name="adj4" fmla="val 61714"/>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fr-FR" dirty="0"/>
              <a:t>Backlog du sprint</a:t>
            </a:r>
            <a:endParaRPr lang="en-GB" dirty="0"/>
          </a:p>
        </p:txBody>
      </p:sp>
      <p:sp>
        <p:nvSpPr>
          <p:cNvPr id="54" name="Line Callout 1 53">
            <a:extLst>
              <a:ext uri="{FF2B5EF4-FFF2-40B4-BE49-F238E27FC236}">
                <a16:creationId xmlns:a16="http://schemas.microsoft.com/office/drawing/2014/main" id="{916C2941-4BCF-46F1-B79B-06BDEC0C0A31}"/>
              </a:ext>
            </a:extLst>
          </p:cNvPr>
          <p:cNvSpPr/>
          <p:nvPr/>
        </p:nvSpPr>
        <p:spPr>
          <a:xfrm>
            <a:off x="8882064" y="5572126"/>
            <a:ext cx="1214437" cy="500063"/>
          </a:xfrm>
          <a:prstGeom prst="borderCallout1">
            <a:avLst>
              <a:gd name="adj1" fmla="val 1216"/>
              <a:gd name="adj2" fmla="val 58709"/>
              <a:gd name="adj3" fmla="val -10239"/>
              <a:gd name="adj4" fmla="val 61714"/>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fr-FR" dirty="0"/>
              <a:t>Produit</a:t>
            </a:r>
            <a:endParaRPr lang="en-GB" dirty="0"/>
          </a:p>
        </p:txBody>
      </p:sp>
      <p:sp>
        <p:nvSpPr>
          <p:cNvPr id="42" name="Rectangle 41">
            <a:extLst>
              <a:ext uri="{FF2B5EF4-FFF2-40B4-BE49-F238E27FC236}">
                <a16:creationId xmlns:a16="http://schemas.microsoft.com/office/drawing/2014/main" id="{65A00A27-50B2-4499-81CD-1143EE70AB52}"/>
              </a:ext>
            </a:extLst>
          </p:cNvPr>
          <p:cNvSpPr/>
          <p:nvPr/>
        </p:nvSpPr>
        <p:spPr>
          <a:xfrm>
            <a:off x="3035010" y="1340743"/>
            <a:ext cx="5976937" cy="453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fr-FR" sz="3600" dirty="0">
                <a:solidFill>
                  <a:schemeClr val="tx2"/>
                </a:solidFill>
              </a:rPr>
              <a:t>Revue du sprint</a:t>
            </a:r>
          </a:p>
          <a:p>
            <a:pPr lvl="1">
              <a:defRPr/>
            </a:pPr>
            <a:endParaRPr lang="fr-FR" sz="3600" dirty="0">
              <a:solidFill>
                <a:schemeClr val="tx2"/>
              </a:solidFill>
            </a:endParaRPr>
          </a:p>
          <a:p>
            <a:pPr lvl="2">
              <a:buFont typeface="Arial" pitchFamily="34" charset="0"/>
              <a:buChar char="•"/>
              <a:defRPr/>
            </a:pPr>
            <a:r>
              <a:rPr lang="fr-FR" sz="2000" dirty="0">
                <a:solidFill>
                  <a:schemeClr val="tx2"/>
                </a:solidFill>
              </a:rPr>
              <a:t>Présentation des nouveautés</a:t>
            </a:r>
          </a:p>
          <a:p>
            <a:pPr lvl="2">
              <a:buFont typeface="Arial" pitchFamily="34" charset="0"/>
              <a:buChar char="•"/>
              <a:defRPr/>
            </a:pPr>
            <a:r>
              <a:rPr lang="fr-FR" sz="2000" dirty="0">
                <a:solidFill>
                  <a:schemeClr val="tx2"/>
                </a:solidFill>
              </a:rPr>
              <a:t>Tout le monde est invité</a:t>
            </a:r>
          </a:p>
          <a:p>
            <a:pPr lvl="2">
              <a:buFont typeface="Arial" pitchFamily="34" charset="0"/>
              <a:buChar char="•"/>
              <a:defRPr/>
            </a:pPr>
            <a:r>
              <a:rPr lang="fr-FR" sz="2000" dirty="0">
                <a:solidFill>
                  <a:schemeClr val="tx2"/>
                </a:solidFill>
              </a:rPr>
              <a:t>Toute l’équipe participe – pas juste le Scrum Master !</a:t>
            </a:r>
          </a:p>
          <a:p>
            <a:pPr lvl="2">
              <a:defRPr/>
            </a:pPr>
            <a:endParaRPr lang="fr-FR" sz="2000" dirty="0">
              <a:solidFill>
                <a:schemeClr val="tx2"/>
              </a:solidFill>
            </a:endParaRPr>
          </a:p>
        </p:txBody>
      </p:sp>
      <p:sp>
        <p:nvSpPr>
          <p:cNvPr id="44" name="Rectangle 43">
            <a:extLst>
              <a:ext uri="{FF2B5EF4-FFF2-40B4-BE49-F238E27FC236}">
                <a16:creationId xmlns:a16="http://schemas.microsoft.com/office/drawing/2014/main" id="{BB850975-F114-44B1-B21A-70CB59632347}"/>
              </a:ext>
            </a:extLst>
          </p:cNvPr>
          <p:cNvSpPr/>
          <p:nvPr/>
        </p:nvSpPr>
        <p:spPr>
          <a:xfrm>
            <a:off x="3005718" y="1370086"/>
            <a:ext cx="5976937" cy="453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fr-FR" sz="3200" dirty="0">
                <a:solidFill>
                  <a:schemeClr val="tx2"/>
                </a:solidFill>
              </a:rPr>
              <a:t>Rétrospective du sprint</a:t>
            </a:r>
          </a:p>
          <a:p>
            <a:pPr lvl="1">
              <a:defRPr/>
            </a:pPr>
            <a:endParaRPr lang="fr-FR" sz="3200" dirty="0">
              <a:solidFill>
                <a:schemeClr val="tx2"/>
              </a:solidFill>
            </a:endParaRPr>
          </a:p>
          <a:p>
            <a:pPr lvl="2">
              <a:buFont typeface="Arial" pitchFamily="34" charset="0"/>
              <a:buChar char="•"/>
              <a:defRPr/>
            </a:pPr>
            <a:r>
              <a:rPr lang="fr-FR" sz="2000" dirty="0">
                <a:solidFill>
                  <a:schemeClr val="tx2"/>
                </a:solidFill>
              </a:rPr>
              <a:t>Uniquement l’équipe</a:t>
            </a:r>
          </a:p>
          <a:p>
            <a:pPr lvl="2">
              <a:buFont typeface="Arial" pitchFamily="34" charset="0"/>
              <a:buChar char="•"/>
              <a:defRPr/>
            </a:pPr>
            <a:r>
              <a:rPr lang="fr-FR" sz="2000" dirty="0">
                <a:solidFill>
                  <a:schemeClr val="tx2"/>
                </a:solidFill>
              </a:rPr>
              <a:t>Constat de ce qui a bien ou moins bien marché dans l’organisation</a:t>
            </a:r>
          </a:p>
        </p:txBody>
      </p:sp>
      <p:grpSp>
        <p:nvGrpSpPr>
          <p:cNvPr id="71" name="Group 70">
            <a:extLst>
              <a:ext uri="{FF2B5EF4-FFF2-40B4-BE49-F238E27FC236}">
                <a16:creationId xmlns:a16="http://schemas.microsoft.com/office/drawing/2014/main" id="{507BCB61-BE64-4007-A114-699F41ABC3EF}"/>
              </a:ext>
            </a:extLst>
          </p:cNvPr>
          <p:cNvGrpSpPr>
            <a:grpSpLocks/>
          </p:cNvGrpSpPr>
          <p:nvPr/>
        </p:nvGrpSpPr>
        <p:grpSpPr bwMode="auto">
          <a:xfrm>
            <a:off x="2988370" y="1362664"/>
            <a:ext cx="5976937" cy="4537075"/>
            <a:chOff x="5479930" y="4386804"/>
            <a:chExt cx="5976664" cy="4536504"/>
          </a:xfrm>
        </p:grpSpPr>
        <p:sp>
          <p:nvSpPr>
            <p:cNvPr id="56" name="Rectangle 55">
              <a:extLst>
                <a:ext uri="{FF2B5EF4-FFF2-40B4-BE49-F238E27FC236}">
                  <a16:creationId xmlns:a16="http://schemas.microsoft.com/office/drawing/2014/main" id="{5A5B8C17-595F-440B-A43A-92205869B2BB}"/>
                </a:ext>
              </a:extLst>
            </p:cNvPr>
            <p:cNvSpPr/>
            <p:nvPr/>
          </p:nvSpPr>
          <p:spPr>
            <a:xfrm>
              <a:off x="5479930" y="4386804"/>
              <a:ext cx="5976664"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sz="2400" dirty="0">
                  <a:solidFill>
                    <a:schemeClr val="tx2"/>
                  </a:solidFill>
                </a:rPr>
                <a:t>Visualisation de l'état du projet sous la forme d'un tableau</a:t>
              </a:r>
            </a:p>
            <a:p>
              <a:pPr lvl="1">
                <a:buFont typeface="Arial" pitchFamily="34" charset="0"/>
                <a:buChar char="•"/>
                <a:defRPr/>
              </a:pPr>
              <a:r>
                <a:rPr lang="fr-FR" dirty="0">
                  <a:solidFill>
                    <a:schemeClr val="tx2"/>
                  </a:solidFill>
                </a:rPr>
                <a:t>Les tâches à faire </a:t>
              </a:r>
            </a:p>
            <a:p>
              <a:pPr lvl="1">
                <a:buFont typeface="Arial" pitchFamily="34" charset="0"/>
                <a:buChar char="•"/>
                <a:defRPr/>
              </a:pPr>
              <a:r>
                <a:rPr lang="fr-FR" dirty="0">
                  <a:solidFill>
                    <a:schemeClr val="tx2"/>
                  </a:solidFill>
                </a:rPr>
                <a:t>Les tâches en cours </a:t>
              </a:r>
            </a:p>
            <a:p>
              <a:pPr lvl="1">
                <a:buFont typeface="Arial" pitchFamily="34" charset="0"/>
                <a:buChar char="•"/>
                <a:defRPr/>
              </a:pPr>
              <a:r>
                <a:rPr lang="fr-FR" dirty="0">
                  <a:solidFill>
                    <a:schemeClr val="tx2"/>
                  </a:solidFill>
                </a:rPr>
                <a:t>les tâches terminées </a:t>
              </a:r>
            </a:p>
            <a:p>
              <a:pPr lvl="1">
                <a:buFont typeface="Arial" pitchFamily="34" charset="0"/>
                <a:buChar char="•"/>
                <a:defRPr/>
              </a:pPr>
              <a:endParaRPr lang="fr-FR" sz="2400" dirty="0">
                <a:solidFill>
                  <a:schemeClr val="tx2"/>
                </a:solidFill>
              </a:endParaRPr>
            </a:p>
            <a:p>
              <a:pPr lvl="1">
                <a:defRPr/>
              </a:pPr>
              <a:endParaRPr lang="fr-FR" sz="2400" dirty="0">
                <a:solidFill>
                  <a:schemeClr val="tx2"/>
                </a:solidFill>
              </a:endParaRPr>
            </a:p>
            <a:p>
              <a:pPr lvl="1">
                <a:defRPr/>
              </a:pPr>
              <a:endParaRPr lang="fr-FR" sz="2800" dirty="0">
                <a:solidFill>
                  <a:schemeClr val="tx2"/>
                </a:solidFill>
              </a:endParaRPr>
            </a:p>
            <a:p>
              <a:pPr lvl="3">
                <a:defRPr/>
              </a:pPr>
              <a:endParaRPr lang="fr-FR" dirty="0">
                <a:solidFill>
                  <a:schemeClr val="tx2"/>
                </a:solidFill>
              </a:endParaRPr>
            </a:p>
            <a:p>
              <a:pPr lvl="3">
                <a:defRPr/>
              </a:pPr>
              <a:endParaRPr lang="fr-FR" dirty="0"/>
            </a:p>
          </p:txBody>
        </p:sp>
        <p:pic>
          <p:nvPicPr>
            <p:cNvPr id="26684" name="Picture 5">
              <a:extLst>
                <a:ext uri="{FF2B5EF4-FFF2-40B4-BE49-F238E27FC236}">
                  <a16:creationId xmlns:a16="http://schemas.microsoft.com/office/drawing/2014/main" id="{5DD73B61-FB83-4CBD-808E-FEDF12EC7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426" y="5449127"/>
              <a:ext cx="3009922" cy="194421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grpSp>
      <p:sp>
        <p:nvSpPr>
          <p:cNvPr id="66" name="Rectangle 65">
            <a:extLst>
              <a:ext uri="{FF2B5EF4-FFF2-40B4-BE49-F238E27FC236}">
                <a16:creationId xmlns:a16="http://schemas.microsoft.com/office/drawing/2014/main" id="{FC1EBBBA-3AB4-4ED4-B63A-3F96CB016D1C}"/>
              </a:ext>
            </a:extLst>
          </p:cNvPr>
          <p:cNvSpPr/>
          <p:nvPr/>
        </p:nvSpPr>
        <p:spPr>
          <a:xfrm>
            <a:off x="3017662" y="1338555"/>
            <a:ext cx="5976937" cy="453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sz="3200" dirty="0">
                <a:solidFill>
                  <a:schemeClr val="tx2"/>
                </a:solidFill>
              </a:rPr>
              <a:t>Créer un Backlog du produit</a:t>
            </a:r>
            <a:br>
              <a:rPr lang="fr-FR" sz="3200" dirty="0">
                <a:solidFill>
                  <a:schemeClr val="tx2"/>
                </a:solidFill>
              </a:rPr>
            </a:br>
            <a:endParaRPr lang="fr-FR" sz="3200" dirty="0">
              <a:solidFill>
                <a:schemeClr val="tx2"/>
              </a:solidFill>
            </a:endParaRPr>
          </a:p>
          <a:p>
            <a:pPr lvl="1">
              <a:buFont typeface="Arial" pitchFamily="34" charset="0"/>
              <a:buChar char="•"/>
              <a:defRPr/>
            </a:pPr>
            <a:r>
              <a:rPr lang="fr-FR" sz="2400" dirty="0">
                <a:solidFill>
                  <a:schemeClr val="tx2"/>
                </a:solidFill>
              </a:rPr>
              <a:t>Géré par le Product Owner</a:t>
            </a:r>
          </a:p>
          <a:p>
            <a:pPr lvl="1">
              <a:buFont typeface="Arial" pitchFamily="34" charset="0"/>
              <a:buChar char="•"/>
              <a:defRPr/>
            </a:pPr>
            <a:r>
              <a:rPr lang="fr-FR" sz="2400" dirty="0">
                <a:solidFill>
                  <a:schemeClr val="tx2"/>
                </a:solidFill>
              </a:rPr>
              <a:t>Liste de tout ce qui va entrainer du travail pour l’équipe</a:t>
            </a:r>
          </a:p>
          <a:p>
            <a:pPr lvl="2">
              <a:buFont typeface="Arial" pitchFamily="34" charset="0"/>
              <a:buChar char="•"/>
              <a:defRPr/>
            </a:pPr>
            <a:r>
              <a:rPr lang="fr-FR" sz="2400" dirty="0">
                <a:solidFill>
                  <a:schemeClr val="tx2"/>
                </a:solidFill>
              </a:rPr>
              <a:t>Appréciation de la valeur apportée par l’élément</a:t>
            </a:r>
          </a:p>
          <a:p>
            <a:pPr lvl="2">
              <a:buFont typeface="Arial" pitchFamily="34" charset="0"/>
              <a:buChar char="•"/>
              <a:defRPr/>
            </a:pPr>
            <a:r>
              <a:rPr lang="fr-FR" sz="2400" dirty="0">
                <a:solidFill>
                  <a:schemeClr val="tx2"/>
                </a:solidFill>
              </a:rPr>
              <a:t>Chiffré de façon imprécise</a:t>
            </a:r>
          </a:p>
          <a:p>
            <a:pPr lvl="2">
              <a:buFont typeface="Arial" pitchFamily="34" charset="0"/>
              <a:buChar char="•"/>
              <a:defRPr/>
            </a:pPr>
            <a:r>
              <a:rPr lang="fr-FR" sz="2400" dirty="0">
                <a:solidFill>
                  <a:schemeClr val="tx2"/>
                </a:solidFill>
              </a:rPr>
              <a:t>User Stories</a:t>
            </a:r>
          </a:p>
        </p:txBody>
      </p:sp>
      <p:grpSp>
        <p:nvGrpSpPr>
          <p:cNvPr id="70" name="Group 69">
            <a:extLst>
              <a:ext uri="{FF2B5EF4-FFF2-40B4-BE49-F238E27FC236}">
                <a16:creationId xmlns:a16="http://schemas.microsoft.com/office/drawing/2014/main" id="{2BE8C670-DA44-46BF-8206-46442F1B8072}"/>
              </a:ext>
            </a:extLst>
          </p:cNvPr>
          <p:cNvGrpSpPr>
            <a:grpSpLocks/>
          </p:cNvGrpSpPr>
          <p:nvPr/>
        </p:nvGrpSpPr>
        <p:grpSpPr bwMode="auto">
          <a:xfrm>
            <a:off x="3035009" y="1335798"/>
            <a:ext cx="5976937" cy="4537075"/>
            <a:chOff x="7411197" y="2463525"/>
            <a:chExt cx="5976664" cy="4536504"/>
          </a:xfrm>
        </p:grpSpPr>
        <p:sp>
          <p:nvSpPr>
            <p:cNvPr id="67" name="Rectangle 66">
              <a:extLst>
                <a:ext uri="{FF2B5EF4-FFF2-40B4-BE49-F238E27FC236}">
                  <a16:creationId xmlns:a16="http://schemas.microsoft.com/office/drawing/2014/main" id="{85EDCF05-D5DD-4830-9C77-1C77AA2BE86F}"/>
                </a:ext>
              </a:extLst>
            </p:cNvPr>
            <p:cNvSpPr/>
            <p:nvPr/>
          </p:nvSpPr>
          <p:spPr>
            <a:xfrm>
              <a:off x="7411197" y="2463525"/>
              <a:ext cx="5976664"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fr-FR" sz="4000" dirty="0">
                  <a:solidFill>
                    <a:schemeClr val="tx2"/>
                  </a:solidFill>
                </a:rPr>
                <a:t>Estimation</a:t>
              </a:r>
            </a:p>
            <a:p>
              <a:pPr>
                <a:defRPr/>
              </a:pPr>
              <a:endParaRPr lang="fr-FR" sz="2600" dirty="0">
                <a:solidFill>
                  <a:schemeClr val="tx2"/>
                </a:solidFill>
              </a:endParaRPr>
            </a:p>
            <a:p>
              <a:pPr>
                <a:buFont typeface="Arial" pitchFamily="34" charset="0"/>
                <a:buChar char="•"/>
                <a:defRPr/>
              </a:pPr>
              <a:r>
                <a:rPr lang="fr-FR" sz="2400" dirty="0">
                  <a:solidFill>
                    <a:schemeClr val="tx2"/>
                  </a:solidFill>
                </a:rPr>
                <a:t>Par analogie de préférence</a:t>
              </a:r>
            </a:p>
            <a:p>
              <a:pPr>
                <a:buFont typeface="Arial" pitchFamily="34" charset="0"/>
                <a:buChar char="•"/>
                <a:defRPr/>
              </a:pPr>
              <a:r>
                <a:rPr lang="fr-FR" sz="2400" dirty="0">
                  <a:solidFill>
                    <a:schemeClr val="tx2"/>
                  </a:solidFill>
                </a:rPr>
                <a:t>L'intuition est acceptable !</a:t>
              </a:r>
            </a:p>
            <a:p>
              <a:pPr>
                <a:buFont typeface="Arial" pitchFamily="34" charset="0"/>
                <a:buChar char="•"/>
                <a:defRPr/>
              </a:pPr>
              <a:r>
                <a:rPr lang="fr-FR" sz="2400" dirty="0">
                  <a:solidFill>
                    <a:schemeClr val="tx2"/>
                  </a:solidFill>
                </a:rPr>
                <a:t>Planning Poker</a:t>
              </a:r>
            </a:p>
            <a:p>
              <a:pPr lvl="1">
                <a:buFont typeface="Arial" pitchFamily="34" charset="0"/>
                <a:buChar char="•"/>
                <a:defRPr/>
              </a:pPr>
              <a:r>
                <a:rPr lang="fr-FR" sz="2000" dirty="0">
                  <a:solidFill>
                    <a:schemeClr val="tx2"/>
                  </a:solidFill>
                </a:rPr>
                <a:t>Eviter l'influence des leaders d'opinion</a:t>
              </a:r>
            </a:p>
            <a:p>
              <a:pPr lvl="1">
                <a:buFont typeface="Arial" pitchFamily="34" charset="0"/>
                <a:buChar char="•"/>
                <a:defRPr/>
              </a:pPr>
              <a:r>
                <a:rPr lang="fr-FR" sz="2000" dirty="0">
                  <a:solidFill>
                    <a:schemeClr val="tx2"/>
                  </a:solidFill>
                </a:rPr>
                <a:t>Collégialité</a:t>
              </a:r>
            </a:p>
            <a:p>
              <a:pPr lvl="1">
                <a:buFont typeface="Arial" pitchFamily="34" charset="0"/>
                <a:buChar char="•"/>
                <a:defRPr/>
              </a:pPr>
              <a:r>
                <a:rPr lang="fr-FR" sz="2000" dirty="0">
                  <a:solidFill>
                    <a:schemeClr val="tx2"/>
                  </a:solidFill>
                </a:rPr>
                <a:t>Recherche du consensus, et de la propriété collective des estimations</a:t>
              </a:r>
            </a:p>
          </p:txBody>
        </p:sp>
        <p:pic>
          <p:nvPicPr>
            <p:cNvPr id="26680" name="Picture 8">
              <a:extLst>
                <a:ext uri="{FF2B5EF4-FFF2-40B4-BE49-F238E27FC236}">
                  <a16:creationId xmlns:a16="http://schemas.microsoft.com/office/drawing/2014/main" id="{8B5BDBD4-2212-4F4E-A324-184965458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9810"/>
            <a:stretch>
              <a:fillRect/>
            </a:stretch>
          </p:blipFill>
          <p:spPr bwMode="auto">
            <a:xfrm>
              <a:off x="11430670" y="2760521"/>
              <a:ext cx="1874637" cy="189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57" name="Rectangle 56">
            <a:extLst>
              <a:ext uri="{FF2B5EF4-FFF2-40B4-BE49-F238E27FC236}">
                <a16:creationId xmlns:a16="http://schemas.microsoft.com/office/drawing/2014/main" id="{426764C0-3AF3-4246-A739-5CB3B2B572AF}"/>
              </a:ext>
            </a:extLst>
          </p:cNvPr>
          <p:cNvSpPr/>
          <p:nvPr/>
        </p:nvSpPr>
        <p:spPr>
          <a:xfrm>
            <a:off x="3014391" y="1357719"/>
            <a:ext cx="5976937" cy="453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sz="3600" dirty="0">
                <a:solidFill>
                  <a:schemeClr val="tx2"/>
                </a:solidFill>
              </a:rPr>
              <a:t>Planification du Sprint</a:t>
            </a:r>
          </a:p>
          <a:p>
            <a:pPr>
              <a:defRPr/>
            </a:pPr>
            <a:endParaRPr lang="fr-FR" sz="3600" dirty="0">
              <a:solidFill>
                <a:schemeClr val="tx2"/>
              </a:solidFill>
            </a:endParaRPr>
          </a:p>
          <a:p>
            <a:pPr lvl="1">
              <a:buFont typeface="Arial" pitchFamily="34" charset="0"/>
              <a:buChar char="•"/>
              <a:defRPr/>
            </a:pPr>
            <a:r>
              <a:rPr lang="fr-FR" sz="2000" dirty="0">
                <a:solidFill>
                  <a:schemeClr val="tx2"/>
                </a:solidFill>
              </a:rPr>
              <a:t>Réunion de l’équipe : décisions </a:t>
            </a:r>
            <a:r>
              <a:rPr lang="fr-FR" sz="2000" i="1" dirty="0">
                <a:solidFill>
                  <a:schemeClr val="tx2"/>
                </a:solidFill>
              </a:rPr>
              <a:t>collectives</a:t>
            </a:r>
            <a:endParaRPr lang="fr-FR" sz="2000" dirty="0">
              <a:solidFill>
                <a:schemeClr val="tx2"/>
              </a:solidFill>
            </a:endParaRPr>
          </a:p>
          <a:p>
            <a:pPr lvl="1">
              <a:buFont typeface="Arial" pitchFamily="34" charset="0"/>
              <a:buChar char="•"/>
              <a:defRPr/>
            </a:pPr>
            <a:r>
              <a:rPr lang="fr-FR" sz="2000" dirty="0">
                <a:solidFill>
                  <a:schemeClr val="tx2"/>
                </a:solidFill>
              </a:rPr>
              <a:t>Définir un objectif pour le sprint</a:t>
            </a:r>
          </a:p>
          <a:p>
            <a:pPr lvl="1">
              <a:buFont typeface="Arial" pitchFamily="34" charset="0"/>
              <a:buChar char="•"/>
              <a:defRPr/>
            </a:pPr>
            <a:r>
              <a:rPr lang="fr-FR" sz="2000" dirty="0">
                <a:solidFill>
                  <a:schemeClr val="tx2"/>
                </a:solidFill>
              </a:rPr>
              <a:t>Choisir des éléments du Backlog de produit pour mettre dans le backlog du sprint</a:t>
            </a:r>
          </a:p>
          <a:p>
            <a:pPr lvl="1">
              <a:buFont typeface="Arial" pitchFamily="34" charset="0"/>
              <a:buChar char="•"/>
              <a:defRPr/>
            </a:pPr>
            <a:r>
              <a:rPr lang="fr-FR" sz="2000" dirty="0">
                <a:solidFill>
                  <a:schemeClr val="tx2"/>
                </a:solidFill>
              </a:rPr>
              <a:t>Chaque élément est découpé en taches qui sont estimées en heures (max 2 jours)</a:t>
            </a:r>
          </a:p>
          <a:p>
            <a:pPr lvl="1">
              <a:buFont typeface="Arial" pitchFamily="34" charset="0"/>
              <a:buChar char="•"/>
              <a:defRPr/>
            </a:pPr>
            <a:r>
              <a:rPr lang="fr-FR" sz="2000" dirty="0">
                <a:solidFill>
                  <a:schemeClr val="tx2"/>
                </a:solidFill>
              </a:rPr>
              <a:t>La conception de haut niveau est abordée</a:t>
            </a:r>
          </a:p>
          <a:p>
            <a:pPr lvl="1">
              <a:buFont typeface="Arial" pitchFamily="34" charset="0"/>
              <a:buChar char="•"/>
              <a:defRPr/>
            </a:pPr>
            <a:r>
              <a:rPr lang="fr-FR" sz="2000" dirty="0">
                <a:solidFill>
                  <a:schemeClr val="tx2"/>
                </a:solidFill>
              </a:rPr>
              <a:t>Les tâches ne sont pas nominatives</a:t>
            </a:r>
          </a:p>
        </p:txBody>
      </p:sp>
      <p:sp>
        <p:nvSpPr>
          <p:cNvPr id="55" name="Rectangle 54">
            <a:extLst>
              <a:ext uri="{FF2B5EF4-FFF2-40B4-BE49-F238E27FC236}">
                <a16:creationId xmlns:a16="http://schemas.microsoft.com/office/drawing/2014/main" id="{54582487-33CA-4188-8848-36B04A64B1C1}"/>
              </a:ext>
            </a:extLst>
          </p:cNvPr>
          <p:cNvSpPr/>
          <p:nvPr/>
        </p:nvSpPr>
        <p:spPr>
          <a:xfrm>
            <a:off x="3020933" y="1357542"/>
            <a:ext cx="5976937" cy="453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fr-FR" sz="3600" dirty="0">
                <a:solidFill>
                  <a:schemeClr val="tx2"/>
                </a:solidFill>
              </a:rPr>
              <a:t>Mêlée quotidienne</a:t>
            </a:r>
          </a:p>
          <a:p>
            <a:pPr lvl="2">
              <a:buFont typeface="Arial" pitchFamily="34" charset="0"/>
              <a:buChar char="•"/>
              <a:defRPr/>
            </a:pPr>
            <a:r>
              <a:rPr lang="fr-FR" sz="2400" dirty="0">
                <a:solidFill>
                  <a:schemeClr val="tx2"/>
                </a:solidFill>
              </a:rPr>
              <a:t>15 minutes, tous les jours</a:t>
            </a:r>
          </a:p>
          <a:p>
            <a:pPr lvl="2">
              <a:buFont typeface="Arial" pitchFamily="34" charset="0"/>
              <a:buChar char="•"/>
              <a:defRPr/>
            </a:pPr>
            <a:r>
              <a:rPr lang="fr-FR" sz="2400" dirty="0">
                <a:solidFill>
                  <a:schemeClr val="tx2"/>
                </a:solidFill>
              </a:rPr>
              <a:t>Trois questions pour chacun</a:t>
            </a:r>
          </a:p>
          <a:p>
            <a:pPr lvl="3">
              <a:buFont typeface="Arial" pitchFamily="34" charset="0"/>
              <a:buChar char="•"/>
              <a:defRPr/>
            </a:pPr>
            <a:r>
              <a:rPr lang="fr-FR" sz="2400" dirty="0">
                <a:solidFill>
                  <a:schemeClr val="tx2"/>
                </a:solidFill>
              </a:rPr>
              <a:t>Qu’avez-vous fait hier</a:t>
            </a:r>
          </a:p>
          <a:p>
            <a:pPr lvl="3">
              <a:buFont typeface="Arial" pitchFamily="34" charset="0"/>
              <a:buChar char="•"/>
              <a:defRPr/>
            </a:pPr>
            <a:r>
              <a:rPr lang="fr-FR" sz="2400" dirty="0">
                <a:solidFill>
                  <a:schemeClr val="tx2"/>
                </a:solidFill>
              </a:rPr>
              <a:t>Qu’allez-vous faire aujourd’hui</a:t>
            </a:r>
          </a:p>
          <a:p>
            <a:pPr lvl="3">
              <a:buFont typeface="Arial" pitchFamily="34" charset="0"/>
              <a:buChar char="•"/>
              <a:defRPr/>
            </a:pPr>
            <a:r>
              <a:rPr lang="fr-FR" sz="2400" dirty="0">
                <a:solidFill>
                  <a:schemeClr val="tx2"/>
                </a:solidFill>
              </a:rPr>
              <a:t>Quels sont vos problèmes</a:t>
            </a:r>
          </a:p>
          <a:p>
            <a:pPr lvl="3">
              <a:buFont typeface="Arial" pitchFamily="34" charset="0"/>
              <a:buChar char="•"/>
              <a:defRPr/>
            </a:pPr>
            <a:endParaRPr lang="fr-FR" sz="2400" dirty="0">
              <a:solidFill>
                <a:schemeClr val="tx2"/>
              </a:solidFill>
            </a:endParaRPr>
          </a:p>
          <a:p>
            <a:pPr lvl="1">
              <a:buFont typeface="Arial" pitchFamily="34" charset="0"/>
              <a:buChar char="•"/>
              <a:defRPr/>
            </a:pPr>
            <a:r>
              <a:rPr lang="fr-FR" sz="2400" dirty="0">
                <a:solidFill>
                  <a:schemeClr val="tx2"/>
                </a:solidFill>
              </a:rPr>
              <a:t>Mettre à jour le Backlog du Sprint</a:t>
            </a:r>
          </a:p>
          <a:p>
            <a:pPr lvl="3">
              <a:defRPr/>
            </a:pPr>
            <a:endParaRPr lang="fr-FR" dirty="0"/>
          </a:p>
        </p:txBody>
      </p:sp>
      <p:sp>
        <p:nvSpPr>
          <p:cNvPr id="4" name="Title 3">
            <a:extLst>
              <a:ext uri="{FF2B5EF4-FFF2-40B4-BE49-F238E27FC236}">
                <a16:creationId xmlns:a16="http://schemas.microsoft.com/office/drawing/2014/main" id="{4D0B0BCC-6E78-42D9-B180-53F59185DDEE}"/>
              </a:ext>
            </a:extLst>
          </p:cNvPr>
          <p:cNvSpPr>
            <a:spLocks noGrp="1"/>
          </p:cNvSpPr>
          <p:nvPr>
            <p:ph type="title"/>
          </p:nvPr>
        </p:nvSpPr>
        <p:spPr/>
        <p:txBody>
          <a:bodyPr/>
          <a:lstStyle/>
          <a:p>
            <a:r>
              <a:rPr lang="fr-FR" dirty="0"/>
              <a:t>Le processus Scrum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ox(in)">
                                      <p:cBhvr>
                                        <p:cTn id="7" dur="500"/>
                                        <p:tgtEl>
                                          <p:spTgt spid="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par>
                                <p:cTn id="13" presetID="4" presetClass="entr" presetSubtype="16"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box(in)">
                                      <p:cBhvr>
                                        <p:cTn id="15" dur="500"/>
                                        <p:tgtEl>
                                          <p:spTgt spid="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xit" presetSubtype="16" fill="hold" nodeType="clickEffect">
                                  <p:stCondLst>
                                    <p:cond delay="0"/>
                                  </p:stCondLst>
                                  <p:childTnLst>
                                    <p:animEffect transition="out" filter="box(in)">
                                      <p:cBhvr>
                                        <p:cTn id="19" dur="500"/>
                                        <p:tgtEl>
                                          <p:spTgt spid="70"/>
                                        </p:tgtEl>
                                      </p:cBhvr>
                                    </p:animEffect>
                                    <p:set>
                                      <p:cBhvr>
                                        <p:cTn id="20" dur="1" fill="hold">
                                          <p:stCondLst>
                                            <p:cond delay="499"/>
                                          </p:stCondLst>
                                        </p:cTn>
                                        <p:tgtEl>
                                          <p:spTgt spid="70"/>
                                        </p:tgtEl>
                                        <p:attrNameLst>
                                          <p:attrName>style.visibility</p:attrName>
                                        </p:attrNameLst>
                                      </p:cBhvr>
                                      <p:to>
                                        <p:strVal val="hidden"/>
                                      </p:to>
                                    </p:set>
                                  </p:childTnLst>
                                </p:cTn>
                              </p:par>
                            </p:childTnLst>
                          </p:cTn>
                        </p:par>
                        <p:par>
                          <p:cTn id="21" fill="hold" nodeType="afterGroup">
                            <p:stCondLst>
                              <p:cond delay="500"/>
                            </p:stCondLst>
                            <p:childTnLst>
                              <p:par>
                                <p:cTn id="22" presetID="10" presetClass="entr" presetSubtype="0" fill="hold" grpId="1"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2"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2"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grpId="1" nodeType="clickEffect">
                                  <p:stCondLst>
                                    <p:cond delay="0"/>
                                  </p:stCondLst>
                                  <p:childTnLst>
                                    <p:animEffect transition="out" filter="fade">
                                      <p:cBhvr>
                                        <p:cTn id="48" dur="500"/>
                                        <p:tgtEl>
                                          <p:spTgt spid="57"/>
                                        </p:tgtEl>
                                      </p:cBhvr>
                                    </p:animEffect>
                                    <p:set>
                                      <p:cBhvr>
                                        <p:cTn id="49" dur="1" fill="hold">
                                          <p:stCondLst>
                                            <p:cond delay="499"/>
                                          </p:stCondLst>
                                        </p:cTn>
                                        <p:tgtEl>
                                          <p:spTgt spid="57"/>
                                        </p:tgtEl>
                                        <p:attrNameLst>
                                          <p:attrName>style.visibility</p:attrName>
                                        </p:attrNameLst>
                                      </p:cBhvr>
                                      <p:to>
                                        <p:strVal val="hidden"/>
                                      </p:to>
                                    </p:set>
                                  </p:childTnLst>
                                </p:cTn>
                              </p:par>
                            </p:childTnLst>
                          </p:cTn>
                        </p:par>
                        <p:par>
                          <p:cTn id="50" fill="hold" nodeType="afterGroup">
                            <p:stCondLst>
                              <p:cond delay="500"/>
                            </p:stCondLst>
                            <p:childTnLst>
                              <p:par>
                                <p:cTn id="51" presetID="63" presetClass="path" presetSubtype="0" accel="50000" decel="50000" fill="hold" grpId="0" nodeType="afterEffect">
                                  <p:stCondLst>
                                    <p:cond delay="0"/>
                                  </p:stCondLst>
                                  <p:childTnLst>
                                    <p:animMotion origin="layout" path="M -2.5E-6 3.33333E-6 L 0.1625 -0.00116 " pathEditMode="relative" rAng="0" ptsTypes="AA">
                                      <p:cBhvr>
                                        <p:cTn id="52" dur="2000" fill="hold"/>
                                        <p:tgtEl>
                                          <p:spTgt spid="12"/>
                                        </p:tgtEl>
                                        <p:attrNameLst>
                                          <p:attrName>ppt_x</p:attrName>
                                          <p:attrName>ppt_y</p:attrName>
                                        </p:attrNameLst>
                                      </p:cBhvr>
                                      <p:rCtr x="81" y="-1"/>
                                    </p:animMotion>
                                  </p:childTnLst>
                                </p:cTn>
                              </p:par>
                            </p:childTnLst>
                          </p:cTn>
                        </p:par>
                        <p:par>
                          <p:cTn id="53" fill="hold" nodeType="afterGroup">
                            <p:stCondLst>
                              <p:cond delay="2500"/>
                            </p:stCondLst>
                            <p:childTnLst>
                              <p:par>
                                <p:cTn id="54" presetID="10" presetClass="exit" presetSubtype="0" fill="hold" grpId="1" nodeType="afterEffect">
                                  <p:stCondLst>
                                    <p:cond delay="0"/>
                                  </p:stCondLst>
                                  <p:childTnLst>
                                    <p:animEffect transition="out" filter="fade">
                                      <p:cBhvr>
                                        <p:cTn id="55" dur="1000"/>
                                        <p:tgtEl>
                                          <p:spTgt spid="12"/>
                                        </p:tgtEl>
                                      </p:cBhvr>
                                    </p:animEffect>
                                    <p:set>
                                      <p:cBhvr>
                                        <p:cTn id="56" dur="1" fill="hold">
                                          <p:stCondLst>
                                            <p:cond delay="999"/>
                                          </p:stCondLst>
                                        </p:cTn>
                                        <p:tgtEl>
                                          <p:spTgt spid="12"/>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childTnLst>
                                </p:cTn>
                              </p:par>
                            </p:childTnLst>
                          </p:cTn>
                        </p:par>
                        <p:par>
                          <p:cTn id="69" fill="hold" nodeType="afterGroup">
                            <p:stCondLst>
                              <p:cond delay="3500"/>
                            </p:stCondLst>
                            <p:childTnLst>
                              <p:par>
                                <p:cTn id="70" presetID="63" presetClass="path" presetSubtype="0" accel="50000" decel="50000" fill="hold" grpId="0" nodeType="afterEffect">
                                  <p:stCondLst>
                                    <p:cond delay="0"/>
                                  </p:stCondLst>
                                  <p:childTnLst>
                                    <p:animMotion origin="layout" path="M -2.5E-6 3.33333E-6 L 0.1625 -0.00023 " pathEditMode="relative" rAng="0" ptsTypes="AA">
                                      <p:cBhvr>
                                        <p:cTn id="71" dur="2000" fill="hold"/>
                                        <p:tgtEl>
                                          <p:spTgt spid="10"/>
                                        </p:tgtEl>
                                        <p:attrNameLst>
                                          <p:attrName>ppt_x</p:attrName>
                                          <p:attrName>ppt_y</p:attrName>
                                        </p:attrNameLst>
                                      </p:cBhvr>
                                      <p:rCtr x="81" y="0"/>
                                    </p:animMotion>
                                  </p:childTnLst>
                                </p:cTn>
                              </p:par>
                            </p:childTnLst>
                          </p:cTn>
                        </p:par>
                        <p:par>
                          <p:cTn id="72" fill="hold" nodeType="afterGroup">
                            <p:stCondLst>
                              <p:cond delay="5500"/>
                            </p:stCondLst>
                            <p:childTnLst>
                              <p:par>
                                <p:cTn id="73" presetID="10" presetClass="exit" presetSubtype="0" fill="hold" grpId="1" nodeType="afterEffect">
                                  <p:stCondLst>
                                    <p:cond delay="0"/>
                                  </p:stCondLst>
                                  <p:childTnLst>
                                    <p:animEffect transition="out" filter="fade">
                                      <p:cBhvr>
                                        <p:cTn id="74" dur="1000"/>
                                        <p:tgtEl>
                                          <p:spTgt spid="10"/>
                                        </p:tgtEl>
                                      </p:cBhvr>
                                    </p:animEffect>
                                    <p:set>
                                      <p:cBhvr>
                                        <p:cTn id="75" dur="1" fill="hold">
                                          <p:stCondLst>
                                            <p:cond delay="999"/>
                                          </p:stCondLst>
                                        </p:cTn>
                                        <p:tgtEl>
                                          <p:spTgt spid="10"/>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10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10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childTnLst>
                                </p:cTn>
                              </p:par>
                            </p:childTnLst>
                          </p:cTn>
                        </p:par>
                        <p:par>
                          <p:cTn id="88" fill="hold" nodeType="afterGroup">
                            <p:stCondLst>
                              <p:cond delay="6500"/>
                            </p:stCondLst>
                            <p:childTnLst>
                              <p:par>
                                <p:cTn id="89" presetID="64" presetClass="path" presetSubtype="0" accel="50000" decel="50000" fill="hold" grpId="0" nodeType="afterEffect">
                                  <p:stCondLst>
                                    <p:cond delay="0"/>
                                  </p:stCondLst>
                                  <p:childTnLst>
                                    <p:animMotion origin="layout" path="M 0.00295 0.00023 L -1.11111E-6 -0.0625 " pathEditMode="relative" rAng="0" ptsTypes="AA">
                                      <p:cBhvr>
                                        <p:cTn id="90" dur="2000" fill="hold"/>
                                        <p:tgtEl>
                                          <p:spTgt spid="11"/>
                                        </p:tgtEl>
                                        <p:attrNameLst>
                                          <p:attrName>ppt_x</p:attrName>
                                          <p:attrName>ppt_y</p:attrName>
                                        </p:attrNameLst>
                                      </p:cBhvr>
                                      <p:rCtr x="-2" y="-31"/>
                                    </p:animMotion>
                                  </p:childTnLst>
                                </p:cTn>
                              </p:par>
                              <p:par>
                                <p:cTn id="91" presetID="64" presetClass="path" presetSubtype="0" accel="50000" decel="50000" fill="hold" grpId="0" nodeType="withEffect">
                                  <p:stCondLst>
                                    <p:cond delay="0"/>
                                  </p:stCondLst>
                                  <p:childTnLst>
                                    <p:animMotion origin="layout" path="M -3.61111E-6 -7.40741E-7 L -0.00191 -0.12593 " pathEditMode="relative" rAng="0" ptsTypes="AA">
                                      <p:cBhvr>
                                        <p:cTn id="92" dur="2000" fill="hold"/>
                                        <p:tgtEl>
                                          <p:spTgt spid="9"/>
                                        </p:tgtEl>
                                        <p:attrNameLst>
                                          <p:attrName>ppt_x</p:attrName>
                                          <p:attrName>ppt_y</p:attrName>
                                        </p:attrNameLst>
                                      </p:cBhvr>
                                      <p:rCtr x="-1" y="-63"/>
                                    </p:animMotion>
                                  </p:childTnLst>
                                </p:cTn>
                              </p:par>
                              <p:par>
                                <p:cTn id="93" presetID="64" presetClass="path" presetSubtype="0" accel="50000" decel="50000" fill="hold" grpId="0" nodeType="withEffect">
                                  <p:stCondLst>
                                    <p:cond delay="0"/>
                                  </p:stCondLst>
                                  <p:childTnLst>
                                    <p:animMotion origin="layout" path="M 0.00295 -0.01111 L -1.11111E-6 -0.125 " pathEditMode="relative" rAng="0" ptsTypes="AA">
                                      <p:cBhvr>
                                        <p:cTn id="94" dur="2000" fill="hold"/>
                                        <p:tgtEl>
                                          <p:spTgt spid="8"/>
                                        </p:tgtEl>
                                        <p:attrNameLst>
                                          <p:attrName>ppt_x</p:attrName>
                                          <p:attrName>ppt_y</p:attrName>
                                        </p:attrNameLst>
                                      </p:cBhvr>
                                      <p:rCtr x="-2" y="-57"/>
                                    </p:animMotion>
                                  </p:childTnLst>
                                </p:cTn>
                              </p:par>
                              <p:par>
                                <p:cTn id="95" presetID="64" presetClass="path" presetSubtype="0" accel="50000" decel="50000" fill="hold" grpId="0" nodeType="withEffect">
                                  <p:stCondLst>
                                    <p:cond delay="0"/>
                                  </p:stCondLst>
                                  <p:childTnLst>
                                    <p:animMotion origin="layout" path="M -0.00486 -0.01158 L -3.61111E-6 -0.125 " pathEditMode="relative" rAng="0" ptsTypes="AA">
                                      <p:cBhvr>
                                        <p:cTn id="96" dur="2000" fill="hold"/>
                                        <p:tgtEl>
                                          <p:spTgt spid="7"/>
                                        </p:tgtEl>
                                        <p:attrNameLst>
                                          <p:attrName>ppt_x</p:attrName>
                                          <p:attrName>ppt_y</p:attrName>
                                        </p:attrNameLst>
                                      </p:cBhvr>
                                      <p:rCtr x="2" y="-57"/>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grpId="1" nodeType="clickEffect">
                                  <p:stCondLst>
                                    <p:cond delay="0"/>
                                  </p:stCondLst>
                                  <p:childTnLst>
                                    <p:animMotion origin="layout" path="M 0 0 C -0.00365 0.10695 -0.00712 0.21389 0.01892 0.27778 C 0.04496 0.34167 0.11128 0.36759 0.1559 0.38403 C 0.20052 0.40046 0.25764 0.39468 0.2868 0.37616 C 0.31597 0.35764 0.3276 0.3088 0.3309 0.27292 C 0.3342 0.23704 0.31111 0.17894 0.30712 0.16019 " pathEditMode="relative" ptsTypes="aaaaaA">
                                      <p:cBhvr>
                                        <p:cTn id="100" dur="5000" fill="hold"/>
                                        <p:tgtEl>
                                          <p:spTgt spid="29"/>
                                        </p:tgtEl>
                                        <p:attrNameLst>
                                          <p:attrName>ppt_x</p:attrName>
                                          <p:attrName>ppt_y</p:attrName>
                                        </p:attrNameLst>
                                      </p:cBhvr>
                                    </p:animMotion>
                                  </p:childTnLst>
                                </p:cTn>
                              </p:par>
                              <p:par>
                                <p:cTn id="101" presetID="0" presetClass="path" presetSubtype="0" accel="50000" decel="50000" fill="hold" grpId="1" nodeType="withEffect">
                                  <p:stCondLst>
                                    <p:cond delay="0"/>
                                  </p:stCondLst>
                                  <p:childTnLst>
                                    <p:animMotion origin="layout" path="M 0 0 C 0.00191 0.06666 0.00399 0.13333 0.0191 0.1794 C 0.0342 0.22546 0.06198 0.25185 0.09063 0.27616 C 0.11927 0.30046 0.15573 0.32153 0.19063 0.32546 C 0.22552 0.3294 0.27743 0.31875 0.3 0.3 C 0.32257 0.28125 0.32431 0.24699 0.32622 0.21273 " pathEditMode="relative" ptsTypes="aaaaaA">
                                      <p:cBhvr>
                                        <p:cTn id="102" dur="5000" fill="hold"/>
                                        <p:tgtEl>
                                          <p:spTgt spid="27"/>
                                        </p:tgtEl>
                                        <p:attrNameLst>
                                          <p:attrName>ppt_x</p:attrName>
                                          <p:attrName>ppt_y</p:attrName>
                                        </p:attrNameLst>
                                      </p:cBhvr>
                                    </p:animMotion>
                                  </p:childTnLst>
                                </p:cTn>
                              </p:par>
                              <p:par>
                                <p:cTn id="103" presetID="0" presetClass="path" presetSubtype="0" accel="50000" decel="50000" fill="hold" grpId="1" nodeType="withEffect">
                                  <p:stCondLst>
                                    <p:cond delay="0"/>
                                  </p:stCondLst>
                                  <p:childTnLst>
                                    <p:animMotion origin="layout" path="M 0 0 C 0.00174 0.04561 0.00347 0.09144 0.01892 0.13172 C 0.03437 0.17199 0.06111 0.21875 0.09271 0.24121 C 0.1243 0.26366 0.17326 0.26829 0.20833 0.26667 C 0.2434 0.26505 0.28385 0.26111 0.30347 0.23172 C 0.32309 0.20232 0.33628 0.13056 0.32604 0.09051 C 0.3158 0.05047 0.27257 -0.00046 0.24167 -0.00787 C 0.21076 -0.01527 0.15937 0.01644 0.14045 0.04607 C 0.12153 0.0757 0.12691 0.14144 0.12847 0.16991 C 0.13003 0.19838 0.13993 0.20787 0.15 0.21736 " pathEditMode="relative" ptsTypes="aaaaaaaaaA">
                                      <p:cBhvr>
                                        <p:cTn id="104" dur="5000" fill="hold"/>
                                        <p:tgtEl>
                                          <p:spTgt spid="26"/>
                                        </p:tgtEl>
                                        <p:attrNameLst>
                                          <p:attrName>ppt_x</p:attrName>
                                          <p:attrName>ppt_y</p:attrName>
                                        </p:attrNameLst>
                                      </p:cBhvr>
                                    </p:animMotion>
                                  </p:childTnLst>
                                </p:cTn>
                              </p:par>
                            </p:childTnLst>
                          </p:cTn>
                        </p:par>
                        <p:par>
                          <p:cTn id="105" fill="hold" nodeType="afterGroup">
                            <p:stCondLst>
                              <p:cond delay="5000"/>
                            </p:stCondLst>
                            <p:childTnLst>
                              <p:par>
                                <p:cTn id="106" presetID="4" presetClass="entr" presetSubtype="16" fill="hold" grpId="0"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box(in)">
                                      <p:cBhvr>
                                        <p:cTn id="108" dur="500"/>
                                        <p:tgtEl>
                                          <p:spTgt spid="5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xit" presetSubtype="16" fill="hold" grpId="1" nodeType="clickEffect">
                                  <p:stCondLst>
                                    <p:cond delay="0"/>
                                  </p:stCondLst>
                                  <p:childTnLst>
                                    <p:animEffect transition="out" filter="box(in)">
                                      <p:cBhvr>
                                        <p:cTn id="112" dur="500"/>
                                        <p:tgtEl>
                                          <p:spTgt spid="55"/>
                                        </p:tgtEl>
                                      </p:cBhvr>
                                    </p:animEffect>
                                    <p:set>
                                      <p:cBhvr>
                                        <p:cTn id="113" dur="1" fill="hold">
                                          <p:stCondLst>
                                            <p:cond delay="499"/>
                                          </p:stCondLst>
                                        </p:cTn>
                                        <p:tgtEl>
                                          <p:spTgt spid="55"/>
                                        </p:tgtEl>
                                        <p:attrNameLst>
                                          <p:attrName>style.visibility</p:attrName>
                                        </p:attrNameLst>
                                      </p:cBhvr>
                                      <p:to>
                                        <p:strVal val="hidden"/>
                                      </p:to>
                                    </p:set>
                                  </p:childTnLst>
                                </p:cTn>
                              </p:par>
                              <p:par>
                                <p:cTn id="114" presetID="4" presetClass="entr" presetSubtype="16" fill="hold"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box(in)">
                                      <p:cBhvr>
                                        <p:cTn id="116" dur="500"/>
                                        <p:tgtEl>
                                          <p:spTgt spid="71"/>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 presetClass="exit" presetSubtype="16" fill="hold" nodeType="clickEffect">
                                  <p:stCondLst>
                                    <p:cond delay="0"/>
                                  </p:stCondLst>
                                  <p:childTnLst>
                                    <p:animEffect transition="out" filter="box(in)">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childTnLst>
                          </p:cTn>
                        </p:par>
                        <p:par>
                          <p:cTn id="122" fill="hold" nodeType="afterGroup">
                            <p:stCondLst>
                              <p:cond delay="500"/>
                            </p:stCondLst>
                            <p:childTnLst>
                              <p:par>
                                <p:cTn id="123" presetID="0" presetClass="path" presetSubtype="0" accel="50000" decel="50000" fill="hold" grpId="2" nodeType="afterEffect">
                                  <p:stCondLst>
                                    <p:cond delay="0"/>
                                  </p:stCondLst>
                                  <p:childTnLst>
                                    <p:animMotion origin="layout" path="M 0.32621 0.21276 C 0.32934 0.19241 0.33264 0.17206 0.32621 0.14708 C 0.31979 0.12211 0.30729 0.08094 0.28784 0.06313 C 0.2684 0.04533 0.23507 0.03399 0.20972 0.03954 C 0.18437 0.0451 0.14965 0.06753 0.13576 0.09597 C 0.12187 0.12442 0.11771 0.17646 0.12621 0.21091 C 0.13472 0.24537 0.17552 0.28608 0.18646 0.30226 " pathEditMode="relative" rAng="0" ptsTypes="aaaaaaA">
                                      <p:cBhvr>
                                        <p:cTn id="124" dur="5000" fill="hold"/>
                                        <p:tgtEl>
                                          <p:spTgt spid="27"/>
                                        </p:tgtEl>
                                        <p:attrNameLst>
                                          <p:attrName>ppt_x</p:attrName>
                                          <p:attrName>ppt_y</p:attrName>
                                        </p:attrNameLst>
                                      </p:cBhvr>
                                      <p:rCtr x="-101" y="-45"/>
                                    </p:animMotion>
                                  </p:childTnLst>
                                </p:cTn>
                              </p:par>
                              <p:par>
                                <p:cTn id="125" presetID="0" presetClass="path" presetSubtype="0" accel="50000" decel="50000" fill="hold" grpId="2" nodeType="withEffect">
                                  <p:stCondLst>
                                    <p:cond delay="0"/>
                                  </p:stCondLst>
                                  <p:childTnLst>
                                    <p:animMotion origin="layout" path="M 0.15 0.21739 C 0.16493 0.23543 0.18003 0.25347 0.20486 0.26295 C 0.22969 0.27243 0.26528 0.27451 0.2993 0.27405 C 0.33333 0.27359 0.36302 0.26757 0.40885 0.25948 C 0.45469 0.25138 0.54705 0.23057 0.57465 0.22479 " pathEditMode="relative" rAng="0" ptsTypes="aaaaA">
                                      <p:cBhvr>
                                        <p:cTn id="126" dur="5000" fill="hold"/>
                                        <p:tgtEl>
                                          <p:spTgt spid="26"/>
                                        </p:tgtEl>
                                        <p:attrNameLst>
                                          <p:attrName>ppt_x</p:attrName>
                                          <p:attrName>ppt_y</p:attrName>
                                        </p:attrNameLst>
                                      </p:cBhvr>
                                      <p:rCtr x="212" y="28"/>
                                    </p:animMotion>
                                  </p:childTnLst>
                                </p:cTn>
                              </p:par>
                              <p:par>
                                <p:cTn id="127" presetID="0" presetClass="path" presetSubtype="0" accel="50000" decel="50000" fill="hold" grpId="2" nodeType="withEffect">
                                  <p:stCondLst>
                                    <p:cond delay="0"/>
                                  </p:stCondLst>
                                  <p:childTnLst>
                                    <p:animMotion origin="layout" path="M 0.30712 0.16027 C 0.28976 0.13807 0.2724 0.1161 0.25087 0.11101 C 0.22934 0.10592 0.19792 0.11587 0.1783 0.12928 C 0.15868 0.14269 0.14115 0.16328 0.13299 0.19149 C 0.12483 0.21971 0.11702 0.26781 0.12899 0.29903 C 0.14097 0.33025 0.16806 0.36494 0.20434 0.37928 C 0.24063 0.39362 0.32274 0.38391 0.3467 0.38483 " pathEditMode="relative" rAng="0" ptsTypes="aaaaaaA">
                                      <p:cBhvr>
                                        <p:cTn id="128" dur="5000" fill="hold"/>
                                        <p:tgtEl>
                                          <p:spTgt spid="29"/>
                                        </p:tgtEl>
                                        <p:attrNameLst>
                                          <p:attrName>ppt_x</p:attrName>
                                          <p:attrName>ppt_y</p:attrName>
                                        </p:attrNameLst>
                                      </p:cBhvr>
                                      <p:rCtr x="-75" y="90"/>
                                    </p:animMotion>
                                  </p:childTnLst>
                                </p:cTn>
                              </p:par>
                            </p:childTnLst>
                          </p:cTn>
                        </p:par>
                        <p:par>
                          <p:cTn id="129" fill="hold" nodeType="afterGroup">
                            <p:stCondLst>
                              <p:cond delay="5500"/>
                            </p:stCondLst>
                            <p:childTnLst>
                              <p:par>
                                <p:cTn id="130" presetID="10" presetClass="exit" presetSubtype="0" fill="hold" grpId="3" nodeType="afterEffect">
                                  <p:stCondLst>
                                    <p:cond delay="0"/>
                                  </p:stCondLst>
                                  <p:childTnLst>
                                    <p:animEffect transition="out" filter="fade">
                                      <p:cBhvr>
                                        <p:cTn id="131" dur="1000"/>
                                        <p:tgtEl>
                                          <p:spTgt spid="26"/>
                                        </p:tgtEl>
                                      </p:cBhvr>
                                    </p:animEffect>
                                    <p:set>
                                      <p:cBhvr>
                                        <p:cTn id="132" dur="1" fill="hold">
                                          <p:stCondLst>
                                            <p:cond delay="999"/>
                                          </p:stCondLst>
                                        </p:cTn>
                                        <p:tgtEl>
                                          <p:spTgt spid="26"/>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1000"/>
                                        <p:tgtEl>
                                          <p:spTgt spid="40"/>
                                        </p:tgtEl>
                                      </p:cBhvr>
                                    </p:animEffect>
                                    <p:set>
                                      <p:cBhvr>
                                        <p:cTn id="135" dur="1" fill="hold">
                                          <p:stCondLst>
                                            <p:cond delay="999"/>
                                          </p:stCondLst>
                                        </p:cTn>
                                        <p:tgtEl>
                                          <p:spTgt spid="40"/>
                                        </p:tgtEl>
                                        <p:attrNameLst>
                                          <p:attrName>style.visibility</p:attrName>
                                        </p:attrNameLst>
                                      </p:cBhvr>
                                      <p:to>
                                        <p:strVal val="hidden"/>
                                      </p:to>
                                    </p:set>
                                  </p:childTnLst>
                                </p:cTn>
                              </p:par>
                              <p:par>
                                <p:cTn id="136" presetID="10" presetClass="entr" presetSubtype="0" fill="hold"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fade">
                                      <p:cBhvr>
                                        <p:cTn id="138" dur="1000"/>
                                        <p:tgtEl>
                                          <p:spTgt spid="46"/>
                                        </p:tgtEl>
                                      </p:cBhvr>
                                    </p:animEffect>
                                  </p:childTnLst>
                                </p:cTn>
                              </p:par>
                              <p:par>
                                <p:cTn id="139" presetID="0" presetClass="path" presetSubtype="0" accel="50000" decel="50000" fill="hold" grpId="3" nodeType="withEffect">
                                  <p:stCondLst>
                                    <p:cond delay="0"/>
                                  </p:stCondLst>
                                  <p:childTnLst>
                                    <p:animMotion origin="layout" path="M 0.3467 0.38483 C 0.4033 0.37489 0.4599 0.36517 0.4974 0.35569 C 0.5349 0.34621 0.5592 0.33256 0.57136 0.32817 " pathEditMode="relative" rAng="0" ptsTypes="aaA">
                                      <p:cBhvr>
                                        <p:cTn id="140" dur="5000" fill="hold"/>
                                        <p:tgtEl>
                                          <p:spTgt spid="29"/>
                                        </p:tgtEl>
                                        <p:attrNameLst>
                                          <p:attrName>ppt_x</p:attrName>
                                          <p:attrName>ppt_y</p:attrName>
                                        </p:attrNameLst>
                                      </p:cBhvr>
                                      <p:rCtr x="112" y="-28"/>
                                    </p:animMotion>
                                  </p:childTnLst>
                                </p:cTn>
                              </p:par>
                              <p:par>
                                <p:cTn id="141" presetID="0" presetClass="path" presetSubtype="0" accel="50000" decel="50000" fill="hold" grpId="3" nodeType="withEffect">
                                  <p:stCondLst>
                                    <p:cond delay="0"/>
                                  </p:stCondLst>
                                  <p:childTnLst>
                                    <p:animMotion origin="layout" path="M 0.18646 0.30227 C 0.21493 0.31383 0.2434 0.3254 0.29063 0.32424 C 0.33785 0.32308 0.44011 0.29973 0.46997 0.29487 " pathEditMode="relative" rAng="0" ptsTypes="aaA">
                                      <p:cBhvr>
                                        <p:cTn id="142" dur="5000" fill="hold"/>
                                        <p:tgtEl>
                                          <p:spTgt spid="27"/>
                                        </p:tgtEl>
                                        <p:attrNameLst>
                                          <p:attrName>ppt_x</p:attrName>
                                          <p:attrName>ppt_y</p:attrName>
                                        </p:attrNameLst>
                                      </p:cBhvr>
                                      <p:rCtr x="142" y="8"/>
                                    </p:animMotion>
                                  </p:childTnLst>
                                </p:cTn>
                              </p:par>
                              <p:par>
                                <p:cTn id="143" presetID="0" presetClass="path" presetSubtype="0" accel="50000" decel="50000" fill="hold" grpId="1" nodeType="withEffect">
                                  <p:stCondLst>
                                    <p:cond delay="0"/>
                                  </p:stCondLst>
                                  <p:childTnLst>
                                    <p:animMotion origin="layout" path="M 0 0 C -0.00781 0.10407 -0.01562 0.20837 0.00816 0.27729 C 0.03195 0.34621 0.09462 0.39662 0.14236 0.4142 C 0.19011 0.43178 0.2691 0.3883 0.29445 0.38321 " pathEditMode="relative" ptsTypes="aaaA">
                                      <p:cBhvr>
                                        <p:cTn id="144" dur="5000" fill="hold"/>
                                        <p:tgtEl>
                                          <p:spTgt spid="30"/>
                                        </p:tgtEl>
                                        <p:attrNameLst>
                                          <p:attrName>ppt_x</p:attrName>
                                          <p:attrName>ppt_y</p:attrName>
                                        </p:attrNameLst>
                                      </p:cBhvr>
                                    </p:animMotion>
                                  </p:childTnLst>
                                </p:cTn>
                              </p:par>
                            </p:childTnLst>
                          </p:cTn>
                        </p:par>
                        <p:par>
                          <p:cTn id="145" fill="hold" nodeType="afterGroup">
                            <p:stCondLst>
                              <p:cond delay="10500"/>
                            </p:stCondLst>
                            <p:childTnLst>
                              <p:par>
                                <p:cTn id="146" presetID="10" presetClass="exit" presetSubtype="0" fill="hold" grpId="4" nodeType="afterEffect">
                                  <p:stCondLst>
                                    <p:cond delay="0"/>
                                  </p:stCondLst>
                                  <p:childTnLst>
                                    <p:animEffect transition="out" filter="fade">
                                      <p:cBhvr>
                                        <p:cTn id="147" dur="2000"/>
                                        <p:tgtEl>
                                          <p:spTgt spid="29"/>
                                        </p:tgtEl>
                                      </p:cBhvr>
                                    </p:animEffect>
                                    <p:set>
                                      <p:cBhvr>
                                        <p:cTn id="148" dur="1" fill="hold">
                                          <p:stCondLst>
                                            <p:cond delay="1999"/>
                                          </p:stCondLst>
                                        </p:cTn>
                                        <p:tgtEl>
                                          <p:spTgt spid="29"/>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2000"/>
                                        <p:tgtEl>
                                          <p:spTgt spid="46"/>
                                        </p:tgtEl>
                                      </p:cBhvr>
                                    </p:animEffect>
                                    <p:set>
                                      <p:cBhvr>
                                        <p:cTn id="151" dur="1" fill="hold">
                                          <p:stCondLst>
                                            <p:cond delay="1999"/>
                                          </p:stCondLst>
                                        </p:cTn>
                                        <p:tgtEl>
                                          <p:spTgt spid="46"/>
                                        </p:tgtEl>
                                        <p:attrNameLst>
                                          <p:attrName>style.visibility</p:attrName>
                                        </p:attrNameLst>
                                      </p:cBhvr>
                                      <p:to>
                                        <p:strVal val="hidden"/>
                                      </p:to>
                                    </p:set>
                                  </p:childTnLst>
                                </p:cTn>
                              </p:par>
                              <p:par>
                                <p:cTn id="152" presetID="10" presetClass="entr" presetSubtype="0" fill="hold"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fade">
                                      <p:cBhvr>
                                        <p:cTn id="154" dur="2000"/>
                                        <p:tgtEl>
                                          <p:spTgt spid="47"/>
                                        </p:tgtEl>
                                      </p:cBhvr>
                                    </p:animEffect>
                                  </p:childTnLst>
                                </p:cTn>
                              </p:par>
                              <p:par>
                                <p:cTn id="155" presetID="0" presetClass="path" presetSubtype="0" accel="50000" decel="50000" fill="hold" grpId="2" nodeType="withEffect">
                                  <p:stCondLst>
                                    <p:cond delay="0"/>
                                  </p:stCondLst>
                                  <p:childTnLst>
                                    <p:animMotion origin="layout" path="M 0.29444 0.38321 C 0.31024 0.35661 0.32604 0.33002 0.32882 0.29926 C 0.3316 0.2685 0.3276 0.22502 0.31094 0.19889 C 0.29427 0.17276 0.2533 0.14685 0.22882 0.14223 C 0.20434 0.1376 0.18437 0.15449 0.16441 0.17137 " pathEditMode="relative" rAng="0" ptsTypes="aaaaA">
                                      <p:cBhvr>
                                        <p:cTn id="156" dur="5000" fill="hold"/>
                                        <p:tgtEl>
                                          <p:spTgt spid="30"/>
                                        </p:tgtEl>
                                        <p:attrNameLst>
                                          <p:attrName>ppt_x</p:attrName>
                                          <p:attrName>ppt_y</p:attrName>
                                        </p:attrNameLst>
                                      </p:cBhvr>
                                      <p:rCtr x="-47" y="-123"/>
                                    </p:animMotion>
                                  </p:childTnLst>
                                </p:cTn>
                              </p:par>
                              <p:par>
                                <p:cTn id="157" presetID="0" presetClass="path" presetSubtype="0" accel="50000" decel="50000" fill="hold" grpId="1" nodeType="withEffect">
                                  <p:stCondLst>
                                    <p:cond delay="0"/>
                                  </p:stCondLst>
                                  <p:childTnLst>
                                    <p:animMotion origin="layout" path="M 0 0 C -0.0026 0.08395 -0.00503 0.16813 0.02188 0.22803 C 0.04879 0.28793 0.11302 0.34528 0.16164 0.35962 C 0.21025 0.37396 0.28611 0.34274 0.31372 0.31383 C 0.34132 0.28492 0.33438 0.23543 0.32743 0.18617 " pathEditMode="relative" ptsTypes="aaaaA">
                                      <p:cBhvr>
                                        <p:cTn id="158" dur="5000" fill="hold"/>
                                        <p:tgtEl>
                                          <p:spTgt spid="28"/>
                                        </p:tgtEl>
                                        <p:attrNameLst>
                                          <p:attrName>ppt_x</p:attrName>
                                          <p:attrName>ppt_y</p:attrName>
                                        </p:attrNameLst>
                                      </p:cBhvr>
                                    </p:animMotion>
                                  </p:childTnLst>
                                </p:cTn>
                              </p:par>
                              <p:par>
                                <p:cTn id="159" presetID="0" presetClass="path" presetSubtype="0" accel="50000" decel="50000" fill="hold" grpId="4" nodeType="withEffect">
                                  <p:stCondLst>
                                    <p:cond delay="0"/>
                                  </p:stCondLst>
                                  <p:childTnLst>
                                    <p:animMotion origin="layout" path="M 0.46997 0.29486 C 0.51042 0.27891 0.55104 0.26295 0.56719 0.25647 " pathEditMode="relative" rAng="0" ptsTypes="aA">
                                      <p:cBhvr>
                                        <p:cTn id="160" dur="5000" fill="hold"/>
                                        <p:tgtEl>
                                          <p:spTgt spid="27"/>
                                        </p:tgtEl>
                                        <p:attrNameLst>
                                          <p:attrName>ppt_x</p:attrName>
                                          <p:attrName>ppt_y</p:attrName>
                                        </p:attrNameLst>
                                      </p:cBhvr>
                                      <p:rCtr x="49" y="-19"/>
                                    </p:animMotion>
                                  </p:childTnLst>
                                </p:cTn>
                              </p:par>
                            </p:childTnLst>
                          </p:cTn>
                        </p:par>
                        <p:par>
                          <p:cTn id="161" fill="hold" nodeType="afterGroup">
                            <p:stCondLst>
                              <p:cond delay="15500"/>
                            </p:stCondLst>
                            <p:childTnLst>
                              <p:par>
                                <p:cTn id="162" presetID="10" presetClass="entr" presetSubtype="0" fill="hold" nodeType="afterEffect">
                                  <p:stCondLst>
                                    <p:cond delay="0"/>
                                  </p:stCondLst>
                                  <p:childTnLst>
                                    <p:set>
                                      <p:cBhvr>
                                        <p:cTn id="163" dur="1" fill="hold">
                                          <p:stCondLst>
                                            <p:cond delay="0"/>
                                          </p:stCondLst>
                                        </p:cTn>
                                        <p:tgtEl>
                                          <p:spTgt spid="48"/>
                                        </p:tgtEl>
                                        <p:attrNameLst>
                                          <p:attrName>style.visibility</p:attrName>
                                        </p:attrNameLst>
                                      </p:cBhvr>
                                      <p:to>
                                        <p:strVal val="visible"/>
                                      </p:to>
                                    </p:set>
                                    <p:animEffect transition="in" filter="fade">
                                      <p:cBhvr>
                                        <p:cTn id="164" dur="1000"/>
                                        <p:tgtEl>
                                          <p:spTgt spid="48"/>
                                        </p:tgtEl>
                                      </p:cBhvr>
                                    </p:animEffect>
                                  </p:childTnLst>
                                </p:cTn>
                              </p:par>
                              <p:par>
                                <p:cTn id="165" presetID="10" presetClass="exit" presetSubtype="0" fill="hold" nodeType="withEffect">
                                  <p:stCondLst>
                                    <p:cond delay="0"/>
                                  </p:stCondLst>
                                  <p:childTnLst>
                                    <p:animEffect transition="out" filter="fade">
                                      <p:cBhvr>
                                        <p:cTn id="166" dur="1000"/>
                                        <p:tgtEl>
                                          <p:spTgt spid="47"/>
                                        </p:tgtEl>
                                      </p:cBhvr>
                                    </p:animEffect>
                                    <p:set>
                                      <p:cBhvr>
                                        <p:cTn id="167" dur="1" fill="hold">
                                          <p:stCondLst>
                                            <p:cond delay="999"/>
                                          </p:stCondLst>
                                        </p:cTn>
                                        <p:tgtEl>
                                          <p:spTgt spid="47"/>
                                        </p:tgtEl>
                                        <p:attrNameLst>
                                          <p:attrName>style.visibility</p:attrName>
                                        </p:attrNameLst>
                                      </p:cBhvr>
                                      <p:to>
                                        <p:strVal val="hidden"/>
                                      </p:to>
                                    </p:set>
                                  </p:childTnLst>
                                </p:cTn>
                              </p:par>
                              <p:par>
                                <p:cTn id="168" presetID="10" presetClass="exit" presetSubtype="0" fill="hold" grpId="5" nodeType="withEffect">
                                  <p:stCondLst>
                                    <p:cond delay="0"/>
                                  </p:stCondLst>
                                  <p:childTnLst>
                                    <p:animEffect transition="out" filter="fade">
                                      <p:cBhvr>
                                        <p:cTn id="169" dur="1000"/>
                                        <p:tgtEl>
                                          <p:spTgt spid="27"/>
                                        </p:tgtEl>
                                      </p:cBhvr>
                                    </p:animEffect>
                                    <p:set>
                                      <p:cBhvr>
                                        <p:cTn id="170" dur="1" fill="hold">
                                          <p:stCondLst>
                                            <p:cond delay="999"/>
                                          </p:stCondLst>
                                        </p:cTn>
                                        <p:tgtEl>
                                          <p:spTgt spid="27"/>
                                        </p:tgtEl>
                                        <p:attrNameLst>
                                          <p:attrName>style.visibility</p:attrName>
                                        </p:attrNameLst>
                                      </p:cBhvr>
                                      <p:to>
                                        <p:strVal val="hidden"/>
                                      </p:to>
                                    </p:set>
                                  </p:childTnLst>
                                </p:cTn>
                              </p:par>
                              <p:par>
                                <p:cTn id="171" presetID="0" presetClass="path" presetSubtype="0" accel="50000" decel="50000" fill="hold" grpId="2" nodeType="withEffect">
                                  <p:stCondLst>
                                    <p:cond delay="0"/>
                                  </p:stCondLst>
                                  <p:childTnLst>
                                    <p:animMotion origin="layout" path="M 0.30712 0.12905 C 0.28923 0.10685 0.27152 0.08488 0.24826 0.07979 C 0.225 0.0747 0.18837 0.0784 0.16753 0.09806 C 0.1467 0.11772 0.13507 0.15796 0.12361 0.19843 " pathEditMode="relative" rAng="0" ptsTypes="aaaA">
                                      <p:cBhvr>
                                        <p:cTn id="172" dur="5000" fill="hold"/>
                                        <p:tgtEl>
                                          <p:spTgt spid="28"/>
                                        </p:tgtEl>
                                        <p:attrNameLst>
                                          <p:attrName>ppt_x</p:attrName>
                                          <p:attrName>ppt_y</p:attrName>
                                        </p:attrNameLst>
                                      </p:cBhvr>
                                      <p:rCtr x="-92" y="7"/>
                                    </p:animMotion>
                                  </p:childTnLst>
                                </p:cTn>
                              </p:par>
                              <p:par>
                                <p:cTn id="173" presetID="0" presetClass="path" presetSubtype="0" accel="50000" decel="50000" fill="hold" grpId="3" nodeType="withEffect">
                                  <p:stCondLst>
                                    <p:cond delay="0"/>
                                  </p:stCondLst>
                                  <p:childTnLst>
                                    <p:animMotion origin="layout" path="M 0.16441 0.17137 C 0.14427 0.19958 0.12413 0.22779 0.12187 0.26087 C 0.11962 0.29394 0.13194 0.34412 0.15069 0.37026 C 0.16944 0.39639 0.20173 0.40703 0.2342 0.41766 " pathEditMode="relative" rAng="0" ptsTypes="aaaA">
                                      <p:cBhvr>
                                        <p:cTn id="174" dur="5000" fill="hold"/>
                                        <p:tgtEl>
                                          <p:spTgt spid="30"/>
                                        </p:tgtEl>
                                        <p:attrNameLst>
                                          <p:attrName>ppt_x</p:attrName>
                                          <p:attrName>ppt_y</p:attrName>
                                        </p:attrNameLst>
                                      </p:cBhvr>
                                      <p:rCtr x="13" y="123"/>
                                    </p:animMotion>
                                  </p:childTnLst>
                                </p:cTn>
                              </p:par>
                              <p:par>
                                <p:cTn id="175" presetID="0" presetClass="path" presetSubtype="0" accel="50000" decel="50000" fill="hold" grpId="1" nodeType="withEffect">
                                  <p:stCondLst>
                                    <p:cond delay="0"/>
                                  </p:stCondLst>
                                  <p:childTnLst>
                                    <p:animMotion origin="layout" path="M 0 0 C 0.01875 0.07424 0.0375 0.14847 0.08091 0.18617 C 0.12431 0.22387 0.23039 0.2197 0.26025 0.22641 " pathEditMode="relative" ptsTypes="aaA">
                                      <p:cBhvr>
                                        <p:cTn id="176" dur="5000" fill="hold"/>
                                        <p:tgtEl>
                                          <p:spTgt spid="25"/>
                                        </p:tgtEl>
                                        <p:attrNameLst>
                                          <p:attrName>ppt_x</p:attrName>
                                          <p:attrName>ppt_y</p:attrName>
                                        </p:attrNameLst>
                                      </p:cBhvr>
                                    </p:animMotion>
                                  </p:childTnLst>
                                </p:cTn>
                              </p:par>
                            </p:childTnLst>
                          </p:cTn>
                        </p:par>
                        <p:par>
                          <p:cTn id="177" fill="hold" nodeType="afterGroup">
                            <p:stCondLst>
                              <p:cond delay="20500"/>
                            </p:stCondLst>
                            <p:childTnLst>
                              <p:par>
                                <p:cTn id="178" presetID="4" presetClass="entr" presetSubtype="16" fill="hold" grpId="0" nodeType="afterEffect">
                                  <p:stCondLst>
                                    <p:cond delay="0"/>
                                  </p:stCondLst>
                                  <p:childTnLst>
                                    <p:set>
                                      <p:cBhvr>
                                        <p:cTn id="179" dur="1" fill="hold">
                                          <p:stCondLst>
                                            <p:cond delay="0"/>
                                          </p:stCondLst>
                                        </p:cTn>
                                        <p:tgtEl>
                                          <p:spTgt spid="41"/>
                                        </p:tgtEl>
                                        <p:attrNameLst>
                                          <p:attrName>style.visibility</p:attrName>
                                        </p:attrNameLst>
                                      </p:cBhvr>
                                      <p:to>
                                        <p:strVal val="visible"/>
                                      </p:to>
                                    </p:set>
                                    <p:animEffect transition="in" filter="box(in)">
                                      <p:cBhvr>
                                        <p:cTn id="180" dur="500"/>
                                        <p:tgtEl>
                                          <p:spTgt spid="41"/>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4" presetClass="exit" presetSubtype="16" fill="hold" grpId="1" nodeType="clickEffect">
                                  <p:stCondLst>
                                    <p:cond delay="0"/>
                                  </p:stCondLst>
                                  <p:childTnLst>
                                    <p:animEffect transition="out" filter="box(in)">
                                      <p:cBhvr>
                                        <p:cTn id="184" dur="500"/>
                                        <p:tgtEl>
                                          <p:spTgt spid="41"/>
                                        </p:tgtEl>
                                      </p:cBhvr>
                                    </p:animEffect>
                                    <p:set>
                                      <p:cBhvr>
                                        <p:cTn id="185" dur="1" fill="hold">
                                          <p:stCondLst>
                                            <p:cond delay="499"/>
                                          </p:stCondLst>
                                        </p:cTn>
                                        <p:tgtEl>
                                          <p:spTgt spid="41"/>
                                        </p:tgtEl>
                                        <p:attrNameLst>
                                          <p:attrName>style.visibility</p:attrName>
                                        </p:attrNameLst>
                                      </p:cBhvr>
                                      <p:to>
                                        <p:strVal val="hidden"/>
                                      </p:to>
                                    </p:set>
                                  </p:childTnLst>
                                </p:cTn>
                              </p:par>
                            </p:childTnLst>
                          </p:cTn>
                        </p:par>
                        <p:par>
                          <p:cTn id="186" fill="hold" nodeType="afterGroup">
                            <p:stCondLst>
                              <p:cond delay="500"/>
                            </p:stCondLst>
                            <p:childTnLst>
                              <p:par>
                                <p:cTn id="187" presetID="0" presetClass="path" presetSubtype="0" accel="50000" decel="50000" fill="hold" grpId="4" nodeType="afterEffect">
                                  <p:stCondLst>
                                    <p:cond delay="0"/>
                                  </p:stCondLst>
                                  <p:childTnLst>
                                    <p:animMotion origin="layout" path="M 0.2342 0.41767 C 0.29913 0.41674 0.36406 0.41605 0.42049 0.40125 C 0.47691 0.38645 0.52465 0.35731 0.57257 0.32817 " pathEditMode="relative" rAng="0" ptsTypes="aaA">
                                      <p:cBhvr>
                                        <p:cTn id="188" dur="5000" fill="hold"/>
                                        <p:tgtEl>
                                          <p:spTgt spid="30"/>
                                        </p:tgtEl>
                                        <p:attrNameLst>
                                          <p:attrName>ppt_x</p:attrName>
                                          <p:attrName>ppt_y</p:attrName>
                                        </p:attrNameLst>
                                      </p:cBhvr>
                                      <p:rCtr x="169" y="-45"/>
                                    </p:animMotion>
                                  </p:childTnLst>
                                </p:cTn>
                              </p:par>
                              <p:par>
                                <p:cTn id="189" presetID="0" presetClass="path" presetSubtype="0" accel="50000" decel="50000" fill="hold" grpId="3" nodeType="withEffect">
                                  <p:stCondLst>
                                    <p:cond delay="0"/>
                                  </p:stCondLst>
                                  <p:childTnLst>
                                    <p:animMotion origin="layout" path="M 0.12361 0.19843 C 0.12708 0.24214 0.13073 0.28585 0.15243 0.31175 C 0.17413 0.33766 0.21024 0.34852 0.25382 0.35361 C 0.29739 0.3587 0.35573 0.35061 0.41406 0.34274 " pathEditMode="relative" rAng="0" ptsTypes="aaaA">
                                      <p:cBhvr>
                                        <p:cTn id="190" dur="5000" fill="hold"/>
                                        <p:tgtEl>
                                          <p:spTgt spid="28"/>
                                        </p:tgtEl>
                                        <p:attrNameLst>
                                          <p:attrName>ppt_x</p:attrName>
                                          <p:attrName>ppt_y</p:attrName>
                                        </p:attrNameLst>
                                      </p:cBhvr>
                                      <p:rCtr x="145" y="80"/>
                                    </p:animMotion>
                                  </p:childTnLst>
                                </p:cTn>
                              </p:par>
                              <p:par>
                                <p:cTn id="191" presetID="0" presetClass="path" presetSubtype="0" accel="50000" decel="50000" fill="hold" grpId="2" nodeType="withEffect">
                                  <p:stCondLst>
                                    <p:cond delay="0"/>
                                  </p:stCondLst>
                                  <p:childTnLst>
                                    <p:animMotion origin="layout" path="M 0.29444 0.20629 C 0.32864 0.15957 0.36302 0.11309 0.36284 0.06938 C 0.36267 0.02567 0.32083 -0.03724 0.29305 -0.05643 C 0.26527 -0.07563 0.21944 -0.07169 0.19583 -0.04556 C 0.17222 -0.01943 0.16198 0.04047 0.15191 0.10037 " pathEditMode="relative" rAng="0" ptsTypes="aaaaA">
                                      <p:cBhvr>
                                        <p:cTn id="192" dur="5000" fill="hold"/>
                                        <p:tgtEl>
                                          <p:spTgt spid="25"/>
                                        </p:tgtEl>
                                        <p:attrNameLst>
                                          <p:attrName>ppt_x</p:attrName>
                                          <p:attrName>ppt_y</p:attrName>
                                        </p:attrNameLst>
                                      </p:cBhvr>
                                      <p:rCtr x="-37" y="-141"/>
                                    </p:animMotion>
                                  </p:childTnLst>
                                </p:cTn>
                              </p:par>
                            </p:childTnLst>
                          </p:cTn>
                        </p:par>
                        <p:par>
                          <p:cTn id="193" fill="hold" nodeType="afterGroup">
                            <p:stCondLst>
                              <p:cond delay="5500"/>
                            </p:stCondLst>
                            <p:childTnLst>
                              <p:par>
                                <p:cTn id="194" presetID="10" presetClass="entr" presetSubtype="0" fill="hold" nodeType="after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fade">
                                      <p:cBhvr>
                                        <p:cTn id="196" dur="1000"/>
                                        <p:tgtEl>
                                          <p:spTgt spid="49"/>
                                        </p:tgtEl>
                                      </p:cBhvr>
                                    </p:animEffect>
                                  </p:childTnLst>
                                </p:cTn>
                              </p:par>
                              <p:par>
                                <p:cTn id="197" presetID="10" presetClass="exit" presetSubtype="0" fill="hold" nodeType="withEffect">
                                  <p:stCondLst>
                                    <p:cond delay="0"/>
                                  </p:stCondLst>
                                  <p:childTnLst>
                                    <p:animEffect transition="out" filter="fade">
                                      <p:cBhvr>
                                        <p:cTn id="198" dur="1000"/>
                                        <p:tgtEl>
                                          <p:spTgt spid="48"/>
                                        </p:tgtEl>
                                      </p:cBhvr>
                                    </p:animEffect>
                                    <p:set>
                                      <p:cBhvr>
                                        <p:cTn id="199" dur="1" fill="hold">
                                          <p:stCondLst>
                                            <p:cond delay="999"/>
                                          </p:stCondLst>
                                        </p:cTn>
                                        <p:tgtEl>
                                          <p:spTgt spid="48"/>
                                        </p:tgtEl>
                                        <p:attrNameLst>
                                          <p:attrName>style.visibility</p:attrName>
                                        </p:attrNameLst>
                                      </p:cBhvr>
                                      <p:to>
                                        <p:strVal val="hidden"/>
                                      </p:to>
                                    </p:set>
                                  </p:childTnLst>
                                </p:cTn>
                              </p:par>
                              <p:par>
                                <p:cTn id="200" presetID="10" presetClass="exit" presetSubtype="0" fill="hold" grpId="5" nodeType="withEffect">
                                  <p:stCondLst>
                                    <p:cond delay="0"/>
                                  </p:stCondLst>
                                  <p:childTnLst>
                                    <p:animEffect transition="out" filter="fade">
                                      <p:cBhvr>
                                        <p:cTn id="201" dur="1000"/>
                                        <p:tgtEl>
                                          <p:spTgt spid="30"/>
                                        </p:tgtEl>
                                      </p:cBhvr>
                                    </p:animEffect>
                                    <p:set>
                                      <p:cBhvr>
                                        <p:cTn id="202" dur="1" fill="hold">
                                          <p:stCondLst>
                                            <p:cond delay="999"/>
                                          </p:stCondLst>
                                        </p:cTn>
                                        <p:tgtEl>
                                          <p:spTgt spid="30"/>
                                        </p:tgtEl>
                                        <p:attrNameLst>
                                          <p:attrName>style.visibility</p:attrName>
                                        </p:attrNameLst>
                                      </p:cBhvr>
                                      <p:to>
                                        <p:strVal val="hidden"/>
                                      </p:to>
                                    </p:set>
                                  </p:childTnLst>
                                </p:cTn>
                              </p:par>
                              <p:par>
                                <p:cTn id="203" presetID="0" presetClass="path" presetSubtype="0" accel="50000" decel="50000" fill="hold" grpId="4" nodeType="withEffect">
                                  <p:stCondLst>
                                    <p:cond delay="0"/>
                                  </p:stCondLst>
                                  <p:childTnLst>
                                    <p:animMotion origin="layout" path="M 0.41407 0.34274 C 0.44063 0.34159 0.46719 0.34066 0.49358 0.32447 C 0.51997 0.30828 0.54636 0.27706 0.57292 0.24584 " pathEditMode="relative" rAng="0" ptsTypes="aaA">
                                      <p:cBhvr>
                                        <p:cTn id="204" dur="5000" fill="hold"/>
                                        <p:tgtEl>
                                          <p:spTgt spid="28"/>
                                        </p:tgtEl>
                                        <p:attrNameLst>
                                          <p:attrName>ppt_x</p:attrName>
                                          <p:attrName>ppt_y</p:attrName>
                                        </p:attrNameLst>
                                      </p:cBhvr>
                                      <p:rCtr x="79" y="-49"/>
                                    </p:animMotion>
                                  </p:childTnLst>
                                </p:cTn>
                              </p:par>
                              <p:par>
                                <p:cTn id="205" presetID="0" presetClass="path" presetSubtype="0" accel="50000" decel="50000" fill="hold" grpId="3" nodeType="withEffect">
                                  <p:stCondLst>
                                    <p:cond delay="0"/>
                                  </p:stCondLst>
                                  <p:childTnLst>
                                    <p:animMotion origin="layout" path="M 0.12361 0.08395 C 0.11736 0.11841 0.11111 0.1531 0.13246 0.17715 C 0.15382 0.2012 0.21146 0.22109 0.25191 0.22826 C 0.29236 0.23543 0.33385 0.22803 0.37569 0.22086 " pathEditMode="relative" rAng="0" ptsTypes="aaaA">
                                      <p:cBhvr>
                                        <p:cTn id="206" dur="5000" fill="hold"/>
                                        <p:tgtEl>
                                          <p:spTgt spid="25"/>
                                        </p:tgtEl>
                                        <p:attrNameLst>
                                          <p:attrName>ppt_x</p:attrName>
                                          <p:attrName>ppt_y</p:attrName>
                                        </p:attrNameLst>
                                      </p:cBhvr>
                                      <p:rCtr x="120" y="76"/>
                                    </p:animMotion>
                                  </p:childTnLst>
                                </p:cTn>
                              </p:par>
                              <p:par>
                                <p:cTn id="207" presetID="0" presetClass="path" presetSubtype="0" accel="50000" decel="50000" fill="hold" grpId="1" nodeType="withEffect">
                                  <p:stCondLst>
                                    <p:cond delay="0"/>
                                  </p:stCondLst>
                                  <p:childTnLst>
                                    <p:animMotion origin="layout" path="M 0 0 C 0.01927 0.06337 0.03871 0.12697 0.0809 0.16073 C 0.12309 0.1945 0.21198 0.21045 0.25347 0.20259 C 0.29496 0.19473 0.31736 0.14431 0.33021 0.11309 C 0.34305 0.08187 0.34409 0.04463 0.33021 0.01457 C 0.31632 -0.0155 0.26093 -0.05389 0.2467 -0.06753 " pathEditMode="relative" ptsTypes="aaaaaA">
                                      <p:cBhvr>
                                        <p:cTn id="208" dur="5000" fill="hold"/>
                                        <p:tgtEl>
                                          <p:spTgt spid="24"/>
                                        </p:tgtEl>
                                        <p:attrNameLst>
                                          <p:attrName>ppt_x</p:attrName>
                                          <p:attrName>ppt_y</p:attrName>
                                        </p:attrNameLst>
                                      </p:cBhvr>
                                    </p:animMotion>
                                  </p:childTnLst>
                                </p:cTn>
                              </p:par>
                            </p:childTnLst>
                          </p:cTn>
                        </p:par>
                        <p:par>
                          <p:cTn id="209" fill="hold" nodeType="afterGroup">
                            <p:stCondLst>
                              <p:cond delay="10500"/>
                            </p:stCondLst>
                            <p:childTnLst>
                              <p:par>
                                <p:cTn id="210" presetID="10" presetClass="entr" presetSubtype="0" fill="hold" nodeType="afterEffect">
                                  <p:stCondLst>
                                    <p:cond delay="0"/>
                                  </p:stCondLst>
                                  <p:childTnLst>
                                    <p:set>
                                      <p:cBhvr>
                                        <p:cTn id="211" dur="1" fill="hold">
                                          <p:stCondLst>
                                            <p:cond delay="0"/>
                                          </p:stCondLst>
                                        </p:cTn>
                                        <p:tgtEl>
                                          <p:spTgt spid="50"/>
                                        </p:tgtEl>
                                        <p:attrNameLst>
                                          <p:attrName>style.visibility</p:attrName>
                                        </p:attrNameLst>
                                      </p:cBhvr>
                                      <p:to>
                                        <p:strVal val="visible"/>
                                      </p:to>
                                    </p:set>
                                    <p:animEffect transition="in" filter="fade">
                                      <p:cBhvr>
                                        <p:cTn id="212" dur="1000"/>
                                        <p:tgtEl>
                                          <p:spTgt spid="50"/>
                                        </p:tgtEl>
                                      </p:cBhvr>
                                    </p:animEffect>
                                  </p:childTnLst>
                                </p:cTn>
                              </p:par>
                              <p:par>
                                <p:cTn id="213" presetID="10" presetClass="exit" presetSubtype="0" fill="hold" nodeType="withEffect">
                                  <p:stCondLst>
                                    <p:cond delay="0"/>
                                  </p:stCondLst>
                                  <p:childTnLst>
                                    <p:animEffect transition="out" filter="fade">
                                      <p:cBhvr>
                                        <p:cTn id="214" dur="1000"/>
                                        <p:tgtEl>
                                          <p:spTgt spid="49"/>
                                        </p:tgtEl>
                                      </p:cBhvr>
                                    </p:animEffect>
                                    <p:set>
                                      <p:cBhvr>
                                        <p:cTn id="215" dur="1" fill="hold">
                                          <p:stCondLst>
                                            <p:cond delay="999"/>
                                          </p:stCondLst>
                                        </p:cTn>
                                        <p:tgtEl>
                                          <p:spTgt spid="49"/>
                                        </p:tgtEl>
                                        <p:attrNameLst>
                                          <p:attrName>style.visibility</p:attrName>
                                        </p:attrNameLst>
                                      </p:cBhvr>
                                      <p:to>
                                        <p:strVal val="hidden"/>
                                      </p:to>
                                    </p:set>
                                  </p:childTnLst>
                                </p:cTn>
                              </p:par>
                              <p:par>
                                <p:cTn id="216" presetID="10" presetClass="exit" presetSubtype="0" fill="hold" grpId="5" nodeType="withEffect">
                                  <p:stCondLst>
                                    <p:cond delay="0"/>
                                  </p:stCondLst>
                                  <p:childTnLst>
                                    <p:animEffect transition="out" filter="fade">
                                      <p:cBhvr>
                                        <p:cTn id="217" dur="1000"/>
                                        <p:tgtEl>
                                          <p:spTgt spid="28"/>
                                        </p:tgtEl>
                                      </p:cBhvr>
                                    </p:animEffect>
                                    <p:set>
                                      <p:cBhvr>
                                        <p:cTn id="218" dur="1" fill="hold">
                                          <p:stCondLst>
                                            <p:cond delay="999"/>
                                          </p:stCondLst>
                                        </p:cTn>
                                        <p:tgtEl>
                                          <p:spTgt spid="28"/>
                                        </p:tgtEl>
                                        <p:attrNameLst>
                                          <p:attrName>style.visibility</p:attrName>
                                        </p:attrNameLst>
                                      </p:cBhvr>
                                      <p:to>
                                        <p:strVal val="hidden"/>
                                      </p:to>
                                    </p:set>
                                  </p:childTnLst>
                                </p:cTn>
                              </p:par>
                              <p:par>
                                <p:cTn id="219" presetID="0" presetClass="path" presetSubtype="0" accel="50000" decel="50000" fill="hold" grpId="4" nodeType="withEffect">
                                  <p:stCondLst>
                                    <p:cond delay="0"/>
                                  </p:stCondLst>
                                  <p:childTnLst>
                                    <p:animMotion origin="layout" path="M 0.3467 0.23913 C 0.37934 0.24283 0.41198 0.24653 0.44531 0.22641 C 0.47865 0.20629 0.52986 0.13668 0.5467 0.11864 " pathEditMode="relative" rAng="0" ptsTypes="aaA">
                                      <p:cBhvr>
                                        <p:cTn id="220" dur="5000" fill="hold"/>
                                        <p:tgtEl>
                                          <p:spTgt spid="25"/>
                                        </p:tgtEl>
                                        <p:attrNameLst>
                                          <p:attrName>ppt_x</p:attrName>
                                          <p:attrName>ppt_y</p:attrName>
                                        </p:attrNameLst>
                                      </p:cBhvr>
                                      <p:rCtr x="100" y="-57"/>
                                    </p:animMotion>
                                  </p:childTnLst>
                                </p:cTn>
                              </p:par>
                              <p:par>
                                <p:cTn id="221" presetID="0" presetClass="path" presetSubtype="0" accel="50000" decel="50000" fill="hold" grpId="2" nodeType="withEffect">
                                  <p:stCondLst>
                                    <p:cond delay="0"/>
                                  </p:stCondLst>
                                  <p:childTnLst>
                                    <p:animMotion origin="layout" path="M 0.2467 -0.06753 C 0.21319 -0.06707 0.17986 -0.06637 0.15902 -0.04001 C 0.13819 -0.01364 0.11406 0.05065 0.12205 0.09135 C 0.13003 0.13205 0.1684 0.16813 0.20694 0.20444 " pathEditMode="relative" rAng="0" ptsTypes="aaaA">
                                      <p:cBhvr>
                                        <p:cTn id="222" dur="5000" fill="hold"/>
                                        <p:tgtEl>
                                          <p:spTgt spid="24"/>
                                        </p:tgtEl>
                                        <p:attrNameLst>
                                          <p:attrName>ppt_x</p:attrName>
                                          <p:attrName>ppt_y</p:attrName>
                                        </p:attrNameLst>
                                      </p:cBhvr>
                                      <p:rCtr x="-66" y="136"/>
                                    </p:animMotion>
                                  </p:childTnLst>
                                </p:cTn>
                              </p:par>
                              <p:par>
                                <p:cTn id="223" presetID="0" presetClass="path" presetSubtype="0" accel="50000" decel="50000" fill="hold" grpId="1" nodeType="withEffect">
                                  <p:stCondLst>
                                    <p:cond delay="0"/>
                                  </p:stCondLst>
                                  <p:childTnLst>
                                    <p:animMotion origin="layout" path="M 0 0 C 0.05504 0.07539 0.11024 0.15102 0.15885 0.1753 C 0.20747 0.19958 0.26424 0.17252 0.29167 0.14616 C 0.3191 0.1198 0.32604 0.05319 0.32326 0.01642 C 0.32049 -0.02035 0.29497 -0.05574 0.27535 -0.0747 C 0.25573 -0.09366 0.23056 -0.09528 0.20538 -0.09667 " pathEditMode="relative" ptsTypes="aaaaaA">
                                      <p:cBhvr>
                                        <p:cTn id="224" dur="5000" fill="hold"/>
                                        <p:tgtEl>
                                          <p:spTgt spid="19"/>
                                        </p:tgtEl>
                                        <p:attrNameLst>
                                          <p:attrName>ppt_x</p:attrName>
                                          <p:attrName>ppt_y</p:attrName>
                                        </p:attrNameLst>
                                      </p:cBhvr>
                                    </p:animMotion>
                                  </p:childTnLst>
                                </p:cTn>
                              </p:par>
                            </p:childTnLst>
                          </p:cTn>
                        </p:par>
                        <p:par>
                          <p:cTn id="225" fill="hold" nodeType="afterGroup">
                            <p:stCondLst>
                              <p:cond delay="15500"/>
                            </p:stCondLst>
                            <p:childTnLst>
                              <p:par>
                                <p:cTn id="226" presetID="10" presetClass="entr" presetSubtype="0" fill="hold" nodeType="afterEffect">
                                  <p:stCondLst>
                                    <p:cond delay="0"/>
                                  </p:stCondLst>
                                  <p:childTnLst>
                                    <p:set>
                                      <p:cBhvr>
                                        <p:cTn id="227" dur="1" fill="hold">
                                          <p:stCondLst>
                                            <p:cond delay="0"/>
                                          </p:stCondLst>
                                        </p:cTn>
                                        <p:tgtEl>
                                          <p:spTgt spid="51"/>
                                        </p:tgtEl>
                                        <p:attrNameLst>
                                          <p:attrName>style.visibility</p:attrName>
                                        </p:attrNameLst>
                                      </p:cBhvr>
                                      <p:to>
                                        <p:strVal val="visible"/>
                                      </p:to>
                                    </p:set>
                                    <p:animEffect transition="in" filter="fade">
                                      <p:cBhvr>
                                        <p:cTn id="228" dur="1000"/>
                                        <p:tgtEl>
                                          <p:spTgt spid="51"/>
                                        </p:tgtEl>
                                      </p:cBhvr>
                                    </p:animEffect>
                                  </p:childTnLst>
                                </p:cTn>
                              </p:par>
                              <p:par>
                                <p:cTn id="229" presetID="10" presetClass="exit" presetSubtype="0" fill="hold" nodeType="withEffect">
                                  <p:stCondLst>
                                    <p:cond delay="0"/>
                                  </p:stCondLst>
                                  <p:childTnLst>
                                    <p:animEffect transition="out" filter="fade">
                                      <p:cBhvr>
                                        <p:cTn id="230" dur="1000"/>
                                        <p:tgtEl>
                                          <p:spTgt spid="50"/>
                                        </p:tgtEl>
                                      </p:cBhvr>
                                    </p:animEffect>
                                    <p:set>
                                      <p:cBhvr>
                                        <p:cTn id="231" dur="1" fill="hold">
                                          <p:stCondLst>
                                            <p:cond delay="999"/>
                                          </p:stCondLst>
                                        </p:cTn>
                                        <p:tgtEl>
                                          <p:spTgt spid="50"/>
                                        </p:tgtEl>
                                        <p:attrNameLst>
                                          <p:attrName>style.visibility</p:attrName>
                                        </p:attrNameLst>
                                      </p:cBhvr>
                                      <p:to>
                                        <p:strVal val="hidden"/>
                                      </p:to>
                                    </p:set>
                                  </p:childTnLst>
                                </p:cTn>
                              </p:par>
                              <p:par>
                                <p:cTn id="232" presetID="10" presetClass="exit" presetSubtype="0" fill="hold" grpId="5" nodeType="withEffect">
                                  <p:stCondLst>
                                    <p:cond delay="0"/>
                                  </p:stCondLst>
                                  <p:childTnLst>
                                    <p:animEffect transition="out" filter="fade">
                                      <p:cBhvr>
                                        <p:cTn id="233" dur="1000"/>
                                        <p:tgtEl>
                                          <p:spTgt spid="25"/>
                                        </p:tgtEl>
                                      </p:cBhvr>
                                    </p:animEffect>
                                    <p:set>
                                      <p:cBhvr>
                                        <p:cTn id="234" dur="1" fill="hold">
                                          <p:stCondLst>
                                            <p:cond delay="999"/>
                                          </p:stCondLst>
                                        </p:cTn>
                                        <p:tgtEl>
                                          <p:spTgt spid="25"/>
                                        </p:tgtEl>
                                        <p:attrNameLst>
                                          <p:attrName>style.visibility</p:attrName>
                                        </p:attrNameLst>
                                      </p:cBhvr>
                                      <p:to>
                                        <p:strVal val="hidden"/>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4" presetClass="entr" presetSubtype="16" fill="hold" grpId="0" nodeType="clickEffect">
                                  <p:stCondLst>
                                    <p:cond delay="0"/>
                                  </p:stCondLst>
                                  <p:childTnLst>
                                    <p:set>
                                      <p:cBhvr>
                                        <p:cTn id="238" dur="1" fill="hold">
                                          <p:stCondLst>
                                            <p:cond delay="0"/>
                                          </p:stCondLst>
                                        </p:cTn>
                                        <p:tgtEl>
                                          <p:spTgt spid="42"/>
                                        </p:tgtEl>
                                        <p:attrNameLst>
                                          <p:attrName>style.visibility</p:attrName>
                                        </p:attrNameLst>
                                      </p:cBhvr>
                                      <p:to>
                                        <p:strVal val="visible"/>
                                      </p:to>
                                    </p:set>
                                    <p:animEffect transition="in" filter="box(in)">
                                      <p:cBhvr>
                                        <p:cTn id="239" dur="500"/>
                                        <p:tgtEl>
                                          <p:spTgt spid="42"/>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4" presetClass="exit" presetSubtype="16" fill="hold" grpId="1" nodeType="clickEffect">
                                  <p:stCondLst>
                                    <p:cond delay="0"/>
                                  </p:stCondLst>
                                  <p:childTnLst>
                                    <p:animEffect transition="out" filter="box(in)">
                                      <p:cBhvr>
                                        <p:cTn id="243" dur="500"/>
                                        <p:tgtEl>
                                          <p:spTgt spid="42"/>
                                        </p:tgtEl>
                                      </p:cBhvr>
                                    </p:animEffect>
                                    <p:set>
                                      <p:cBhvr>
                                        <p:cTn id="244" dur="1" fill="hold">
                                          <p:stCondLst>
                                            <p:cond delay="499"/>
                                          </p:stCondLst>
                                        </p:cTn>
                                        <p:tgtEl>
                                          <p:spTgt spid="42"/>
                                        </p:tgtEl>
                                        <p:attrNameLst>
                                          <p:attrName>style.visibility</p:attrName>
                                        </p:attrNameLst>
                                      </p:cBhvr>
                                      <p:to>
                                        <p:strVal val="hidden"/>
                                      </p:to>
                                    </p:set>
                                  </p:childTnLst>
                                </p:cTn>
                              </p:par>
                              <p:par>
                                <p:cTn id="245" presetID="4" presetClass="entr" presetSubtype="16" fill="hold" grpId="0" nodeType="withEffect">
                                  <p:stCondLst>
                                    <p:cond delay="0"/>
                                  </p:stCondLst>
                                  <p:childTnLst>
                                    <p:set>
                                      <p:cBhvr>
                                        <p:cTn id="246" dur="1" fill="hold">
                                          <p:stCondLst>
                                            <p:cond delay="0"/>
                                          </p:stCondLst>
                                        </p:cTn>
                                        <p:tgtEl>
                                          <p:spTgt spid="44"/>
                                        </p:tgtEl>
                                        <p:attrNameLst>
                                          <p:attrName>style.visibility</p:attrName>
                                        </p:attrNameLst>
                                      </p:cBhvr>
                                      <p:to>
                                        <p:strVal val="visible"/>
                                      </p:to>
                                    </p:set>
                                    <p:animEffect transition="in" filter="box(in)">
                                      <p:cBhvr>
                                        <p:cTn id="247" dur="500"/>
                                        <p:tgtEl>
                                          <p:spTgt spid="44"/>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4" presetClass="exit" presetSubtype="16" fill="hold" grpId="1" nodeType="clickEffect">
                                  <p:stCondLst>
                                    <p:cond delay="0"/>
                                  </p:stCondLst>
                                  <p:childTnLst>
                                    <p:animEffect transition="out" filter="box(in)">
                                      <p:cBhvr>
                                        <p:cTn id="251" dur="500"/>
                                        <p:tgtEl>
                                          <p:spTgt spid="44"/>
                                        </p:tgtEl>
                                      </p:cBhvr>
                                    </p:animEffect>
                                    <p:set>
                                      <p:cBhvr>
                                        <p:cTn id="25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0" grpId="2" animBg="1"/>
      <p:bldP spid="11" grpId="0" animBg="1"/>
      <p:bldP spid="11" grpId="1" animBg="1"/>
      <p:bldP spid="12" grpId="0" animBg="1"/>
      <p:bldP spid="12" grpId="1" animBg="1"/>
      <p:bldP spid="12" grpId="2" animBg="1"/>
      <p:bldP spid="19" grpId="0" animBg="1"/>
      <p:bldP spid="19" grpId="1" animBg="1"/>
      <p:bldP spid="24" grpId="0" animBg="1"/>
      <p:bldP spid="24" grpId="1" animBg="1"/>
      <p:bldP spid="24" grpId="2" animBg="1"/>
      <p:bldP spid="25" grpId="0" animBg="1"/>
      <p:bldP spid="25" grpId="1" animBg="1"/>
      <p:bldP spid="25" grpId="2" animBg="1"/>
      <p:bldP spid="25" grpId="3" animBg="1"/>
      <p:bldP spid="25" grpId="4" animBg="1"/>
      <p:bldP spid="25" grpId="5" animBg="1"/>
      <p:bldP spid="26" grpId="0" animBg="1"/>
      <p:bldP spid="26" grpId="1" animBg="1"/>
      <p:bldP spid="26" grpId="2" animBg="1"/>
      <p:bldP spid="26" grpId="3" animBg="1"/>
      <p:bldP spid="27" grpId="0" animBg="1"/>
      <p:bldP spid="27" grpId="1" animBg="1"/>
      <p:bldP spid="27" grpId="2" animBg="1"/>
      <p:bldP spid="27" grpId="3" animBg="1"/>
      <p:bldP spid="27" grpId="4" animBg="1"/>
      <p:bldP spid="27" grpId="5" animBg="1"/>
      <p:bldP spid="28" grpId="0" animBg="1"/>
      <p:bldP spid="28" grpId="1" animBg="1"/>
      <p:bldP spid="28" grpId="2" animBg="1"/>
      <p:bldP spid="28" grpId="3" animBg="1"/>
      <p:bldP spid="28" grpId="4" animBg="1"/>
      <p:bldP spid="28" grpId="5"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0" grpId="5" animBg="1"/>
      <p:bldP spid="41" grpId="0" animBg="1"/>
      <p:bldP spid="41" grpId="1" animBg="1"/>
      <p:bldP spid="42" grpId="0" animBg="1"/>
      <p:bldP spid="42" grpId="1" animBg="1"/>
      <p:bldP spid="44" grpId="0" animBg="1"/>
      <p:bldP spid="44" grpId="1" animBg="1"/>
      <p:bldP spid="66" grpId="0" animBg="1"/>
      <p:bldP spid="66" grpId="1" animBg="1"/>
      <p:bldP spid="57" grpId="0" animBg="1"/>
      <p:bldP spid="57" grpId="1" animBg="1"/>
      <p:bldP spid="55" grpId="0" animBg="1"/>
      <p:bldP spid="5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F81C04-6E76-4422-B493-41BD75A10EDF}"/>
              </a:ext>
            </a:extLst>
          </p:cNvPr>
          <p:cNvSpPr>
            <a:spLocks noGrp="1"/>
          </p:cNvSpPr>
          <p:nvPr>
            <p:ph idx="1"/>
          </p:nvPr>
        </p:nvSpPr>
        <p:spPr>
          <a:xfrm>
            <a:off x="4145280" y="2336800"/>
            <a:ext cx="9601200" cy="3581400"/>
          </a:xfrm>
        </p:spPr>
        <p:txBody>
          <a:bodyPr>
            <a:normAutofit/>
          </a:bodyPr>
          <a:lstStyle/>
          <a:p>
            <a:pPr marL="0" indent="0">
              <a:buNone/>
            </a:pPr>
            <a:r>
              <a:rPr lang="fr-FR" sz="9600" dirty="0"/>
              <a:t>Q &amp; A?</a:t>
            </a:r>
          </a:p>
        </p:txBody>
      </p:sp>
    </p:spTree>
    <p:extLst>
      <p:ext uri="{BB962C8B-B14F-4D97-AF65-F5344CB8AC3E}">
        <p14:creationId xmlns:p14="http://schemas.microsoft.com/office/powerpoint/2010/main" val="330192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0D5C9-FDBD-443D-A313-12DB2ADAAD51}"/>
              </a:ext>
            </a:extLst>
          </p:cNvPr>
          <p:cNvSpPr>
            <a:spLocks noGrp="1"/>
          </p:cNvSpPr>
          <p:nvPr>
            <p:ph type="title"/>
          </p:nvPr>
        </p:nvSpPr>
        <p:spPr/>
        <p:txBody>
          <a:bodyPr/>
          <a:lstStyle/>
          <a:p>
            <a:r>
              <a:rPr lang="fr-FR" dirty="0"/>
              <a:t>Différences entre Product </a:t>
            </a:r>
            <a:r>
              <a:rPr lang="fr-FR" dirty="0" err="1"/>
              <a:t>Owner</a:t>
            </a:r>
            <a:r>
              <a:rPr lang="fr-FR" dirty="0"/>
              <a:t> et </a:t>
            </a:r>
            <a:r>
              <a:rPr lang="fr-FR" dirty="0" err="1"/>
              <a:t>product</a:t>
            </a:r>
            <a:r>
              <a:rPr lang="fr-FR" dirty="0"/>
              <a:t> Manager</a:t>
            </a:r>
          </a:p>
        </p:txBody>
      </p:sp>
      <p:sp>
        <p:nvSpPr>
          <p:cNvPr id="3" name="Espace réservé du contenu 2">
            <a:extLst>
              <a:ext uri="{FF2B5EF4-FFF2-40B4-BE49-F238E27FC236}">
                <a16:creationId xmlns:a16="http://schemas.microsoft.com/office/drawing/2014/main" id="{FD0DA30F-7D1B-4F93-AEEF-3AECC630E41B}"/>
              </a:ext>
            </a:extLst>
          </p:cNvPr>
          <p:cNvSpPr>
            <a:spLocks noGrp="1"/>
          </p:cNvSpPr>
          <p:nvPr>
            <p:ph idx="1"/>
          </p:nvPr>
        </p:nvSpPr>
        <p:spPr/>
        <p:txBody>
          <a:bodyPr>
            <a:normAutofit/>
          </a:bodyPr>
          <a:lstStyle/>
          <a:p>
            <a:r>
              <a:rPr lang="fr-FR" sz="2800" dirty="0"/>
              <a:t>le Product Manager travaillera sur les niveaux les plus hauts du </a:t>
            </a:r>
            <a:r>
              <a:rPr lang="fr-FR" sz="2800" dirty="0" err="1"/>
              <a:t>backlog</a:t>
            </a:r>
            <a:r>
              <a:rPr lang="fr-FR" sz="2800" dirty="0"/>
              <a:t> : </a:t>
            </a:r>
            <a:r>
              <a:rPr lang="fr-FR" sz="2800" dirty="0" err="1"/>
              <a:t>backlog</a:t>
            </a:r>
            <a:r>
              <a:rPr lang="fr-FR" sz="2800" dirty="0"/>
              <a:t>, thèmes, fonctionnalités…</a:t>
            </a:r>
          </a:p>
          <a:p>
            <a:r>
              <a:rPr lang="fr-FR" sz="2800" dirty="0"/>
              <a:t> Le Product </a:t>
            </a:r>
            <a:r>
              <a:rPr lang="fr-FR" sz="2800" dirty="0" err="1"/>
              <a:t>Owner</a:t>
            </a:r>
            <a:r>
              <a:rPr lang="fr-FR" sz="2800" dirty="0"/>
              <a:t> lui, travaillera plutôt sur les fonctionnalités et les items beaucoup plus détaillés (user-stories, tâche technique, spike, bug…).</a:t>
            </a:r>
          </a:p>
        </p:txBody>
      </p:sp>
    </p:spTree>
    <p:extLst>
      <p:ext uri="{BB962C8B-B14F-4D97-AF65-F5344CB8AC3E}">
        <p14:creationId xmlns:p14="http://schemas.microsoft.com/office/powerpoint/2010/main" val="346760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9892A-A6DE-4CA8-BB11-340FAA8FA7CD}"/>
              </a:ext>
            </a:extLst>
          </p:cNvPr>
          <p:cNvSpPr>
            <a:spLocks noGrp="1"/>
          </p:cNvSpPr>
          <p:nvPr>
            <p:ph type="title"/>
          </p:nvPr>
        </p:nvSpPr>
        <p:spPr/>
        <p:txBody>
          <a:bodyPr/>
          <a:lstStyle/>
          <a:p>
            <a:r>
              <a:rPr lang="fr-FR" dirty="0"/>
              <a:t>Différences entre Chef de Projet et Scrum Master</a:t>
            </a:r>
          </a:p>
        </p:txBody>
      </p:sp>
      <p:sp>
        <p:nvSpPr>
          <p:cNvPr id="3" name="Espace réservé du contenu 2">
            <a:extLst>
              <a:ext uri="{FF2B5EF4-FFF2-40B4-BE49-F238E27FC236}">
                <a16:creationId xmlns:a16="http://schemas.microsoft.com/office/drawing/2014/main" id="{49987A50-7C48-494F-99EA-9E2F25442501}"/>
              </a:ext>
            </a:extLst>
          </p:cNvPr>
          <p:cNvSpPr>
            <a:spLocks noGrp="1"/>
          </p:cNvSpPr>
          <p:nvPr>
            <p:ph idx="1"/>
          </p:nvPr>
        </p:nvSpPr>
        <p:spPr/>
        <p:txBody>
          <a:bodyPr>
            <a:normAutofit fontScale="92500"/>
          </a:bodyPr>
          <a:lstStyle/>
          <a:p>
            <a:r>
              <a:rPr lang="fr-FR" dirty="0"/>
              <a:t>Le Scrum Master n’a pas d’objectif envers le produit lui même que ce soit sur l’aspect fonctionnel ou technique contrairement au chef de projet technique qui est 100% garant de la qualité technique.</a:t>
            </a:r>
          </a:p>
          <a:p>
            <a:endParaRPr lang="fr-FR" dirty="0"/>
          </a:p>
          <a:p>
            <a:r>
              <a:rPr lang="fr-FR" dirty="0"/>
              <a:t>Le Scrum Master n’interviendra que pour proposer des solutions pour aller vers de l’excellence technique en cas de manquement de la part de l’équipe de développement.</a:t>
            </a:r>
          </a:p>
          <a:p>
            <a:endParaRPr lang="fr-FR" dirty="0"/>
          </a:p>
          <a:p>
            <a:r>
              <a:rPr lang="fr-FR" dirty="0"/>
              <a:t>Le chef de projet technique est la personne chargée de gérer un projet informatique ainsi que son bon déroulement avec une équipe de développeurs qu’il a en charge ; il anime cette dernière pendant toute la durée du projet informatique. </a:t>
            </a:r>
          </a:p>
        </p:txBody>
      </p:sp>
    </p:spTree>
    <p:extLst>
      <p:ext uri="{BB962C8B-B14F-4D97-AF65-F5344CB8AC3E}">
        <p14:creationId xmlns:p14="http://schemas.microsoft.com/office/powerpoint/2010/main" val="362301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D7C9-2200-4AA4-987C-CC35334E4E17}"/>
              </a:ext>
            </a:extLst>
          </p:cNvPr>
          <p:cNvSpPr>
            <a:spLocks noGrp="1"/>
          </p:cNvSpPr>
          <p:nvPr>
            <p:ph type="title"/>
          </p:nvPr>
        </p:nvSpPr>
        <p:spPr/>
        <p:txBody>
          <a:bodyPr/>
          <a:lstStyle/>
          <a:p>
            <a:r>
              <a:rPr lang="fr-FR" dirty="0"/>
              <a:t>Scrum</a:t>
            </a:r>
          </a:p>
        </p:txBody>
      </p:sp>
      <p:sp>
        <p:nvSpPr>
          <p:cNvPr id="3" name="Content Placeholder 2">
            <a:extLst>
              <a:ext uri="{FF2B5EF4-FFF2-40B4-BE49-F238E27FC236}">
                <a16:creationId xmlns:a16="http://schemas.microsoft.com/office/drawing/2014/main" id="{08DCBE37-404C-4948-93FC-F316EFBA83EB}"/>
              </a:ext>
            </a:extLst>
          </p:cNvPr>
          <p:cNvSpPr>
            <a:spLocks noGrp="1"/>
          </p:cNvSpPr>
          <p:nvPr>
            <p:ph idx="1"/>
          </p:nvPr>
        </p:nvSpPr>
        <p:spPr>
          <a:xfrm>
            <a:off x="1371600" y="2054087"/>
            <a:ext cx="9601200" cy="4330148"/>
          </a:xfrm>
        </p:spPr>
        <p:txBody>
          <a:bodyPr>
            <a:normAutofit/>
          </a:bodyPr>
          <a:lstStyle/>
          <a:p>
            <a:pPr>
              <a:lnSpc>
                <a:spcPct val="150000"/>
              </a:lnSpc>
            </a:pPr>
            <a:r>
              <a:rPr lang="fr-FR" sz="2400" dirty="0"/>
              <a:t>Aujourd’hui Scrum est la méthode agile la plus connue . .Elle a été initiée par </a:t>
            </a:r>
            <a:r>
              <a:rPr lang="fr-FR" sz="2400" dirty="0" err="1"/>
              <a:t>Hirotaka</a:t>
            </a:r>
            <a:r>
              <a:rPr lang="fr-FR" sz="2400" dirty="0"/>
              <a:t> </a:t>
            </a:r>
            <a:r>
              <a:rPr lang="fr-FR" sz="2400" dirty="0" err="1"/>
              <a:t>Takeuchi</a:t>
            </a:r>
            <a:r>
              <a:rPr lang="fr-FR" sz="2400" dirty="0"/>
              <a:t> et </a:t>
            </a:r>
            <a:r>
              <a:rPr lang="fr-FR" sz="2400" dirty="0" err="1"/>
              <a:t>Ikujiro</a:t>
            </a:r>
            <a:r>
              <a:rPr lang="fr-FR" sz="2400" dirty="0"/>
              <a:t> </a:t>
            </a:r>
            <a:r>
              <a:rPr lang="fr-FR" sz="2400" dirty="0" err="1"/>
              <a:t>Nonaka</a:t>
            </a:r>
            <a:r>
              <a:rPr lang="fr-FR" sz="2400" dirty="0"/>
              <a:t> en 1986. </a:t>
            </a:r>
          </a:p>
          <a:p>
            <a:pPr>
              <a:lnSpc>
                <a:spcPct val="150000"/>
              </a:lnSpc>
            </a:pPr>
            <a:r>
              <a:rPr lang="fr-FR" sz="2400" dirty="0"/>
              <a:t>Cette méthode propose un cadre très structuré pour appliquer les méthodes agiles,</a:t>
            </a:r>
          </a:p>
          <a:p>
            <a:pPr marL="0" indent="0">
              <a:buNone/>
            </a:pPr>
            <a:endParaRPr lang="fr-FR" sz="2400" dirty="0"/>
          </a:p>
        </p:txBody>
      </p:sp>
    </p:spTree>
    <p:extLst>
      <p:ext uri="{BB962C8B-B14F-4D97-AF65-F5344CB8AC3E}">
        <p14:creationId xmlns:p14="http://schemas.microsoft.com/office/powerpoint/2010/main" val="59321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1311-BBC2-4265-B53A-D559C8C914AB}"/>
              </a:ext>
            </a:extLst>
          </p:cNvPr>
          <p:cNvSpPr>
            <a:spLocks noGrp="1"/>
          </p:cNvSpPr>
          <p:nvPr>
            <p:ph type="title"/>
          </p:nvPr>
        </p:nvSpPr>
        <p:spPr/>
        <p:txBody>
          <a:bodyPr/>
          <a:lstStyle/>
          <a:p>
            <a:r>
              <a:rPr lang="fr-FR" dirty="0"/>
              <a:t>Définition </a:t>
            </a:r>
          </a:p>
        </p:txBody>
      </p:sp>
      <p:sp>
        <p:nvSpPr>
          <p:cNvPr id="3" name="Content Placeholder 2">
            <a:extLst>
              <a:ext uri="{FF2B5EF4-FFF2-40B4-BE49-F238E27FC236}">
                <a16:creationId xmlns:a16="http://schemas.microsoft.com/office/drawing/2014/main" id="{1BF80193-40FF-4474-B746-E1C2B24FFF2C}"/>
              </a:ext>
            </a:extLst>
          </p:cNvPr>
          <p:cNvSpPr>
            <a:spLocks noGrp="1"/>
          </p:cNvSpPr>
          <p:nvPr>
            <p:ph idx="1"/>
          </p:nvPr>
        </p:nvSpPr>
        <p:spPr>
          <a:xfrm>
            <a:off x="1371600" y="1934817"/>
            <a:ext cx="9601200" cy="4342158"/>
          </a:xfrm>
        </p:spPr>
        <p:txBody>
          <a:bodyPr>
            <a:noAutofit/>
          </a:bodyPr>
          <a:lstStyle/>
          <a:p>
            <a:pPr>
              <a:lnSpc>
                <a:spcPct val="150000"/>
              </a:lnSpc>
            </a:pPr>
            <a:r>
              <a:rPr lang="fr-FR" sz="2400" dirty="0"/>
              <a:t>Scrum signifie mêlée au rugby. Il exploite les valeurs et l’esprit du rugby et les adapte aux projets de développement. </a:t>
            </a:r>
          </a:p>
          <a:p>
            <a:pPr>
              <a:lnSpc>
                <a:spcPct val="150000"/>
              </a:lnSpc>
            </a:pPr>
            <a:r>
              <a:rPr lang="fr-FR" sz="2400" dirty="0"/>
              <a:t>L’équipe chargée du développement travaille de façon collective, soudée vers un objectif précis.</a:t>
            </a:r>
          </a:p>
          <a:p>
            <a:pPr>
              <a:lnSpc>
                <a:spcPct val="150000"/>
              </a:lnSpc>
            </a:pPr>
            <a:r>
              <a:rPr lang="fr-FR" sz="2400" dirty="0"/>
              <a:t> Comme un demi de mêlée, le Scrum Master se charge des membres de l’équipe, les repositionne dans la bonne direction et donne le tempo pour assurer la réussite du projet.</a:t>
            </a:r>
          </a:p>
        </p:txBody>
      </p:sp>
    </p:spTree>
    <p:extLst>
      <p:ext uri="{BB962C8B-B14F-4D97-AF65-F5344CB8AC3E}">
        <p14:creationId xmlns:p14="http://schemas.microsoft.com/office/powerpoint/2010/main" val="11051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44F6-321F-4F55-8D26-7C7AF74D6DE9}"/>
              </a:ext>
            </a:extLst>
          </p:cNvPr>
          <p:cNvSpPr>
            <a:spLocks noGrp="1"/>
          </p:cNvSpPr>
          <p:nvPr>
            <p:ph type="title"/>
          </p:nvPr>
        </p:nvSpPr>
        <p:spPr/>
        <p:txBody>
          <a:bodyPr>
            <a:normAutofit/>
          </a:bodyPr>
          <a:lstStyle/>
          <a:p>
            <a:r>
              <a:rPr lang="fr-FR" dirty="0"/>
              <a:t>Vocabulaire</a:t>
            </a:r>
            <a:br>
              <a:rPr lang="fr-FR" dirty="0"/>
            </a:br>
            <a:endParaRPr lang="fr-FR" dirty="0"/>
          </a:p>
        </p:txBody>
      </p:sp>
      <p:sp>
        <p:nvSpPr>
          <p:cNvPr id="3" name="Content Placeholder 2">
            <a:extLst>
              <a:ext uri="{FF2B5EF4-FFF2-40B4-BE49-F238E27FC236}">
                <a16:creationId xmlns:a16="http://schemas.microsoft.com/office/drawing/2014/main" id="{5BFA4912-3D54-419F-9520-2CD1017F5E2F}"/>
              </a:ext>
            </a:extLst>
          </p:cNvPr>
          <p:cNvSpPr>
            <a:spLocks noGrp="1"/>
          </p:cNvSpPr>
          <p:nvPr>
            <p:ph idx="1"/>
          </p:nvPr>
        </p:nvSpPr>
        <p:spPr>
          <a:xfrm>
            <a:off x="1219199" y="1524000"/>
            <a:ext cx="10203543" cy="4862286"/>
          </a:xfrm>
        </p:spPr>
        <p:txBody>
          <a:bodyPr>
            <a:normAutofit lnSpcReduction="10000"/>
          </a:bodyPr>
          <a:lstStyle/>
          <a:p>
            <a:pPr>
              <a:lnSpc>
                <a:spcPct val="150000"/>
              </a:lnSpc>
            </a:pPr>
            <a:r>
              <a:rPr lang="fr-FR" sz="2400" b="1" dirty="0"/>
              <a:t>Sprint </a:t>
            </a:r>
            <a:r>
              <a:rPr lang="fr-FR" sz="2400" dirty="0"/>
              <a:t>il s’agit des sous-parties d’un projet,</a:t>
            </a:r>
          </a:p>
          <a:p>
            <a:pPr>
              <a:lnSpc>
                <a:spcPct val="150000"/>
              </a:lnSpc>
            </a:pPr>
            <a:r>
              <a:rPr lang="fr-FR" sz="2400" b="1" dirty="0"/>
              <a:t> Backlog  </a:t>
            </a:r>
            <a:r>
              <a:rPr lang="fr-FR" sz="2400" dirty="0"/>
              <a:t>la liste des fonctionnalités intervenant dans la constitution d’un produit.</a:t>
            </a:r>
          </a:p>
          <a:p>
            <a:pPr>
              <a:lnSpc>
                <a:spcPct val="150000"/>
              </a:lnSpc>
            </a:pPr>
            <a:r>
              <a:rPr lang="fr-FR" sz="2400" b="1" dirty="0"/>
              <a:t>Backlog du produit</a:t>
            </a:r>
            <a:r>
              <a:rPr lang="fr-FR" sz="2400" dirty="0"/>
              <a:t>  tout le travail est encadré par le Backlog. En effet, tout le projet est découpé en un ensemble de "User Stories" classés par priorité et listés dans le backlog.</a:t>
            </a:r>
          </a:p>
          <a:p>
            <a:pPr>
              <a:lnSpc>
                <a:spcPct val="150000"/>
              </a:lnSpc>
            </a:pPr>
            <a:r>
              <a:rPr lang="fr-FR" sz="2400" dirty="0"/>
              <a:t> </a:t>
            </a:r>
            <a:r>
              <a:rPr lang="fr-FR" sz="2400" b="1" dirty="0" err="1"/>
              <a:t>Backlog</a:t>
            </a:r>
            <a:r>
              <a:rPr lang="fr-FR" sz="2400" b="1" dirty="0"/>
              <a:t> du sprint</a:t>
            </a:r>
            <a:r>
              <a:rPr lang="fr-FR" sz="2400" dirty="0"/>
              <a:t> une sélection de tâches retenues du "</a:t>
            </a:r>
            <a:r>
              <a:rPr lang="fr-FR" sz="2400" dirty="0" err="1"/>
              <a:t>backlog</a:t>
            </a:r>
            <a:r>
              <a:rPr lang="fr-FR" sz="2400" dirty="0"/>
              <a:t> du produit" pour construire l'objectif du sprint.</a:t>
            </a:r>
          </a:p>
          <a:p>
            <a:endParaRPr lang="fr-FR" dirty="0"/>
          </a:p>
        </p:txBody>
      </p:sp>
    </p:spTree>
    <p:extLst>
      <p:ext uri="{BB962C8B-B14F-4D97-AF65-F5344CB8AC3E}">
        <p14:creationId xmlns:p14="http://schemas.microsoft.com/office/powerpoint/2010/main" val="28803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4BE89-23A6-44FF-81D5-127D650DF659}"/>
              </a:ext>
            </a:extLst>
          </p:cNvPr>
          <p:cNvSpPr>
            <a:spLocks noGrp="1"/>
          </p:cNvSpPr>
          <p:nvPr>
            <p:ph idx="1"/>
          </p:nvPr>
        </p:nvSpPr>
        <p:spPr>
          <a:xfrm>
            <a:off x="1086678" y="729256"/>
            <a:ext cx="9886122" cy="4303643"/>
          </a:xfrm>
        </p:spPr>
        <p:txBody>
          <a:bodyPr>
            <a:normAutofit fontScale="70000" lnSpcReduction="20000"/>
          </a:bodyPr>
          <a:lstStyle/>
          <a:p>
            <a:pPr>
              <a:lnSpc>
                <a:spcPct val="160000"/>
              </a:lnSpc>
            </a:pPr>
            <a:r>
              <a:rPr lang="fr-FR" sz="2800" b="1" dirty="0"/>
              <a:t>La Mêlée Quotidienne (Daily Scrum) </a:t>
            </a:r>
            <a:r>
              <a:rPr lang="fr-FR" sz="2800" dirty="0"/>
              <a:t>est une réunion qui a lieu aux mêmes endroits et en même temps tous les jours. Elle est utilisée par l’équipe de développement pour mettre le point sur ce qui a été  réalisé, les problèmes rencontrés et les objectifs de la journée. </a:t>
            </a:r>
          </a:p>
          <a:p>
            <a:pPr>
              <a:lnSpc>
                <a:spcPct val="160000"/>
              </a:lnSpc>
            </a:pPr>
            <a:r>
              <a:rPr lang="fr-FR" sz="2800" dirty="0"/>
              <a:t>  </a:t>
            </a:r>
            <a:r>
              <a:rPr lang="fr-FR" sz="2800" b="1" dirty="0"/>
              <a:t>La Revue de Sprint (Sprint </a:t>
            </a:r>
            <a:r>
              <a:rPr lang="fr-FR" sz="2800" b="1" dirty="0" err="1"/>
              <a:t>Review</a:t>
            </a:r>
            <a:r>
              <a:rPr lang="fr-FR" sz="2800" b="1" dirty="0"/>
              <a:t>) </a:t>
            </a:r>
            <a:r>
              <a:rPr lang="fr-FR" sz="2800" dirty="0"/>
              <a:t>est une réunion time boxée d’une heure par semaine ou l’équipe Scrum valider les fonctionnalités développées.</a:t>
            </a:r>
          </a:p>
          <a:p>
            <a:pPr>
              <a:lnSpc>
                <a:spcPct val="160000"/>
              </a:lnSpc>
            </a:pPr>
            <a:r>
              <a:rPr lang="fr-FR" sz="2800" b="1" dirty="0"/>
              <a:t>La Rétrospective de Sprint (Sprint </a:t>
            </a:r>
            <a:r>
              <a:rPr lang="fr-FR" sz="2800" b="1" dirty="0" err="1"/>
              <a:t>Retrospective</a:t>
            </a:r>
            <a:r>
              <a:rPr lang="fr-FR" sz="2800" b="1" dirty="0"/>
              <a:t>) </a:t>
            </a:r>
            <a:r>
              <a:rPr lang="fr-FR" sz="2800" dirty="0"/>
              <a:t>est une réunion qui clôture chaque sprint dont l’objectif est d’examiner la façon dont les choses se sont déroulées vis-à-vis du processus, des relations entre les personnes et des outils</a:t>
            </a:r>
            <a:r>
              <a:rPr lang="fr-FR" dirty="0"/>
              <a:t>.</a:t>
            </a:r>
          </a:p>
        </p:txBody>
      </p:sp>
    </p:spTree>
    <p:extLst>
      <p:ext uri="{BB962C8B-B14F-4D97-AF65-F5344CB8AC3E}">
        <p14:creationId xmlns:p14="http://schemas.microsoft.com/office/powerpoint/2010/main" val="24544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B4E1-0726-4335-AB4D-89065BB542E6}"/>
              </a:ext>
            </a:extLst>
          </p:cNvPr>
          <p:cNvSpPr>
            <a:spLocks noGrp="1"/>
          </p:cNvSpPr>
          <p:nvPr>
            <p:ph type="title"/>
          </p:nvPr>
        </p:nvSpPr>
        <p:spPr>
          <a:xfrm>
            <a:off x="1295400" y="500269"/>
            <a:ext cx="9601200" cy="1485900"/>
          </a:xfrm>
        </p:spPr>
        <p:txBody>
          <a:bodyPr/>
          <a:lstStyle/>
          <a:p>
            <a:r>
              <a:rPr lang="fr-FR" dirty="0"/>
              <a:t>Caractéristiques</a:t>
            </a:r>
          </a:p>
        </p:txBody>
      </p:sp>
      <p:sp>
        <p:nvSpPr>
          <p:cNvPr id="3" name="Content Placeholder 2">
            <a:extLst>
              <a:ext uri="{FF2B5EF4-FFF2-40B4-BE49-F238E27FC236}">
                <a16:creationId xmlns:a16="http://schemas.microsoft.com/office/drawing/2014/main" id="{ABB78DBD-0756-449F-AC13-26B9A0C9E815}"/>
              </a:ext>
            </a:extLst>
          </p:cNvPr>
          <p:cNvSpPr>
            <a:spLocks noGrp="1"/>
          </p:cNvSpPr>
          <p:nvPr>
            <p:ph idx="1"/>
          </p:nvPr>
        </p:nvSpPr>
        <p:spPr>
          <a:xfrm>
            <a:off x="1371600" y="1141151"/>
            <a:ext cx="9601200" cy="3581400"/>
          </a:xfrm>
        </p:spPr>
        <p:txBody>
          <a:bodyPr>
            <a:noAutofit/>
          </a:bodyPr>
          <a:lstStyle/>
          <a:p>
            <a:pPr>
              <a:lnSpc>
                <a:spcPct val="150000"/>
              </a:lnSpc>
            </a:pPr>
            <a:r>
              <a:rPr lang="fr-FR" sz="2400" dirty="0"/>
              <a:t>Méthode itérative</a:t>
            </a:r>
          </a:p>
          <a:p>
            <a:pPr>
              <a:lnSpc>
                <a:spcPct val="150000"/>
              </a:lnSpc>
            </a:pPr>
            <a:r>
              <a:rPr lang="fr-FR" sz="2400" dirty="0"/>
              <a:t>Travail en équipe </a:t>
            </a:r>
          </a:p>
          <a:p>
            <a:pPr>
              <a:lnSpc>
                <a:spcPct val="150000"/>
              </a:lnSpc>
            </a:pPr>
            <a:r>
              <a:rPr lang="fr-FR" sz="2400" dirty="0"/>
              <a:t>Grande adaptabilité </a:t>
            </a:r>
          </a:p>
          <a:p>
            <a:pPr>
              <a:lnSpc>
                <a:spcPct val="150000"/>
              </a:lnSpc>
            </a:pPr>
            <a:r>
              <a:rPr lang="fr-FR" sz="2400" dirty="0"/>
              <a:t>Contrôle des </a:t>
            </a:r>
            <a:r>
              <a:rPr lang="fr-FR" sz="2400" dirty="0" err="1"/>
              <a:t>difficultées</a:t>
            </a:r>
            <a:r>
              <a:rPr lang="fr-FR" sz="2400" dirty="0"/>
              <a:t> </a:t>
            </a:r>
          </a:p>
          <a:p>
            <a:pPr>
              <a:lnSpc>
                <a:spcPct val="150000"/>
              </a:lnSpc>
            </a:pPr>
            <a:r>
              <a:rPr lang="fr-FR" sz="2400" dirty="0"/>
              <a:t>Augmentation de la communication</a:t>
            </a:r>
          </a:p>
          <a:p>
            <a:pPr>
              <a:lnSpc>
                <a:spcPct val="150000"/>
              </a:lnSpc>
            </a:pPr>
            <a:r>
              <a:rPr lang="fr-FR" sz="2400" dirty="0"/>
              <a:t>Maximisation de la coopération</a:t>
            </a:r>
          </a:p>
          <a:p>
            <a:pPr>
              <a:lnSpc>
                <a:spcPct val="150000"/>
              </a:lnSpc>
            </a:pPr>
            <a:r>
              <a:rPr lang="fr-FR" sz="2400" dirty="0"/>
              <a:t>Protection de l’équipe</a:t>
            </a:r>
          </a:p>
          <a:p>
            <a:pPr>
              <a:lnSpc>
                <a:spcPct val="150000"/>
              </a:lnSpc>
            </a:pPr>
            <a:r>
              <a:rPr lang="fr-FR" sz="2400" dirty="0"/>
              <a:t>Augmentation de la productivité   </a:t>
            </a:r>
          </a:p>
        </p:txBody>
      </p:sp>
    </p:spTree>
    <p:extLst>
      <p:ext uri="{BB962C8B-B14F-4D97-AF65-F5344CB8AC3E}">
        <p14:creationId xmlns:p14="http://schemas.microsoft.com/office/powerpoint/2010/main" val="22207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B366-CECD-4411-A09D-C145D2F0722A}"/>
              </a:ext>
            </a:extLst>
          </p:cNvPr>
          <p:cNvSpPr>
            <a:spLocks noGrp="1"/>
          </p:cNvSpPr>
          <p:nvPr>
            <p:ph type="title"/>
          </p:nvPr>
        </p:nvSpPr>
        <p:spPr/>
        <p:txBody>
          <a:bodyPr>
            <a:normAutofit/>
          </a:bodyPr>
          <a:lstStyle/>
          <a:p>
            <a:r>
              <a:rPr lang="fr-FR" dirty="0"/>
              <a:t>Les principes du Scrum </a:t>
            </a:r>
            <a:br>
              <a:rPr lang="fr-FR" dirty="0"/>
            </a:br>
            <a:endParaRPr lang="fr-FR" dirty="0"/>
          </a:p>
        </p:txBody>
      </p:sp>
      <p:sp>
        <p:nvSpPr>
          <p:cNvPr id="3" name="Content Placeholder 2">
            <a:extLst>
              <a:ext uri="{FF2B5EF4-FFF2-40B4-BE49-F238E27FC236}">
                <a16:creationId xmlns:a16="http://schemas.microsoft.com/office/drawing/2014/main" id="{F834304E-5AE7-474E-A857-FFA7987164C6}"/>
              </a:ext>
            </a:extLst>
          </p:cNvPr>
          <p:cNvSpPr>
            <a:spLocks noGrp="1"/>
          </p:cNvSpPr>
          <p:nvPr>
            <p:ph idx="1"/>
          </p:nvPr>
        </p:nvSpPr>
        <p:spPr>
          <a:xfrm>
            <a:off x="1371600" y="1428750"/>
            <a:ext cx="9601200" cy="3581400"/>
          </a:xfrm>
        </p:spPr>
        <p:txBody>
          <a:bodyPr/>
          <a:lstStyle/>
          <a:p>
            <a:pPr lvl="0">
              <a:lnSpc>
                <a:spcPct val="150000"/>
              </a:lnSpc>
            </a:pPr>
            <a:r>
              <a:rPr lang="fr-FR" sz="2400" dirty="0"/>
              <a:t>La transparence : Cela permet surtout de rendre visibles les problèmes. </a:t>
            </a:r>
          </a:p>
          <a:p>
            <a:pPr lvl="0">
              <a:lnSpc>
                <a:spcPct val="150000"/>
              </a:lnSpc>
            </a:pPr>
            <a:r>
              <a:rPr lang="fr-FR" sz="2400" dirty="0"/>
              <a:t>L’inspection : Des vérifications sont effectués régulièrement. </a:t>
            </a:r>
          </a:p>
          <a:p>
            <a:pPr lvl="0">
              <a:lnSpc>
                <a:spcPct val="150000"/>
              </a:lnSpc>
            </a:pPr>
            <a:r>
              <a:rPr lang="fr-FR" sz="2400" dirty="0"/>
              <a:t>L’adaptation : On pourra alors s'adapter grâce à des actions visant à améliorer la situation. </a:t>
            </a:r>
          </a:p>
          <a:p>
            <a:endParaRPr lang="fr-FR" dirty="0"/>
          </a:p>
        </p:txBody>
      </p:sp>
    </p:spTree>
    <p:extLst>
      <p:ext uri="{BB962C8B-B14F-4D97-AF65-F5344CB8AC3E}">
        <p14:creationId xmlns:p14="http://schemas.microsoft.com/office/powerpoint/2010/main" val="43499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8DDF-2C6C-4C1B-A7E9-AD153B883E83}"/>
              </a:ext>
            </a:extLst>
          </p:cNvPr>
          <p:cNvSpPr>
            <a:spLocks noGrp="1"/>
          </p:cNvSpPr>
          <p:nvPr>
            <p:ph type="title"/>
          </p:nvPr>
        </p:nvSpPr>
        <p:spPr/>
        <p:txBody>
          <a:bodyPr/>
          <a:lstStyle/>
          <a:p>
            <a:r>
              <a:rPr lang="fr-FR" dirty="0"/>
              <a:t>Les rôles du </a:t>
            </a:r>
            <a:r>
              <a:rPr lang="fr-FR" sz="4800" dirty="0"/>
              <a:t>Scrum</a:t>
            </a:r>
            <a:endParaRPr lang="fr-FR" dirty="0"/>
          </a:p>
        </p:txBody>
      </p:sp>
      <p:sp>
        <p:nvSpPr>
          <p:cNvPr id="3" name="Content Placeholder 2">
            <a:extLst>
              <a:ext uri="{FF2B5EF4-FFF2-40B4-BE49-F238E27FC236}">
                <a16:creationId xmlns:a16="http://schemas.microsoft.com/office/drawing/2014/main" id="{27BDBF8F-16D0-4EE9-A8E9-172B87026F40}"/>
              </a:ext>
            </a:extLst>
          </p:cNvPr>
          <p:cNvSpPr>
            <a:spLocks noGrp="1"/>
          </p:cNvSpPr>
          <p:nvPr>
            <p:ph idx="1"/>
          </p:nvPr>
        </p:nvSpPr>
        <p:spPr>
          <a:xfrm>
            <a:off x="1295400" y="1824118"/>
            <a:ext cx="6343650" cy="3581400"/>
          </a:xfrm>
        </p:spPr>
        <p:txBody>
          <a:bodyPr>
            <a:normAutofit fontScale="77500" lnSpcReduction="20000"/>
          </a:bodyPr>
          <a:lstStyle/>
          <a:p>
            <a:pPr marL="0" indent="0">
              <a:lnSpc>
                <a:spcPct val="150000"/>
              </a:lnSpc>
              <a:buNone/>
            </a:pPr>
            <a:r>
              <a:rPr lang="fr-FR" sz="2600" dirty="0"/>
              <a:t>La méthode Scrum définit trois rôles pour un </a:t>
            </a:r>
          </a:p>
          <a:p>
            <a:pPr marL="0" indent="0">
              <a:lnSpc>
                <a:spcPct val="150000"/>
              </a:lnSpc>
              <a:buNone/>
            </a:pPr>
            <a:r>
              <a:rPr lang="fr-FR" sz="2600" dirty="0"/>
              <a:t>Project :</a:t>
            </a:r>
          </a:p>
          <a:p>
            <a:pPr>
              <a:lnSpc>
                <a:spcPct val="150000"/>
              </a:lnSpc>
            </a:pPr>
            <a:r>
              <a:rPr lang="fr-FR" altLang="fr-FR" sz="2600" dirty="0"/>
              <a:t>Product </a:t>
            </a:r>
            <a:r>
              <a:rPr lang="fr-FR" altLang="fr-FR" sz="2600" dirty="0" err="1"/>
              <a:t>Owner</a:t>
            </a:r>
            <a:r>
              <a:rPr lang="fr-FR" altLang="fr-FR" sz="2600" dirty="0"/>
              <a:t> (N’est pas un Product Manager)</a:t>
            </a:r>
          </a:p>
          <a:p>
            <a:pPr lvl="1">
              <a:lnSpc>
                <a:spcPct val="150000"/>
              </a:lnSpc>
            </a:pPr>
            <a:r>
              <a:rPr lang="fr-FR" altLang="fr-FR" sz="2600" dirty="0"/>
              <a:t>Porteur de la vision globale du produit</a:t>
            </a:r>
          </a:p>
          <a:p>
            <a:pPr lvl="1">
              <a:lnSpc>
                <a:spcPct val="150000"/>
              </a:lnSpc>
            </a:pPr>
            <a:r>
              <a:rPr lang="fr-FR" altLang="fr-FR" sz="2600" dirty="0"/>
              <a:t>Gère le Backlog du Produit</a:t>
            </a:r>
          </a:p>
          <a:p>
            <a:pPr lvl="1">
              <a:lnSpc>
                <a:spcPct val="150000"/>
              </a:lnSpc>
            </a:pPr>
            <a:r>
              <a:rPr lang="fr-FR" altLang="fr-FR" sz="2600" dirty="0"/>
              <a:t>Défini des priorités</a:t>
            </a:r>
          </a:p>
          <a:p>
            <a:pPr lvl="1">
              <a:lnSpc>
                <a:spcPct val="150000"/>
              </a:lnSpc>
            </a:pPr>
            <a:r>
              <a:rPr lang="fr-FR" altLang="fr-FR" sz="2600" dirty="0"/>
              <a:t>Accepte ou Rejette les livrables</a:t>
            </a:r>
          </a:p>
          <a:p>
            <a:pPr marL="0" indent="0">
              <a:buNone/>
            </a:pPr>
            <a:endParaRPr lang="fr-FR" dirty="0"/>
          </a:p>
          <a:p>
            <a:endParaRPr lang="fr-FR" dirty="0"/>
          </a:p>
        </p:txBody>
      </p:sp>
      <p:pic>
        <p:nvPicPr>
          <p:cNvPr id="5" name="Picture 4">
            <a:extLst>
              <a:ext uri="{FF2B5EF4-FFF2-40B4-BE49-F238E27FC236}">
                <a16:creationId xmlns:a16="http://schemas.microsoft.com/office/drawing/2014/main" id="{AD6FC499-0472-4DBA-8E85-9D43EE69D1D8}"/>
              </a:ext>
            </a:extLst>
          </p:cNvPr>
          <p:cNvPicPr>
            <a:picLocks noChangeAspect="1"/>
          </p:cNvPicPr>
          <p:nvPr/>
        </p:nvPicPr>
        <p:blipFill>
          <a:blip r:embed="rId3"/>
          <a:stretch>
            <a:fillRect/>
          </a:stretch>
        </p:blipFill>
        <p:spPr>
          <a:xfrm>
            <a:off x="6841954" y="2171698"/>
            <a:ext cx="4987521" cy="3581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49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53" presetClass="entr" presetSubtype="16"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16"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A278-E1A2-4314-A021-79BFC0BAC59C}"/>
              </a:ext>
            </a:extLst>
          </p:cNvPr>
          <p:cNvSpPr>
            <a:spLocks noGrp="1"/>
          </p:cNvSpPr>
          <p:nvPr>
            <p:ph type="title"/>
          </p:nvPr>
        </p:nvSpPr>
        <p:spPr/>
        <p:txBody>
          <a:bodyPr/>
          <a:lstStyle/>
          <a:p>
            <a:r>
              <a:rPr lang="fr-FR" dirty="0"/>
              <a:t>Les rôles du Scrum</a:t>
            </a:r>
          </a:p>
        </p:txBody>
      </p:sp>
      <p:sp>
        <p:nvSpPr>
          <p:cNvPr id="3" name="Content Placeholder 2">
            <a:extLst>
              <a:ext uri="{FF2B5EF4-FFF2-40B4-BE49-F238E27FC236}">
                <a16:creationId xmlns:a16="http://schemas.microsoft.com/office/drawing/2014/main" id="{ECAA8FDD-F950-4ECB-892A-CB6D2686C82E}"/>
              </a:ext>
            </a:extLst>
          </p:cNvPr>
          <p:cNvSpPr>
            <a:spLocks noGrp="1"/>
          </p:cNvSpPr>
          <p:nvPr>
            <p:ph idx="1"/>
          </p:nvPr>
        </p:nvSpPr>
        <p:spPr>
          <a:xfrm>
            <a:off x="1005839" y="2171700"/>
            <a:ext cx="7014543" cy="4000500"/>
          </a:xfrm>
        </p:spPr>
        <p:txBody>
          <a:bodyPr>
            <a:normAutofit/>
          </a:bodyPr>
          <a:lstStyle/>
          <a:p>
            <a:pPr>
              <a:lnSpc>
                <a:spcPct val="150000"/>
              </a:lnSpc>
            </a:pPr>
            <a:r>
              <a:rPr lang="fr-FR" altLang="fr-FR" sz="2600" dirty="0"/>
              <a:t>Scrum Master (N’est pas un chef de projet!)</a:t>
            </a:r>
          </a:p>
          <a:p>
            <a:pPr lvl="1">
              <a:lnSpc>
                <a:spcPct val="150000"/>
              </a:lnSpc>
            </a:pPr>
            <a:r>
              <a:rPr lang="fr-FR" altLang="fr-FR" sz="2600" dirty="0"/>
              <a:t>Veille au bon fonctionnement de l’équipe</a:t>
            </a:r>
          </a:p>
          <a:p>
            <a:pPr lvl="2">
              <a:lnSpc>
                <a:spcPct val="150000"/>
              </a:lnSpc>
              <a:buFont typeface="Courier New" panose="02070309020205020404" pitchFamily="49" charset="0"/>
              <a:buChar char="o"/>
            </a:pPr>
            <a:r>
              <a:rPr lang="fr-FR" altLang="fr-FR" sz="2600" dirty="0"/>
              <a:t>Enlève les obstacles</a:t>
            </a:r>
          </a:p>
          <a:p>
            <a:pPr lvl="1">
              <a:lnSpc>
                <a:spcPct val="150000"/>
              </a:lnSpc>
            </a:pPr>
            <a:r>
              <a:rPr lang="fr-FR" altLang="fr-FR" sz="2600" dirty="0"/>
              <a:t>Gardien des pratiques de Scrum</a:t>
            </a:r>
          </a:p>
          <a:p>
            <a:pPr lvl="1">
              <a:lnSpc>
                <a:spcPct val="150000"/>
              </a:lnSpc>
            </a:pPr>
            <a:r>
              <a:rPr lang="fr-FR" altLang="fr-FR" sz="2600" dirty="0"/>
              <a:t>Serviteur de l’équipe - Facilitateur</a:t>
            </a:r>
          </a:p>
          <a:p>
            <a:endParaRPr lang="fr-FR" dirty="0"/>
          </a:p>
        </p:txBody>
      </p:sp>
      <p:pic>
        <p:nvPicPr>
          <p:cNvPr id="4" name="Picture 3">
            <a:extLst>
              <a:ext uri="{FF2B5EF4-FFF2-40B4-BE49-F238E27FC236}">
                <a16:creationId xmlns:a16="http://schemas.microsoft.com/office/drawing/2014/main" id="{2C091E00-0FF9-4688-8EFB-3661EDC8720C}"/>
              </a:ext>
            </a:extLst>
          </p:cNvPr>
          <p:cNvPicPr>
            <a:picLocks noChangeAspect="1"/>
          </p:cNvPicPr>
          <p:nvPr/>
        </p:nvPicPr>
        <p:blipFill>
          <a:blip r:embed="rId3"/>
          <a:stretch>
            <a:fillRect/>
          </a:stretch>
        </p:blipFill>
        <p:spPr>
          <a:xfrm>
            <a:off x="8020382" y="2381139"/>
            <a:ext cx="3791061" cy="3791061"/>
          </a:xfrm>
          <a:prstGeom prst="rect">
            <a:avLst/>
          </a:prstGeom>
        </p:spPr>
      </p:pic>
    </p:spTree>
    <p:extLst>
      <p:ext uri="{BB962C8B-B14F-4D97-AF65-F5344CB8AC3E}">
        <p14:creationId xmlns:p14="http://schemas.microsoft.com/office/powerpoint/2010/main" val="41121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829</TotalTime>
  <Words>1067</Words>
  <Application>Microsoft Office PowerPoint</Application>
  <PresentationFormat>Grand écran</PresentationFormat>
  <Paragraphs>138</Paragraphs>
  <Slides>15</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Candara</vt:lpstr>
      <vt:lpstr>Courier New</vt:lpstr>
      <vt:lpstr>Franklin Gothic Book</vt:lpstr>
      <vt:lpstr>Crop</vt:lpstr>
      <vt:lpstr>La méthode scrum</vt:lpstr>
      <vt:lpstr>Scrum</vt:lpstr>
      <vt:lpstr>Définition </vt:lpstr>
      <vt:lpstr>Vocabulaire </vt:lpstr>
      <vt:lpstr>Présentation PowerPoint</vt:lpstr>
      <vt:lpstr>Caractéristiques</vt:lpstr>
      <vt:lpstr>Les principes du Scrum  </vt:lpstr>
      <vt:lpstr>Les rôles du Scrum</vt:lpstr>
      <vt:lpstr>Les rôles du Scrum</vt:lpstr>
      <vt:lpstr>Les rôles du Scrum</vt:lpstr>
      <vt:lpstr>Présentation PowerPoint</vt:lpstr>
      <vt:lpstr>Le processus Scrum</vt:lpstr>
      <vt:lpstr>Présentation PowerPoint</vt:lpstr>
      <vt:lpstr>Différences entre Product Owner et product Manager</vt:lpstr>
      <vt:lpstr>Différences entre Chef de Projet et Scrum Master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haifa</dc:creator>
  <cp:lastModifiedBy>wassim slim</cp:lastModifiedBy>
  <cp:revision>55</cp:revision>
  <dcterms:created xsi:type="dcterms:W3CDTF">2019-05-01T14:33:18Z</dcterms:created>
  <dcterms:modified xsi:type="dcterms:W3CDTF">2020-02-14T01:21:49Z</dcterms:modified>
</cp:coreProperties>
</file>