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3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6.jpeg" ContentType="image/jpeg"/>
  <Override PartName="/ppt/media/image4.png" ContentType="image/png"/>
  <Override PartName="/ppt/media/image9.png" ContentType="image/png"/>
  <Override PartName="/ppt/media/image7.jpeg" ContentType="image/jpeg"/>
  <Override PartName="/ppt/media/image10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24.jpeg" ContentType="image/jpeg"/>
  <Override PartName="/ppt/media/image17.png" ContentType="image/png"/>
  <Override PartName="/ppt/media/image18.png" ContentType="image/pn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7B9941A-FED8-4FCE-A39C-FE6102DA8437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10/04/2019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3F7E52-E112-416C-8907-1A9D43AEE36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C70DA0-72FE-42F1-B4E0-C9B4B3FDBED5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10/04/2019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7978333-9536-4199-8FE3-20DAA64B787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6920" y="65880"/>
            <a:ext cx="11985840" cy="6672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1680480" y="2031480"/>
            <a:ext cx="9382680" cy="48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AFFAIRE: Réhabilitation de la Poste 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541240" y="3962520"/>
            <a:ext cx="7660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Présenté par M. chargé d'affaires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Tél. 06.06.06.06.06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Mail : wescan@unigridsolutions.com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57760" y="633240"/>
            <a:ext cx="1168416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Calibri"/>
              </a:rPr>
              <a:t>PLAN  DE REALISATION DU LOGICIEL WESCAN2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86" name="Image 10" descr=""/>
          <p:cNvPicPr/>
          <p:nvPr/>
        </p:nvPicPr>
        <p:blipFill>
          <a:blip r:embed="rId1"/>
          <a:stretch/>
        </p:blipFill>
        <p:spPr>
          <a:xfrm>
            <a:off x="8977320" y="5335560"/>
            <a:ext cx="2788560" cy="108612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468720" y="6149880"/>
            <a:ext cx="85730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Calibri"/>
              </a:rPr>
              <a:t>UNIGRID SOLUTIONS Réalisations de solutions intelligentes pour bâtiments connectés (Smartgrid)44,rue des Forges 13010 Marseille tél:04.84.25.55.98</a:t>
            </a:r>
            <a:endParaRPr b="0" lang="fr-FR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Espace réservé du contenu 2" descr=""/>
          <p:cNvPicPr/>
          <p:nvPr/>
        </p:nvPicPr>
        <p:blipFill>
          <a:blip r:embed="rId1"/>
          <a:stretch/>
        </p:blipFill>
        <p:spPr>
          <a:xfrm>
            <a:off x="651600" y="289800"/>
            <a:ext cx="10630080" cy="640332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955440" y="5641200"/>
            <a:ext cx="3725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Lorsqu’une alerte (ex : filtre encrassé) apparait Un signal d’avertissement sera placé près de l’icône correspondant à l’appareil en cas de défaut.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 flipV="1">
            <a:off x="2818440" y="2674080"/>
            <a:ext cx="552240" cy="29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5105520" y="5349960"/>
            <a:ext cx="4924080" cy="51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5112000" y="5184000"/>
            <a:ext cx="4896000" cy="144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2400" y="90360"/>
            <a:ext cx="11970720" cy="670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4993200" y="132480"/>
            <a:ext cx="3012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fr-FR" sz="5400" spc="-1" strike="noStrike" u="sng">
                <a:solidFill>
                  <a:srgbClr val="000000"/>
                </a:solidFill>
                <a:uFillTx/>
                <a:latin typeface="Calibri"/>
              </a:rPr>
              <a:t>Sommaire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340280" y="1235880"/>
            <a:ext cx="18712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1) Plan de niveaux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337040" y="1747440"/>
            <a:ext cx="18298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2) Plan de surface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373400" y="2187720"/>
            <a:ext cx="51462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3) Lectures instantanées des appareils (Mode lecture)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Informations compteurs électriques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Alertes clim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1317240" y="2626920"/>
            <a:ext cx="43966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1325520" y="3252240"/>
            <a:ext cx="43884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1354320" y="3157920"/>
            <a:ext cx="19123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4) Tableau de bord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1350360" y="3702960"/>
            <a:ext cx="14842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5) Graphiques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1317240" y="4326120"/>
            <a:ext cx="29037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6) Gestion des alertes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8" name="Image 22" descr=""/>
          <p:cNvPicPr/>
          <p:nvPr/>
        </p:nvPicPr>
        <p:blipFill>
          <a:blip r:embed="rId1"/>
          <a:stretch/>
        </p:blipFill>
        <p:spPr>
          <a:xfrm>
            <a:off x="8949960" y="5504040"/>
            <a:ext cx="2788560" cy="1086120"/>
          </a:xfrm>
          <a:prstGeom prst="rect">
            <a:avLst/>
          </a:prstGeom>
          <a:ln>
            <a:noFill/>
          </a:ln>
        </p:spPr>
      </p:pic>
      <p:sp>
        <p:nvSpPr>
          <p:cNvPr id="99" name="CustomShape 11"/>
          <p:cNvSpPr/>
          <p:nvPr/>
        </p:nvSpPr>
        <p:spPr>
          <a:xfrm>
            <a:off x="623880" y="6134760"/>
            <a:ext cx="83257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</a:rPr>
              <a:t>UNIGRID SOLUTIONS Réalisations de solutions intelligentes pour bâtiments connectés (Smartgrid)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</a:rPr>
              <a:t>44,rue des Forges 13010 Marseille 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</a:rPr>
              <a:t>tél:04.84.25.55.98</a:t>
            </a: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 19" descr=""/>
          <p:cNvPicPr/>
          <p:nvPr/>
        </p:nvPicPr>
        <p:blipFill>
          <a:blip r:embed="rId1"/>
          <a:stretch/>
        </p:blipFill>
        <p:spPr>
          <a:xfrm>
            <a:off x="2468160" y="2585520"/>
            <a:ext cx="6342120" cy="2528280"/>
          </a:xfrm>
          <a:prstGeom prst="rect">
            <a:avLst/>
          </a:prstGeom>
          <a:ln>
            <a:noFill/>
          </a:ln>
        </p:spPr>
      </p:pic>
      <p:pic>
        <p:nvPicPr>
          <p:cNvPr id="101" name="Image 4" descr=""/>
          <p:cNvPicPr/>
          <p:nvPr/>
        </p:nvPicPr>
        <p:blipFill>
          <a:blip r:embed="rId2"/>
          <a:stretch/>
        </p:blipFill>
        <p:spPr>
          <a:xfrm>
            <a:off x="2390040" y="350280"/>
            <a:ext cx="9704880" cy="79668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2479680" y="1140840"/>
            <a:ext cx="163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Plan de niveaux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3" name="Image 3" descr=""/>
          <p:cNvPicPr/>
          <p:nvPr/>
        </p:nvPicPr>
        <p:blipFill>
          <a:blip r:embed="rId3"/>
          <a:stretch/>
        </p:blipFill>
        <p:spPr>
          <a:xfrm>
            <a:off x="327600" y="360000"/>
            <a:ext cx="2022480" cy="614844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61440" y="4326480"/>
            <a:ext cx="1400760" cy="335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 flipV="1">
            <a:off x="1762560" y="2481480"/>
            <a:ext cx="1456200" cy="201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391480" y="1598400"/>
            <a:ext cx="1654200" cy="8827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Un Clic ramène au plan des locaux détaillés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8969040" y="4568760"/>
            <a:ext cx="3002760" cy="217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6"/>
          <p:cNvSpPr/>
          <p:nvPr/>
        </p:nvSpPr>
        <p:spPr>
          <a:xfrm flipH="1" flipV="1">
            <a:off x="8969040" y="493416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9061560" y="4626000"/>
            <a:ext cx="297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Planche 1: Présentation du Logiciel Wescan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9614880" y="4987440"/>
            <a:ext cx="1785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9"/>
          <p:cNvSpPr/>
          <p:nvPr/>
        </p:nvSpPr>
        <p:spPr>
          <a:xfrm flipH="1" flipV="1">
            <a:off x="8959680" y="540180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0"/>
          <p:cNvSpPr/>
          <p:nvPr/>
        </p:nvSpPr>
        <p:spPr>
          <a:xfrm flipH="1" flipV="1">
            <a:off x="8955360" y="5769000"/>
            <a:ext cx="2994840" cy="1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1"/>
          <p:cNvSpPr/>
          <p:nvPr/>
        </p:nvSpPr>
        <p:spPr>
          <a:xfrm>
            <a:off x="9336240" y="5471280"/>
            <a:ext cx="234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2"/>
          <p:cNvSpPr/>
          <p:nvPr/>
        </p:nvSpPr>
        <p:spPr>
          <a:xfrm>
            <a:off x="9336600" y="5806440"/>
            <a:ext cx="2438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3"/>
          <p:cNvSpPr/>
          <p:nvPr/>
        </p:nvSpPr>
        <p:spPr>
          <a:xfrm flipH="1" flipV="1">
            <a:off x="8977320" y="605988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14"/>
          <p:cNvSpPr/>
          <p:nvPr/>
        </p:nvSpPr>
        <p:spPr>
          <a:xfrm flipH="1">
            <a:off x="10656360" y="6076800"/>
            <a:ext cx="8640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Image 53" descr=""/>
          <p:cNvPicPr/>
          <p:nvPr/>
        </p:nvPicPr>
        <p:blipFill>
          <a:blip r:embed="rId4"/>
          <a:stretch/>
        </p:blipFill>
        <p:spPr>
          <a:xfrm>
            <a:off x="10784520" y="6130080"/>
            <a:ext cx="1067760" cy="483840"/>
          </a:xfrm>
          <a:prstGeom prst="rect">
            <a:avLst/>
          </a:prstGeom>
          <a:ln>
            <a:noFill/>
          </a:ln>
        </p:spPr>
      </p:pic>
      <p:sp>
        <p:nvSpPr>
          <p:cNvPr id="118" name="CustomShape 15"/>
          <p:cNvSpPr/>
          <p:nvPr/>
        </p:nvSpPr>
        <p:spPr>
          <a:xfrm>
            <a:off x="9215640" y="6136200"/>
            <a:ext cx="11959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</a:rPr>
              <a:t>Unigrid Solutions 44 Rue des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</a:rPr>
              <a:t>Forges 13010 Marseille.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Calibri"/>
              </a:rPr>
              <a:t>Tél:04.84.25.55.98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361440" y="0"/>
            <a:ext cx="330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1) Plan de niveaux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0" name="Image 8" descr=""/>
          <p:cNvPicPr/>
          <p:nvPr/>
        </p:nvPicPr>
        <p:blipFill>
          <a:blip r:embed="rId5"/>
          <a:srcRect l="28898" t="14838" r="30540" b="17279"/>
          <a:stretch/>
        </p:blipFill>
        <p:spPr>
          <a:xfrm>
            <a:off x="9225720" y="2063520"/>
            <a:ext cx="850680" cy="1442520"/>
          </a:xfrm>
          <a:prstGeom prst="rect">
            <a:avLst/>
          </a:prstGeom>
          <a:ln>
            <a:noFill/>
          </a:ln>
        </p:spPr>
      </p:pic>
      <p:sp>
        <p:nvSpPr>
          <p:cNvPr id="121" name="CustomShape 17"/>
          <p:cNvSpPr/>
          <p:nvPr/>
        </p:nvSpPr>
        <p:spPr>
          <a:xfrm>
            <a:off x="10171080" y="1954080"/>
            <a:ext cx="1818360" cy="333720"/>
          </a:xfrm>
          <a:prstGeom prst="rect">
            <a:avLst/>
          </a:prstGeom>
          <a:gradFill rotWithShape="0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Température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2" name="CustomShape 18"/>
          <p:cNvSpPr/>
          <p:nvPr/>
        </p:nvSpPr>
        <p:spPr>
          <a:xfrm>
            <a:off x="10171080" y="2416320"/>
            <a:ext cx="1818360" cy="333720"/>
          </a:xfrm>
          <a:prstGeom prst="rect">
            <a:avLst/>
          </a:prstGeom>
          <a:gradFill rotWithShape="0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Vitesse du vent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3" name="CustomShape 19"/>
          <p:cNvSpPr/>
          <p:nvPr/>
        </p:nvSpPr>
        <p:spPr>
          <a:xfrm>
            <a:off x="10171080" y="2873520"/>
            <a:ext cx="1838520" cy="333720"/>
          </a:xfrm>
          <a:prstGeom prst="rect">
            <a:avLst/>
          </a:prstGeom>
          <a:gradFill rotWithShape="0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Orientation du vent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4" name="CustomShape 20"/>
          <p:cNvSpPr/>
          <p:nvPr/>
        </p:nvSpPr>
        <p:spPr>
          <a:xfrm>
            <a:off x="10171080" y="3336120"/>
            <a:ext cx="1838520" cy="333720"/>
          </a:xfrm>
          <a:prstGeom prst="rect">
            <a:avLst/>
          </a:prstGeom>
          <a:gradFill rotWithShape="0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Pression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5" name="CustomShape 21"/>
          <p:cNvSpPr/>
          <p:nvPr/>
        </p:nvSpPr>
        <p:spPr>
          <a:xfrm>
            <a:off x="8977320" y="1799280"/>
            <a:ext cx="3139560" cy="4536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  <a:alpha val="91000"/>
                </a:schemeClr>
              </a:gs>
            </a:gsLst>
            <a:lin ang="0"/>
          </a:gra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2"/>
          <p:cNvSpPr/>
          <p:nvPr/>
        </p:nvSpPr>
        <p:spPr>
          <a:xfrm>
            <a:off x="8965440" y="3799080"/>
            <a:ext cx="3139560" cy="4536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  <a:alpha val="91000"/>
                </a:schemeClr>
              </a:gs>
            </a:gsLst>
            <a:lin ang="0"/>
          </a:gra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3"/>
          <p:cNvSpPr/>
          <p:nvPr/>
        </p:nvSpPr>
        <p:spPr>
          <a:xfrm flipV="1" rot="16200000">
            <a:off x="11092680" y="2798280"/>
            <a:ext cx="2039760" cy="51840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4"/>
          <p:cNvSpPr/>
          <p:nvPr/>
        </p:nvSpPr>
        <p:spPr>
          <a:xfrm>
            <a:off x="8200080" y="2891520"/>
            <a:ext cx="54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R+4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29" name="CustomShape 25"/>
          <p:cNvSpPr/>
          <p:nvPr/>
        </p:nvSpPr>
        <p:spPr>
          <a:xfrm>
            <a:off x="8205840" y="3188880"/>
            <a:ext cx="54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R+3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0" name="CustomShape 26"/>
          <p:cNvSpPr/>
          <p:nvPr/>
        </p:nvSpPr>
        <p:spPr>
          <a:xfrm>
            <a:off x="8200080" y="3547440"/>
            <a:ext cx="54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R+2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1" name="CustomShape 27"/>
          <p:cNvSpPr/>
          <p:nvPr/>
        </p:nvSpPr>
        <p:spPr>
          <a:xfrm>
            <a:off x="8200080" y="3891960"/>
            <a:ext cx="54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R+1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2" name="CustomShape 28"/>
          <p:cNvSpPr/>
          <p:nvPr/>
        </p:nvSpPr>
        <p:spPr>
          <a:xfrm>
            <a:off x="8341920" y="4236480"/>
            <a:ext cx="54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Rdc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3" name="CustomShape 29"/>
          <p:cNvSpPr/>
          <p:nvPr/>
        </p:nvSpPr>
        <p:spPr>
          <a:xfrm>
            <a:off x="8313480" y="4494600"/>
            <a:ext cx="54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R-1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4" name="CustomShape 30"/>
          <p:cNvSpPr/>
          <p:nvPr/>
        </p:nvSpPr>
        <p:spPr>
          <a:xfrm>
            <a:off x="8304120" y="4681440"/>
            <a:ext cx="54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R-2</a:t>
            </a: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 3" descr=""/>
          <p:cNvPicPr/>
          <p:nvPr/>
        </p:nvPicPr>
        <p:blipFill>
          <a:blip r:embed="rId1"/>
          <a:stretch/>
        </p:blipFill>
        <p:spPr>
          <a:xfrm>
            <a:off x="327600" y="360000"/>
            <a:ext cx="2022480" cy="6148440"/>
          </a:xfrm>
          <a:prstGeom prst="rect">
            <a:avLst/>
          </a:prstGeom>
          <a:ln>
            <a:noFill/>
          </a:ln>
        </p:spPr>
      </p:pic>
      <p:pic>
        <p:nvPicPr>
          <p:cNvPr id="136" name="Image 4" descr=""/>
          <p:cNvPicPr/>
          <p:nvPr/>
        </p:nvPicPr>
        <p:blipFill>
          <a:blip r:embed="rId2"/>
          <a:stretch/>
        </p:blipFill>
        <p:spPr>
          <a:xfrm>
            <a:off x="2390040" y="350280"/>
            <a:ext cx="9704880" cy="796680"/>
          </a:xfrm>
          <a:prstGeom prst="rect">
            <a:avLst/>
          </a:prstGeom>
          <a:ln>
            <a:noFill/>
          </a:ln>
        </p:spPr>
      </p:pic>
      <p:pic>
        <p:nvPicPr>
          <p:cNvPr id="137" name="Image 7" descr=""/>
          <p:cNvPicPr/>
          <p:nvPr/>
        </p:nvPicPr>
        <p:blipFill>
          <a:blip r:embed="rId3"/>
          <a:srcRect l="2809" t="1245" r="1009" b="921"/>
          <a:stretch/>
        </p:blipFill>
        <p:spPr>
          <a:xfrm>
            <a:off x="2427840" y="1173240"/>
            <a:ext cx="6477840" cy="427176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8346960" y="1266840"/>
            <a:ext cx="3505320" cy="221436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La sélection par un clic d’un appareil (compteurs , climatiseurs) permet l’affichage des données en images superposées (voir planche 3).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Les informations relatives aux compteurs d’eau s’affichent  à côté de l'icône représentant l'appareil.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69040" y="4568760"/>
            <a:ext cx="3002760" cy="217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3"/>
          <p:cNvSpPr/>
          <p:nvPr/>
        </p:nvSpPr>
        <p:spPr>
          <a:xfrm flipH="1" flipV="1">
            <a:off x="8969040" y="493416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9061560" y="4626000"/>
            <a:ext cx="297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Planche 2: Présentation du Logiciel Wescan2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578520" y="4987440"/>
            <a:ext cx="185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6"/>
          <p:cNvSpPr/>
          <p:nvPr/>
        </p:nvSpPr>
        <p:spPr>
          <a:xfrm flipH="1" flipV="1">
            <a:off x="8959680" y="540180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7"/>
          <p:cNvSpPr/>
          <p:nvPr/>
        </p:nvSpPr>
        <p:spPr>
          <a:xfrm flipH="1" flipV="1">
            <a:off x="8955360" y="5769000"/>
            <a:ext cx="2994840" cy="1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9336240" y="5471280"/>
            <a:ext cx="234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9336600" y="5806440"/>
            <a:ext cx="2438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0"/>
          <p:cNvSpPr/>
          <p:nvPr/>
        </p:nvSpPr>
        <p:spPr>
          <a:xfrm flipH="1" flipV="1">
            <a:off x="8977320" y="605988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11"/>
          <p:cNvSpPr/>
          <p:nvPr/>
        </p:nvSpPr>
        <p:spPr>
          <a:xfrm flipH="1">
            <a:off x="10656360" y="6076800"/>
            <a:ext cx="8640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9" name="Image 19" descr=""/>
          <p:cNvPicPr/>
          <p:nvPr/>
        </p:nvPicPr>
        <p:blipFill>
          <a:blip r:embed="rId4"/>
          <a:stretch/>
        </p:blipFill>
        <p:spPr>
          <a:xfrm>
            <a:off x="10784520" y="6130080"/>
            <a:ext cx="1067760" cy="483840"/>
          </a:xfrm>
          <a:prstGeom prst="rect">
            <a:avLst/>
          </a:prstGeom>
          <a:ln>
            <a:noFill/>
          </a:ln>
        </p:spPr>
      </p:pic>
      <p:sp>
        <p:nvSpPr>
          <p:cNvPr id="150" name="CustomShape 12"/>
          <p:cNvSpPr/>
          <p:nvPr/>
        </p:nvSpPr>
        <p:spPr>
          <a:xfrm>
            <a:off x="9140040" y="6086520"/>
            <a:ext cx="15055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Unigrid Solutions 44 Rue des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Forges 13010 Marseille.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Tél:04.84.25.55.98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641520" y="0"/>
            <a:ext cx="352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2) Plan de surface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327600" y="4258080"/>
            <a:ext cx="1405440" cy="50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5"/>
          <p:cNvSpPr/>
          <p:nvPr/>
        </p:nvSpPr>
        <p:spPr>
          <a:xfrm flipV="1">
            <a:off x="1770840" y="3916800"/>
            <a:ext cx="958320" cy="59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 3" descr=""/>
          <p:cNvPicPr/>
          <p:nvPr/>
        </p:nvPicPr>
        <p:blipFill>
          <a:blip r:embed="rId1"/>
          <a:stretch/>
        </p:blipFill>
        <p:spPr>
          <a:xfrm>
            <a:off x="327600" y="360000"/>
            <a:ext cx="2022480" cy="6148440"/>
          </a:xfrm>
          <a:prstGeom prst="rect">
            <a:avLst/>
          </a:prstGeom>
          <a:ln>
            <a:noFill/>
          </a:ln>
        </p:spPr>
      </p:pic>
      <p:pic>
        <p:nvPicPr>
          <p:cNvPr id="155" name="Image 4" descr=""/>
          <p:cNvPicPr/>
          <p:nvPr/>
        </p:nvPicPr>
        <p:blipFill>
          <a:blip r:embed="rId2"/>
          <a:stretch/>
        </p:blipFill>
        <p:spPr>
          <a:xfrm>
            <a:off x="2390040" y="350280"/>
            <a:ext cx="9704880" cy="79668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9061560" y="1266840"/>
            <a:ext cx="2841120" cy="200772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Par simple clic sur l’icône à partir du plan de masse, vous accédez  aux différentes informations délivrées par les sous-compteurs électriques (tension, intensité, conso) de chaque équipement.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969040" y="4568760"/>
            <a:ext cx="3002760" cy="217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3"/>
          <p:cNvSpPr/>
          <p:nvPr/>
        </p:nvSpPr>
        <p:spPr>
          <a:xfrm flipH="1" flipV="1">
            <a:off x="8969040" y="493416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9061560" y="4626000"/>
            <a:ext cx="297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Planche 3: Présentation du Logiciel Wescan2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9578520" y="4987440"/>
            <a:ext cx="185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6"/>
          <p:cNvSpPr/>
          <p:nvPr/>
        </p:nvSpPr>
        <p:spPr>
          <a:xfrm flipH="1" flipV="1">
            <a:off x="8959680" y="540180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7"/>
          <p:cNvSpPr/>
          <p:nvPr/>
        </p:nvSpPr>
        <p:spPr>
          <a:xfrm flipH="1" flipV="1">
            <a:off x="8955360" y="5769000"/>
            <a:ext cx="2994840" cy="1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8"/>
          <p:cNvSpPr/>
          <p:nvPr/>
        </p:nvSpPr>
        <p:spPr>
          <a:xfrm>
            <a:off x="9336240" y="5471280"/>
            <a:ext cx="234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9"/>
          <p:cNvSpPr/>
          <p:nvPr/>
        </p:nvSpPr>
        <p:spPr>
          <a:xfrm>
            <a:off x="9336600" y="5806440"/>
            <a:ext cx="2438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0"/>
          <p:cNvSpPr/>
          <p:nvPr/>
        </p:nvSpPr>
        <p:spPr>
          <a:xfrm flipH="1" flipV="1">
            <a:off x="8977320" y="605988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11"/>
          <p:cNvSpPr/>
          <p:nvPr/>
        </p:nvSpPr>
        <p:spPr>
          <a:xfrm flipH="1">
            <a:off x="10656360" y="6076800"/>
            <a:ext cx="8640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7" name="Image 19" descr=""/>
          <p:cNvPicPr/>
          <p:nvPr/>
        </p:nvPicPr>
        <p:blipFill>
          <a:blip r:embed="rId3"/>
          <a:stretch/>
        </p:blipFill>
        <p:spPr>
          <a:xfrm>
            <a:off x="10784520" y="6130080"/>
            <a:ext cx="1067760" cy="483840"/>
          </a:xfrm>
          <a:prstGeom prst="rect">
            <a:avLst/>
          </a:prstGeom>
          <a:ln>
            <a:noFill/>
          </a:ln>
        </p:spPr>
      </p:pic>
      <p:sp>
        <p:nvSpPr>
          <p:cNvPr id="168" name="CustomShape 12"/>
          <p:cNvSpPr/>
          <p:nvPr/>
        </p:nvSpPr>
        <p:spPr>
          <a:xfrm>
            <a:off x="9140040" y="6086520"/>
            <a:ext cx="15055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Unigrid Solutions 44 Rue des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Forges 13010 Marseille.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Tél:04.84.25.55.98</a:t>
            </a:r>
            <a:endParaRPr b="0" lang="fr-FR" sz="900" spc="-1" strike="noStrike">
              <a:latin typeface="Arial"/>
            </a:endParaRPr>
          </a:p>
        </p:txBody>
      </p:sp>
      <p:pic>
        <p:nvPicPr>
          <p:cNvPr id="169" name="Image 1" descr=""/>
          <p:cNvPicPr/>
          <p:nvPr/>
        </p:nvPicPr>
        <p:blipFill>
          <a:blip r:embed="rId4"/>
          <a:stretch/>
        </p:blipFill>
        <p:spPr>
          <a:xfrm>
            <a:off x="2442960" y="1297080"/>
            <a:ext cx="6455160" cy="4151520"/>
          </a:xfrm>
          <a:prstGeom prst="rect">
            <a:avLst/>
          </a:prstGeom>
          <a:ln>
            <a:noFill/>
          </a:ln>
        </p:spPr>
      </p:pic>
      <p:sp>
        <p:nvSpPr>
          <p:cNvPr id="170" name="CustomShape 13"/>
          <p:cNvSpPr/>
          <p:nvPr/>
        </p:nvSpPr>
        <p:spPr>
          <a:xfrm>
            <a:off x="641520" y="0"/>
            <a:ext cx="480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3) Lectures instantanées des appareils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Espace réservé du contenu 6" descr=""/>
          <p:cNvPicPr/>
          <p:nvPr/>
        </p:nvPicPr>
        <p:blipFill>
          <a:blip r:embed="rId1"/>
          <a:stretch/>
        </p:blipFill>
        <p:spPr>
          <a:xfrm>
            <a:off x="544320" y="310680"/>
            <a:ext cx="10968840" cy="6546960"/>
          </a:xfrm>
          <a:prstGeom prst="rect">
            <a:avLst/>
          </a:prstGeom>
          <a:ln>
            <a:noFill/>
          </a:ln>
        </p:spPr>
      </p:pic>
      <p:graphicFrame>
        <p:nvGraphicFramePr>
          <p:cNvPr id="172" name="Table 1"/>
          <p:cNvGraphicFramePr/>
          <p:nvPr/>
        </p:nvGraphicFramePr>
        <p:xfrm>
          <a:off x="2602440" y="1842120"/>
          <a:ext cx="8415360" cy="2431800"/>
        </p:xfrm>
        <a:graphic>
          <a:graphicData uri="http://schemas.openxmlformats.org/drawingml/2006/table">
            <a:tbl>
              <a:tblPr/>
              <a:tblGrid>
                <a:gridCol w="4207680"/>
                <a:gridCol w="4207680"/>
              </a:tblGrid>
              <a:tr h="48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Erreur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8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Etat du filtre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Marche / défaillant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8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Température ambiante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Valeur de référence (°C)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8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Température intérieure de consigne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Valeur à paramétrer (°C)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8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Etat des unités intérieures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Marche / défaillant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73" name="CustomShape 2"/>
          <p:cNvSpPr/>
          <p:nvPr/>
        </p:nvSpPr>
        <p:spPr>
          <a:xfrm>
            <a:off x="956520" y="-370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- Alertes clim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353360" y="5188320"/>
            <a:ext cx="3484800" cy="30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7200000" y="4752000"/>
            <a:ext cx="3744000" cy="20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 3" descr=""/>
          <p:cNvPicPr/>
          <p:nvPr/>
        </p:nvPicPr>
        <p:blipFill>
          <a:blip r:embed="rId1"/>
          <a:stretch/>
        </p:blipFill>
        <p:spPr>
          <a:xfrm>
            <a:off x="327600" y="360000"/>
            <a:ext cx="2022480" cy="6148440"/>
          </a:xfrm>
          <a:prstGeom prst="rect">
            <a:avLst/>
          </a:prstGeom>
          <a:ln>
            <a:noFill/>
          </a:ln>
        </p:spPr>
      </p:pic>
      <p:pic>
        <p:nvPicPr>
          <p:cNvPr id="177" name="Image 4" descr=""/>
          <p:cNvPicPr/>
          <p:nvPr/>
        </p:nvPicPr>
        <p:blipFill>
          <a:blip r:embed="rId2"/>
          <a:stretch/>
        </p:blipFill>
        <p:spPr>
          <a:xfrm>
            <a:off x="2390040" y="350280"/>
            <a:ext cx="9704880" cy="79668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8969040" y="4568760"/>
            <a:ext cx="3002760" cy="217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2"/>
          <p:cNvSpPr/>
          <p:nvPr/>
        </p:nvSpPr>
        <p:spPr>
          <a:xfrm flipH="1" flipV="1">
            <a:off x="8969040" y="493416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9061560" y="4626000"/>
            <a:ext cx="297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Planche 5: Présentation du Logiciel Wescan2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9578520" y="4987440"/>
            <a:ext cx="185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Triangle St Charles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13003 Marseille St Charles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2" name="Line 5"/>
          <p:cNvSpPr/>
          <p:nvPr/>
        </p:nvSpPr>
        <p:spPr>
          <a:xfrm flipH="1" flipV="1">
            <a:off x="8959680" y="540180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6"/>
          <p:cNvSpPr/>
          <p:nvPr/>
        </p:nvSpPr>
        <p:spPr>
          <a:xfrm flipH="1" flipV="1">
            <a:off x="8955360" y="5769000"/>
            <a:ext cx="2994840" cy="1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9336240" y="5471280"/>
            <a:ext cx="234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Code Affaire: MARSCMT01-180702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9336600" y="5806440"/>
            <a:ext cx="2438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Chaff: P. Lemaitre Tél:06.80.11.93.58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6" name="Line 9"/>
          <p:cNvSpPr/>
          <p:nvPr/>
        </p:nvSpPr>
        <p:spPr>
          <a:xfrm flipH="1" flipV="1">
            <a:off x="8977320" y="605988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10"/>
          <p:cNvSpPr/>
          <p:nvPr/>
        </p:nvSpPr>
        <p:spPr>
          <a:xfrm flipH="1">
            <a:off x="10656360" y="6076800"/>
            <a:ext cx="8640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Image 19" descr=""/>
          <p:cNvPicPr/>
          <p:nvPr/>
        </p:nvPicPr>
        <p:blipFill>
          <a:blip r:embed="rId3"/>
          <a:stretch/>
        </p:blipFill>
        <p:spPr>
          <a:xfrm>
            <a:off x="10784520" y="6130080"/>
            <a:ext cx="1067760" cy="483840"/>
          </a:xfrm>
          <a:prstGeom prst="rect">
            <a:avLst/>
          </a:prstGeom>
          <a:ln>
            <a:noFill/>
          </a:ln>
        </p:spPr>
      </p:pic>
      <p:sp>
        <p:nvSpPr>
          <p:cNvPr id="189" name="CustomShape 11"/>
          <p:cNvSpPr/>
          <p:nvPr/>
        </p:nvSpPr>
        <p:spPr>
          <a:xfrm>
            <a:off x="9140040" y="6086520"/>
            <a:ext cx="15055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Unigrid Solutions 44 Rue des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Forges 13010 Marseille.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Tél:04.84.25.55.98</a:t>
            </a:r>
            <a:endParaRPr b="0" lang="fr-FR" sz="900" spc="-1" strike="noStrike">
              <a:latin typeface="Arial"/>
            </a:endParaRPr>
          </a:p>
        </p:txBody>
      </p:sp>
      <p:pic>
        <p:nvPicPr>
          <p:cNvPr id="190" name="Image 6" descr=""/>
          <p:cNvPicPr/>
          <p:nvPr/>
        </p:nvPicPr>
        <p:blipFill>
          <a:blip r:embed="rId4"/>
          <a:stretch/>
        </p:blipFill>
        <p:spPr>
          <a:xfrm>
            <a:off x="2521440" y="1266840"/>
            <a:ext cx="4261320" cy="5041800"/>
          </a:xfrm>
          <a:prstGeom prst="rect">
            <a:avLst/>
          </a:prstGeom>
          <a:ln>
            <a:noFill/>
          </a:ln>
        </p:spPr>
      </p:pic>
      <p:sp>
        <p:nvSpPr>
          <p:cNvPr id="191" name="CustomShape 12"/>
          <p:cNvSpPr/>
          <p:nvPr/>
        </p:nvSpPr>
        <p:spPr>
          <a:xfrm>
            <a:off x="8412120" y="1376640"/>
            <a:ext cx="3165480" cy="26532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Calibri"/>
              </a:rPr>
              <a:t>Les onglets ci-dessous permettent d’accéder aux graphiques représentants les différentes consommations mensuelles de chaque tableau divisionnaire sur chaque niveau.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Calibri"/>
              </a:rPr>
              <a:t>L’utilisateur a également la possibilité d’associer plusieurs équipements et de faire le total des consommations de ces équipements.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2" name="CustomShape 13"/>
          <p:cNvSpPr/>
          <p:nvPr/>
        </p:nvSpPr>
        <p:spPr>
          <a:xfrm>
            <a:off x="2390040" y="748800"/>
            <a:ext cx="2377800" cy="328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4"/>
          <p:cNvSpPr/>
          <p:nvPr/>
        </p:nvSpPr>
        <p:spPr>
          <a:xfrm>
            <a:off x="2390040" y="763560"/>
            <a:ext cx="245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Tableau de bord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4" name="CustomShape 15"/>
          <p:cNvSpPr/>
          <p:nvPr/>
        </p:nvSpPr>
        <p:spPr>
          <a:xfrm>
            <a:off x="369360" y="3834360"/>
            <a:ext cx="1337040" cy="478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6"/>
          <p:cNvSpPr/>
          <p:nvPr/>
        </p:nvSpPr>
        <p:spPr>
          <a:xfrm flipV="1">
            <a:off x="1706760" y="3834360"/>
            <a:ext cx="1090440" cy="23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7"/>
          <p:cNvSpPr/>
          <p:nvPr/>
        </p:nvSpPr>
        <p:spPr>
          <a:xfrm>
            <a:off x="655200" y="0"/>
            <a:ext cx="320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4) Tableau de bord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" name="CustomShape 18"/>
          <p:cNvSpPr/>
          <p:nvPr/>
        </p:nvSpPr>
        <p:spPr>
          <a:xfrm>
            <a:off x="8969040" y="4568760"/>
            <a:ext cx="2982960" cy="2173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 2" descr=""/>
          <p:cNvPicPr/>
          <p:nvPr/>
        </p:nvPicPr>
        <p:blipFill>
          <a:blip r:embed="rId1"/>
          <a:stretch/>
        </p:blipFill>
        <p:spPr>
          <a:xfrm>
            <a:off x="73800" y="689400"/>
            <a:ext cx="12117960" cy="54806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8969040" y="4568760"/>
            <a:ext cx="3002760" cy="217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2"/>
          <p:cNvSpPr/>
          <p:nvPr/>
        </p:nvSpPr>
        <p:spPr>
          <a:xfrm flipH="1" flipV="1">
            <a:off x="8969040" y="493416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9061560" y="4626000"/>
            <a:ext cx="297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Planche 6: Présentation du Logiciel Wescan2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9578520" y="4987440"/>
            <a:ext cx="185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Triangle St Charles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13003 Marseille St Charles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3" name="Line 5"/>
          <p:cNvSpPr/>
          <p:nvPr/>
        </p:nvSpPr>
        <p:spPr>
          <a:xfrm flipH="1" flipV="1">
            <a:off x="8959680" y="540180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6"/>
          <p:cNvSpPr/>
          <p:nvPr/>
        </p:nvSpPr>
        <p:spPr>
          <a:xfrm flipH="1" flipV="1">
            <a:off x="8955360" y="5769000"/>
            <a:ext cx="2994840" cy="1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7"/>
          <p:cNvSpPr/>
          <p:nvPr/>
        </p:nvSpPr>
        <p:spPr>
          <a:xfrm>
            <a:off x="9336240" y="5471280"/>
            <a:ext cx="234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Code Affaire: MARSCMT01-180702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9336600" y="5806440"/>
            <a:ext cx="2438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Chaff: P. Lemaitre Tél:06.80.11.93.58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7" name="Line 9"/>
          <p:cNvSpPr/>
          <p:nvPr/>
        </p:nvSpPr>
        <p:spPr>
          <a:xfrm flipH="1" flipV="1">
            <a:off x="8977320" y="605988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10"/>
          <p:cNvSpPr/>
          <p:nvPr/>
        </p:nvSpPr>
        <p:spPr>
          <a:xfrm flipH="1">
            <a:off x="10656360" y="6076800"/>
            <a:ext cx="8640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Image 19" descr=""/>
          <p:cNvPicPr/>
          <p:nvPr/>
        </p:nvPicPr>
        <p:blipFill>
          <a:blip r:embed="rId2"/>
          <a:stretch/>
        </p:blipFill>
        <p:spPr>
          <a:xfrm>
            <a:off x="10784520" y="6130080"/>
            <a:ext cx="1067760" cy="483840"/>
          </a:xfrm>
          <a:prstGeom prst="rect">
            <a:avLst/>
          </a:prstGeom>
          <a:ln>
            <a:noFill/>
          </a:ln>
        </p:spPr>
      </p:pic>
      <p:sp>
        <p:nvSpPr>
          <p:cNvPr id="210" name="CustomShape 11"/>
          <p:cNvSpPr/>
          <p:nvPr/>
        </p:nvSpPr>
        <p:spPr>
          <a:xfrm>
            <a:off x="9140040" y="6086520"/>
            <a:ext cx="15055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Unigrid Solutions 44 Rue des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Forges 13010 Marseille.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Tél:04.84.25.55.98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11" name="CustomShape 12"/>
          <p:cNvSpPr/>
          <p:nvPr/>
        </p:nvSpPr>
        <p:spPr>
          <a:xfrm>
            <a:off x="477720" y="0"/>
            <a:ext cx="302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5) Graphiques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73800" y="4717800"/>
            <a:ext cx="1146240" cy="45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4"/>
          <p:cNvSpPr/>
          <p:nvPr/>
        </p:nvSpPr>
        <p:spPr>
          <a:xfrm flipV="1">
            <a:off x="1389240" y="4121280"/>
            <a:ext cx="720720" cy="77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5"/>
          <p:cNvSpPr/>
          <p:nvPr/>
        </p:nvSpPr>
        <p:spPr>
          <a:xfrm>
            <a:off x="10494720" y="1963080"/>
            <a:ext cx="101484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6"/>
          <p:cNvSpPr/>
          <p:nvPr/>
        </p:nvSpPr>
        <p:spPr>
          <a:xfrm>
            <a:off x="8969040" y="4568760"/>
            <a:ext cx="2982960" cy="2173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 5" descr=""/>
          <p:cNvPicPr/>
          <p:nvPr/>
        </p:nvPicPr>
        <p:blipFill>
          <a:blip r:embed="rId1"/>
          <a:stretch/>
        </p:blipFill>
        <p:spPr>
          <a:xfrm>
            <a:off x="33840" y="703800"/>
            <a:ext cx="12157920" cy="529776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8969040" y="4568760"/>
            <a:ext cx="3002760" cy="2173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2"/>
          <p:cNvSpPr/>
          <p:nvPr/>
        </p:nvSpPr>
        <p:spPr>
          <a:xfrm flipH="1" flipV="1">
            <a:off x="8969040" y="493416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9061560" y="4626000"/>
            <a:ext cx="2973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Planche 7: Présentation du Logiciel Wescan2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9613440" y="4987440"/>
            <a:ext cx="178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5"/>
          <p:cNvSpPr/>
          <p:nvPr/>
        </p:nvSpPr>
        <p:spPr>
          <a:xfrm flipH="1" flipV="1">
            <a:off x="8959680" y="540180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6"/>
          <p:cNvSpPr/>
          <p:nvPr/>
        </p:nvSpPr>
        <p:spPr>
          <a:xfrm flipH="1" flipV="1">
            <a:off x="8955360" y="5769000"/>
            <a:ext cx="2994840" cy="1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336240" y="5471280"/>
            <a:ext cx="234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8"/>
          <p:cNvSpPr/>
          <p:nvPr/>
        </p:nvSpPr>
        <p:spPr>
          <a:xfrm>
            <a:off x="9336600" y="5806440"/>
            <a:ext cx="2438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Chaff: P. Lemaitre Tél:06.80.11.93.58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25" name="Line 9"/>
          <p:cNvSpPr/>
          <p:nvPr/>
        </p:nvSpPr>
        <p:spPr>
          <a:xfrm flipH="1" flipV="1">
            <a:off x="8977320" y="6059880"/>
            <a:ext cx="2994840" cy="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10"/>
          <p:cNvSpPr/>
          <p:nvPr/>
        </p:nvSpPr>
        <p:spPr>
          <a:xfrm flipH="1">
            <a:off x="10656360" y="6076800"/>
            <a:ext cx="8640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Image 19" descr=""/>
          <p:cNvPicPr/>
          <p:nvPr/>
        </p:nvPicPr>
        <p:blipFill>
          <a:blip r:embed="rId2"/>
          <a:stretch/>
        </p:blipFill>
        <p:spPr>
          <a:xfrm>
            <a:off x="10784520" y="6130080"/>
            <a:ext cx="1067760" cy="483840"/>
          </a:xfrm>
          <a:prstGeom prst="rect">
            <a:avLst/>
          </a:prstGeom>
          <a:ln>
            <a:noFill/>
          </a:ln>
        </p:spPr>
      </p:pic>
      <p:sp>
        <p:nvSpPr>
          <p:cNvPr id="228" name="CustomShape 11"/>
          <p:cNvSpPr/>
          <p:nvPr/>
        </p:nvSpPr>
        <p:spPr>
          <a:xfrm>
            <a:off x="9140040" y="6086520"/>
            <a:ext cx="15055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Unigrid Solutions 44 Rue des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Forges 13010 Marseille.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Tél:04.84.25.55.98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341280" y="159480"/>
            <a:ext cx="302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6) Gestion des alertes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25560" y="4652280"/>
            <a:ext cx="1146240" cy="45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4"/>
          <p:cNvSpPr/>
          <p:nvPr/>
        </p:nvSpPr>
        <p:spPr>
          <a:xfrm flipV="1">
            <a:off x="1153800" y="3425040"/>
            <a:ext cx="565920" cy="122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5"/>
          <p:cNvSpPr/>
          <p:nvPr/>
        </p:nvSpPr>
        <p:spPr>
          <a:xfrm>
            <a:off x="1856160" y="4924800"/>
            <a:ext cx="524052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Il sera possible pour l’utilisateur de paramétrer des seuils d’alerte. Un message sera envoyé par mail en cas de franchissement du seuil et/ou en cas de dysfonctionnement. Un symbole d’avertissement s’affiche près de l’icône correspondant à l’appareil.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Application>LibreOffice/6.0.6.2$Windows_X86_64 LibreOffice_project/0c292870b25a325b5ed35f6b45599d2ea4458e77</Application>
  <Words>590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2019-01-28T14:26:55Z</dcterms:created>
  <dc:creator>philippe LEMAITRE</dc:creator>
  <dc:description/>
  <dc:language>fr-FR</dc:language>
  <cp:lastModifiedBy/>
  <dcterms:modified xsi:type="dcterms:W3CDTF">2019-04-10T09:37:27Z</dcterms:modified>
  <cp:revision>65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