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A7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2"/>
    <p:restoredTop sz="95840"/>
  </p:normalViewPr>
  <p:slideViewPr>
    <p:cSldViewPr snapToGrid="0" snapToObjects="1">
      <p:cViewPr varScale="1">
        <p:scale>
          <a:sx n="113" d="100"/>
          <a:sy n="113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309E-9DA4-7E47-B9D9-9DFD41FE0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0AB38-0644-A04B-86C6-DB9F7584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F5A57-93C6-D54E-8AB4-BE0B1357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DFEA-5328-B048-89B6-803F397A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6FA0-574D-B845-B53B-ADAE47F7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D110-746C-3647-9F2D-62CF5C64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F913B-B7C2-4148-A0FA-4D0D511FB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2EF5-FB24-C746-8638-96428457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B08D-46B6-2143-B115-A9B2BBE2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2C871-B070-9E45-BD60-C5BFCA55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157FF-38E7-584E-93EC-106A78BD3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0499E-ED14-8945-A508-05455B05A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77711-55A1-0F46-91AD-0041D835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514F3-CF19-6946-9307-A27D032D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4A209-6886-2748-B4BB-6915E717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0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F9D6-BC11-C44D-B1EA-10A99B54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B759-72F3-3943-B689-A04F3309B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C5DAC-10AA-8A44-9504-92513336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15CE-8D28-3C4F-BDE7-290492EB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6F24E-29C9-5641-A48F-82541BE8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8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4D31-57AA-4E45-BC9B-0E4FCF13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4C8A6-DD82-CC48-A868-270CE2093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6826B-4588-CD48-96E3-57EA076E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748C3-F09B-FA49-A00B-79CF27B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4D56B-D239-D94B-8436-79922ABC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9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567D-406A-E248-BEE9-A293CBA7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35F0A-435E-1943-A471-D2471575C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C7D26-57A7-534E-B676-DB86E3382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6F428-D9F3-EA40-A0BA-B190BC4E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54E9-57B1-6A41-B651-001CE5AE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23076-C04B-334B-AFE6-B71200C7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5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EFDD-0F18-1E44-9451-6A50D7CF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16A22-690F-544A-A81A-DF21A8FDD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D6BA1-AC57-784B-AEFD-6F2A2CC03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EFA0D-0E7E-D447-9C77-A375FC139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98BD4-692C-E24A-9095-45F1D7CDE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2590A-F005-4144-87E5-2E3F6FC0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5B807-B416-9740-BD8E-07967125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BF189-25A3-1F4E-ADCD-915EB157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2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C597-ADE5-4446-92EF-91B605FA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28707-92E0-6242-8465-1E5B1CBA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94FC1-F90B-8649-83A3-F5977366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FF2B3-33D9-2F43-9447-E737B94B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FC626-F88F-2042-8686-8BD07D43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CAC33-2A19-D448-BEB9-26FE7161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9908D-547A-C541-9455-F68CC276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9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3350-FBD7-7C44-8E0E-94FFA397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453B-CEEB-A345-B53F-AF6381B16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A4A8E-E63A-8C47-80B6-A0516C557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4DD71-154A-5D47-BE84-D648E181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FC6F-C139-7B40-AE32-7904CD36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435BD-4B01-7049-8C53-341731FA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3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C484-0D26-CB4A-BF83-1F25EF7E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5D6E5-EEB4-E144-945C-20B7B8832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A7EC3-26A4-4140-87C1-A2F036B4A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56386-E43E-434A-B413-002211C8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DC657-861F-C64F-A795-6C50B77A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B0A6C-7F29-F74C-8CB8-0DD1456E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1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AF90D-AE35-5F48-8FE8-DD305630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4C10C-AAC5-7C46-B886-584067F10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C46E5-7F89-FE4F-8F14-0E61830C9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F80B-33B2-1340-99DA-BEEC8BECDDC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E7FBF-BC6B-B942-89DC-BC27BE23C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E35C6-9455-A04A-9214-65B17ECDD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7130-A9BE-5F4E-9CE9-74D4643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EA88-B6DE-8D49-B38A-4A7A79EE9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1F10F-7D62-CE41-A3A8-65B3CDC0A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C47135-EB81-B849-B035-7F06A15E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57827" cy="67005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37CF6E-7FDD-7349-A772-838F52880BCC}"/>
              </a:ext>
            </a:extLst>
          </p:cNvPr>
          <p:cNvSpPr/>
          <p:nvPr/>
        </p:nvSpPr>
        <p:spPr>
          <a:xfrm>
            <a:off x="4721712" y="1858963"/>
            <a:ext cx="2312133" cy="914400"/>
          </a:xfrm>
          <a:prstGeom prst="rect">
            <a:avLst/>
          </a:prstGeom>
          <a:solidFill>
            <a:srgbClr val="0A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0C3F52-DF0C-4A44-9E70-58704D90F753}"/>
              </a:ext>
            </a:extLst>
          </p:cNvPr>
          <p:cNvSpPr/>
          <p:nvPr/>
        </p:nvSpPr>
        <p:spPr>
          <a:xfrm>
            <a:off x="9511933" y="0"/>
            <a:ext cx="2680067" cy="6858000"/>
          </a:xfrm>
          <a:prstGeom prst="rect">
            <a:avLst/>
          </a:prstGeom>
          <a:solidFill>
            <a:srgbClr val="0A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94CDC-2FDF-D441-9C7C-88994F25DF30}"/>
              </a:ext>
            </a:extLst>
          </p:cNvPr>
          <p:cNvSpPr/>
          <p:nvPr/>
        </p:nvSpPr>
        <p:spPr>
          <a:xfrm>
            <a:off x="0" y="5008098"/>
            <a:ext cx="9917723" cy="1849902"/>
          </a:xfrm>
          <a:prstGeom prst="rect">
            <a:avLst/>
          </a:prstGeom>
          <a:solidFill>
            <a:srgbClr val="0A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D03C3-A6F4-D246-A864-42263F7F10DE}"/>
              </a:ext>
            </a:extLst>
          </p:cNvPr>
          <p:cNvSpPr txBox="1"/>
          <p:nvPr/>
        </p:nvSpPr>
        <p:spPr>
          <a:xfrm>
            <a:off x="8472756" y="6192627"/>
            <a:ext cx="377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eneral Sans" pitchFamily="2" charset="77"/>
              </a:rPr>
              <a:t>Presented by Daniel Olagunju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90D23-70DC-A245-A764-199E8047D0B8}"/>
              </a:ext>
            </a:extLst>
          </p:cNvPr>
          <p:cNvSpPr txBox="1"/>
          <p:nvPr/>
        </p:nvSpPr>
        <p:spPr>
          <a:xfrm>
            <a:off x="6583680" y="5297269"/>
            <a:ext cx="514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General Sans" pitchFamily="2" charset="77"/>
              </a:rPr>
              <a:t>Introduction to API</a:t>
            </a:r>
          </a:p>
        </p:txBody>
      </p:sp>
    </p:spTree>
    <p:extLst>
      <p:ext uri="{BB962C8B-B14F-4D97-AF65-F5344CB8AC3E}">
        <p14:creationId xmlns:p14="http://schemas.microsoft.com/office/powerpoint/2010/main" val="240132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4B7C9-2097-A341-BD28-FF6E20637C05}"/>
              </a:ext>
            </a:extLst>
          </p:cNvPr>
          <p:cNvSpPr txBox="1"/>
          <p:nvPr/>
        </p:nvSpPr>
        <p:spPr>
          <a:xfrm>
            <a:off x="484066" y="1594073"/>
            <a:ext cx="377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A7A9B"/>
                </a:solidFill>
                <a:latin typeface="General Sans" pitchFamily="2" charset="77"/>
              </a:rPr>
              <a:t>It is an abbreviation 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AA3D8-5D13-CD48-96CD-C4F3EA8B7890}"/>
              </a:ext>
            </a:extLst>
          </p:cNvPr>
          <p:cNvSpPr txBox="1"/>
          <p:nvPr/>
        </p:nvSpPr>
        <p:spPr>
          <a:xfrm>
            <a:off x="346154" y="616520"/>
            <a:ext cx="514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A7A9B"/>
                </a:solidFill>
                <a:latin typeface="General Sans" pitchFamily="2" charset="77"/>
              </a:rPr>
              <a:t>What is an API?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457B4-5027-AF4A-9D28-3FD966BCF590}"/>
              </a:ext>
            </a:extLst>
          </p:cNvPr>
          <p:cNvSpPr txBox="1"/>
          <p:nvPr/>
        </p:nvSpPr>
        <p:spPr>
          <a:xfrm>
            <a:off x="1078913" y="1796509"/>
            <a:ext cx="1046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A7A9B"/>
                </a:solidFill>
                <a:latin typeface="General Sans" pitchFamily="2" charset="77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CE327-A528-9B46-BAD8-6427A52C4621}"/>
              </a:ext>
            </a:extLst>
          </p:cNvPr>
          <p:cNvSpPr txBox="1"/>
          <p:nvPr/>
        </p:nvSpPr>
        <p:spPr>
          <a:xfrm>
            <a:off x="1784740" y="2211534"/>
            <a:ext cx="377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A7A9B"/>
                </a:solidFill>
                <a:latin typeface="General Sans" pitchFamily="2" charset="77"/>
              </a:rPr>
              <a:t>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94DC7-DDA8-2B48-B3BA-963299A32A56}"/>
              </a:ext>
            </a:extLst>
          </p:cNvPr>
          <p:cNvSpPr txBox="1"/>
          <p:nvPr/>
        </p:nvSpPr>
        <p:spPr>
          <a:xfrm>
            <a:off x="1135284" y="2725686"/>
            <a:ext cx="1046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A7A9B"/>
                </a:solidFill>
                <a:latin typeface="General Sans" pitchFamily="2" charset="77"/>
              </a:rPr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2261E-64E9-C54E-8D32-40C3EB2F109B}"/>
              </a:ext>
            </a:extLst>
          </p:cNvPr>
          <p:cNvSpPr txBox="1"/>
          <p:nvPr/>
        </p:nvSpPr>
        <p:spPr>
          <a:xfrm>
            <a:off x="1742635" y="3196983"/>
            <a:ext cx="377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A7A9B"/>
                </a:solidFill>
                <a:latin typeface="General Sans" pitchFamily="2" charset="77"/>
              </a:rPr>
              <a:t>rogramming</a:t>
            </a:r>
            <a:endParaRPr lang="en-US" sz="3200" dirty="0">
              <a:solidFill>
                <a:srgbClr val="0A7A9B"/>
              </a:solidFill>
              <a:latin typeface="General Sa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1BFB6-CD09-E044-B88E-004C5182C885}"/>
              </a:ext>
            </a:extLst>
          </p:cNvPr>
          <p:cNvSpPr txBox="1"/>
          <p:nvPr/>
        </p:nvSpPr>
        <p:spPr>
          <a:xfrm>
            <a:off x="1191655" y="3654863"/>
            <a:ext cx="1046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A7A9B"/>
                </a:solidFill>
                <a:latin typeface="General Sans" pitchFamily="2" charset="77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563EF-48BD-BC4C-B65E-AD765352FDFF}"/>
              </a:ext>
            </a:extLst>
          </p:cNvPr>
          <p:cNvSpPr txBox="1"/>
          <p:nvPr/>
        </p:nvSpPr>
        <p:spPr>
          <a:xfrm>
            <a:off x="1545788" y="4069888"/>
            <a:ext cx="377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A7A9B"/>
                </a:solidFill>
                <a:latin typeface="General Sans" pitchFamily="2" charset="77"/>
              </a:rPr>
              <a:t>nterface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6E2F80-9BD6-9647-A5E7-D8F3B93A24CC}"/>
              </a:ext>
            </a:extLst>
          </p:cNvPr>
          <p:cNvSpPr txBox="1"/>
          <p:nvPr/>
        </p:nvSpPr>
        <p:spPr>
          <a:xfrm>
            <a:off x="318977" y="4826795"/>
            <a:ext cx="1138895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A7A9B"/>
                </a:solidFill>
                <a:latin typeface="General Sans" pitchFamily="2" charset="77"/>
              </a:rPr>
              <a:t>It is a collection of communication protocols and subroutines used by various programs to communicate between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A7A9B"/>
              </a:solidFill>
              <a:latin typeface="General Sans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A7A9B"/>
                </a:solidFill>
                <a:latin typeface="General Sans" pitchFamily="2" charset="77"/>
              </a:rPr>
              <a:t>It is simply an intermediary that allows two applications to talk to each other usually a client and a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A7A9B"/>
              </a:solidFill>
              <a:latin typeface="General Sans" pitchFamily="2" charset="77"/>
            </a:endParaRPr>
          </a:p>
        </p:txBody>
      </p:sp>
      <p:pic>
        <p:nvPicPr>
          <p:cNvPr id="1026" name="Picture 2" descr="What is an API? Full Form, Meaning, Definition, Types &amp; Example">
            <a:extLst>
              <a:ext uri="{FF2B5EF4-FFF2-40B4-BE49-F238E27FC236}">
                <a16:creationId xmlns:a16="http://schemas.microsoft.com/office/drawing/2014/main" id="{53EC917C-6D67-4C47-BE5D-0C0E1FB5E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866" y="1116466"/>
            <a:ext cx="7164068" cy="360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D085CA1-223C-7443-8E99-122B0A8F86A8}"/>
              </a:ext>
            </a:extLst>
          </p:cNvPr>
          <p:cNvSpPr/>
          <p:nvPr/>
        </p:nvSpPr>
        <p:spPr>
          <a:xfrm>
            <a:off x="5981602" y="939686"/>
            <a:ext cx="2715831" cy="62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0D2D57-EC41-3047-8F7F-C1CB5270A7F8}"/>
              </a:ext>
            </a:extLst>
          </p:cNvPr>
          <p:cNvSpPr/>
          <p:nvPr/>
        </p:nvSpPr>
        <p:spPr>
          <a:xfrm>
            <a:off x="4254207" y="939686"/>
            <a:ext cx="2189123" cy="3714977"/>
          </a:xfrm>
          <a:prstGeom prst="rect">
            <a:avLst/>
          </a:prstGeom>
          <a:solidFill>
            <a:srgbClr val="0432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981F1A-3A26-7149-ADCA-CE6E7EFBF20A}"/>
              </a:ext>
            </a:extLst>
          </p:cNvPr>
          <p:cNvSpPr/>
          <p:nvPr/>
        </p:nvSpPr>
        <p:spPr>
          <a:xfrm>
            <a:off x="8923964" y="1007245"/>
            <a:ext cx="3073629" cy="3819550"/>
          </a:xfrm>
          <a:prstGeom prst="rect">
            <a:avLst/>
          </a:prstGeom>
          <a:solidFill>
            <a:schemeClr val="accent4">
              <a:alpha val="3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3A8837-963C-9D48-B6DC-7B0A5362902D}"/>
              </a:ext>
            </a:extLst>
          </p:cNvPr>
          <p:cNvSpPr txBox="1"/>
          <p:nvPr/>
        </p:nvSpPr>
        <p:spPr>
          <a:xfrm>
            <a:off x="4452231" y="1023780"/>
            <a:ext cx="1727395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A7A9B"/>
                </a:solidFill>
                <a:latin typeface="General Sans" pitchFamily="2" charset="77"/>
              </a:rPr>
              <a:t>Server</a:t>
            </a:r>
            <a:endParaRPr lang="en-US" sz="3200" b="1" dirty="0">
              <a:solidFill>
                <a:srgbClr val="0A7A9B"/>
              </a:solidFill>
              <a:latin typeface="General Sa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117347-4467-DD48-99C5-E642ADA6CB2C}"/>
              </a:ext>
            </a:extLst>
          </p:cNvPr>
          <p:cNvSpPr txBox="1"/>
          <p:nvPr/>
        </p:nvSpPr>
        <p:spPr>
          <a:xfrm>
            <a:off x="8923964" y="1107875"/>
            <a:ext cx="1727395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A7A9B"/>
                </a:solidFill>
                <a:latin typeface="General Sans" pitchFamily="2" charset="77"/>
              </a:rPr>
              <a:t>Clients</a:t>
            </a:r>
            <a:endParaRPr lang="en-US" sz="3200" b="1" dirty="0">
              <a:solidFill>
                <a:srgbClr val="0A7A9B"/>
              </a:solidFill>
              <a:latin typeface="General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02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4B7C9-2097-A341-BD28-FF6E20637C05}"/>
              </a:ext>
            </a:extLst>
          </p:cNvPr>
          <p:cNvSpPr txBox="1"/>
          <p:nvPr/>
        </p:nvSpPr>
        <p:spPr>
          <a:xfrm>
            <a:off x="354419" y="1417514"/>
            <a:ext cx="11483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>
                <a:solidFill>
                  <a:srgbClr val="0A7A9B"/>
                </a:solidFill>
                <a:latin typeface="General Sans" pitchFamily="2" charset="77"/>
              </a:rPr>
              <a:t>The key terms we learned were:</a:t>
            </a:r>
          </a:p>
          <a:p>
            <a:pPr fontAlgn="base"/>
            <a:endParaRPr lang="en-US" sz="2800" dirty="0">
              <a:solidFill>
                <a:srgbClr val="0A7A9B"/>
              </a:solidFill>
              <a:latin typeface="General Sans" pitchFamily="2" charset="77"/>
            </a:endParaRPr>
          </a:p>
          <a:p>
            <a:pPr fontAlgn="base"/>
            <a:r>
              <a:rPr lang="en-US" sz="2800" b="1" dirty="0">
                <a:solidFill>
                  <a:srgbClr val="0A7A9B"/>
                </a:solidFill>
                <a:latin typeface="General Sans" pitchFamily="2" charset="77"/>
              </a:rPr>
              <a:t>Server:</a:t>
            </a:r>
            <a:r>
              <a:rPr lang="en-US" sz="2800" dirty="0">
                <a:solidFill>
                  <a:srgbClr val="0A7A9B"/>
                </a:solidFill>
                <a:latin typeface="General Sans" pitchFamily="2" charset="77"/>
              </a:rPr>
              <a:t> A computer that runs a software logic and houses the Database</a:t>
            </a:r>
          </a:p>
          <a:p>
            <a:pPr fontAlgn="base"/>
            <a:endParaRPr lang="en-US" sz="2800" dirty="0">
              <a:solidFill>
                <a:srgbClr val="0A7A9B"/>
              </a:solidFill>
              <a:latin typeface="General Sans" pitchFamily="2" charset="77"/>
            </a:endParaRPr>
          </a:p>
          <a:p>
            <a:pPr fontAlgn="base"/>
            <a:r>
              <a:rPr lang="en-US" sz="2800" b="1" dirty="0">
                <a:solidFill>
                  <a:srgbClr val="0A7A9B"/>
                </a:solidFill>
                <a:latin typeface="General Sans" pitchFamily="2" charset="77"/>
              </a:rPr>
              <a:t>API:</a:t>
            </a:r>
            <a:r>
              <a:rPr lang="en-US" sz="2800" dirty="0">
                <a:solidFill>
                  <a:srgbClr val="0A7A9B"/>
                </a:solidFill>
                <a:latin typeface="General Sans" pitchFamily="2" charset="77"/>
              </a:rPr>
              <a:t> The middleman and communicator between the Client and Server</a:t>
            </a:r>
          </a:p>
          <a:p>
            <a:pPr fontAlgn="base"/>
            <a:endParaRPr lang="en-US" sz="2800" dirty="0">
              <a:solidFill>
                <a:srgbClr val="0A7A9B"/>
              </a:solidFill>
              <a:latin typeface="General Sans" pitchFamily="2" charset="77"/>
            </a:endParaRPr>
          </a:p>
          <a:p>
            <a:pPr fontAlgn="base"/>
            <a:r>
              <a:rPr lang="en-US" sz="2800" b="1" dirty="0">
                <a:solidFill>
                  <a:srgbClr val="0A7A9B"/>
                </a:solidFill>
                <a:latin typeface="General Sans" pitchFamily="2" charset="77"/>
              </a:rPr>
              <a:t>Client:</a:t>
            </a:r>
            <a:r>
              <a:rPr lang="en-US" sz="2800" dirty="0">
                <a:solidFill>
                  <a:srgbClr val="0A7A9B"/>
                </a:solidFill>
                <a:latin typeface="General Sans" pitchFamily="2" charset="77"/>
              </a:rPr>
              <a:t> A computer, laptop, phone that exchanges data with a server through an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AA3D8-5D13-CD48-96CD-C4F3EA8B7890}"/>
              </a:ext>
            </a:extLst>
          </p:cNvPr>
          <p:cNvSpPr txBox="1"/>
          <p:nvPr/>
        </p:nvSpPr>
        <p:spPr>
          <a:xfrm>
            <a:off x="571402" y="420072"/>
            <a:ext cx="516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A7A9B"/>
                </a:solidFill>
                <a:latin typeface="General Sans" pitchFamily="2" charset="77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3733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EA88-B6DE-8D49-B38A-4A7A79EE9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1F10F-7D62-CE41-A3A8-65B3CDC0A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C47135-EB81-B849-B035-7F06A15E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57827" cy="67005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37CF6E-7FDD-7349-A772-838F52880BCC}"/>
              </a:ext>
            </a:extLst>
          </p:cNvPr>
          <p:cNvSpPr/>
          <p:nvPr/>
        </p:nvSpPr>
        <p:spPr>
          <a:xfrm>
            <a:off x="4721712" y="1858963"/>
            <a:ext cx="2312133" cy="914400"/>
          </a:xfrm>
          <a:prstGeom prst="rect">
            <a:avLst/>
          </a:prstGeom>
          <a:solidFill>
            <a:srgbClr val="0A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0C3F52-DF0C-4A44-9E70-58704D90F753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A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94CDC-2FDF-D441-9C7C-88994F25DF30}"/>
              </a:ext>
            </a:extLst>
          </p:cNvPr>
          <p:cNvSpPr/>
          <p:nvPr/>
        </p:nvSpPr>
        <p:spPr>
          <a:xfrm>
            <a:off x="0" y="5008098"/>
            <a:ext cx="9917723" cy="1849902"/>
          </a:xfrm>
          <a:prstGeom prst="rect">
            <a:avLst/>
          </a:prstGeom>
          <a:solidFill>
            <a:srgbClr val="0A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90D23-70DC-A245-A764-199E8047D0B8}"/>
              </a:ext>
            </a:extLst>
          </p:cNvPr>
          <p:cNvSpPr txBox="1"/>
          <p:nvPr/>
        </p:nvSpPr>
        <p:spPr>
          <a:xfrm>
            <a:off x="734376" y="370138"/>
            <a:ext cx="51434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>
                    <a:lumMod val="85000"/>
                  </a:schemeClr>
                </a:solidFill>
                <a:latin typeface="General Sans" pitchFamily="2" charset="77"/>
              </a:rPr>
              <a:t>Q &amp;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B81D23-99AE-3846-9980-40FFC5298541}"/>
              </a:ext>
            </a:extLst>
          </p:cNvPr>
          <p:cNvSpPr txBox="1"/>
          <p:nvPr/>
        </p:nvSpPr>
        <p:spPr>
          <a:xfrm>
            <a:off x="3714897" y="1958863"/>
            <a:ext cx="514340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>
                <a:solidFill>
                  <a:schemeClr val="bg1">
                    <a:lumMod val="85000"/>
                  </a:schemeClr>
                </a:solidFill>
                <a:latin typeface="General Sans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125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EA88-B6DE-8D49-B38A-4A7A79EE9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1F10F-7D62-CE41-A3A8-65B3CDC0A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C47135-EB81-B849-B035-7F06A15E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57827" cy="67005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37CF6E-7FDD-7349-A772-838F52880BCC}"/>
              </a:ext>
            </a:extLst>
          </p:cNvPr>
          <p:cNvSpPr/>
          <p:nvPr/>
        </p:nvSpPr>
        <p:spPr>
          <a:xfrm>
            <a:off x="4721712" y="1858963"/>
            <a:ext cx="2312133" cy="914400"/>
          </a:xfrm>
          <a:prstGeom prst="rect">
            <a:avLst/>
          </a:prstGeom>
          <a:solidFill>
            <a:srgbClr val="0A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0C3F52-DF0C-4A44-9E70-58704D90F753}"/>
              </a:ext>
            </a:extLst>
          </p:cNvPr>
          <p:cNvSpPr/>
          <p:nvPr/>
        </p:nvSpPr>
        <p:spPr>
          <a:xfrm>
            <a:off x="9511933" y="0"/>
            <a:ext cx="2680067" cy="6858000"/>
          </a:xfrm>
          <a:prstGeom prst="rect">
            <a:avLst/>
          </a:prstGeom>
          <a:solidFill>
            <a:srgbClr val="0A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94CDC-2FDF-D441-9C7C-88994F25DF30}"/>
              </a:ext>
            </a:extLst>
          </p:cNvPr>
          <p:cNvSpPr/>
          <p:nvPr/>
        </p:nvSpPr>
        <p:spPr>
          <a:xfrm>
            <a:off x="0" y="5008098"/>
            <a:ext cx="9917723" cy="1849902"/>
          </a:xfrm>
          <a:prstGeom prst="rect">
            <a:avLst/>
          </a:prstGeom>
          <a:solidFill>
            <a:srgbClr val="0A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D03C3-A6F4-D246-A864-42263F7F10DE}"/>
              </a:ext>
            </a:extLst>
          </p:cNvPr>
          <p:cNvSpPr txBox="1"/>
          <p:nvPr/>
        </p:nvSpPr>
        <p:spPr>
          <a:xfrm>
            <a:off x="8472756" y="6192627"/>
            <a:ext cx="377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eneral Sans" pitchFamily="2" charset="77"/>
              </a:rPr>
              <a:t>Presented by Daniel Olagunju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90D23-70DC-A245-A764-199E8047D0B8}"/>
              </a:ext>
            </a:extLst>
          </p:cNvPr>
          <p:cNvSpPr txBox="1"/>
          <p:nvPr/>
        </p:nvSpPr>
        <p:spPr>
          <a:xfrm>
            <a:off x="6583680" y="5297269"/>
            <a:ext cx="514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General Sans" pitchFamily="2" charset="77"/>
              </a:rPr>
              <a:t>Types of Web APIs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58258-8BDD-8C4E-9CE5-EA24438C46A9}"/>
              </a:ext>
            </a:extLst>
          </p:cNvPr>
          <p:cNvSpPr txBox="1"/>
          <p:nvPr/>
        </p:nvSpPr>
        <p:spPr>
          <a:xfrm>
            <a:off x="6738425" y="799197"/>
            <a:ext cx="514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FFFF00"/>
                </a:solidFill>
                <a:latin typeface="General Sans" pitchFamily="2" charset="77"/>
              </a:rPr>
              <a:t>Next Week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C08E3CFA-B48E-B74D-9222-FEF225C20F58}"/>
              </a:ext>
            </a:extLst>
          </p:cNvPr>
          <p:cNvSpPr/>
          <p:nvPr/>
        </p:nvSpPr>
        <p:spPr>
          <a:xfrm>
            <a:off x="9838237" y="1677748"/>
            <a:ext cx="1039178" cy="249194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4B7C9-2097-A341-BD28-FF6E20637C05}"/>
              </a:ext>
            </a:extLst>
          </p:cNvPr>
          <p:cNvSpPr txBox="1"/>
          <p:nvPr/>
        </p:nvSpPr>
        <p:spPr>
          <a:xfrm>
            <a:off x="382772" y="2459504"/>
            <a:ext cx="607759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A7A9B"/>
                </a:solidFill>
                <a:latin typeface="General Sans" pitchFamily="2" charset="77"/>
              </a:rPr>
              <a:t>Because the client and server does not speak same language. </a:t>
            </a:r>
          </a:p>
          <a:p>
            <a:endParaRPr lang="en-US" sz="2400" dirty="0">
              <a:solidFill>
                <a:srgbClr val="0A7A9B"/>
              </a:solidFill>
              <a:latin typeface="General Sans" pitchFamily="2" charset="77"/>
            </a:endParaRPr>
          </a:p>
          <a:p>
            <a:r>
              <a:rPr lang="en-US" sz="2400" dirty="0">
                <a:solidFill>
                  <a:srgbClr val="0A7A9B"/>
                </a:solidFill>
                <a:latin typeface="General Sans" pitchFamily="2" charset="77"/>
              </a:rPr>
              <a:t>However, API has its own language in which both server and client can understand thus making it</a:t>
            </a:r>
          </a:p>
          <a:p>
            <a:endParaRPr lang="en-US" sz="2400" dirty="0">
              <a:solidFill>
                <a:srgbClr val="0A7A9B"/>
              </a:solidFill>
              <a:latin typeface="General Sans" pitchFamily="2" charset="7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A7A9B"/>
                </a:solidFill>
                <a:latin typeface="General Sans" pitchFamily="2" charset="77"/>
              </a:rPr>
              <a:t>improved data quality review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A7A9B"/>
                </a:solidFill>
                <a:latin typeface="General Sans" pitchFamily="2" charset="77"/>
              </a:rPr>
              <a:t>greater flexibility in delivering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A7A9B"/>
                </a:solidFill>
                <a:latin typeface="General Sans" pitchFamily="2" charset="77"/>
              </a:rPr>
              <a:t>faster and easier data migration</a:t>
            </a:r>
            <a:endParaRPr lang="en-US" sz="2800" dirty="0">
              <a:solidFill>
                <a:srgbClr val="0A7A9B"/>
              </a:solidFill>
              <a:latin typeface="General Sa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AA3D8-5D13-CD48-96CD-C4F3EA8B7890}"/>
              </a:ext>
            </a:extLst>
          </p:cNvPr>
          <p:cNvSpPr txBox="1"/>
          <p:nvPr/>
        </p:nvSpPr>
        <p:spPr>
          <a:xfrm>
            <a:off x="571402" y="420072"/>
            <a:ext cx="5160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A7A9B"/>
                </a:solidFill>
                <a:latin typeface="General Sans" pitchFamily="2" charset="77"/>
              </a:rPr>
              <a:t>Why do we need an API/an </a:t>
            </a:r>
            <a:r>
              <a:rPr lang="en-US" sz="3600" b="1" dirty="0" err="1">
                <a:solidFill>
                  <a:srgbClr val="0A7A9B"/>
                </a:solidFill>
                <a:latin typeface="General Sans" pitchFamily="2" charset="77"/>
              </a:rPr>
              <a:t>Intermidiary</a:t>
            </a:r>
            <a:endParaRPr lang="en-US" sz="3600" b="1" dirty="0">
              <a:solidFill>
                <a:srgbClr val="0A7A9B"/>
              </a:solidFill>
              <a:latin typeface="General Sans" pitchFamily="2" charset="77"/>
            </a:endParaRPr>
          </a:p>
        </p:txBody>
      </p:sp>
      <p:pic>
        <p:nvPicPr>
          <p:cNvPr id="3074" name="Picture 2" descr="16,944 Language Barrier Stock Photos, Pictures &amp; Royalty-Free Images -  iStock">
            <a:extLst>
              <a:ext uri="{FF2B5EF4-FFF2-40B4-BE49-F238E27FC236}">
                <a16:creationId xmlns:a16="http://schemas.microsoft.com/office/drawing/2014/main" id="{946EBDBF-EF3E-FD49-B8EB-B9661C5D4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364" y="0"/>
            <a:ext cx="5731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7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4B7C9-2097-A341-BD28-FF6E20637C05}"/>
              </a:ext>
            </a:extLst>
          </p:cNvPr>
          <p:cNvSpPr txBox="1"/>
          <p:nvPr/>
        </p:nvSpPr>
        <p:spPr>
          <a:xfrm>
            <a:off x="354419" y="1417514"/>
            <a:ext cx="114831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A7A9B"/>
                </a:solidFill>
                <a:latin typeface="General Sans" pitchFamily="2" charset="77"/>
              </a:rPr>
              <a:t>SOAP (SIMPLE OBJECT ACCESS PROTOCOL): </a:t>
            </a:r>
            <a:r>
              <a:rPr lang="en-US" sz="2400" dirty="0">
                <a:solidFill>
                  <a:srgbClr val="0A7A9B"/>
                </a:solidFill>
                <a:latin typeface="General Sans" pitchFamily="2" charset="77"/>
              </a:rPr>
              <a:t>It defines messages in XML format used by web applications to communicate with each other.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A7A9B"/>
              </a:solidFill>
              <a:latin typeface="General Sans" pitchFamily="2" charset="77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A7A9B"/>
                </a:solidFill>
                <a:latin typeface="General Sans" pitchFamily="2" charset="77"/>
              </a:rPr>
              <a:t>REST (Representational State Transfer): </a:t>
            </a:r>
            <a:r>
              <a:rPr lang="en-US" sz="2400" dirty="0">
                <a:solidFill>
                  <a:srgbClr val="0A7A9B"/>
                </a:solidFill>
                <a:latin typeface="General Sans" pitchFamily="2" charset="77"/>
              </a:rPr>
              <a:t>It makes use of HTTP to GET, POST, PUT, or DELETE data. It is basically used to take advantage of the existing data.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A7A9B"/>
              </a:solidFill>
              <a:latin typeface="General Sans" pitchFamily="2" charset="77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A7A9B"/>
                </a:solidFill>
                <a:latin typeface="General Sans" pitchFamily="2" charset="77"/>
              </a:rPr>
              <a:t>JSON-RPC: </a:t>
            </a:r>
            <a:r>
              <a:rPr lang="en-US" sz="2400" dirty="0">
                <a:solidFill>
                  <a:srgbClr val="0A7A9B"/>
                </a:solidFill>
                <a:latin typeface="General Sans" pitchFamily="2" charset="77"/>
              </a:rPr>
              <a:t>It use JSON for data transfer and is a light-weight remote procedural call defining few data structure types.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A7A9B"/>
              </a:solidFill>
              <a:latin typeface="General Sans" pitchFamily="2" charset="77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A7A9B"/>
                </a:solidFill>
                <a:latin typeface="General Sans" pitchFamily="2" charset="77"/>
              </a:rPr>
              <a:t>XML-RPC: </a:t>
            </a:r>
            <a:r>
              <a:rPr lang="en-US" sz="2400" dirty="0">
                <a:solidFill>
                  <a:srgbClr val="0A7A9B"/>
                </a:solidFill>
                <a:latin typeface="General Sans" pitchFamily="2" charset="77"/>
              </a:rPr>
              <a:t>It is based on XML and uses HTTP for data transfer. This API is widely used to exchange information between two or more networks.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AA3D8-5D13-CD48-96CD-C4F3EA8B7890}"/>
              </a:ext>
            </a:extLst>
          </p:cNvPr>
          <p:cNvSpPr txBox="1"/>
          <p:nvPr/>
        </p:nvSpPr>
        <p:spPr>
          <a:xfrm>
            <a:off x="571402" y="420072"/>
            <a:ext cx="516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A7A9B"/>
                </a:solidFill>
                <a:latin typeface="General Sans" pitchFamily="2" charset="77"/>
              </a:rPr>
              <a:t>Types of Web APIs</a:t>
            </a:r>
          </a:p>
        </p:txBody>
      </p:sp>
    </p:spTree>
    <p:extLst>
      <p:ext uri="{BB962C8B-B14F-4D97-AF65-F5344CB8AC3E}">
        <p14:creationId xmlns:p14="http://schemas.microsoft.com/office/powerpoint/2010/main" val="322645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288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General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Olagunju</dc:creator>
  <cp:lastModifiedBy>Daniel Olagunju</cp:lastModifiedBy>
  <cp:revision>1</cp:revision>
  <dcterms:created xsi:type="dcterms:W3CDTF">2022-06-13T21:01:16Z</dcterms:created>
  <dcterms:modified xsi:type="dcterms:W3CDTF">2022-06-20T09:11:49Z</dcterms:modified>
</cp:coreProperties>
</file>