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A9B"/>
    <a:srgbClr val="4472C4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42"/>
    <p:restoredTop sz="95840"/>
  </p:normalViewPr>
  <p:slideViewPr>
    <p:cSldViewPr snapToGrid="0" snapToObjects="1">
      <p:cViewPr varScale="1">
        <p:scale>
          <a:sx n="92" d="100"/>
          <a:sy n="92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09E-9DA4-7E47-B9D9-9DFD41FE0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0AB38-0644-A04B-86C6-DB9F7584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5A57-93C6-D54E-8AB4-BE0B1357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DFEA-5328-B048-89B6-803F397A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6FA0-574D-B845-B53B-ADAE47F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D110-746C-3647-9F2D-62CF5C64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F913B-B7C2-4148-A0FA-4D0D511F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2EF5-FB24-C746-8638-96428457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B08D-46B6-2143-B115-A9B2BBE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C871-B070-9E45-BD60-C5BFCA55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157FF-38E7-584E-93EC-106A78BD3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0499E-ED14-8945-A508-05455B05A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7711-55A1-0F46-91AD-0041D835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14F3-CF19-6946-9307-A27D032D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A209-6886-2748-B4BB-6915E717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9D6-BC11-C44D-B1EA-10A99B54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B759-72F3-3943-B689-A04F3309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C5DAC-10AA-8A44-9504-92513336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15CE-8D28-3C4F-BDE7-290492EB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F24E-29C9-5641-A48F-82541BE8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4D31-57AA-4E45-BC9B-0E4FCF13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C8A6-DD82-CC48-A868-270CE209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826B-4588-CD48-96E3-57EA076E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48C3-F09B-FA49-A00B-79CF27B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D56B-D239-D94B-8436-79922ABC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9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567D-406A-E248-BEE9-A293CBA7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5F0A-435E-1943-A471-D2471575C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C7D26-57A7-534E-B676-DB86E338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6F428-D9F3-EA40-A0BA-B190BC4E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4E9-57B1-6A41-B651-001CE5AE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3076-C04B-334B-AFE6-B71200C7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EFDD-0F18-1E44-9451-6A50D7CF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16A22-690F-544A-A81A-DF21A8FDD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D6BA1-AC57-784B-AEFD-6F2A2CC0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EFA0D-0E7E-D447-9C77-A375FC139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98BD4-692C-E24A-9095-45F1D7CDE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2590A-F005-4144-87E5-2E3F6FC0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5B807-B416-9740-BD8E-07967125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BF189-25A3-1F4E-ADCD-915EB157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C597-ADE5-4446-92EF-91B605FA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28707-92E0-6242-8465-1E5B1CB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94FC1-F90B-8649-83A3-F5977366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FF2B3-33D9-2F43-9447-E737B94B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FC626-F88F-2042-8686-8BD07D43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CAC33-2A19-D448-BEB9-26FE7161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9908D-547A-C541-9455-F68CC276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3350-FBD7-7C44-8E0E-94FFA397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453B-CEEB-A345-B53F-AF6381B1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A4A8E-E63A-8C47-80B6-A0516C557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DD71-154A-5D47-BE84-D648E181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FC6F-C139-7B40-AE32-7904CD36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35BD-4B01-7049-8C53-341731FA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C484-0D26-CB4A-BF83-1F25EF7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5D6E5-EEB4-E144-945C-20B7B8832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A7EC3-26A4-4140-87C1-A2F036B4A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56386-E43E-434A-B413-002211C8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C657-861F-C64F-A795-6C50B77A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0A6C-7F29-F74C-8CB8-0DD1456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AF90D-AE35-5F48-8FE8-DD305630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C10C-AAC5-7C46-B886-584067F1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46E5-7F89-FE4F-8F14-0E61830C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7FBF-BC6B-B942-89DC-BC27BE23C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E35C6-9455-A04A-9214-65B17ECDD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EA88-B6DE-8D49-B38A-4A7A79EE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1F10F-7D62-CE41-A3A8-65B3CDC0A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C47135-EB81-B849-B035-7F06A15E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7827" cy="670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7CF6E-7FDD-7349-A772-838F52880BCC}"/>
              </a:ext>
            </a:extLst>
          </p:cNvPr>
          <p:cNvSpPr/>
          <p:nvPr/>
        </p:nvSpPr>
        <p:spPr>
          <a:xfrm>
            <a:off x="4721712" y="1858963"/>
            <a:ext cx="2312133" cy="914400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C3F52-DF0C-4A44-9E70-58704D90F753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D03C3-A6F4-D246-A864-42263F7F10DE}"/>
              </a:ext>
            </a:extLst>
          </p:cNvPr>
          <p:cNvSpPr txBox="1"/>
          <p:nvPr/>
        </p:nvSpPr>
        <p:spPr>
          <a:xfrm>
            <a:off x="8472756" y="6192627"/>
            <a:ext cx="377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Presented by Daniel Olagunju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5A696-E748-F848-AB10-AEAEC4D25FBC}"/>
              </a:ext>
            </a:extLst>
          </p:cNvPr>
          <p:cNvSpPr txBox="1"/>
          <p:nvPr/>
        </p:nvSpPr>
        <p:spPr>
          <a:xfrm>
            <a:off x="3306077" y="2055727"/>
            <a:ext cx="5143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General Sans" pitchFamily="2" charset="77"/>
              </a:rPr>
              <a:t>UdaPeople</a:t>
            </a:r>
            <a:endParaRPr lang="en-US" sz="4400" b="1" dirty="0">
              <a:solidFill>
                <a:schemeClr val="bg1"/>
              </a:solidFill>
              <a:latin typeface="General Sa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90D23-70DC-A245-A764-199E8047D0B8}"/>
              </a:ext>
            </a:extLst>
          </p:cNvPr>
          <p:cNvSpPr txBox="1"/>
          <p:nvPr/>
        </p:nvSpPr>
        <p:spPr>
          <a:xfrm>
            <a:off x="2829609" y="2780792"/>
            <a:ext cx="6532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CI/CD: Why we need it</a:t>
            </a:r>
          </a:p>
        </p:txBody>
      </p:sp>
    </p:spTree>
    <p:extLst>
      <p:ext uri="{BB962C8B-B14F-4D97-AF65-F5344CB8AC3E}">
        <p14:creationId xmlns:p14="http://schemas.microsoft.com/office/powerpoint/2010/main" val="240132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4B7C9-2097-A341-BD28-FF6E20637C05}"/>
              </a:ext>
            </a:extLst>
          </p:cNvPr>
          <p:cNvSpPr txBox="1"/>
          <p:nvPr/>
        </p:nvSpPr>
        <p:spPr>
          <a:xfrm>
            <a:off x="484066" y="1594073"/>
            <a:ext cx="377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neral Sans" pitchFamily="2" charset="77"/>
              </a:rPr>
              <a:t>It is an abbreviation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AA3D8-5D13-CD48-96CD-C4F3EA8B7890}"/>
              </a:ext>
            </a:extLst>
          </p:cNvPr>
          <p:cNvSpPr txBox="1"/>
          <p:nvPr/>
        </p:nvSpPr>
        <p:spPr>
          <a:xfrm>
            <a:off x="346154" y="616520"/>
            <a:ext cx="514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neral Sans" pitchFamily="2" charset="77"/>
              </a:rPr>
              <a:t>What is CI/CD?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57B4-5027-AF4A-9D28-3FD966BCF590}"/>
              </a:ext>
            </a:extLst>
          </p:cNvPr>
          <p:cNvSpPr txBox="1"/>
          <p:nvPr/>
        </p:nvSpPr>
        <p:spPr>
          <a:xfrm>
            <a:off x="737871" y="1925295"/>
            <a:ext cx="104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eneral Sans" pitchFamily="2" charset="77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CE327-A528-9B46-BAD8-6427A52C4621}"/>
              </a:ext>
            </a:extLst>
          </p:cNvPr>
          <p:cNvSpPr txBox="1"/>
          <p:nvPr/>
        </p:nvSpPr>
        <p:spPr>
          <a:xfrm>
            <a:off x="1316689" y="2112910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neral Sans" pitchFamily="2" charset="77"/>
              </a:rPr>
              <a:t>ontinous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E2F80-9BD6-9647-A5E7-D8F3B93A24CC}"/>
              </a:ext>
            </a:extLst>
          </p:cNvPr>
          <p:cNvSpPr txBox="1"/>
          <p:nvPr/>
        </p:nvSpPr>
        <p:spPr>
          <a:xfrm>
            <a:off x="3166253" y="2386960"/>
            <a:ext cx="850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neral Sans" pitchFamily="2" charset="77"/>
              </a:rPr>
              <a:t>CI refers to an approach of automating the integration of code changes from multiple contributors</a:t>
            </a:r>
            <a:endParaRPr lang="en-US" sz="3200" dirty="0">
              <a:latin typeface="General Sa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CC73E-BBBD-9546-9957-9D7DCE6B0DE5}"/>
              </a:ext>
            </a:extLst>
          </p:cNvPr>
          <p:cNvSpPr txBox="1"/>
          <p:nvPr/>
        </p:nvSpPr>
        <p:spPr>
          <a:xfrm>
            <a:off x="777627" y="2718182"/>
            <a:ext cx="104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eneral Sans" pitchFamily="2" charset="77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5556BE-633C-4D48-BA7E-1044E4586860}"/>
              </a:ext>
            </a:extLst>
          </p:cNvPr>
          <p:cNvSpPr txBox="1"/>
          <p:nvPr/>
        </p:nvSpPr>
        <p:spPr>
          <a:xfrm>
            <a:off x="757749" y="3511069"/>
            <a:ext cx="104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eneral Sans" pitchFamily="2" charset="77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6FFF89-2E13-2F4A-88C3-016D68EAFC2B}"/>
              </a:ext>
            </a:extLst>
          </p:cNvPr>
          <p:cNvSpPr txBox="1"/>
          <p:nvPr/>
        </p:nvSpPr>
        <p:spPr>
          <a:xfrm>
            <a:off x="757749" y="4303956"/>
            <a:ext cx="104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eneral Sans" pitchFamily="2" charset="77"/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6C970D-2904-654C-9F7E-5B4C5AD01836}"/>
              </a:ext>
            </a:extLst>
          </p:cNvPr>
          <p:cNvSpPr txBox="1"/>
          <p:nvPr/>
        </p:nvSpPr>
        <p:spPr>
          <a:xfrm>
            <a:off x="1320939" y="3697591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neral Sans" pitchFamily="2" charset="77"/>
              </a:rPr>
              <a:t>ontinous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3609A-B977-9C46-9D41-4D2E3411A5FC}"/>
              </a:ext>
            </a:extLst>
          </p:cNvPr>
          <p:cNvSpPr txBox="1"/>
          <p:nvPr/>
        </p:nvSpPr>
        <p:spPr>
          <a:xfrm>
            <a:off x="993028" y="2932854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neral Sans" pitchFamily="2" charset="77"/>
              </a:rPr>
              <a:t>ntegration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F2AAB-79B0-D446-9BA3-BAACABA7E38E}"/>
              </a:ext>
            </a:extLst>
          </p:cNvPr>
          <p:cNvSpPr txBox="1"/>
          <p:nvPr/>
        </p:nvSpPr>
        <p:spPr>
          <a:xfrm>
            <a:off x="1281183" y="4494033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neral Sans" pitchFamily="2" charset="77"/>
              </a:rPr>
              <a:t>eployment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4850E-FC88-BC4A-B1EE-6A692602F3F2}"/>
              </a:ext>
            </a:extLst>
          </p:cNvPr>
          <p:cNvSpPr txBox="1"/>
          <p:nvPr/>
        </p:nvSpPr>
        <p:spPr>
          <a:xfrm>
            <a:off x="3201759" y="4018900"/>
            <a:ext cx="850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neral Sans" pitchFamily="2" charset="77"/>
              </a:rPr>
              <a:t>CD refers to the automation of deployments in order to deliver value</a:t>
            </a:r>
            <a:endParaRPr lang="en-US" sz="3200" dirty="0">
              <a:latin typeface="General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02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AEECE-3B74-C549-AFD5-ECA1D1ED05E3}"/>
              </a:ext>
            </a:extLst>
          </p:cNvPr>
          <p:cNvSpPr txBox="1"/>
          <p:nvPr/>
        </p:nvSpPr>
        <p:spPr>
          <a:xfrm>
            <a:off x="346154" y="616520"/>
            <a:ext cx="589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neral Sans" pitchFamily="2" charset="77"/>
              </a:rPr>
              <a:t>What is CI/CD? (Cont’d)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358F7-76B4-3944-83E8-1C368953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8" y="1689100"/>
            <a:ext cx="10914822" cy="36382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123383-713D-6A40-9DA8-663FF2207E23}"/>
              </a:ext>
            </a:extLst>
          </p:cNvPr>
          <p:cNvSpPr/>
          <p:nvPr/>
        </p:nvSpPr>
        <p:spPr>
          <a:xfrm>
            <a:off x="2266122" y="2266121"/>
            <a:ext cx="3399182" cy="815009"/>
          </a:xfrm>
          <a:prstGeom prst="rect">
            <a:avLst/>
          </a:prstGeom>
          <a:solidFill>
            <a:srgbClr val="0A7A9B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672FA-6933-854C-88DA-942C0B1AA13C}"/>
              </a:ext>
            </a:extLst>
          </p:cNvPr>
          <p:cNvSpPr/>
          <p:nvPr/>
        </p:nvSpPr>
        <p:spPr>
          <a:xfrm>
            <a:off x="5665304" y="2266120"/>
            <a:ext cx="3399182" cy="815009"/>
          </a:xfrm>
          <a:prstGeom prst="rect">
            <a:avLst/>
          </a:prstGeom>
          <a:solidFill>
            <a:schemeClr val="accent4">
              <a:lumMod val="60000"/>
              <a:lumOff val="40000"/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63312-F9FE-8D4B-AD25-08228C81B568}"/>
              </a:ext>
            </a:extLst>
          </p:cNvPr>
          <p:cNvCxnSpPr/>
          <p:nvPr/>
        </p:nvCxnSpPr>
        <p:spPr>
          <a:xfrm>
            <a:off x="2528888" y="3081129"/>
            <a:ext cx="0" cy="2019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F43480-5556-A64F-85F4-ADE47DBF84FA}"/>
              </a:ext>
            </a:extLst>
          </p:cNvPr>
          <p:cNvCxnSpPr/>
          <p:nvPr/>
        </p:nvCxnSpPr>
        <p:spPr>
          <a:xfrm>
            <a:off x="6203674" y="3081128"/>
            <a:ext cx="0" cy="2019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34827-D028-CF41-BF32-8DE192E076EB}"/>
              </a:ext>
            </a:extLst>
          </p:cNvPr>
          <p:cNvSpPr txBox="1"/>
          <p:nvPr/>
        </p:nvSpPr>
        <p:spPr>
          <a:xfrm>
            <a:off x="876300" y="5124030"/>
            <a:ext cx="3288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neral Sans" pitchFamily="2" charset="77"/>
              </a:rPr>
              <a:t>Continuous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130AC-5F42-AB4F-9BD6-46F108B6660F}"/>
              </a:ext>
            </a:extLst>
          </p:cNvPr>
          <p:cNvSpPr txBox="1"/>
          <p:nvPr/>
        </p:nvSpPr>
        <p:spPr>
          <a:xfrm>
            <a:off x="5151161" y="5143633"/>
            <a:ext cx="247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neral Sans" pitchFamily="2" charset="77"/>
              </a:rPr>
              <a:t>Continuous Deployment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FF6E3-F59C-7C4F-A85F-A0E26F4DB164}"/>
              </a:ext>
            </a:extLst>
          </p:cNvPr>
          <p:cNvSpPr txBox="1"/>
          <p:nvPr/>
        </p:nvSpPr>
        <p:spPr>
          <a:xfrm>
            <a:off x="8898213" y="5090632"/>
            <a:ext cx="257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neral Sans" pitchFamily="2" charset="77"/>
              </a:rPr>
              <a:t>Continuous Delivery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744DDA-3156-FF46-9CE4-94E092476445}"/>
              </a:ext>
            </a:extLst>
          </p:cNvPr>
          <p:cNvSpPr txBox="1"/>
          <p:nvPr/>
        </p:nvSpPr>
        <p:spPr>
          <a:xfrm>
            <a:off x="3662521" y="5275297"/>
            <a:ext cx="116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eneral Sans" pitchFamily="2" charset="77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6AB824-6C3F-1944-A218-5629AAD20DF6}"/>
              </a:ext>
            </a:extLst>
          </p:cNvPr>
          <p:cNvSpPr txBox="1"/>
          <p:nvPr/>
        </p:nvSpPr>
        <p:spPr>
          <a:xfrm>
            <a:off x="7736582" y="5275296"/>
            <a:ext cx="116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eneral Sans" pitchFamily="2" charset="7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3733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05EC8FE-E48F-534A-ABAF-279B1973CFC8}"/>
              </a:ext>
            </a:extLst>
          </p:cNvPr>
          <p:cNvSpPr txBox="1"/>
          <p:nvPr/>
        </p:nvSpPr>
        <p:spPr>
          <a:xfrm>
            <a:off x="398405" y="276885"/>
            <a:ext cx="589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neral Sans" pitchFamily="2" charset="77"/>
              </a:rPr>
              <a:t>Why Udapeople needs it?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6E5E5890-FBE5-BF47-B897-5AE896BDE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36072"/>
              </p:ext>
            </p:extLst>
          </p:nvPr>
        </p:nvGraphicFramePr>
        <p:xfrm>
          <a:off x="577509" y="979673"/>
          <a:ext cx="11036982" cy="51250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518491">
                  <a:extLst>
                    <a:ext uri="{9D8B030D-6E8A-4147-A177-3AD203B41FA5}">
                      <a16:colId xmlns:a16="http://schemas.microsoft.com/office/drawing/2014/main" val="1169993938"/>
                    </a:ext>
                  </a:extLst>
                </a:gridCol>
                <a:gridCol w="5518491">
                  <a:extLst>
                    <a:ext uri="{9D8B030D-6E8A-4147-A177-3AD203B41FA5}">
                      <a16:colId xmlns:a16="http://schemas.microsoft.com/office/drawing/2014/main" val="961669529"/>
                    </a:ext>
                  </a:extLst>
                </a:gridCol>
              </a:tblGrid>
              <a:tr h="41791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eneral Sans" pitchFamily="2" charset="77"/>
                        </a:rPr>
                        <a:t>Technical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eneral Sans" pitchFamily="2" charset="77"/>
                        </a:rPr>
                        <a:t>Business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737889"/>
                  </a:ext>
                </a:extLst>
              </a:tr>
              <a:tr h="663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Better code quality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General Sans" pitchFamily="2" charset="77"/>
                        </a:rPr>
                        <a:t>Protect Revenue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62053"/>
                  </a:ext>
                </a:extLst>
              </a:tr>
              <a:tr h="71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Faster bug fixes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General Sans" pitchFamily="2" charset="77"/>
                        </a:rPr>
                        <a:t>Avoid Extra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614923"/>
                  </a:ext>
                </a:extLst>
              </a:tr>
              <a:tr h="71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Efficient infrastructure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General Sans" pitchFamily="2" charset="77"/>
                        </a:rPr>
                        <a:t>Avoid Extra Cost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62232"/>
                  </a:ext>
                </a:extLst>
              </a:tr>
              <a:tr h="1033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Measurable progress/Less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time to 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General Sans" pitchFamily="2" charset="77"/>
                        </a:rPr>
                        <a:t>Increase Revenue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341390"/>
                  </a:ext>
                </a:extLst>
              </a:tr>
              <a:tr h="71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Collaboration 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Communication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General Sans" pitchFamily="2" charset="77"/>
                        </a:rPr>
                        <a:t>Avoid Extra Cost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11007"/>
                  </a:ext>
                </a:extLst>
              </a:tr>
              <a:tr h="71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Maximized creativity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General Sans" pitchFamily="2" charset="77"/>
                        </a:rPr>
                        <a:t>Protect Revenue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901721"/>
                  </a:ext>
                </a:extLst>
              </a:tr>
            </a:tbl>
          </a:graphicData>
        </a:graphic>
      </p:graphicFrame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689DE393-DACB-AE48-8596-31261C316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33"/>
          <a:stretch/>
        </p:blipFill>
        <p:spPr>
          <a:xfrm>
            <a:off x="756228" y="1494355"/>
            <a:ext cx="684645" cy="566663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8D2D01DE-2ABE-374D-BA5E-B170BCF21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70"/>
          <a:stretch/>
        </p:blipFill>
        <p:spPr>
          <a:xfrm>
            <a:off x="714663" y="2112792"/>
            <a:ext cx="850180" cy="715255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08C01F40-D4C5-0E4A-91B4-73BCC6F304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857"/>
          <a:stretch/>
        </p:blipFill>
        <p:spPr>
          <a:xfrm>
            <a:off x="690218" y="2828047"/>
            <a:ext cx="816663" cy="646331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D46EC7B3-7DA8-1B49-87F6-2045F4DD77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299"/>
          <a:stretch/>
        </p:blipFill>
        <p:spPr>
          <a:xfrm>
            <a:off x="690218" y="3728690"/>
            <a:ext cx="850900" cy="686687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84E2ADA3-0029-DF4C-B7B8-B2BFEDE36E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1792"/>
          <a:stretch/>
        </p:blipFill>
        <p:spPr>
          <a:xfrm>
            <a:off x="782320" y="4676421"/>
            <a:ext cx="724561" cy="5666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98C4F1-8B7D-0347-9F90-B929313815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6805"/>
          <a:stretch/>
        </p:blipFill>
        <p:spPr>
          <a:xfrm>
            <a:off x="756228" y="5396162"/>
            <a:ext cx="825396" cy="6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EA88-B6DE-8D49-B38A-4A7A79EE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1F10F-7D62-CE41-A3A8-65B3CDC0A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C47135-EB81-B849-B035-7F06A15E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7827" cy="670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7CF6E-7FDD-7349-A772-838F52880BCC}"/>
              </a:ext>
            </a:extLst>
          </p:cNvPr>
          <p:cNvSpPr/>
          <p:nvPr/>
        </p:nvSpPr>
        <p:spPr>
          <a:xfrm>
            <a:off x="4721712" y="1858963"/>
            <a:ext cx="2312133" cy="914400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C3F52-DF0C-4A44-9E70-58704D90F753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90D23-70DC-A245-A764-199E8047D0B8}"/>
              </a:ext>
            </a:extLst>
          </p:cNvPr>
          <p:cNvSpPr txBox="1"/>
          <p:nvPr/>
        </p:nvSpPr>
        <p:spPr>
          <a:xfrm>
            <a:off x="501063" y="1546722"/>
            <a:ext cx="10942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The gains of CI/CD is being enjoyed across board in the Industry.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85000"/>
                </a:schemeClr>
              </a:solidFill>
              <a:latin typeface="General Sans" pitchFamily="2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And as a world-class technology company, it is critical to leverage on the value added by CI/CD to scale our products and continually add quality value to our users.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F8674-B587-9E49-94F3-2EA607F96834}"/>
              </a:ext>
            </a:extLst>
          </p:cNvPr>
          <p:cNvSpPr txBox="1"/>
          <p:nvPr/>
        </p:nvSpPr>
        <p:spPr>
          <a:xfrm>
            <a:off x="398405" y="276885"/>
            <a:ext cx="589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eneral Sans" pitchFamily="2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5477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177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General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Olagunju</dc:creator>
  <cp:lastModifiedBy>Daniel Olagunju</cp:lastModifiedBy>
  <cp:revision>3</cp:revision>
  <dcterms:created xsi:type="dcterms:W3CDTF">2022-06-13T21:01:16Z</dcterms:created>
  <dcterms:modified xsi:type="dcterms:W3CDTF">2022-06-20T10:50:32Z</dcterms:modified>
</cp:coreProperties>
</file>