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7A9B"/>
    <a:srgbClr val="4472C4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42"/>
    <p:restoredTop sz="95840"/>
  </p:normalViewPr>
  <p:slideViewPr>
    <p:cSldViewPr snapToGrid="0" snapToObjects="1">
      <p:cViewPr varScale="1">
        <p:scale>
          <a:sx n="92" d="100"/>
          <a:sy n="92" d="100"/>
        </p:scale>
        <p:origin x="184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8309E-9DA4-7E47-B9D9-9DFD41FE0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0AB38-0644-A04B-86C6-DB9F7584E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F5A57-93C6-D54E-8AB4-BE0B1357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F80B-33B2-1340-99DA-BEEC8BECDDCF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DFEA-5328-B048-89B6-803F397A2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46FA0-574D-B845-B53B-ADAE47F7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7130-A9BE-5F4E-9CE9-74D46438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1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4D110-746C-3647-9F2D-62CF5C64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9F913B-B7C2-4148-A0FA-4D0D511FB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42EF5-FB24-C746-8638-964284578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F80B-33B2-1340-99DA-BEEC8BECDDCF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B08D-46B6-2143-B115-A9B2BBE2C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2C871-B070-9E45-BD60-C5BFCA55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7130-A9BE-5F4E-9CE9-74D46438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6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F157FF-38E7-584E-93EC-106A78BD3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40499E-ED14-8945-A508-05455B05A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77711-55A1-0F46-91AD-0041D8350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F80B-33B2-1340-99DA-BEEC8BECDDCF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514F3-CF19-6946-9307-A27D032D1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4A209-6886-2748-B4BB-6915E717E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7130-A9BE-5F4E-9CE9-74D46438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0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F9D6-BC11-C44D-B1EA-10A99B54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BB759-72F3-3943-B689-A04F3309B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C5DAC-10AA-8A44-9504-925133363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F80B-33B2-1340-99DA-BEEC8BECDDCF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215CE-8D28-3C4F-BDE7-290492EB5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6F24E-29C9-5641-A48F-82541BE8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7130-A9BE-5F4E-9CE9-74D46438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8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C4D31-57AA-4E45-BC9B-0E4FCF134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4C8A6-DD82-CC48-A868-270CE2093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6826B-4588-CD48-96E3-57EA076ED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F80B-33B2-1340-99DA-BEEC8BECDDCF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748C3-F09B-FA49-A00B-79CF27BA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4D56B-D239-D94B-8436-79922ABC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7130-A9BE-5F4E-9CE9-74D46438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9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567D-406A-E248-BEE9-A293CBA7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35F0A-435E-1943-A471-D2471575C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C7D26-57A7-534E-B676-DB86E3382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6F428-D9F3-EA40-A0BA-B190BC4E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F80B-33B2-1340-99DA-BEEC8BECDDCF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454E9-57B1-6A41-B651-001CE5AE6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23076-C04B-334B-AFE6-B71200C7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7130-A9BE-5F4E-9CE9-74D46438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5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EFDD-0F18-1E44-9451-6A50D7CFE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16A22-690F-544A-A81A-DF21A8FDD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D6BA1-AC57-784B-AEFD-6F2A2CC03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EFA0D-0E7E-D447-9C77-A375FC139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698BD4-692C-E24A-9095-45F1D7CDE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02590A-F005-4144-87E5-2E3F6FC00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F80B-33B2-1340-99DA-BEEC8BECDDCF}" type="datetimeFigureOut">
              <a:rPr lang="en-US" smtClean="0"/>
              <a:t>6/20/22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55B807-B416-9740-BD8E-07967125E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9BF189-25A3-1F4E-ADCD-915EB157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7130-A9BE-5F4E-9CE9-74D46438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2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9C597-ADE5-4446-92EF-91B605FA3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28707-92E0-6242-8465-1E5B1CBA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F80B-33B2-1340-99DA-BEEC8BECDDCF}" type="datetimeFigureOut">
              <a:rPr lang="en-US" smtClean="0"/>
              <a:t>6/20/22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794FC1-F90B-8649-83A3-F5977366B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FF2B3-33D9-2F43-9447-E737B94BF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7130-A9BE-5F4E-9CE9-74D46438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8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3FC626-F88F-2042-8686-8BD07D43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F80B-33B2-1340-99DA-BEEC8BECDDCF}" type="datetimeFigureOut">
              <a:rPr lang="en-US" smtClean="0"/>
              <a:t>6/20/22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1CAC33-2A19-D448-BEB9-26FE7161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9908D-547A-C541-9455-F68CC276E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7130-A9BE-5F4E-9CE9-74D46438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9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3350-FBD7-7C44-8E0E-94FFA3978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4453B-CEEB-A345-B53F-AF6381B16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A4A8E-E63A-8C47-80B6-A0516C557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4DD71-154A-5D47-BE84-D648E1811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F80B-33B2-1340-99DA-BEEC8BECDDCF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2FC6F-C139-7B40-AE32-7904CD36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435BD-4B01-7049-8C53-341731FA6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7130-A9BE-5F4E-9CE9-74D46438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3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3C484-0D26-CB4A-BF83-1F25EF7EE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85D6E5-EEB4-E144-945C-20B7B8832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A7EC3-26A4-4140-87C1-A2F036B4A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56386-E43E-434A-B413-002211C82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F80B-33B2-1340-99DA-BEEC8BECDDCF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DC657-861F-C64F-A795-6C50B77A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B0A6C-7F29-F74C-8CB8-0DD1456ED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7130-A9BE-5F4E-9CE9-74D46438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1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4AF90D-AE35-5F48-8FE8-DD305630A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4C10C-AAC5-7C46-B886-584067F10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C46E5-7F89-FE4F-8F14-0E61830C9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CF80B-33B2-1340-99DA-BEEC8BECDDCF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E7FBF-BC6B-B942-89DC-BC27BE23C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E35C6-9455-A04A-9214-65B17ECDD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27130-A9BE-5F4E-9CE9-74D46438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3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1EA88-B6DE-8D49-B38A-4A7A79EE98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1F10F-7D62-CE41-A3A8-65B3CDC0AC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1C47135-EB81-B849-B035-7F06A15E9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357827" cy="67005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37CF6E-7FDD-7349-A772-838F52880BCC}"/>
              </a:ext>
            </a:extLst>
          </p:cNvPr>
          <p:cNvSpPr/>
          <p:nvPr/>
        </p:nvSpPr>
        <p:spPr>
          <a:xfrm>
            <a:off x="4721712" y="1858963"/>
            <a:ext cx="2312133" cy="914400"/>
          </a:xfrm>
          <a:prstGeom prst="rect">
            <a:avLst/>
          </a:prstGeom>
          <a:solidFill>
            <a:srgbClr val="0A7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0C3F52-DF0C-4A44-9E70-58704D90F753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5D03C3-A6F4-D246-A864-42263F7F10DE}"/>
              </a:ext>
            </a:extLst>
          </p:cNvPr>
          <p:cNvSpPr txBox="1"/>
          <p:nvPr/>
        </p:nvSpPr>
        <p:spPr>
          <a:xfrm>
            <a:off x="8472756" y="6192627"/>
            <a:ext cx="377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General Sans" pitchFamily="2" charset="77"/>
              </a:rPr>
              <a:t>Presented by Daniel Olagunju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E5A696-E748-F848-AB10-AEAEC4D25FBC}"/>
              </a:ext>
            </a:extLst>
          </p:cNvPr>
          <p:cNvSpPr txBox="1"/>
          <p:nvPr/>
        </p:nvSpPr>
        <p:spPr>
          <a:xfrm>
            <a:off x="3306077" y="2055727"/>
            <a:ext cx="51434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chemeClr val="bg1"/>
                </a:solidFill>
                <a:latin typeface="General Sans" pitchFamily="2" charset="77"/>
              </a:rPr>
              <a:t>UdaPeople</a:t>
            </a:r>
            <a:endParaRPr lang="en-US" sz="4400" b="1" dirty="0">
              <a:solidFill>
                <a:schemeClr val="bg1"/>
              </a:solidFill>
              <a:latin typeface="General Sans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390D23-70DC-A245-A764-199E8047D0B8}"/>
              </a:ext>
            </a:extLst>
          </p:cNvPr>
          <p:cNvSpPr txBox="1"/>
          <p:nvPr/>
        </p:nvSpPr>
        <p:spPr>
          <a:xfrm>
            <a:off x="2829609" y="2780792"/>
            <a:ext cx="65327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>
                    <a:lumMod val="85000"/>
                  </a:schemeClr>
                </a:solidFill>
                <a:latin typeface="General Sans" pitchFamily="2" charset="77"/>
              </a:rPr>
              <a:t>CI/CD: Why we need it</a:t>
            </a:r>
          </a:p>
        </p:txBody>
      </p:sp>
    </p:spTree>
    <p:extLst>
      <p:ext uri="{BB962C8B-B14F-4D97-AF65-F5344CB8AC3E}">
        <p14:creationId xmlns:p14="http://schemas.microsoft.com/office/powerpoint/2010/main" val="240132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4B7C9-2097-A341-BD28-FF6E20637C05}"/>
              </a:ext>
            </a:extLst>
          </p:cNvPr>
          <p:cNvSpPr txBox="1"/>
          <p:nvPr/>
        </p:nvSpPr>
        <p:spPr>
          <a:xfrm>
            <a:off x="484066" y="1594073"/>
            <a:ext cx="3770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eneral Sans" pitchFamily="2" charset="77"/>
              </a:rPr>
              <a:t>It is an abbreviation for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0AA3D8-5D13-CD48-96CD-C4F3EA8B7890}"/>
              </a:ext>
            </a:extLst>
          </p:cNvPr>
          <p:cNvSpPr txBox="1"/>
          <p:nvPr/>
        </p:nvSpPr>
        <p:spPr>
          <a:xfrm>
            <a:off x="346154" y="616520"/>
            <a:ext cx="5143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General Sans" pitchFamily="2" charset="77"/>
              </a:rPr>
              <a:t>What is CI/CD?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457B4-5027-AF4A-9D28-3FD966BCF590}"/>
              </a:ext>
            </a:extLst>
          </p:cNvPr>
          <p:cNvSpPr txBox="1"/>
          <p:nvPr/>
        </p:nvSpPr>
        <p:spPr>
          <a:xfrm>
            <a:off x="737871" y="1925295"/>
            <a:ext cx="1046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General Sans" pitchFamily="2" charset="77"/>
              </a:rPr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6CE327-A528-9B46-BAD8-6427A52C4621}"/>
              </a:ext>
            </a:extLst>
          </p:cNvPr>
          <p:cNvSpPr txBox="1"/>
          <p:nvPr/>
        </p:nvSpPr>
        <p:spPr>
          <a:xfrm>
            <a:off x="1316689" y="2112910"/>
            <a:ext cx="3770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eneral Sans" pitchFamily="2" charset="77"/>
              </a:rPr>
              <a:t>ontinous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6E2F80-9BD6-9647-A5E7-D8F3B93A24CC}"/>
              </a:ext>
            </a:extLst>
          </p:cNvPr>
          <p:cNvSpPr txBox="1"/>
          <p:nvPr/>
        </p:nvSpPr>
        <p:spPr>
          <a:xfrm>
            <a:off x="3166253" y="2386960"/>
            <a:ext cx="8502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neral Sans" pitchFamily="2" charset="77"/>
              </a:rPr>
              <a:t>CI refers to an approach of automating the integration of code changes from multiple contributors</a:t>
            </a:r>
            <a:endParaRPr lang="en-US" sz="3200" dirty="0">
              <a:latin typeface="General Sans" pitchFamily="2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1CC73E-BBBD-9546-9957-9D7DCE6B0DE5}"/>
              </a:ext>
            </a:extLst>
          </p:cNvPr>
          <p:cNvSpPr txBox="1"/>
          <p:nvPr/>
        </p:nvSpPr>
        <p:spPr>
          <a:xfrm>
            <a:off x="777627" y="2718182"/>
            <a:ext cx="1046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General Sans" pitchFamily="2" charset="77"/>
              </a:rPr>
              <a:t>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5556BE-633C-4D48-BA7E-1044E4586860}"/>
              </a:ext>
            </a:extLst>
          </p:cNvPr>
          <p:cNvSpPr txBox="1"/>
          <p:nvPr/>
        </p:nvSpPr>
        <p:spPr>
          <a:xfrm>
            <a:off x="757749" y="3511069"/>
            <a:ext cx="1046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General Sans" pitchFamily="2" charset="77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6FFF89-2E13-2F4A-88C3-016D68EAFC2B}"/>
              </a:ext>
            </a:extLst>
          </p:cNvPr>
          <p:cNvSpPr txBox="1"/>
          <p:nvPr/>
        </p:nvSpPr>
        <p:spPr>
          <a:xfrm>
            <a:off x="757749" y="4303956"/>
            <a:ext cx="1046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General Sans" pitchFamily="2" charset="77"/>
              </a:rPr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6C970D-2904-654C-9F7E-5B4C5AD01836}"/>
              </a:ext>
            </a:extLst>
          </p:cNvPr>
          <p:cNvSpPr txBox="1"/>
          <p:nvPr/>
        </p:nvSpPr>
        <p:spPr>
          <a:xfrm>
            <a:off x="1320939" y="3697591"/>
            <a:ext cx="3770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eneral Sans" pitchFamily="2" charset="77"/>
              </a:rPr>
              <a:t>ontinous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B3609A-B977-9C46-9D41-4D2E3411A5FC}"/>
              </a:ext>
            </a:extLst>
          </p:cNvPr>
          <p:cNvSpPr txBox="1"/>
          <p:nvPr/>
        </p:nvSpPr>
        <p:spPr>
          <a:xfrm>
            <a:off x="993028" y="2932854"/>
            <a:ext cx="3770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eneral Sans" pitchFamily="2" charset="77"/>
              </a:rPr>
              <a:t>ntegration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7F2AAB-79B0-D446-9BA3-BAACABA7E38E}"/>
              </a:ext>
            </a:extLst>
          </p:cNvPr>
          <p:cNvSpPr txBox="1"/>
          <p:nvPr/>
        </p:nvSpPr>
        <p:spPr>
          <a:xfrm>
            <a:off x="1281183" y="4494033"/>
            <a:ext cx="3770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eneral Sans" pitchFamily="2" charset="77"/>
              </a:rPr>
              <a:t>eployment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84850E-FC88-BC4A-B1EE-6A692602F3F2}"/>
              </a:ext>
            </a:extLst>
          </p:cNvPr>
          <p:cNvSpPr txBox="1"/>
          <p:nvPr/>
        </p:nvSpPr>
        <p:spPr>
          <a:xfrm>
            <a:off x="3201759" y="4018900"/>
            <a:ext cx="8502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neral Sans" pitchFamily="2" charset="77"/>
              </a:rPr>
              <a:t>CD refers to the automation of deployments in order to deliver value</a:t>
            </a:r>
            <a:endParaRPr lang="en-US" sz="3200" dirty="0">
              <a:latin typeface="General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702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EAEECE-3B74-C549-AFD5-ECA1D1ED05E3}"/>
              </a:ext>
            </a:extLst>
          </p:cNvPr>
          <p:cNvSpPr txBox="1"/>
          <p:nvPr/>
        </p:nvSpPr>
        <p:spPr>
          <a:xfrm>
            <a:off x="346154" y="616520"/>
            <a:ext cx="5895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General Sans" pitchFamily="2" charset="77"/>
              </a:rPr>
              <a:t>What is CI/CD? (Cont’d)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E358F7-76B4-3944-83E8-1C3689531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78" y="1689100"/>
            <a:ext cx="10914822" cy="363827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123383-713D-6A40-9DA8-663FF2207E23}"/>
              </a:ext>
            </a:extLst>
          </p:cNvPr>
          <p:cNvSpPr/>
          <p:nvPr/>
        </p:nvSpPr>
        <p:spPr>
          <a:xfrm>
            <a:off x="2266122" y="2266121"/>
            <a:ext cx="3399182" cy="815009"/>
          </a:xfrm>
          <a:prstGeom prst="rect">
            <a:avLst/>
          </a:prstGeom>
          <a:solidFill>
            <a:srgbClr val="0A7A9B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F672FA-6933-854C-88DA-942C0B1AA13C}"/>
              </a:ext>
            </a:extLst>
          </p:cNvPr>
          <p:cNvSpPr/>
          <p:nvPr/>
        </p:nvSpPr>
        <p:spPr>
          <a:xfrm>
            <a:off x="5665304" y="2266120"/>
            <a:ext cx="3399182" cy="815009"/>
          </a:xfrm>
          <a:prstGeom prst="rect">
            <a:avLst/>
          </a:prstGeom>
          <a:solidFill>
            <a:schemeClr val="accent4">
              <a:lumMod val="60000"/>
              <a:lumOff val="40000"/>
              <a:alpha val="2902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F63312-F9FE-8D4B-AD25-08228C81B568}"/>
              </a:ext>
            </a:extLst>
          </p:cNvPr>
          <p:cNvCxnSpPr/>
          <p:nvPr/>
        </p:nvCxnSpPr>
        <p:spPr>
          <a:xfrm>
            <a:off x="2528888" y="3081129"/>
            <a:ext cx="0" cy="2019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F43480-5556-A64F-85F4-ADE47DBF84FA}"/>
              </a:ext>
            </a:extLst>
          </p:cNvPr>
          <p:cNvCxnSpPr/>
          <p:nvPr/>
        </p:nvCxnSpPr>
        <p:spPr>
          <a:xfrm>
            <a:off x="6203674" y="3081128"/>
            <a:ext cx="0" cy="2019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9334827-D028-CF41-BF32-8DE192E076EB}"/>
              </a:ext>
            </a:extLst>
          </p:cNvPr>
          <p:cNvSpPr txBox="1"/>
          <p:nvPr/>
        </p:nvSpPr>
        <p:spPr>
          <a:xfrm>
            <a:off x="876300" y="5124030"/>
            <a:ext cx="3288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eneral Sans" pitchFamily="2" charset="77"/>
              </a:rPr>
              <a:t>Continuous Integration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130AC-5F42-AB4F-9BD6-46F108B6660F}"/>
              </a:ext>
            </a:extLst>
          </p:cNvPr>
          <p:cNvSpPr txBox="1"/>
          <p:nvPr/>
        </p:nvSpPr>
        <p:spPr>
          <a:xfrm>
            <a:off x="5151161" y="5143633"/>
            <a:ext cx="2478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eneral Sans" pitchFamily="2" charset="77"/>
              </a:rPr>
              <a:t>Continuous Deployment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EFF6E3-F59C-7C4F-A85F-A0E26F4DB164}"/>
              </a:ext>
            </a:extLst>
          </p:cNvPr>
          <p:cNvSpPr txBox="1"/>
          <p:nvPr/>
        </p:nvSpPr>
        <p:spPr>
          <a:xfrm>
            <a:off x="8898213" y="5090632"/>
            <a:ext cx="2574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eneral Sans" pitchFamily="2" charset="77"/>
              </a:rPr>
              <a:t>Continuous Delivery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744DDA-3156-FF46-9CE4-94E092476445}"/>
              </a:ext>
            </a:extLst>
          </p:cNvPr>
          <p:cNvSpPr txBox="1"/>
          <p:nvPr/>
        </p:nvSpPr>
        <p:spPr>
          <a:xfrm>
            <a:off x="3662521" y="5275297"/>
            <a:ext cx="1161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General Sans" pitchFamily="2" charset="77"/>
              </a:rPr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6AB824-6C3F-1944-A218-5629AAD20DF6}"/>
              </a:ext>
            </a:extLst>
          </p:cNvPr>
          <p:cNvSpPr txBox="1"/>
          <p:nvPr/>
        </p:nvSpPr>
        <p:spPr>
          <a:xfrm>
            <a:off x="7736582" y="5275296"/>
            <a:ext cx="1161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General Sans" pitchFamily="2" charset="77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937331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05EC8FE-E48F-534A-ABAF-279B1973CFC8}"/>
              </a:ext>
            </a:extLst>
          </p:cNvPr>
          <p:cNvSpPr txBox="1"/>
          <p:nvPr/>
        </p:nvSpPr>
        <p:spPr>
          <a:xfrm>
            <a:off x="398405" y="276885"/>
            <a:ext cx="5895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General Sans" pitchFamily="2" charset="77"/>
              </a:rPr>
              <a:t>Why Udapeople needs it?</a:t>
            </a:r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6E5E5890-FBE5-BF47-B897-5AE896BDE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936072"/>
              </p:ext>
            </p:extLst>
          </p:nvPr>
        </p:nvGraphicFramePr>
        <p:xfrm>
          <a:off x="577509" y="979673"/>
          <a:ext cx="11036982" cy="512509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518491">
                  <a:extLst>
                    <a:ext uri="{9D8B030D-6E8A-4147-A177-3AD203B41FA5}">
                      <a16:colId xmlns:a16="http://schemas.microsoft.com/office/drawing/2014/main" val="1169993938"/>
                    </a:ext>
                  </a:extLst>
                </a:gridCol>
                <a:gridCol w="5518491">
                  <a:extLst>
                    <a:ext uri="{9D8B030D-6E8A-4147-A177-3AD203B41FA5}">
                      <a16:colId xmlns:a16="http://schemas.microsoft.com/office/drawing/2014/main" val="961669529"/>
                    </a:ext>
                  </a:extLst>
                </a:gridCol>
              </a:tblGrid>
              <a:tr h="41791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General Sans" pitchFamily="2" charset="77"/>
                        </a:rPr>
                        <a:t>Technical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General Sans" pitchFamily="2" charset="77"/>
                        </a:rPr>
                        <a:t>Business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737889"/>
                  </a:ext>
                </a:extLst>
              </a:tr>
              <a:tr h="663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General Sans" pitchFamily="2" charset="77"/>
                          <a:ea typeface="+mn-ea"/>
                          <a:cs typeface="+mn-cs"/>
                        </a:rPr>
                        <a:t>               Better code quality</a:t>
                      </a:r>
                    </a:p>
                  </a:txBody>
                  <a:tcPr anchor="ctr"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General Sans" pitchFamily="2" charset="77"/>
                        </a:rPr>
                        <a:t>Protect Revenue</a:t>
                      </a:r>
                    </a:p>
                  </a:txBody>
                  <a:tcPr anchor="ctr"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62053"/>
                  </a:ext>
                </a:extLst>
              </a:tr>
              <a:tr h="715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General Sans" pitchFamily="2" charset="77"/>
                          <a:ea typeface="+mn-ea"/>
                          <a:cs typeface="+mn-cs"/>
                        </a:rPr>
                        <a:t>               Faster bug fixes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General Sans" pitchFamily="2" charset="77"/>
                        </a:rPr>
                        <a:t>Avoid Extra Cost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9614923"/>
                  </a:ext>
                </a:extLst>
              </a:tr>
              <a:tr h="715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General Sans" pitchFamily="2" charset="77"/>
                          <a:ea typeface="+mn-ea"/>
                          <a:cs typeface="+mn-cs"/>
                        </a:rPr>
                        <a:t>               Efficient infrastructure</a:t>
                      </a:r>
                    </a:p>
                  </a:txBody>
                  <a:tcPr anchor="ctr"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General Sans" pitchFamily="2" charset="77"/>
                        </a:rPr>
                        <a:t>Avoid Extra Cost</a:t>
                      </a:r>
                    </a:p>
                  </a:txBody>
                  <a:tcPr anchor="ctr"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762232"/>
                  </a:ext>
                </a:extLst>
              </a:tr>
              <a:tr h="10339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General Sans" pitchFamily="2" charset="77"/>
                          <a:ea typeface="+mn-ea"/>
                          <a:cs typeface="+mn-cs"/>
                        </a:rPr>
                        <a:t>               Measurable progress/Less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General Sans" pitchFamily="2" charset="77"/>
                          <a:ea typeface="+mn-ea"/>
                          <a:cs typeface="+mn-cs"/>
                        </a:rPr>
                        <a:t>               time to Market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General Sans" pitchFamily="2" charset="77"/>
                        </a:rPr>
                        <a:t>Increase Revenue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4341390"/>
                  </a:ext>
                </a:extLst>
              </a:tr>
              <a:tr h="715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General Sans" pitchFamily="2" charset="77"/>
                          <a:ea typeface="+mn-ea"/>
                          <a:cs typeface="+mn-cs"/>
                        </a:rPr>
                        <a:t>               Collaboration and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General Sans" pitchFamily="2" charset="77"/>
                          <a:ea typeface="+mn-ea"/>
                          <a:cs typeface="+mn-cs"/>
                        </a:rPr>
                        <a:t>               Communication</a:t>
                      </a:r>
                    </a:p>
                  </a:txBody>
                  <a:tcPr anchor="ctr"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General Sans" pitchFamily="2" charset="77"/>
                        </a:rPr>
                        <a:t>Avoid Extra Cost</a:t>
                      </a:r>
                    </a:p>
                  </a:txBody>
                  <a:tcPr anchor="ctr"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411007"/>
                  </a:ext>
                </a:extLst>
              </a:tr>
              <a:tr h="715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General Sans" pitchFamily="2" charset="77"/>
                          <a:ea typeface="+mn-ea"/>
                          <a:cs typeface="+mn-cs"/>
                        </a:rPr>
                        <a:t>               Maximized creativity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General Sans" pitchFamily="2" charset="77"/>
                        </a:rPr>
                        <a:t>Protect Revenue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901721"/>
                  </a:ext>
                </a:extLst>
              </a:tr>
            </a:tbl>
          </a:graphicData>
        </a:graphic>
      </p:graphicFrame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689DE393-DACB-AE48-8596-31261C316A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233"/>
          <a:stretch/>
        </p:blipFill>
        <p:spPr>
          <a:xfrm>
            <a:off x="756228" y="1494355"/>
            <a:ext cx="684645" cy="566663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8D2D01DE-2ABE-374D-BA5E-B170BCF213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870"/>
          <a:stretch/>
        </p:blipFill>
        <p:spPr>
          <a:xfrm>
            <a:off x="714663" y="2112792"/>
            <a:ext cx="850180" cy="715255"/>
          </a:xfrm>
          <a:prstGeom prst="rect">
            <a:avLst/>
          </a:prstGeom>
        </p:spPr>
      </p:pic>
      <p:pic>
        <p:nvPicPr>
          <p:cNvPr id="17" name="Picture 16" descr="Shape&#10;&#10;Description automatically generated with low confidence">
            <a:extLst>
              <a:ext uri="{FF2B5EF4-FFF2-40B4-BE49-F238E27FC236}">
                <a16:creationId xmlns:a16="http://schemas.microsoft.com/office/drawing/2014/main" id="{08C01F40-D4C5-0E4A-91B4-73BCC6F304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857"/>
          <a:stretch/>
        </p:blipFill>
        <p:spPr>
          <a:xfrm>
            <a:off x="690218" y="2828047"/>
            <a:ext cx="816663" cy="646331"/>
          </a:xfrm>
          <a:prstGeom prst="rect">
            <a:avLst/>
          </a:prstGeom>
        </p:spPr>
      </p:pic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D46EC7B3-7DA8-1B49-87F6-2045F4DD77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9299"/>
          <a:stretch/>
        </p:blipFill>
        <p:spPr>
          <a:xfrm>
            <a:off x="690218" y="3728690"/>
            <a:ext cx="850900" cy="686687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low confidence">
            <a:extLst>
              <a:ext uri="{FF2B5EF4-FFF2-40B4-BE49-F238E27FC236}">
                <a16:creationId xmlns:a16="http://schemas.microsoft.com/office/drawing/2014/main" id="{84E2ADA3-0029-DF4C-B7B8-B2BFEDE36E1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1792"/>
          <a:stretch/>
        </p:blipFill>
        <p:spPr>
          <a:xfrm>
            <a:off x="782320" y="4676421"/>
            <a:ext cx="724561" cy="56666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798C4F1-8B7D-0347-9F90-B9293138152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6805"/>
          <a:stretch/>
        </p:blipFill>
        <p:spPr>
          <a:xfrm>
            <a:off x="756228" y="5396162"/>
            <a:ext cx="825396" cy="68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53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1EA88-B6DE-8D49-B38A-4A7A79EE98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1F10F-7D62-CE41-A3A8-65B3CDC0AC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1C47135-EB81-B849-B035-7F06A15E9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357827" cy="67005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37CF6E-7FDD-7349-A772-838F52880BCC}"/>
              </a:ext>
            </a:extLst>
          </p:cNvPr>
          <p:cNvSpPr/>
          <p:nvPr/>
        </p:nvSpPr>
        <p:spPr>
          <a:xfrm>
            <a:off x="4721712" y="1858963"/>
            <a:ext cx="2312133" cy="914400"/>
          </a:xfrm>
          <a:prstGeom prst="rect">
            <a:avLst/>
          </a:prstGeom>
          <a:solidFill>
            <a:srgbClr val="0A7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0C3F52-DF0C-4A44-9E70-58704D90F753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390D23-70DC-A245-A764-199E8047D0B8}"/>
              </a:ext>
            </a:extLst>
          </p:cNvPr>
          <p:cNvSpPr txBox="1"/>
          <p:nvPr/>
        </p:nvSpPr>
        <p:spPr>
          <a:xfrm>
            <a:off x="501063" y="1546722"/>
            <a:ext cx="109427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General Sans" pitchFamily="2" charset="77"/>
              </a:rPr>
              <a:t>The gains of CI/CD is being enjoyed across board in the Industry.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>
                  <a:lumMod val="85000"/>
                </a:schemeClr>
              </a:solidFill>
              <a:latin typeface="General Sans" pitchFamily="2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General Sans" pitchFamily="2" charset="77"/>
              </a:rPr>
              <a:t>And as a world-class technology company, it is critical to leverage on the value added by CI/CD to scale our products and continually add quality value to our users.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F8674-B587-9E49-94F3-2EA607F96834}"/>
              </a:ext>
            </a:extLst>
          </p:cNvPr>
          <p:cNvSpPr txBox="1"/>
          <p:nvPr/>
        </p:nvSpPr>
        <p:spPr>
          <a:xfrm>
            <a:off x="398405" y="276885"/>
            <a:ext cx="5895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General Sans" pitchFamily="2" charset="77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54778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177</Words>
  <Application>Microsoft Macintosh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General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Olagunju</dc:creator>
  <cp:lastModifiedBy>Daniel Olagunju</cp:lastModifiedBy>
  <cp:revision>3</cp:revision>
  <dcterms:created xsi:type="dcterms:W3CDTF">2022-06-13T21:01:16Z</dcterms:created>
  <dcterms:modified xsi:type="dcterms:W3CDTF">2022-06-20T18:41:08Z</dcterms:modified>
</cp:coreProperties>
</file>