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49"/>
    <p:restoredTop sz="86447"/>
  </p:normalViewPr>
  <p:slideViewPr>
    <p:cSldViewPr snapToGrid="0" snapToObjects="1">
      <p:cViewPr varScale="1">
        <p:scale>
          <a:sx n="80" d="100"/>
          <a:sy n="80" d="100"/>
        </p:scale>
        <p:origin x="296" y="176"/>
      </p:cViewPr>
      <p:guideLst/>
    </p:cSldViewPr>
  </p:slideViewPr>
  <p:outlineViewPr>
    <p:cViewPr>
      <p:scale>
        <a:sx n="33" d="100"/>
        <a:sy n="33" d="100"/>
      </p:scale>
      <p:origin x="0" y="-97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E9177-88AA-4BA6-9C68-A8CFDF8D1DF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FD83366-4352-4478-A12D-65994B7EAA24}">
      <dgm:prSet/>
      <dgm:spPr/>
      <dgm:t>
        <a:bodyPr/>
        <a:lstStyle/>
        <a:p>
          <a:r>
            <a:rPr lang="en-US" dirty="0"/>
            <a:t>Other types of machine learning models could help us solve recommender issues, estimating a continuous value, uncover clusters in the structure of data and more. But here we need to predict either severity code 1 or 2 based on the set with conditions. So we need a classification model.</a:t>
          </a:r>
        </a:p>
      </dgm:t>
    </dgm:pt>
    <dgm:pt modelId="{2AA378D8-FC8D-4167-9FAE-70D665E9CFAB}" type="parTrans" cxnId="{BD1F1461-0EAE-4F83-9E8B-14EDCFC351CD}">
      <dgm:prSet/>
      <dgm:spPr/>
      <dgm:t>
        <a:bodyPr/>
        <a:lstStyle/>
        <a:p>
          <a:endParaRPr lang="en-US"/>
        </a:p>
      </dgm:t>
    </dgm:pt>
    <dgm:pt modelId="{A8CBC682-0FFD-476A-9771-576B30BB6587}" type="sibTrans" cxnId="{BD1F1461-0EAE-4F83-9E8B-14EDCFC351CD}">
      <dgm:prSet/>
      <dgm:spPr/>
      <dgm:t>
        <a:bodyPr/>
        <a:lstStyle/>
        <a:p>
          <a:endParaRPr lang="en-US"/>
        </a:p>
      </dgm:t>
    </dgm:pt>
    <dgm:pt modelId="{71A78766-D5B0-4BB9-AF00-B73DCD84329D}">
      <dgm:prSet/>
      <dgm:spPr/>
      <dgm:t>
        <a:bodyPr/>
        <a:lstStyle/>
        <a:p>
          <a:r>
            <a:rPr lang="en-US"/>
            <a:t>In machine learning classification attempts to learn the relationship between a set of feature variables and a target variable of interest – respectively the conditions and the severity code. </a:t>
          </a:r>
        </a:p>
      </dgm:t>
    </dgm:pt>
    <dgm:pt modelId="{43B53E15-460C-4DE1-AD9C-443BFFC2D861}" type="parTrans" cxnId="{A1509BA0-77B0-4531-BE5E-9425DA99EF62}">
      <dgm:prSet/>
      <dgm:spPr/>
      <dgm:t>
        <a:bodyPr/>
        <a:lstStyle/>
        <a:p>
          <a:endParaRPr lang="en-US"/>
        </a:p>
      </dgm:t>
    </dgm:pt>
    <dgm:pt modelId="{8B18BE62-A5CC-4406-95E5-84199601F747}" type="sibTrans" cxnId="{A1509BA0-77B0-4531-BE5E-9425DA99EF62}">
      <dgm:prSet/>
      <dgm:spPr/>
      <dgm:t>
        <a:bodyPr/>
        <a:lstStyle/>
        <a:p>
          <a:endParaRPr lang="en-US"/>
        </a:p>
      </dgm:t>
    </dgm:pt>
    <dgm:pt modelId="{BDDE1147-0019-4451-854D-E93340E952AE}">
      <dgm:prSet/>
      <dgm:spPr/>
      <dgm:t>
        <a:bodyPr/>
        <a:lstStyle/>
        <a:p>
          <a:r>
            <a:rPr lang="en-US" dirty="0"/>
            <a:t>Given a set of training data with target labels, classification determines the class label for an unlabeled test case. Having the labels we can supervise the model to train to predict new cases. </a:t>
          </a:r>
        </a:p>
      </dgm:t>
    </dgm:pt>
    <dgm:pt modelId="{E1BC1659-27D8-40DF-BFAA-0166F7AE4266}" type="parTrans" cxnId="{198A3112-2714-4DBF-98A9-2E1EC3EBB5E9}">
      <dgm:prSet/>
      <dgm:spPr/>
      <dgm:t>
        <a:bodyPr/>
        <a:lstStyle/>
        <a:p>
          <a:endParaRPr lang="en-US"/>
        </a:p>
      </dgm:t>
    </dgm:pt>
    <dgm:pt modelId="{3FF49CCB-EB9B-4789-A974-26461266E73D}" type="sibTrans" cxnId="{198A3112-2714-4DBF-98A9-2E1EC3EBB5E9}">
      <dgm:prSet/>
      <dgm:spPr/>
      <dgm:t>
        <a:bodyPr/>
        <a:lstStyle/>
        <a:p>
          <a:endParaRPr lang="en-US"/>
        </a:p>
      </dgm:t>
    </dgm:pt>
    <dgm:pt modelId="{80ADDA92-C465-4649-BD76-2EDF2BEF1E6B}" type="pres">
      <dgm:prSet presAssocID="{83AE9177-88AA-4BA6-9C68-A8CFDF8D1DF9}" presName="linear" presStyleCnt="0">
        <dgm:presLayoutVars>
          <dgm:animLvl val="lvl"/>
          <dgm:resizeHandles val="exact"/>
        </dgm:presLayoutVars>
      </dgm:prSet>
      <dgm:spPr/>
    </dgm:pt>
    <dgm:pt modelId="{AF98E027-52E2-6345-B670-85CD9BD9EB2C}" type="pres">
      <dgm:prSet presAssocID="{DFD83366-4352-4478-A12D-65994B7EAA24}" presName="parentText" presStyleLbl="node1" presStyleIdx="0" presStyleCnt="3">
        <dgm:presLayoutVars>
          <dgm:chMax val="0"/>
          <dgm:bulletEnabled val="1"/>
        </dgm:presLayoutVars>
      </dgm:prSet>
      <dgm:spPr/>
    </dgm:pt>
    <dgm:pt modelId="{5DE81B65-5548-7940-8D4D-BBF45A0EDE75}" type="pres">
      <dgm:prSet presAssocID="{A8CBC682-0FFD-476A-9771-576B30BB6587}" presName="spacer" presStyleCnt="0"/>
      <dgm:spPr/>
    </dgm:pt>
    <dgm:pt modelId="{85136962-3445-1F4F-874D-6075C44B5F4D}" type="pres">
      <dgm:prSet presAssocID="{71A78766-D5B0-4BB9-AF00-B73DCD84329D}" presName="parentText" presStyleLbl="node1" presStyleIdx="1" presStyleCnt="3">
        <dgm:presLayoutVars>
          <dgm:chMax val="0"/>
          <dgm:bulletEnabled val="1"/>
        </dgm:presLayoutVars>
      </dgm:prSet>
      <dgm:spPr/>
    </dgm:pt>
    <dgm:pt modelId="{5447C5C2-CCEC-264D-AD28-684284F17DBC}" type="pres">
      <dgm:prSet presAssocID="{8B18BE62-A5CC-4406-95E5-84199601F747}" presName="spacer" presStyleCnt="0"/>
      <dgm:spPr/>
    </dgm:pt>
    <dgm:pt modelId="{AF50935C-F973-0047-9E18-27EAA1632313}" type="pres">
      <dgm:prSet presAssocID="{BDDE1147-0019-4451-854D-E93340E952AE}" presName="parentText" presStyleLbl="node1" presStyleIdx="2" presStyleCnt="3">
        <dgm:presLayoutVars>
          <dgm:chMax val="0"/>
          <dgm:bulletEnabled val="1"/>
        </dgm:presLayoutVars>
      </dgm:prSet>
      <dgm:spPr/>
    </dgm:pt>
  </dgm:ptLst>
  <dgm:cxnLst>
    <dgm:cxn modelId="{198A3112-2714-4DBF-98A9-2E1EC3EBB5E9}" srcId="{83AE9177-88AA-4BA6-9C68-A8CFDF8D1DF9}" destId="{BDDE1147-0019-4451-854D-E93340E952AE}" srcOrd="2" destOrd="0" parTransId="{E1BC1659-27D8-40DF-BFAA-0166F7AE4266}" sibTransId="{3FF49CCB-EB9B-4789-A974-26461266E73D}"/>
    <dgm:cxn modelId="{0BD6F219-9553-6649-8D02-682544332719}" type="presOf" srcId="{83AE9177-88AA-4BA6-9C68-A8CFDF8D1DF9}" destId="{80ADDA92-C465-4649-BD76-2EDF2BEF1E6B}" srcOrd="0" destOrd="0" presId="urn:microsoft.com/office/officeart/2005/8/layout/vList2"/>
    <dgm:cxn modelId="{29BCAC2C-AA14-4B4F-B584-5512C4D2B585}" type="presOf" srcId="{DFD83366-4352-4478-A12D-65994B7EAA24}" destId="{AF98E027-52E2-6345-B670-85CD9BD9EB2C}" srcOrd="0" destOrd="0" presId="urn:microsoft.com/office/officeart/2005/8/layout/vList2"/>
    <dgm:cxn modelId="{FFCB3960-AF63-194A-8C79-B4AF9A2A4D28}" type="presOf" srcId="{BDDE1147-0019-4451-854D-E93340E952AE}" destId="{AF50935C-F973-0047-9E18-27EAA1632313}" srcOrd="0" destOrd="0" presId="urn:microsoft.com/office/officeart/2005/8/layout/vList2"/>
    <dgm:cxn modelId="{BD1F1461-0EAE-4F83-9E8B-14EDCFC351CD}" srcId="{83AE9177-88AA-4BA6-9C68-A8CFDF8D1DF9}" destId="{DFD83366-4352-4478-A12D-65994B7EAA24}" srcOrd="0" destOrd="0" parTransId="{2AA378D8-FC8D-4167-9FAE-70D665E9CFAB}" sibTransId="{A8CBC682-0FFD-476A-9771-576B30BB6587}"/>
    <dgm:cxn modelId="{A1509BA0-77B0-4531-BE5E-9425DA99EF62}" srcId="{83AE9177-88AA-4BA6-9C68-A8CFDF8D1DF9}" destId="{71A78766-D5B0-4BB9-AF00-B73DCD84329D}" srcOrd="1" destOrd="0" parTransId="{43B53E15-460C-4DE1-AD9C-443BFFC2D861}" sibTransId="{8B18BE62-A5CC-4406-95E5-84199601F747}"/>
    <dgm:cxn modelId="{DB917DC8-55D4-4944-A6F0-28316B9F5238}" type="presOf" srcId="{71A78766-D5B0-4BB9-AF00-B73DCD84329D}" destId="{85136962-3445-1F4F-874D-6075C44B5F4D}" srcOrd="0" destOrd="0" presId="urn:microsoft.com/office/officeart/2005/8/layout/vList2"/>
    <dgm:cxn modelId="{3C745652-E21C-804E-B03D-8398558209FF}" type="presParOf" srcId="{80ADDA92-C465-4649-BD76-2EDF2BEF1E6B}" destId="{AF98E027-52E2-6345-B670-85CD9BD9EB2C}" srcOrd="0" destOrd="0" presId="urn:microsoft.com/office/officeart/2005/8/layout/vList2"/>
    <dgm:cxn modelId="{E2322B4E-F4CB-324E-B60A-0244DC215AD0}" type="presParOf" srcId="{80ADDA92-C465-4649-BD76-2EDF2BEF1E6B}" destId="{5DE81B65-5548-7940-8D4D-BBF45A0EDE75}" srcOrd="1" destOrd="0" presId="urn:microsoft.com/office/officeart/2005/8/layout/vList2"/>
    <dgm:cxn modelId="{4403702C-0FB0-E645-9BE7-3DAE43A1BD78}" type="presParOf" srcId="{80ADDA92-C465-4649-BD76-2EDF2BEF1E6B}" destId="{85136962-3445-1F4F-874D-6075C44B5F4D}" srcOrd="2" destOrd="0" presId="urn:microsoft.com/office/officeart/2005/8/layout/vList2"/>
    <dgm:cxn modelId="{3EED5596-A479-8046-BBBE-6A4AAB4ED0DF}" type="presParOf" srcId="{80ADDA92-C465-4649-BD76-2EDF2BEF1E6B}" destId="{5447C5C2-CCEC-264D-AD28-684284F17DBC}" srcOrd="3" destOrd="0" presId="urn:microsoft.com/office/officeart/2005/8/layout/vList2"/>
    <dgm:cxn modelId="{E12FDBFA-09A4-A341-BE63-FD607967B0B8}" type="presParOf" srcId="{80ADDA92-C465-4649-BD76-2EDF2BEF1E6B}" destId="{AF50935C-F973-0047-9E18-27EAA163231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8E027-52E2-6345-B670-85CD9BD9EB2C}">
      <dsp:nvSpPr>
        <dsp:cNvPr id="0" name=""/>
        <dsp:cNvSpPr/>
      </dsp:nvSpPr>
      <dsp:spPr>
        <a:xfrm>
          <a:off x="0" y="328096"/>
          <a:ext cx="6891187" cy="12132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Other types of machine learning models could help us solve recommender issues, estimating a continuous value, uncover clusters in the structure of data and more. But here we need to predict either severity code 1 or 2 based on the set with conditions. So we need a classification model.</a:t>
          </a:r>
        </a:p>
      </dsp:txBody>
      <dsp:txXfrm>
        <a:off x="59228" y="387324"/>
        <a:ext cx="6772731" cy="1094833"/>
      </dsp:txXfrm>
    </dsp:sp>
    <dsp:sp modelId="{85136962-3445-1F4F-874D-6075C44B5F4D}">
      <dsp:nvSpPr>
        <dsp:cNvPr id="0" name=""/>
        <dsp:cNvSpPr/>
      </dsp:nvSpPr>
      <dsp:spPr>
        <a:xfrm>
          <a:off x="0" y="1590346"/>
          <a:ext cx="6891187" cy="121328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 machine learning classification attempts to learn the relationship between a set of feature variables and a target variable of interest – respectively the conditions and the severity code. </a:t>
          </a:r>
        </a:p>
      </dsp:txBody>
      <dsp:txXfrm>
        <a:off x="59228" y="1649574"/>
        <a:ext cx="6772731" cy="1094833"/>
      </dsp:txXfrm>
    </dsp:sp>
    <dsp:sp modelId="{AF50935C-F973-0047-9E18-27EAA1632313}">
      <dsp:nvSpPr>
        <dsp:cNvPr id="0" name=""/>
        <dsp:cNvSpPr/>
      </dsp:nvSpPr>
      <dsp:spPr>
        <a:xfrm>
          <a:off x="0" y="2852595"/>
          <a:ext cx="6891187" cy="121328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Given a set of training data with target labels, classification determines the class label for an unlabeled test case. Having the labels we can supervise the model to train to predict new cases. </a:t>
          </a:r>
        </a:p>
      </dsp:txBody>
      <dsp:txXfrm>
        <a:off x="59228" y="2911823"/>
        <a:ext cx="6772731" cy="1094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7520F-B492-5A49-A4BE-E2E83F169941}" type="datetimeFigureOut">
              <a:rPr lang="nb-NO" smtClean="0"/>
              <a:t>14.11.2020</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E0663-02A1-2740-B46D-4B5439EC89A3}" type="slidenum">
              <a:rPr lang="nb-NO" smtClean="0"/>
              <a:t>‹#›</a:t>
            </a:fld>
            <a:endParaRPr lang="nb-NO"/>
          </a:p>
        </p:txBody>
      </p:sp>
    </p:spTree>
    <p:extLst>
      <p:ext uri="{BB962C8B-B14F-4D97-AF65-F5344CB8AC3E}">
        <p14:creationId xmlns:p14="http://schemas.microsoft.com/office/powerpoint/2010/main" val="41901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EB6E0663-02A1-2740-B46D-4B5439EC89A3}" type="slidenum">
              <a:rPr lang="nb-NO" smtClean="0"/>
              <a:t>4</a:t>
            </a:fld>
            <a:endParaRPr lang="nb-NO"/>
          </a:p>
        </p:txBody>
      </p:sp>
    </p:spTree>
    <p:extLst>
      <p:ext uri="{BB962C8B-B14F-4D97-AF65-F5344CB8AC3E}">
        <p14:creationId xmlns:p14="http://schemas.microsoft.com/office/powerpoint/2010/main" val="1905940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EB6E0663-02A1-2740-B46D-4B5439EC89A3}" type="slidenum">
              <a:rPr lang="nb-NO" smtClean="0"/>
              <a:t>5</a:t>
            </a:fld>
            <a:endParaRPr lang="nb-NO"/>
          </a:p>
        </p:txBody>
      </p:sp>
    </p:spTree>
    <p:extLst>
      <p:ext uri="{BB962C8B-B14F-4D97-AF65-F5344CB8AC3E}">
        <p14:creationId xmlns:p14="http://schemas.microsoft.com/office/powerpoint/2010/main" val="78514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EB6E0663-02A1-2740-B46D-4B5439EC89A3}" type="slidenum">
              <a:rPr lang="nb-NO" smtClean="0"/>
              <a:t>6</a:t>
            </a:fld>
            <a:endParaRPr lang="nb-NO"/>
          </a:p>
        </p:txBody>
      </p:sp>
    </p:spTree>
    <p:extLst>
      <p:ext uri="{BB962C8B-B14F-4D97-AF65-F5344CB8AC3E}">
        <p14:creationId xmlns:p14="http://schemas.microsoft.com/office/powerpoint/2010/main" val="2710276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sz="1200" kern="1200" dirty="0">
                <a:solidFill>
                  <a:schemeClr val="tx1"/>
                </a:solidFill>
                <a:effectLst/>
                <a:latin typeface="+mn-lt"/>
                <a:ea typeface="+mn-ea"/>
                <a:cs typeface="+mn-cs"/>
              </a:rPr>
              <a:t>In most kind of linear regression, we might try to predict a continuous value of variables such as the price of a car. Logistic regression is a variation of linear regression, useful when the observed dependent variable, y, is categorical. </a:t>
            </a:r>
            <a:endParaRPr lang="nb-NO" dirty="0"/>
          </a:p>
        </p:txBody>
      </p:sp>
      <p:sp>
        <p:nvSpPr>
          <p:cNvPr id="4" name="Plassholder for lysbildenummer 3"/>
          <p:cNvSpPr>
            <a:spLocks noGrp="1"/>
          </p:cNvSpPr>
          <p:nvPr>
            <p:ph type="sldNum" sz="quarter" idx="5"/>
          </p:nvPr>
        </p:nvSpPr>
        <p:spPr/>
        <p:txBody>
          <a:bodyPr/>
          <a:lstStyle/>
          <a:p>
            <a:fld id="{EB6E0663-02A1-2740-B46D-4B5439EC89A3}" type="slidenum">
              <a:rPr lang="nb-NO" smtClean="0"/>
              <a:t>8</a:t>
            </a:fld>
            <a:endParaRPr lang="nb-NO"/>
          </a:p>
        </p:txBody>
      </p:sp>
    </p:spTree>
    <p:extLst>
      <p:ext uri="{BB962C8B-B14F-4D97-AF65-F5344CB8AC3E}">
        <p14:creationId xmlns:p14="http://schemas.microsoft.com/office/powerpoint/2010/main" val="147396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EB6E0663-02A1-2740-B46D-4B5439EC89A3}" type="slidenum">
              <a:rPr lang="nb-NO" smtClean="0"/>
              <a:t>10</a:t>
            </a:fld>
            <a:endParaRPr lang="nb-NO"/>
          </a:p>
        </p:txBody>
      </p:sp>
    </p:spTree>
    <p:extLst>
      <p:ext uri="{BB962C8B-B14F-4D97-AF65-F5344CB8AC3E}">
        <p14:creationId xmlns:p14="http://schemas.microsoft.com/office/powerpoint/2010/main" val="425890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8CB5BC-8A24-824A-B7E4-AF8DFAE7A81D}"/>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C8A6B5DF-75FD-D84D-AF2A-2AC9D64A64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1C9260C1-8176-FD47-BA85-7C7D2D53BF57}"/>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E9AF28BD-C0B9-1745-A555-4038A2B552E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19E4953A-9BD7-0B44-976D-38B657963732}"/>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189263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C1D50CD-8973-454C-9105-F458523DD201}"/>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B103DA3D-34BE-C047-BB4A-3C676028692F}"/>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6ADD3AF7-5787-7743-A9E9-2292F58A7DD3}"/>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05C32AD5-4E5C-DE45-826D-1F8988008755}"/>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41C8513-6662-6145-A45D-3A1CAE055574}"/>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39875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64659A68-BAE9-E844-A435-94DB262FF064}"/>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BB82ED45-2E0C-B448-A410-353F31F5C102}"/>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F38BF12-39B9-2C41-B4DE-CE6F1C618F26}"/>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224F3B23-3B2E-CD45-90EF-A8AB403FFEA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8643D22-E9D0-C441-91F3-10F19290DD36}"/>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427063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CEFC39-2C74-2546-98A6-72959CEA986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064D892-43BA-6440-8D50-5BCE8AF084AD}"/>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CAD66665-D129-BE44-A91D-377F87883493}"/>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9C2D7AF1-6B7F-0C44-B6D3-655A7F24CD2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20D3BD4E-D86E-AF48-B6B4-4BB23234645E}"/>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903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C881BEA-1DC5-7B4B-A5C6-6463061F20DD}"/>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E32FB683-7386-C841-B7B7-F624FEEEB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61D4066C-5EBD-9442-8B5F-48F8DF5BE3D5}"/>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001D1ABF-39F9-7A40-86D6-9A8551A2FCDA}"/>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0F68069-A0CD-3847-B8E6-A114876EF71F}"/>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3268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B9444B2-BCE1-2848-ABC4-061C1DE59411}"/>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ECB796CA-0C54-574D-98B6-651A2EA57930}"/>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6650560E-A42F-1A4F-81FB-D1D39DC275D2}"/>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81E5F74B-AB5C-A947-A3CF-E82A18836248}"/>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6" name="Plassholder for bunntekst 5">
            <a:extLst>
              <a:ext uri="{FF2B5EF4-FFF2-40B4-BE49-F238E27FC236}">
                <a16:creationId xmlns:a16="http://schemas.microsoft.com/office/drawing/2014/main" id="{4C9EA62C-A32E-9E4C-AFD3-155C3FB4A1CB}"/>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EE26D6E8-D1DE-094F-B5A9-6E57D183AEB7}"/>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99826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5D7C425-2D43-4B47-BBFF-A7DE56F11799}"/>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F3F50F96-1139-4645-9604-127633C76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C352E162-8B45-9A43-B8A0-BC8E634360AE}"/>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00291FDF-9A4C-574D-936E-03077DA61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B5FC6683-E548-374A-82A6-58B905DF8BE8}"/>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725AE831-A6DB-584B-9AEE-F082E3F38430}"/>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8" name="Plassholder for bunntekst 7">
            <a:extLst>
              <a:ext uri="{FF2B5EF4-FFF2-40B4-BE49-F238E27FC236}">
                <a16:creationId xmlns:a16="http://schemas.microsoft.com/office/drawing/2014/main" id="{C08D7687-4584-0841-BB40-88A4F25A9A8A}"/>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DFCE5D79-88C4-B64B-B3F8-CAD0AF9ABDEF}"/>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57162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CEDB885-2C75-8D4F-B1BD-670B7B601270}"/>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57D9D48A-1B23-E446-9768-3891941A9954}"/>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4" name="Plassholder for bunntekst 3">
            <a:extLst>
              <a:ext uri="{FF2B5EF4-FFF2-40B4-BE49-F238E27FC236}">
                <a16:creationId xmlns:a16="http://schemas.microsoft.com/office/drawing/2014/main" id="{2F9ACC08-6099-CE46-8F86-AA9D182300FD}"/>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94860F6A-8BBB-AD4C-8931-CA1ED91F19D3}"/>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79896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DA2E751F-3EAD-FD4B-8B58-26A05C58DF9D}"/>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3" name="Plassholder for bunntekst 2">
            <a:extLst>
              <a:ext uri="{FF2B5EF4-FFF2-40B4-BE49-F238E27FC236}">
                <a16:creationId xmlns:a16="http://schemas.microsoft.com/office/drawing/2014/main" id="{BF23AAA0-8414-484E-A48D-7B9C3CE7D8E1}"/>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4100D9FB-DEE1-5A41-8A30-A9D4175A8255}"/>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45268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E677C2C-0E99-534A-B0D6-2C504499B94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9FA55E54-A0E9-F54D-80A0-4C650206A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DAA96996-DA86-1148-8810-2AA25499B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FF7824D3-5F6F-9E45-B2C5-D76D4FE38393}"/>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6" name="Plassholder for bunntekst 5">
            <a:extLst>
              <a:ext uri="{FF2B5EF4-FFF2-40B4-BE49-F238E27FC236}">
                <a16:creationId xmlns:a16="http://schemas.microsoft.com/office/drawing/2014/main" id="{A2E34E94-A263-AF44-956E-8B80FD5D7144}"/>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C3A011A-92B6-C441-B799-E00C2574DAE4}"/>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406773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97EBED9-C69E-D245-9B17-A0E00A3F1EB7}"/>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55B92B2F-AB42-5743-A410-83B66CA9B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7EBD9FB1-01A7-0E49-B09E-4CAEF677A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7FB4964D-C111-A148-8940-C73EC53B138C}"/>
              </a:ext>
            </a:extLst>
          </p:cNvPr>
          <p:cNvSpPr>
            <a:spLocks noGrp="1"/>
          </p:cNvSpPr>
          <p:nvPr>
            <p:ph type="dt" sz="half" idx="10"/>
          </p:nvPr>
        </p:nvSpPr>
        <p:spPr/>
        <p:txBody>
          <a:bodyPr/>
          <a:lstStyle/>
          <a:p>
            <a:fld id="{B021CECF-3D2C-FE4A-832B-C2D6AF4A25E5}" type="datetimeFigureOut">
              <a:rPr lang="nb-NO" smtClean="0"/>
              <a:t>14.11.2020</a:t>
            </a:fld>
            <a:endParaRPr lang="nb-NO"/>
          </a:p>
        </p:txBody>
      </p:sp>
      <p:sp>
        <p:nvSpPr>
          <p:cNvPr id="6" name="Plassholder for bunntekst 5">
            <a:extLst>
              <a:ext uri="{FF2B5EF4-FFF2-40B4-BE49-F238E27FC236}">
                <a16:creationId xmlns:a16="http://schemas.microsoft.com/office/drawing/2014/main" id="{1AC282A2-B13B-C140-A84A-F9CD3F338D3E}"/>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3D80485-3E40-6041-80FB-9B3595FC87E1}"/>
              </a:ext>
            </a:extLst>
          </p:cNvPr>
          <p:cNvSpPr>
            <a:spLocks noGrp="1"/>
          </p:cNvSpPr>
          <p:nvPr>
            <p:ph type="sldNum" sz="quarter" idx="12"/>
          </p:nvPr>
        </p:nvSpPr>
        <p:spPr/>
        <p:txBody>
          <a:bodyPr/>
          <a:lstStyle/>
          <a:p>
            <a:fld id="{F8E0AC91-876A-D44F-B5CC-913E079AF95F}" type="slidenum">
              <a:rPr lang="nb-NO" smtClean="0"/>
              <a:t>‹#›</a:t>
            </a:fld>
            <a:endParaRPr lang="nb-NO"/>
          </a:p>
        </p:txBody>
      </p:sp>
    </p:spTree>
    <p:extLst>
      <p:ext uri="{BB962C8B-B14F-4D97-AF65-F5344CB8AC3E}">
        <p14:creationId xmlns:p14="http://schemas.microsoft.com/office/powerpoint/2010/main" val="212061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80B96E6D-81D3-554B-ADF1-4E4BC1C6A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9C17BF09-C58E-C240-B8D8-9387E5081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453F3B23-CE1E-034C-B192-F39F810A2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1CECF-3D2C-FE4A-832B-C2D6AF4A25E5}" type="datetimeFigureOut">
              <a:rPr lang="nb-NO" smtClean="0"/>
              <a:t>14.11.2020</a:t>
            </a:fld>
            <a:endParaRPr lang="nb-NO"/>
          </a:p>
        </p:txBody>
      </p:sp>
      <p:sp>
        <p:nvSpPr>
          <p:cNvPr id="5" name="Plassholder for bunntekst 4">
            <a:extLst>
              <a:ext uri="{FF2B5EF4-FFF2-40B4-BE49-F238E27FC236}">
                <a16:creationId xmlns:a16="http://schemas.microsoft.com/office/drawing/2014/main" id="{CE26C2C5-895C-F944-B393-D851BC45C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DC837CA9-D977-D644-99B0-20601F6B6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0AC91-876A-D44F-B5CC-913E079AF95F}" type="slidenum">
              <a:rPr lang="nb-NO" smtClean="0"/>
              <a:t>‹#›</a:t>
            </a:fld>
            <a:endParaRPr lang="nb-NO"/>
          </a:p>
        </p:txBody>
      </p:sp>
    </p:spTree>
    <p:extLst>
      <p:ext uri="{BB962C8B-B14F-4D97-AF65-F5344CB8AC3E}">
        <p14:creationId xmlns:p14="http://schemas.microsoft.com/office/powerpoint/2010/main" val="404887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Bilde 4">
            <a:extLst>
              <a:ext uri="{FF2B5EF4-FFF2-40B4-BE49-F238E27FC236}">
                <a16:creationId xmlns:a16="http://schemas.microsoft.com/office/drawing/2014/main" id="{5A77349C-E869-614D-ADAC-5DAB4EA05F34}"/>
              </a:ext>
            </a:extLst>
          </p:cNvPr>
          <p:cNvPicPr>
            <a:picLocks noChangeAspect="1"/>
          </p:cNvPicPr>
          <p:nvPr/>
        </p:nvPicPr>
        <p:blipFill rotWithShape="1">
          <a:blip r:embed="rId2"/>
          <a:srcRect l="11095" r="1" b="1"/>
          <a:stretch/>
        </p:blipFill>
        <p:spPr>
          <a:xfrm>
            <a:off x="20" y="1282"/>
            <a:ext cx="12194260" cy="6858000"/>
          </a:xfrm>
          <a:prstGeom prst="rect">
            <a:avLst/>
          </a:prstGeom>
        </p:spPr>
      </p:pic>
      <p:sp>
        <p:nvSpPr>
          <p:cNvPr id="2" name="TekstSylinder 1">
            <a:extLst>
              <a:ext uri="{FF2B5EF4-FFF2-40B4-BE49-F238E27FC236}">
                <a16:creationId xmlns:a16="http://schemas.microsoft.com/office/drawing/2014/main" id="{F4E91521-44B1-8345-A591-7EFB8769A45A}"/>
              </a:ext>
            </a:extLst>
          </p:cNvPr>
          <p:cNvSpPr txBox="1"/>
          <p:nvPr/>
        </p:nvSpPr>
        <p:spPr>
          <a:xfrm>
            <a:off x="1953492" y="2452255"/>
            <a:ext cx="3145733" cy="923330"/>
          </a:xfrm>
          <a:prstGeom prst="rect">
            <a:avLst/>
          </a:prstGeom>
          <a:noFill/>
        </p:spPr>
        <p:txBody>
          <a:bodyPr wrap="none" rtlCol="0">
            <a:spAutoFit/>
          </a:bodyPr>
          <a:lstStyle/>
          <a:p>
            <a:r>
              <a:rPr lang="en-US" dirty="0">
                <a:solidFill>
                  <a:schemeClr val="bg1">
                    <a:lumMod val="95000"/>
                  </a:schemeClr>
                </a:solidFill>
              </a:rPr>
              <a:t>IBM Data Science Specialization</a:t>
            </a:r>
          </a:p>
          <a:p>
            <a:r>
              <a:rPr lang="en-US" i="1" dirty="0">
                <a:solidFill>
                  <a:schemeClr val="bg1">
                    <a:lumMod val="95000"/>
                  </a:schemeClr>
                </a:solidFill>
              </a:rPr>
              <a:t>Capstone project</a:t>
            </a:r>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62356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8C35C195-B95B-D64F-8DA2-BA843402BAE4}"/>
              </a:ext>
            </a:extLst>
          </p:cNvPr>
          <p:cNvSpPr>
            <a:spLocks noGrp="1"/>
          </p:cNvSpPr>
          <p:nvPr>
            <p:ph type="title"/>
          </p:nvPr>
        </p:nvSpPr>
        <p:spPr>
          <a:xfrm>
            <a:off x="1075767" y="1188637"/>
            <a:ext cx="2988234" cy="4480726"/>
          </a:xfrm>
        </p:spPr>
        <p:txBody>
          <a:bodyPr>
            <a:normAutofit/>
          </a:bodyPr>
          <a:lstStyle/>
          <a:p>
            <a:pPr algn="r"/>
            <a:r>
              <a:rPr lang="en-US" sz="6600" b="1"/>
              <a:t>Results</a:t>
            </a:r>
            <a:endParaRPr lang="nb-NO"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Plassholder for innhold 2">
            <a:extLst>
              <a:ext uri="{FF2B5EF4-FFF2-40B4-BE49-F238E27FC236}">
                <a16:creationId xmlns:a16="http://schemas.microsoft.com/office/drawing/2014/main" id="{6E7D4F03-E9AF-5245-9A39-4CCFD08E3F18}"/>
              </a:ext>
            </a:extLst>
          </p:cNvPr>
          <p:cNvSpPr>
            <a:spLocks noGrp="1"/>
          </p:cNvSpPr>
          <p:nvPr>
            <p:ph idx="1"/>
          </p:nvPr>
        </p:nvSpPr>
        <p:spPr>
          <a:xfrm>
            <a:off x="5255260" y="1648870"/>
            <a:ext cx="4702848" cy="3560260"/>
          </a:xfrm>
        </p:spPr>
        <p:txBody>
          <a:bodyPr anchor="ctr">
            <a:normAutofit/>
          </a:bodyPr>
          <a:lstStyle/>
          <a:p>
            <a:pPr marL="0" indent="0">
              <a:buNone/>
            </a:pPr>
            <a:r>
              <a:rPr lang="en-US" sz="1300" dirty="0"/>
              <a:t>The accuracy score of the KNN model could be optimized to 0,57. Which seems to close to 50/50 to make up for a useful model. </a:t>
            </a:r>
            <a:endParaRPr lang="nb-NO" sz="1300" dirty="0"/>
          </a:p>
          <a:p>
            <a:pPr marL="0" indent="0">
              <a:buNone/>
            </a:pPr>
            <a:endParaRPr lang="nb-NO" sz="1300" dirty="0"/>
          </a:p>
          <a:p>
            <a:pPr marL="0" indent="0">
              <a:buNone/>
            </a:pPr>
            <a:r>
              <a:rPr lang="en-US" sz="1300" dirty="0"/>
              <a:t>The different scores from the Classification Report and the Decision Tree showed the same level. The SVM algorithm gave a F1 score of 0,56 and Jaccard Score of 0,42. </a:t>
            </a:r>
          </a:p>
          <a:p>
            <a:pPr marL="0" indent="0">
              <a:buNone/>
            </a:pPr>
            <a:r>
              <a:rPr lang="en-US" sz="1300" dirty="0"/>
              <a:t> </a:t>
            </a:r>
            <a:endParaRPr lang="nb-NO" sz="1300" dirty="0"/>
          </a:p>
          <a:p>
            <a:pPr marL="0" indent="0">
              <a:buNone/>
            </a:pPr>
            <a:r>
              <a:rPr lang="en-US" sz="1300" dirty="0"/>
              <a:t>The Log Loss score is 0,69, which is not great - with this index we are looking for a score as close to 0 as possible.</a:t>
            </a:r>
            <a:endParaRPr lang="nb-NO" sz="1300" dirty="0"/>
          </a:p>
          <a:p>
            <a:pPr marL="0" indent="0">
              <a:buNone/>
            </a:pPr>
            <a:r>
              <a:rPr lang="en-US" sz="1300" dirty="0"/>
              <a:t> </a:t>
            </a:r>
            <a:endParaRPr lang="nb-NO" sz="1300" dirty="0"/>
          </a:p>
          <a:p>
            <a:pPr marL="0" indent="0">
              <a:buNone/>
            </a:pPr>
            <a:r>
              <a:rPr lang="en-US" sz="1300" dirty="0"/>
              <a:t>All these results seem to be roughly at the same level. And maintaining that 50/50 feeling, which is the wrong feeling trying to predict a binary outcome .. </a:t>
            </a:r>
            <a:endParaRPr lang="nb-NO" sz="1300" dirty="0"/>
          </a:p>
          <a:p>
            <a:endParaRPr lang="nb-NO" sz="1300" dirty="0"/>
          </a:p>
        </p:txBody>
      </p:sp>
    </p:spTree>
    <p:extLst>
      <p:ext uri="{BB962C8B-B14F-4D97-AF65-F5344CB8AC3E}">
        <p14:creationId xmlns:p14="http://schemas.microsoft.com/office/powerpoint/2010/main" val="356325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Plassholder for innhold 2">
            <a:extLst>
              <a:ext uri="{FF2B5EF4-FFF2-40B4-BE49-F238E27FC236}">
                <a16:creationId xmlns:a16="http://schemas.microsoft.com/office/drawing/2014/main" id="{9178FF41-33E8-9047-AE09-52DB06F74C8D}"/>
              </a:ext>
            </a:extLst>
          </p:cNvPr>
          <p:cNvSpPr>
            <a:spLocks noGrp="1"/>
          </p:cNvSpPr>
          <p:nvPr>
            <p:ph idx="1"/>
          </p:nvPr>
        </p:nvSpPr>
        <p:spPr>
          <a:xfrm>
            <a:off x="838200" y="1825625"/>
            <a:ext cx="10515600" cy="4351338"/>
          </a:xfrm>
        </p:spPr>
        <p:txBody>
          <a:bodyPr>
            <a:normAutofit/>
          </a:bodyPr>
          <a:lstStyle/>
          <a:p>
            <a:pPr marL="0" indent="0">
              <a:buNone/>
            </a:pPr>
            <a:r>
              <a:rPr lang="en-US" sz="2000" dirty="0"/>
              <a:t>It’s been a great challenge to work with this project, an educational experience. </a:t>
            </a:r>
          </a:p>
          <a:p>
            <a:pPr marL="0" indent="0">
              <a:buNone/>
            </a:pPr>
            <a:endParaRPr lang="en-US" sz="2000" dirty="0"/>
          </a:p>
          <a:p>
            <a:pPr marL="0" indent="0">
              <a:buNone/>
            </a:pPr>
            <a:r>
              <a:rPr lang="en-US" sz="2000" dirty="0"/>
              <a:t>I feel uncomfortable about the process of finding the best data. It might have been another way of using the data to make a more useful prediction? </a:t>
            </a:r>
            <a:endParaRPr lang="nb-NO" sz="2000" dirty="0"/>
          </a:p>
          <a:p>
            <a:pPr marL="0" indent="0">
              <a:buNone/>
            </a:pPr>
            <a:endParaRPr lang="nb-NO" sz="2000" dirty="0"/>
          </a:p>
          <a:p>
            <a:pPr marL="0" indent="0">
              <a:buNone/>
            </a:pPr>
            <a:r>
              <a:rPr lang="en-US" sz="2000" dirty="0"/>
              <a:t>A possible recommendation is to do a better and more holistic data collection of car accidents. The human behind the driver, the situation in the car, the car itself and so on – as it’s probably a more complex set of triggers than the obvious conditions – that plays the critical role.  </a:t>
            </a:r>
          </a:p>
          <a:p>
            <a:pPr marL="0" indent="0">
              <a:buNone/>
            </a:pPr>
            <a:endParaRPr lang="en-US" sz="2000" dirty="0"/>
          </a:p>
          <a:p>
            <a:pPr marL="0" indent="0">
              <a:buNone/>
            </a:pPr>
            <a:r>
              <a:rPr lang="en-US" sz="2000" dirty="0"/>
              <a:t>We all want to avoid taking part in any form of car accident. So we do adjust for important conditions.     </a:t>
            </a:r>
            <a:endParaRPr lang="nb-NO" sz="2000" dirty="0"/>
          </a:p>
          <a:p>
            <a:pPr marL="0" indent="0">
              <a:buNone/>
            </a:pPr>
            <a:endParaRPr lang="nb-NO" sz="2000" dirty="0"/>
          </a:p>
        </p:txBody>
      </p:sp>
    </p:spTree>
    <p:extLst>
      <p:ext uri="{BB962C8B-B14F-4D97-AF65-F5344CB8AC3E}">
        <p14:creationId xmlns:p14="http://schemas.microsoft.com/office/powerpoint/2010/main" val="282858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EC19BB5F-C251-9A41-8F0C-B1BB8AD4995E}"/>
              </a:ext>
            </a:extLst>
          </p:cNvPr>
          <p:cNvSpPr>
            <a:spLocks noGrp="1"/>
          </p:cNvSpPr>
          <p:nvPr>
            <p:ph type="title"/>
          </p:nvPr>
        </p:nvSpPr>
        <p:spPr>
          <a:xfrm>
            <a:off x="838200" y="365125"/>
            <a:ext cx="5558489" cy="1325563"/>
          </a:xfrm>
        </p:spPr>
        <p:txBody>
          <a:bodyPr>
            <a:normAutofit/>
          </a:bodyPr>
          <a:lstStyle/>
          <a:p>
            <a:r>
              <a:rPr lang="en-US" b="1" dirty="0"/>
              <a:t>Conclusion</a:t>
            </a:r>
            <a:endParaRPr lang="nb-NO"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ssholder for innhold 2">
            <a:extLst>
              <a:ext uri="{FF2B5EF4-FFF2-40B4-BE49-F238E27FC236}">
                <a16:creationId xmlns:a16="http://schemas.microsoft.com/office/drawing/2014/main" id="{9CC573DA-F053-D04D-9304-37A277A78E91}"/>
              </a:ext>
            </a:extLst>
          </p:cNvPr>
          <p:cNvSpPr>
            <a:spLocks noGrp="1"/>
          </p:cNvSpPr>
          <p:nvPr>
            <p:ph idx="1"/>
          </p:nvPr>
        </p:nvSpPr>
        <p:spPr>
          <a:xfrm>
            <a:off x="838200" y="1825625"/>
            <a:ext cx="5558489" cy="4351338"/>
          </a:xfrm>
        </p:spPr>
        <p:txBody>
          <a:bodyPr>
            <a:normAutofit/>
          </a:bodyPr>
          <a:lstStyle/>
          <a:p>
            <a:pPr marL="0" indent="0">
              <a:buNone/>
            </a:pPr>
            <a:r>
              <a:rPr lang="en-US" sz="2000"/>
              <a:t>We were trying to build a model to predict a higher risk for severe accidents, given a certain set of conditions. For practical use, to warn drivers to take extra care under those circumstances. </a:t>
            </a:r>
            <a:endParaRPr lang="nb-NO" sz="2000"/>
          </a:p>
          <a:p>
            <a:pPr marL="0" indent="0">
              <a:buNone/>
            </a:pPr>
            <a:endParaRPr lang="nb-NO" sz="2000"/>
          </a:p>
          <a:p>
            <a:pPr marL="0" indent="0">
              <a:buNone/>
            </a:pPr>
            <a:r>
              <a:rPr lang="en-US" sz="2000"/>
              <a:t>Theoretically it was possible with a probability of more than 50%. </a:t>
            </a:r>
            <a:endParaRPr lang="nb-NO" sz="2000"/>
          </a:p>
          <a:p>
            <a:pPr marL="0" indent="0">
              <a:buNone/>
            </a:pPr>
            <a:r>
              <a:rPr lang="en-US" sz="2000"/>
              <a:t> </a:t>
            </a:r>
            <a:endParaRPr lang="nb-NO" sz="2000"/>
          </a:p>
          <a:p>
            <a:pPr marL="0" indent="0">
              <a:buNone/>
            </a:pPr>
            <a:r>
              <a:rPr lang="en-US" sz="2000"/>
              <a:t>But for implementation as a tool for traffic warning is does not seem useful. The uncertainty is too big to be taken as a real-life consideration. </a:t>
            </a:r>
            <a:endParaRPr lang="nb-NO" sz="20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75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tel 1">
            <a:extLst>
              <a:ext uri="{FF2B5EF4-FFF2-40B4-BE49-F238E27FC236}">
                <a16:creationId xmlns:a16="http://schemas.microsoft.com/office/drawing/2014/main" id="{27482C48-D456-874C-8F02-3E01B1829B14}"/>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dirty="0">
                <a:solidFill>
                  <a:srgbClr val="000000"/>
                </a:solidFill>
              </a:rPr>
              <a:t>Introduction and business problem</a:t>
            </a:r>
          </a:p>
        </p:txBody>
      </p:sp>
      <p:sp>
        <p:nvSpPr>
          <p:cNvPr id="2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lassholder for innhold 4" descr="Et bilde som inneholder skilt, utendørs, stopp, trafikk&#10;&#10;Automatisk generert beskrivelse">
            <a:extLst>
              <a:ext uri="{FF2B5EF4-FFF2-40B4-BE49-F238E27FC236}">
                <a16:creationId xmlns:a16="http://schemas.microsoft.com/office/drawing/2014/main" id="{4321624C-7C7E-5E47-ADF3-B217B1A674C0}"/>
              </a:ext>
            </a:extLst>
          </p:cNvPr>
          <p:cNvPicPr>
            <a:picLocks noGrp="1" noChangeAspect="1"/>
          </p:cNvPicPr>
          <p:nvPr>
            <p:ph idx="1"/>
          </p:nvPr>
        </p:nvPicPr>
        <p:blipFill rotWithShape="1">
          <a:blip r:embed="rId3">
            <a:alphaModFix/>
          </a:blip>
          <a:srcRect l="6883" r="6217"/>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77821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A54B5E4A-EA53-DD45-BA6B-AFD5DD66EA87}"/>
              </a:ext>
            </a:extLst>
          </p:cNvPr>
          <p:cNvSpPr>
            <a:spLocks noGrp="1"/>
          </p:cNvSpPr>
          <p:nvPr>
            <p:ph idx="1"/>
          </p:nvPr>
        </p:nvSpPr>
        <p:spPr>
          <a:xfrm>
            <a:off x="838199" y="399105"/>
            <a:ext cx="8740775" cy="5146929"/>
          </a:xfrm>
        </p:spPr>
        <p:txBody>
          <a:bodyPr>
            <a:normAutofit/>
          </a:bodyPr>
          <a:lstStyle/>
          <a:p>
            <a:pPr marL="0" indent="0">
              <a:buNone/>
            </a:pPr>
            <a:r>
              <a:rPr lang="en-US" sz="1800" dirty="0">
                <a:solidFill>
                  <a:schemeClr val="bg1">
                    <a:lumMod val="95000"/>
                  </a:schemeClr>
                </a:solidFill>
              </a:rPr>
              <a:t>Our project should be of great value to both drivers and traffic-related governments and organizations, in perspective of the push for safer streets. This expanded to Seattle's "Vision Zero" in 2015, after Vision Zero has proved successful across Europe - originally implemented in Sweden in the 1990’s. Many cities across the U.S. have signed on to the idea that even just one death caused by these accidents is unacceptable and preventable. This study will hopefully reveal what, if any, measures we can take as individuals and municipalities to make travel in Seattle safer.</a:t>
            </a:r>
          </a:p>
          <a:p>
            <a:pPr marL="0" indent="0">
              <a:buNone/>
            </a:pPr>
            <a:endParaRPr lang="en-US" sz="1800" dirty="0">
              <a:solidFill>
                <a:schemeClr val="bg1">
                  <a:lumMod val="95000"/>
                </a:schemeClr>
              </a:solidFill>
            </a:endParaRPr>
          </a:p>
          <a:p>
            <a:pPr marL="0" indent="0">
              <a:buNone/>
            </a:pPr>
            <a:r>
              <a:rPr lang="en-US" sz="1800" dirty="0">
                <a:solidFill>
                  <a:schemeClr val="bg1">
                    <a:lumMod val="95000"/>
                  </a:schemeClr>
                </a:solidFill>
              </a:rPr>
              <a:t>Based on a set of conditions like weather, light and road conditions, we’ll build and train a model to forecast emergency situations. This is to alert drivers for high risk so that they will adjust to drive more carefully or make other choices – like taking the train or staying home. </a:t>
            </a:r>
            <a:endParaRPr lang="nb-NO" sz="1800" dirty="0">
              <a:solidFill>
                <a:schemeClr val="bg1">
                  <a:lumMod val="95000"/>
                </a:schemeClr>
              </a:solidFill>
            </a:endParaRPr>
          </a:p>
          <a:p>
            <a:pPr marL="0" indent="0">
              <a:buNone/>
            </a:pPr>
            <a:endParaRPr lang="nb-NO" sz="1800" dirty="0">
              <a:solidFill>
                <a:schemeClr val="bg1">
                  <a:lumMod val="95000"/>
                </a:schemeClr>
              </a:solidFill>
            </a:endParaRPr>
          </a:p>
          <a:p>
            <a:endParaRPr lang="nb-NO" sz="1800" dirty="0">
              <a:solidFill>
                <a:schemeClr val="bg1">
                  <a:lumMod val="95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2560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tel 1">
            <a:extLst>
              <a:ext uri="{FF2B5EF4-FFF2-40B4-BE49-F238E27FC236}">
                <a16:creationId xmlns:a16="http://schemas.microsoft.com/office/drawing/2014/main" id="{7C1E839E-C204-4146-8D65-65E93DFF6C2A}"/>
              </a:ext>
            </a:extLst>
          </p:cNvPr>
          <p:cNvSpPr>
            <a:spLocks noGrp="1"/>
          </p:cNvSpPr>
          <p:nvPr>
            <p:ph type="title"/>
          </p:nvPr>
        </p:nvSpPr>
        <p:spPr>
          <a:xfrm>
            <a:off x="804998" y="798445"/>
            <a:ext cx="4803636" cy="1311664"/>
          </a:xfrm>
        </p:spPr>
        <p:txBody>
          <a:bodyPr>
            <a:normAutofit/>
          </a:bodyPr>
          <a:lstStyle/>
          <a:p>
            <a:r>
              <a:rPr lang="en-US" dirty="0">
                <a:solidFill>
                  <a:srgbClr val="000000"/>
                </a:solidFill>
              </a:rPr>
              <a:t>Data understanding</a:t>
            </a:r>
          </a:p>
        </p:txBody>
      </p:sp>
      <p:sp>
        <p:nvSpPr>
          <p:cNvPr id="3" name="Plassholder for innhold 2">
            <a:extLst>
              <a:ext uri="{FF2B5EF4-FFF2-40B4-BE49-F238E27FC236}">
                <a16:creationId xmlns:a16="http://schemas.microsoft.com/office/drawing/2014/main" id="{C3BF4963-1131-7347-A164-8990A1BF45E9}"/>
              </a:ext>
            </a:extLst>
          </p:cNvPr>
          <p:cNvSpPr>
            <a:spLocks noGrp="1"/>
          </p:cNvSpPr>
          <p:nvPr>
            <p:ph idx="1"/>
          </p:nvPr>
        </p:nvSpPr>
        <p:spPr>
          <a:xfrm>
            <a:off x="804997" y="2272143"/>
            <a:ext cx="4706803" cy="3788830"/>
          </a:xfrm>
        </p:spPr>
        <p:txBody>
          <a:bodyPr anchor="ctr">
            <a:normAutofit fontScale="77500" lnSpcReduction="20000"/>
          </a:bodyPr>
          <a:lstStyle/>
          <a:p>
            <a:pPr marL="0" indent="0">
              <a:buNone/>
            </a:pPr>
            <a:r>
              <a:rPr lang="en-US" sz="2000" dirty="0">
                <a:solidFill>
                  <a:srgbClr val="000000"/>
                </a:solidFill>
              </a:rPr>
              <a:t>We have data from the Seattle Department of Transportation.</a:t>
            </a:r>
          </a:p>
          <a:p>
            <a:pPr marL="0" indent="0">
              <a:buNone/>
            </a:pPr>
            <a:endParaRPr lang="en-US" sz="2000" dirty="0">
              <a:solidFill>
                <a:srgbClr val="000000"/>
              </a:solidFill>
            </a:endParaRPr>
          </a:p>
          <a:p>
            <a:pPr marL="0" indent="0">
              <a:buNone/>
            </a:pPr>
            <a:r>
              <a:rPr lang="en-US" sz="2000" dirty="0">
                <a:solidFill>
                  <a:srgbClr val="000000"/>
                </a:solidFill>
              </a:rPr>
              <a:t>The shape of the data I had was 194.674 rows and 82 columns. Several columns had no values, and many others was with technical registrations like date, direction, city area, number of vehicles involved etc. </a:t>
            </a:r>
          </a:p>
          <a:p>
            <a:pPr marL="0" indent="0">
              <a:buNone/>
            </a:pPr>
            <a:endParaRPr lang="en-US" sz="2000" dirty="0">
              <a:solidFill>
                <a:srgbClr val="000000"/>
              </a:solidFill>
            </a:endParaRPr>
          </a:p>
          <a:p>
            <a:pPr marL="0" indent="0">
              <a:buNone/>
            </a:pPr>
            <a:r>
              <a:rPr lang="en-US" sz="2000" dirty="0">
                <a:solidFill>
                  <a:srgbClr val="000000"/>
                </a:solidFill>
              </a:rPr>
              <a:t>I kept the severity code </a:t>
            </a:r>
            <a:r>
              <a:rPr lang="en-US" sz="1800" i="1" dirty="0">
                <a:solidFill>
                  <a:srgbClr val="000000"/>
                </a:solidFill>
              </a:rPr>
              <a:t>(1 or 2) </a:t>
            </a:r>
            <a:r>
              <a:rPr lang="en-US" sz="2000" dirty="0">
                <a:solidFill>
                  <a:srgbClr val="000000"/>
                </a:solidFill>
              </a:rPr>
              <a:t>column and chose to work with the 3 columns containing weather-, light- and road conditions – if it was rain or snow, daylight or dawn and so on. Aiming to</a:t>
            </a:r>
            <a:r>
              <a:rPr lang="en-US" sz="2000" dirty="0"/>
              <a:t> build a model to predict a higher risk for severe accidents, given a certain combination of the conditions. </a:t>
            </a:r>
          </a:p>
          <a:p>
            <a:pPr marL="0" indent="0">
              <a:buNone/>
            </a:pPr>
            <a:endParaRPr lang="en-US" sz="2000" dirty="0"/>
          </a:p>
          <a:p>
            <a:pPr marL="0" indent="0">
              <a:buNone/>
            </a:pPr>
            <a:r>
              <a:rPr lang="en-US" sz="2000" dirty="0"/>
              <a:t>For practical use, to warn drivers to take extra care under those circumstances. </a:t>
            </a:r>
            <a:endParaRPr lang="nb-NO" sz="2000" dirty="0"/>
          </a:p>
        </p:txBody>
      </p:sp>
      <p:sp>
        <p:nvSpPr>
          <p:cNvPr id="1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4F8AED4-EA04-4075-ABFE-8B3727A86799}"/>
              </a:ext>
            </a:extLst>
          </p:cNvPr>
          <p:cNvPicPr>
            <a:picLocks noChangeAspect="1"/>
          </p:cNvPicPr>
          <p:nvPr/>
        </p:nvPicPr>
        <p:blipFill rotWithShape="1">
          <a:blip r:embed="rId4"/>
          <a:srcRect l="36466" r="12914"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05114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64C836B-6827-4695-B2D8-DF543A48EBB5}"/>
              </a:ext>
            </a:extLst>
          </p:cNvPr>
          <p:cNvPicPr>
            <a:picLocks noChangeAspect="1"/>
          </p:cNvPicPr>
          <p:nvPr/>
        </p:nvPicPr>
        <p:blipFill rotWithShape="1">
          <a:blip r:embed="rId3"/>
          <a:srcRect b="11067"/>
          <a:stretch/>
        </p:blipFill>
        <p:spPr>
          <a:xfrm>
            <a:off x="0" y="10"/>
            <a:ext cx="12192000" cy="6857990"/>
          </a:xfrm>
          <a:prstGeom prst="rect">
            <a:avLst/>
          </a:prstGeom>
        </p:spPr>
      </p:pic>
      <p:sp>
        <p:nvSpPr>
          <p:cNvPr id="4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42" name="Straight Connector 4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Plassholder for innhold 2">
            <a:extLst>
              <a:ext uri="{FF2B5EF4-FFF2-40B4-BE49-F238E27FC236}">
                <a16:creationId xmlns:a16="http://schemas.microsoft.com/office/drawing/2014/main" id="{A54B5E4A-EA53-DD45-BA6B-AFD5DD66EA87}"/>
              </a:ext>
            </a:extLst>
          </p:cNvPr>
          <p:cNvSpPr>
            <a:spLocks noGrp="1"/>
          </p:cNvSpPr>
          <p:nvPr>
            <p:ph idx="1"/>
          </p:nvPr>
        </p:nvSpPr>
        <p:spPr>
          <a:xfrm>
            <a:off x="525516" y="3417573"/>
            <a:ext cx="4593021" cy="2619839"/>
          </a:xfrm>
        </p:spPr>
        <p:txBody>
          <a:bodyPr anchor="ctr">
            <a:normAutofit/>
          </a:bodyPr>
          <a:lstStyle/>
          <a:p>
            <a:pPr marL="0" indent="0">
              <a:buNone/>
            </a:pPr>
            <a:r>
              <a:rPr lang="en-US" sz="1800" dirty="0"/>
              <a:t>In those 3 columns  with conditions we had most rows missing data.  Having removed na’s  the data set consisted of 23.985 rows. </a:t>
            </a:r>
          </a:p>
          <a:p>
            <a:pPr marL="0" indent="0">
              <a:buNone/>
            </a:pPr>
            <a:r>
              <a:rPr lang="en-US" sz="1800" dirty="0"/>
              <a:t>Data imbalance reflects an unequal distribution of classes within a dataset, so that one class outweight the other. Balancing ends with a dataframe of 22.176 rows </a:t>
            </a:r>
            <a:r>
              <a:rPr lang="en-US" sz="1600" i="1" dirty="0"/>
              <a:t>(2 x 11.088) </a:t>
            </a:r>
            <a:r>
              <a:rPr lang="en-US" sz="1800" dirty="0"/>
              <a:t>and 4 columns. </a:t>
            </a:r>
            <a:endParaRPr lang="nb-NO" sz="1800" dirty="0"/>
          </a:p>
        </p:txBody>
      </p:sp>
      <p:sp>
        <p:nvSpPr>
          <p:cNvPr id="2" name="TekstSylinder 1">
            <a:extLst>
              <a:ext uri="{FF2B5EF4-FFF2-40B4-BE49-F238E27FC236}">
                <a16:creationId xmlns:a16="http://schemas.microsoft.com/office/drawing/2014/main" id="{9078AA9F-883D-014E-90A0-139FCA926296}"/>
              </a:ext>
            </a:extLst>
          </p:cNvPr>
          <p:cNvSpPr txBox="1"/>
          <p:nvPr/>
        </p:nvSpPr>
        <p:spPr>
          <a:xfrm>
            <a:off x="2303630" y="2967807"/>
            <a:ext cx="918841" cy="369332"/>
          </a:xfrm>
          <a:prstGeom prst="rect">
            <a:avLst/>
          </a:prstGeom>
          <a:noFill/>
        </p:spPr>
        <p:txBody>
          <a:bodyPr wrap="none" rtlCol="0">
            <a:spAutoFit/>
          </a:bodyPr>
          <a:lstStyle/>
          <a:p>
            <a:r>
              <a:rPr lang="nb-NO" dirty="0"/>
              <a:t>Balance</a:t>
            </a:r>
          </a:p>
        </p:txBody>
      </p:sp>
    </p:spTree>
    <p:extLst>
      <p:ext uri="{BB962C8B-B14F-4D97-AF65-F5344CB8AC3E}">
        <p14:creationId xmlns:p14="http://schemas.microsoft.com/office/powerpoint/2010/main" val="287735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64C836B-6827-4695-B2D8-DF543A48EBB5}"/>
              </a:ext>
            </a:extLst>
          </p:cNvPr>
          <p:cNvPicPr>
            <a:picLocks noChangeAspect="1"/>
          </p:cNvPicPr>
          <p:nvPr/>
        </p:nvPicPr>
        <p:blipFill rotWithShape="1">
          <a:blip r:embed="rId3"/>
          <a:srcRect l="2727" t="6482" r="22509" b="2"/>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Plassholder for innhold 4">
            <a:extLst>
              <a:ext uri="{FF2B5EF4-FFF2-40B4-BE49-F238E27FC236}">
                <a16:creationId xmlns:a16="http://schemas.microsoft.com/office/drawing/2014/main" id="{8AE48DE0-E57F-5D43-946D-0AA377585BE9}"/>
              </a:ext>
            </a:extLst>
          </p:cNvPr>
          <p:cNvSpPr>
            <a:spLocks noGrp="1"/>
          </p:cNvSpPr>
          <p:nvPr>
            <p:ph idx="1"/>
          </p:nvPr>
        </p:nvSpPr>
        <p:spPr>
          <a:xfrm>
            <a:off x="371093" y="2718054"/>
            <a:ext cx="4505707" cy="3207258"/>
          </a:xfrm>
        </p:spPr>
        <p:txBody>
          <a:bodyPr anchor="t">
            <a:normAutofit/>
          </a:bodyPr>
          <a:lstStyle/>
          <a:p>
            <a:pPr marL="0" lvl="0" indent="0" eaLnBrk="0" fontAlgn="base" hangingPunct="0">
              <a:spcBef>
                <a:spcPct val="0"/>
              </a:spcBef>
              <a:spcAft>
                <a:spcPts val="600"/>
              </a:spcAft>
              <a:buNone/>
            </a:pPr>
            <a:r>
              <a:rPr lang="en-US" altLang="nb-NO" sz="1200" dirty="0">
                <a:ea typeface="Times New Roman" panose="02020603050405020304" pitchFamily="18" charset="0"/>
              </a:rPr>
              <a:t>One challenge with machine learning is that a lot of algorithms cannot work directly with categorical (non-numeric) data. Categorical data are variables that can take on one of a limited number of possible values – such as raining, overcast, snowing etc. </a:t>
            </a:r>
          </a:p>
          <a:p>
            <a:pPr marL="0" lvl="0" indent="0" eaLnBrk="0" fontAlgn="base" hangingPunct="0">
              <a:spcBef>
                <a:spcPct val="0"/>
              </a:spcBef>
              <a:spcAft>
                <a:spcPts val="600"/>
              </a:spcAft>
              <a:buNone/>
            </a:pPr>
            <a:endParaRPr lang="en-US" altLang="nb-NO" sz="1200" dirty="0">
              <a:ea typeface="Times New Roman" panose="02020603050405020304" pitchFamily="18" charset="0"/>
            </a:endParaRPr>
          </a:p>
          <a:p>
            <a:pPr marL="0" lvl="0" indent="0" eaLnBrk="0" fontAlgn="base" hangingPunct="0">
              <a:spcBef>
                <a:spcPct val="0"/>
              </a:spcBef>
              <a:spcAft>
                <a:spcPts val="600"/>
              </a:spcAft>
              <a:buNone/>
            </a:pPr>
            <a:r>
              <a:rPr lang="en-US" altLang="nb-NO" sz="1200" dirty="0">
                <a:ea typeface="Times New Roman" panose="02020603050405020304" pitchFamily="18" charset="0"/>
              </a:rPr>
              <a:t>In the step of data processing in machine learning, we can perform a One-Hot encoding to prepare our data to be numeric. A process that is applied to categorical data, to convert it into a binary vector representation. </a:t>
            </a:r>
          </a:p>
          <a:p>
            <a:pPr marL="0" lvl="0" indent="0" eaLnBrk="0" fontAlgn="base" hangingPunct="0">
              <a:spcBef>
                <a:spcPct val="0"/>
              </a:spcBef>
              <a:spcAft>
                <a:spcPts val="600"/>
              </a:spcAft>
              <a:buNone/>
            </a:pPr>
            <a:endParaRPr lang="en-US" altLang="nb-NO" sz="1200" dirty="0">
              <a:ea typeface="Times New Roman" panose="02020603050405020304" pitchFamily="18" charset="0"/>
            </a:endParaRPr>
          </a:p>
          <a:p>
            <a:pPr marL="0" lvl="0" indent="0" eaLnBrk="0" fontAlgn="base" hangingPunct="0">
              <a:spcBef>
                <a:spcPct val="0"/>
              </a:spcBef>
              <a:spcAft>
                <a:spcPts val="600"/>
              </a:spcAft>
              <a:buNone/>
            </a:pPr>
            <a:r>
              <a:rPr lang="en-US" altLang="nb-NO" sz="1200" dirty="0">
                <a:ea typeface="Times New Roman" panose="02020603050405020304" pitchFamily="18" charset="0"/>
              </a:rPr>
              <a:t>The code look like this -&gt; </a:t>
            </a:r>
          </a:p>
          <a:p>
            <a:pPr marL="0" lvl="0" indent="0" eaLnBrk="0" fontAlgn="base" hangingPunct="0">
              <a:spcBef>
                <a:spcPct val="0"/>
              </a:spcBef>
              <a:spcAft>
                <a:spcPts val="600"/>
              </a:spcAft>
              <a:buNone/>
            </a:pPr>
            <a:r>
              <a:rPr lang="en-US" altLang="nb-NO" sz="1200" dirty="0"/>
              <a:t>df18</a:t>
            </a:r>
            <a:r>
              <a:rPr lang="en-US" altLang="nb-NO" sz="1200" dirty="0">
                <a:ea typeface="Times New Roman" panose="02020603050405020304" pitchFamily="18" charset="0"/>
              </a:rPr>
              <a:t> </a:t>
            </a:r>
            <a:r>
              <a:rPr lang="en-US" altLang="nb-NO" sz="1200" dirty="0"/>
              <a:t>pd.concat</a:t>
            </a:r>
            <a:r>
              <a:rPr lang="en-US" altLang="nb-NO" sz="1200" dirty="0">
                <a:ea typeface="Times New Roman" panose="02020603050405020304" pitchFamily="18" charset="0"/>
              </a:rPr>
              <a:t>([</a:t>
            </a:r>
            <a:r>
              <a:rPr lang="en-US" altLang="nb-NO" sz="1200" dirty="0"/>
              <a:t>df17</a:t>
            </a:r>
            <a:r>
              <a:rPr lang="en-US" altLang="nb-NO" sz="1200" dirty="0">
                <a:ea typeface="Times New Roman" panose="02020603050405020304" pitchFamily="18" charset="0"/>
              </a:rPr>
              <a:t>,</a:t>
            </a:r>
            <a:r>
              <a:rPr lang="en-US" altLang="nb-NO" sz="1400" b="1" dirty="0"/>
              <a:t>pd.get_dummies</a:t>
            </a:r>
            <a:r>
              <a:rPr lang="en-US" altLang="nb-NO" sz="1200" dirty="0">
                <a:ea typeface="Times New Roman" panose="02020603050405020304" pitchFamily="18" charset="0"/>
              </a:rPr>
              <a:t>(</a:t>
            </a:r>
            <a:r>
              <a:rPr lang="en-US" altLang="nb-NO" sz="1200" dirty="0"/>
              <a:t>df17</a:t>
            </a:r>
            <a:r>
              <a:rPr lang="en-US" altLang="nb-NO" sz="1200" dirty="0">
                <a:ea typeface="Times New Roman" panose="02020603050405020304" pitchFamily="18" charset="0"/>
              </a:rPr>
              <a:t>['WEATHER'])], </a:t>
            </a:r>
            <a:r>
              <a:rPr lang="en-US" altLang="nb-NO" sz="1200" dirty="0"/>
              <a:t>axis=</a:t>
            </a:r>
            <a:r>
              <a:rPr lang="en-US" altLang="nb-NO" sz="1200" dirty="0">
                <a:ea typeface="Times New Roman" panose="02020603050405020304" pitchFamily="18" charset="0"/>
              </a:rPr>
              <a:t>1)</a:t>
            </a:r>
            <a:r>
              <a:rPr lang="en-US" altLang="nb-NO" sz="1200" dirty="0"/>
              <a:t> </a:t>
            </a:r>
          </a:p>
        </p:txBody>
      </p:sp>
    </p:spTree>
    <p:extLst>
      <p:ext uri="{BB962C8B-B14F-4D97-AF65-F5344CB8AC3E}">
        <p14:creationId xmlns:p14="http://schemas.microsoft.com/office/powerpoint/2010/main" val="221441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5">
            <a:extLst>
              <a:ext uri="{FF2B5EF4-FFF2-40B4-BE49-F238E27FC236}">
                <a16:creationId xmlns:a16="http://schemas.microsoft.com/office/drawing/2014/main" id="{AA41BEC6-325E-47EF-B932-1AB722201D4D}"/>
              </a:ext>
            </a:extLst>
          </p:cNvPr>
          <p:cNvPicPr>
            <a:picLocks noChangeAspect="1"/>
          </p:cNvPicPr>
          <p:nvPr/>
        </p:nvPicPr>
        <p:blipFill rotWithShape="1">
          <a:blip r:embed="rId2"/>
          <a:srcRect t="877" b="14853"/>
          <a:stretch/>
        </p:blipFill>
        <p:spPr>
          <a:xfrm>
            <a:off x="20" y="10"/>
            <a:ext cx="12191981" cy="6857990"/>
          </a:xfrm>
          <a:prstGeom prst="rect">
            <a:avLst/>
          </a:prstGeom>
        </p:spPr>
      </p:pic>
      <p:sp>
        <p:nvSpPr>
          <p:cNvPr id="1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70E5603A-A370-A24F-8A40-E4EADBC2AFA3}"/>
              </a:ext>
            </a:extLst>
          </p:cNvPr>
          <p:cNvSpPr>
            <a:spLocks noGrp="1"/>
          </p:cNvSpPr>
          <p:nvPr>
            <p:ph type="title"/>
          </p:nvPr>
        </p:nvSpPr>
        <p:spPr>
          <a:xfrm>
            <a:off x="643467" y="321734"/>
            <a:ext cx="6891186" cy="1135737"/>
          </a:xfrm>
        </p:spPr>
        <p:txBody>
          <a:bodyPr>
            <a:normAutofit/>
          </a:bodyPr>
          <a:lstStyle/>
          <a:p>
            <a:r>
              <a:rPr lang="en-US" sz="3600" b="1"/>
              <a:t>Machine learning algorithms for classification</a:t>
            </a:r>
            <a:endParaRPr lang="nb-NO" sz="3600"/>
          </a:p>
        </p:txBody>
      </p:sp>
      <p:grpSp>
        <p:nvGrpSpPr>
          <p:cNvPr id="12"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Plassholder for innhold 2">
            <a:extLst>
              <a:ext uri="{FF2B5EF4-FFF2-40B4-BE49-F238E27FC236}">
                <a16:creationId xmlns:a16="http://schemas.microsoft.com/office/drawing/2014/main" id="{E8C078AD-C414-4E3F-BFEA-D5016D82273E}"/>
              </a:ext>
            </a:extLst>
          </p:cNvPr>
          <p:cNvGraphicFramePr>
            <a:graphicFrameLocks noGrp="1"/>
          </p:cNvGraphicFramePr>
          <p:nvPr>
            <p:ph idx="1"/>
            <p:extLst>
              <p:ext uri="{D42A27DB-BD31-4B8C-83A1-F6EECF244321}">
                <p14:modId xmlns:p14="http://schemas.microsoft.com/office/powerpoint/2010/main" val="3680625888"/>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550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lassholder for innhold 2">
            <a:extLst>
              <a:ext uri="{FF2B5EF4-FFF2-40B4-BE49-F238E27FC236}">
                <a16:creationId xmlns:a16="http://schemas.microsoft.com/office/drawing/2014/main" id="{0E9C6885-58E5-B84A-B370-C648EAE55B05}"/>
              </a:ext>
            </a:extLst>
          </p:cNvPr>
          <p:cNvSpPr>
            <a:spLocks noGrp="1"/>
          </p:cNvSpPr>
          <p:nvPr>
            <p:ph idx="1"/>
          </p:nvPr>
        </p:nvSpPr>
        <p:spPr>
          <a:xfrm>
            <a:off x="643467" y="1698170"/>
            <a:ext cx="6478513" cy="4516361"/>
          </a:xfrm>
        </p:spPr>
        <p:txBody>
          <a:bodyPr>
            <a:normAutofit/>
          </a:bodyPr>
          <a:lstStyle/>
          <a:p>
            <a:pPr marL="0" indent="0">
              <a:buNone/>
            </a:pPr>
            <a:r>
              <a:rPr lang="en-US" sz="1800" dirty="0"/>
              <a:t>How can we find the class of a new case? Can we find the closest case and assign the same class label to our new case? Can we say that the label of a new case is most probably label X, because its nearest neighbor is also of class X? Yes, we can. That’s what the K-Nearest Neighbor model is about. </a:t>
            </a:r>
          </a:p>
          <a:p>
            <a:pPr marL="0" indent="0">
              <a:buNone/>
            </a:pPr>
            <a:endParaRPr lang="en-US" sz="1800" dirty="0"/>
          </a:p>
          <a:p>
            <a:pPr marL="0" indent="0">
              <a:buNone/>
            </a:pPr>
            <a:r>
              <a:rPr lang="en-US" sz="1800" dirty="0"/>
              <a:t>Decision Trees and Support Vector Machine are other models.</a:t>
            </a:r>
          </a:p>
          <a:p>
            <a:pPr marL="0" indent="0">
              <a:buNone/>
            </a:pPr>
            <a:endParaRPr lang="en-US" sz="1800" dirty="0"/>
          </a:p>
          <a:p>
            <a:pPr marL="0" indent="0">
              <a:buNone/>
            </a:pPr>
            <a:r>
              <a:rPr lang="en-US" sz="1800" dirty="0"/>
              <a:t>Logistic Regression - a variation of linear regression, is useful when the observed dependent variable y is categorical. The output of a logistic regression classifier is the probability of a class label, instead of the label. Logarithmic loss (Log Loss) measures the performance.</a:t>
            </a: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9751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B94310D-90B3-479F-B6B7-A2C63A0C2B91}"/>
              </a:ext>
            </a:extLst>
          </p:cNvPr>
          <p:cNvPicPr>
            <a:picLocks noChangeAspect="1"/>
          </p:cNvPicPr>
          <p:nvPr/>
        </p:nvPicPr>
        <p:blipFill rotWithShape="1">
          <a:blip r:embed="rId2">
            <a:alphaModFix amt="35000"/>
          </a:blip>
          <a:srcRect t="2078" r="1" b="13682"/>
          <a:stretch/>
        </p:blipFill>
        <p:spPr>
          <a:xfrm>
            <a:off x="-4243" y="10"/>
            <a:ext cx="12196243" cy="6857990"/>
          </a:xfrm>
          <a:prstGeom prst="rect">
            <a:avLst/>
          </a:prstGeom>
        </p:spPr>
      </p:pic>
      <p:sp>
        <p:nvSpPr>
          <p:cNvPr id="2" name="Tittel 1">
            <a:extLst>
              <a:ext uri="{FF2B5EF4-FFF2-40B4-BE49-F238E27FC236}">
                <a16:creationId xmlns:a16="http://schemas.microsoft.com/office/drawing/2014/main" id="{91034C26-0E95-0841-918A-8AE1516FB37C}"/>
              </a:ext>
            </a:extLst>
          </p:cNvPr>
          <p:cNvSpPr>
            <a:spLocks noGrp="1"/>
          </p:cNvSpPr>
          <p:nvPr>
            <p:ph type="title"/>
          </p:nvPr>
        </p:nvSpPr>
        <p:spPr>
          <a:xfrm>
            <a:off x="643467" y="321734"/>
            <a:ext cx="10905066" cy="1135737"/>
          </a:xfrm>
        </p:spPr>
        <p:txBody>
          <a:bodyPr>
            <a:normAutofit/>
          </a:bodyPr>
          <a:lstStyle/>
          <a:p>
            <a:r>
              <a:rPr lang="nb-NO" sz="3600" dirty="0"/>
              <a:t>Evaluation metrics</a:t>
            </a:r>
          </a:p>
        </p:txBody>
      </p:sp>
      <p:sp>
        <p:nvSpPr>
          <p:cNvPr id="3" name="Plassholder for innhold 2">
            <a:extLst>
              <a:ext uri="{FF2B5EF4-FFF2-40B4-BE49-F238E27FC236}">
                <a16:creationId xmlns:a16="http://schemas.microsoft.com/office/drawing/2014/main" id="{C025A76B-D9C6-1C4B-A355-314D64618850}"/>
              </a:ext>
            </a:extLst>
          </p:cNvPr>
          <p:cNvSpPr>
            <a:spLocks noGrp="1"/>
          </p:cNvSpPr>
          <p:nvPr>
            <p:ph idx="1"/>
          </p:nvPr>
        </p:nvSpPr>
        <p:spPr>
          <a:xfrm>
            <a:off x="643467" y="1782981"/>
            <a:ext cx="10905066" cy="4393982"/>
          </a:xfrm>
        </p:spPr>
        <p:txBody>
          <a:bodyPr>
            <a:normAutofit lnSpcReduction="10000"/>
          </a:bodyPr>
          <a:lstStyle/>
          <a:p>
            <a:pPr marL="0" indent="0">
              <a:buNone/>
            </a:pPr>
            <a:r>
              <a:rPr lang="en-US" sz="2000" dirty="0"/>
              <a:t>Can we trust the theory behind the nearest neighbor model – what if the nearest neighbor is some sort of an outlier? We might choose the k closest neighbors and do a majority vote among them. Working with the model you can do tests and find the optimum number of neighbors to choose. </a:t>
            </a:r>
          </a:p>
          <a:p>
            <a:pPr marL="0" indent="0">
              <a:buNone/>
            </a:pPr>
            <a:endParaRPr lang="en-US" sz="2000" dirty="0"/>
          </a:p>
          <a:p>
            <a:pPr marL="0" indent="0">
              <a:buNone/>
            </a:pPr>
            <a:r>
              <a:rPr lang="en-US" sz="2000" dirty="0"/>
              <a:t>Data are split into respectively train and test sets, to train with the train data and thereafter test the models based on the test data. </a:t>
            </a:r>
          </a:p>
          <a:p>
            <a:pPr marL="0" indent="0">
              <a:buNone/>
            </a:pPr>
            <a:endParaRPr lang="en-US" sz="2000" dirty="0"/>
          </a:p>
          <a:p>
            <a:pPr marL="0" indent="0">
              <a:buNone/>
            </a:pPr>
            <a:r>
              <a:rPr lang="en-US" sz="2000" dirty="0"/>
              <a:t>A Confusion Matrix is an overview over true positives, false positives, true negatives and false negatives. Based on this matrix we can have a classification report that gives us precision, recall and f1-score. </a:t>
            </a:r>
            <a:endParaRPr lang="nb-NO" sz="2000" dirty="0"/>
          </a:p>
          <a:p>
            <a:pPr marL="0" indent="0">
              <a:buNone/>
            </a:pPr>
            <a:endParaRPr lang="nb-NO" sz="2000" dirty="0"/>
          </a:p>
          <a:p>
            <a:pPr marL="0" indent="0">
              <a:buNone/>
            </a:pPr>
            <a:r>
              <a:rPr lang="en-US" sz="2000" dirty="0"/>
              <a:t>Another evaluation model is the Jaccard_score. The idea behind the Jaccard_score index is that the higher the similarity of the two groups y_true and y_predicted is, the higher the index. </a:t>
            </a:r>
            <a:endParaRPr lang="nb-NO" sz="2000" dirty="0"/>
          </a:p>
          <a:p>
            <a:pPr marL="0" indent="0">
              <a:buNone/>
            </a:pPr>
            <a:endParaRPr lang="nb-NO" sz="2000" dirty="0"/>
          </a:p>
          <a:p>
            <a:endParaRPr lang="nb-NO" sz="2000" dirty="0"/>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271265"/>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1269</Words>
  <Application>Microsoft Macintosh PowerPoint</Application>
  <PresentationFormat>Widescreen</PresentationFormat>
  <Paragraphs>67</Paragraphs>
  <Slides>12</Slides>
  <Notes>5</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12</vt:i4>
      </vt:variant>
    </vt:vector>
  </HeadingPairs>
  <TitlesOfParts>
    <vt:vector size="16" baseType="lpstr">
      <vt:lpstr>Arial</vt:lpstr>
      <vt:lpstr>Calibri</vt:lpstr>
      <vt:lpstr>Calibri Light</vt:lpstr>
      <vt:lpstr>Office-tema</vt:lpstr>
      <vt:lpstr>PowerPoint-presentasjon</vt:lpstr>
      <vt:lpstr>Introduction and business problem</vt:lpstr>
      <vt:lpstr>PowerPoint-presentasjon</vt:lpstr>
      <vt:lpstr>Data understanding</vt:lpstr>
      <vt:lpstr>PowerPoint-presentasjon</vt:lpstr>
      <vt:lpstr>PowerPoint-presentasjon</vt:lpstr>
      <vt:lpstr>Machine learning algorithms for classification</vt:lpstr>
      <vt:lpstr>PowerPoint-presentasjon</vt:lpstr>
      <vt:lpstr>Evaluation metrics</vt:lpstr>
      <vt:lpstr>Results</vt:lpstr>
      <vt:lpstr>PowerPoint-presentasjon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Øystein Wasteson</dc:creator>
  <cp:lastModifiedBy>Øystein Wasteson</cp:lastModifiedBy>
  <cp:revision>6</cp:revision>
  <dcterms:created xsi:type="dcterms:W3CDTF">2020-11-13T21:46:14Z</dcterms:created>
  <dcterms:modified xsi:type="dcterms:W3CDTF">2020-11-14T10:38:20Z</dcterms:modified>
</cp:coreProperties>
</file>