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3" r:id="rId15"/>
    <p:sldId id="291" r:id="rId16"/>
    <p:sldId id="270" r:id="rId17"/>
    <p:sldId id="271" r:id="rId18"/>
    <p:sldId id="272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sSEv+pLKW3dNghKLGPll88XD/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4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8C3E5-53FF-4370-92F8-6539369AD185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3212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8C3E5-53FF-4370-92F8-6539369AD185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7383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/>
            </a:lvl1pPr>
            <a:lvl2pPr lvl="1" algn="ctr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/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/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/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/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2832893" y="272256"/>
            <a:ext cx="4497388" cy="721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4960937" y="2400301"/>
            <a:ext cx="5649913" cy="180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1279525" y="673100"/>
            <a:ext cx="5649913" cy="52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1476375" y="1628775"/>
            <a:ext cx="3529013" cy="4497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5157788" y="1628775"/>
            <a:ext cx="3529012" cy="4497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Char char="–"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gh.edu.pl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h.edu.pl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h.edu.p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h.edu.pl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h.edu.pl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gh.edu.pl/" TargetMode="Externa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h.edu.pl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h.edu.pl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h.edu.pl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h.edu.pl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h.edu.p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gh.edu.pl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www.agh.edu.pl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gh.edu.pl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h.edu.pl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://www.agh.edu.pl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h.edu.pl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h.edu.pl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2230438" y="2581738"/>
            <a:ext cx="6157800" cy="15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461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600">
                <a:solidFill>
                  <a:schemeClr val="dk1"/>
                </a:solidFill>
              </a:rPr>
              <a:t>Problem sterowania i stabilizacji odwróconego wahadła na wózku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2230438" y="4292600"/>
            <a:ext cx="6157912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230438" y="3925900"/>
            <a:ext cx="6446100" cy="23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Prezentacja zaliczeniowa z przedmiotu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„Laboratorium Problemowe 1”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Tomasz Molęda, Jakub Poręba, AiR, IV rok, spec. ISZ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Prowadzący: dr hab. inż. Adam Piłat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l-PL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pl-PL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l-PL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Kraków, 2021</a:t>
            </a:r>
            <a:endParaRPr sz="7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 b="1" i="0" u="sng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www.agh.edu.pl</a:t>
            </a:r>
            <a:endParaRPr sz="11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1476375" y="836613"/>
            <a:ext cx="7272338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Identyfikacja i model symulacyjny</a:t>
            </a:r>
            <a:endParaRPr dirty="0"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539552" y="1597456"/>
            <a:ext cx="8064896" cy="4497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endParaRPr sz="1600"/>
          </a:p>
          <a:p>
            <a:pPr marL="0" lvl="0" indent="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endParaRPr sz="1600"/>
          </a:p>
        </p:txBody>
      </p:sp>
      <p:sp>
        <p:nvSpPr>
          <p:cNvPr id="182" name="Google Shape;182;p10"/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 b="1" i="0" u="sng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www.agh.edu.pl</a:t>
            </a:r>
            <a:endParaRPr sz="11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3" name="Google Shape;183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10</a:t>
            </a:fld>
            <a:endParaRPr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EBBDA6F-68B1-4A9B-AAB2-5AE8304DB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89" y="1477944"/>
            <a:ext cx="7497221" cy="46774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1476375" y="836613"/>
            <a:ext cx="7272338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Identyfikacja i model symulacyjny</a:t>
            </a:r>
            <a:endParaRPr/>
          </a:p>
        </p:txBody>
      </p:sp>
      <p:sp>
        <p:nvSpPr>
          <p:cNvPr id="192" name="Google Shape;192;p11"/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 b="1" i="0" u="sng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www.agh.edu.pl</a:t>
            </a:r>
            <a:endParaRPr sz="11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11</a:t>
            </a:fld>
            <a:endParaRPr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F38E051-246D-473C-BBDF-0E93C0616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597456"/>
            <a:ext cx="8064896" cy="4497388"/>
          </a:xfrm>
        </p:spPr>
        <p:txBody>
          <a:bodyPr/>
          <a:lstStyle/>
          <a:p>
            <a:pPr algn="just" eaLnBrk="1" hangingPunct="1"/>
            <a:r>
              <a:rPr lang="pl-PL" altLang="pl-PL" sz="1600" dirty="0"/>
              <a:t>Model symulacyjny charakteryzuje się nieco dłuższym okresem drgań, wynoszącym średnio około 1,51[s].</a:t>
            </a:r>
          </a:p>
          <a:p>
            <a:pPr marL="0" indent="0" algn="just" eaLnBrk="1" hangingPunct="1">
              <a:buNone/>
            </a:pPr>
            <a:endParaRPr lang="pl-PL" altLang="pl-PL" sz="1600" dirty="0"/>
          </a:p>
          <a:p>
            <a:pPr algn="just" eaLnBrk="1" hangingPunct="1"/>
            <a:r>
              <a:rPr lang="pl-PL" altLang="pl-PL" sz="1600" dirty="0"/>
              <a:t>Czas tłumienia drgań był dłuższy o około 10% względem modelu rzeczywistego, zarówno dla niskich jak i wysokich położeń początkowych.</a:t>
            </a:r>
          </a:p>
          <a:p>
            <a:pPr marL="0" indent="0" algn="just" eaLnBrk="1" hangingPunct="1">
              <a:buNone/>
            </a:pPr>
            <a:endParaRPr lang="pl-PL" altLang="pl-PL" sz="1600" dirty="0"/>
          </a:p>
          <a:p>
            <a:pPr algn="just" eaLnBrk="1" hangingPunct="1"/>
            <a:r>
              <a:rPr lang="pl-PL" altLang="pl-PL" sz="1600" dirty="0"/>
              <a:t>Finalnie, po dostrojeniu współczynników zebranych i obliczonych eksperymentalnie, uznano model symulacyjny za wystarczająco dobrze odzwierciedlający układ rzeczywisty.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title"/>
          </p:nvPr>
        </p:nvSpPr>
        <p:spPr>
          <a:xfrm>
            <a:off x="1476375" y="836613"/>
            <a:ext cx="7272338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Problem stabilizacji – regulatory PID</a:t>
            </a:r>
            <a:endParaRPr/>
          </a:p>
        </p:txBody>
      </p:sp>
      <p:sp>
        <p:nvSpPr>
          <p:cNvPr id="200" name="Google Shape;200;p12"/>
          <p:cNvSpPr txBox="1">
            <a:spLocks noGrp="1"/>
          </p:cNvSpPr>
          <p:nvPr>
            <p:ph type="body" idx="1"/>
          </p:nvPr>
        </p:nvSpPr>
        <p:spPr>
          <a:xfrm>
            <a:off x="539552" y="1597456"/>
            <a:ext cx="8064896" cy="4497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pl-PL" sz="1600"/>
              <a:t>Zastosowany został układ dwóch równoległych regulatorów, z których regulator pozycji działa jako zakłócenie sygnału wyjściowego regulatora kąta.</a:t>
            </a:r>
            <a:endParaRPr/>
          </a:p>
          <a:p>
            <a:pPr marL="342900" lvl="0" indent="-2413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endParaRPr sz="1600"/>
          </a:p>
        </p:txBody>
      </p:sp>
      <p:sp>
        <p:nvSpPr>
          <p:cNvPr id="201" name="Google Shape;201;p12"/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 b="1" i="0" u="sng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www.agh.edu.pl</a:t>
            </a:r>
            <a:endParaRPr sz="11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2" name="Google Shape;202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12</a:t>
            </a:fld>
            <a:endParaRPr/>
          </a:p>
        </p:txBody>
      </p:sp>
      <p:pic>
        <p:nvPicPr>
          <p:cNvPr id="203" name="Google Shape;20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33575" y="2538413"/>
            <a:ext cx="52768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 txBox="1">
            <a:spLocks noGrp="1"/>
          </p:cNvSpPr>
          <p:nvPr>
            <p:ph type="title"/>
          </p:nvPr>
        </p:nvSpPr>
        <p:spPr>
          <a:xfrm>
            <a:off x="1476375" y="836613"/>
            <a:ext cx="7272338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Problem stabilizacji – regulatory PID</a:t>
            </a:r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body" idx="1"/>
          </p:nvPr>
        </p:nvSpPr>
        <p:spPr>
          <a:xfrm>
            <a:off x="539550" y="-1337970"/>
            <a:ext cx="80649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pl-PL" sz="1600" b="1" dirty="0"/>
              <a:t>TODO: </a:t>
            </a:r>
            <a:r>
              <a:rPr lang="pl-PL" sz="1600" dirty="0" err="1"/>
              <a:t>screen</a:t>
            </a:r>
            <a:r>
              <a:rPr lang="pl-PL" sz="1600" dirty="0"/>
              <a:t> regulatora, wspomnieć o metodzie doboru współczynników (MATLAB Control Design + dostrajanie ręczne w czasie eksperymentów).</a:t>
            </a:r>
            <a:endParaRPr dirty="0"/>
          </a:p>
        </p:txBody>
      </p:sp>
      <p:sp>
        <p:nvSpPr>
          <p:cNvPr id="211" name="Google Shape;211;p13"/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 b="1" i="0" u="sng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www.agh.edu.pl</a:t>
            </a:r>
            <a:endParaRPr sz="11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2" name="Google Shape;212;p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13</a:t>
            </a:fld>
            <a:endParaRPr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7319FE1-14C4-4340-A838-83DC688B832C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597456"/>
            <a:ext cx="8064896" cy="4497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algn="just"/>
            <a:r>
              <a:rPr lang="pl-PL" altLang="pl-PL" sz="1600" dirty="0"/>
              <a:t>Współczynniki regulatorów dobierane były na podstawie modelu symulacyjnego – wstępnie z wykorzystaniem narzędzia MATLAB Control Design, a później ręcznie. </a:t>
            </a:r>
          </a:p>
          <a:p>
            <a:pPr algn="just"/>
            <a:r>
              <a:rPr lang="pl-PL" altLang="pl-PL" sz="1600" dirty="0"/>
              <a:t>Podobnie po podłączeniu systemu do układu rzeczywistego, współczynniki były jeszcze nieznacznie modyfikowane – głównie </a:t>
            </a:r>
            <a:br>
              <a:rPr lang="pl-PL" altLang="pl-PL" sz="1600" dirty="0"/>
            </a:br>
            <a:r>
              <a:rPr lang="pl-PL" altLang="pl-PL" sz="1600" dirty="0"/>
              <a:t>w zakresie parametru filtracji N - w celu osiągnięcia najlepszych rezultatów.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6E117BCE-ECBB-4AA5-A80D-9342DF2D3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337" y="3429000"/>
            <a:ext cx="7173326" cy="29150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0D41A0B-C541-49B7-8744-5F3B1E0A3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dirty="0"/>
              <a:t>Eksperymenty na modelu rzeczywistym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EEA5A46-16C8-4E96-8F9C-694D3962D7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9" y="1487096"/>
            <a:ext cx="4248471" cy="512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B64A5CE-0B9F-46D3-8EA0-B09D36C6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113-8685-48ED-A112-7EEAA6CCB830}" type="slidenum">
              <a:rPr lang="pl-PL" altLang="pl-PL" smtClean="0"/>
              <a:pPr/>
              <a:t>14</a:t>
            </a:fld>
            <a:endParaRPr lang="pl-PL" altLang="pl-P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Symbol zastępczy tekstu 1">
                <a:extLst>
                  <a:ext uri="{FF2B5EF4-FFF2-40B4-BE49-F238E27FC236}">
                    <a16:creationId xmlns:a16="http://schemas.microsoft.com/office/drawing/2014/main" id="{3189D4D2-ADC0-405F-9097-239CC658E35E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179512" y="1535113"/>
                <a:ext cx="3528392" cy="4591050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pl-PL" sz="1600" b="0" dirty="0"/>
                  <a:t>Ustalanie odpowiedzi układu przy wychyleniu początkowym około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l-PL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𝑝𝑖</m:t>
                        </m:r>
                      </m:num>
                      <m:den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pl-PL" sz="1600" b="0" dirty="0"/>
                  <a:t> i położeniu wózka 0 (środek)</a:t>
                </a:r>
              </a:p>
            </p:txBody>
          </p:sp>
        </mc:Choice>
        <mc:Fallback>
          <p:sp>
            <p:nvSpPr>
              <p:cNvPr id="2" name="Symbol zastępczy tekstu 1">
                <a:extLst>
                  <a:ext uri="{FF2B5EF4-FFF2-40B4-BE49-F238E27FC236}">
                    <a16:creationId xmlns:a16="http://schemas.microsoft.com/office/drawing/2014/main" id="{3189D4D2-ADC0-405F-9097-239CC658E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179512" y="1535113"/>
                <a:ext cx="3528392" cy="4591050"/>
              </a:xfrm>
              <a:blipFill>
                <a:blip r:embed="rId4"/>
                <a:stretch>
                  <a:fillRect l="-864" r="-103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ole tekstowe 5">
            <a:extLst>
              <a:ext uri="{FF2B5EF4-FFF2-40B4-BE49-F238E27FC236}">
                <a16:creationId xmlns:a16="http://schemas.microsoft.com/office/drawing/2014/main" id="{A62D454C-C59E-405E-9248-0D1D7C9FBF73}"/>
              </a:ext>
            </a:extLst>
          </p:cNvPr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hlinkClick r:id="rId5"/>
              </a:rPr>
              <a:t>www.agh.edu.pl</a:t>
            </a:r>
            <a:endParaRPr lang="pl-PL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82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0D41A0B-C541-49B7-8744-5F3B1E0A3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dirty="0"/>
              <a:t>Eksperymenty na modelu rzeczywistym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B64A5CE-0B9F-46D3-8EA0-B09D36C6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113-8685-48ED-A112-7EEAA6CCB830}" type="slidenum">
              <a:rPr lang="pl-PL" altLang="pl-PL" smtClean="0"/>
              <a:pPr/>
              <a:t>15</a:t>
            </a:fld>
            <a:endParaRPr lang="pl-PL" altLang="pl-PL"/>
          </a:p>
        </p:txBody>
      </p:sp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3189D4D2-ADC0-405F-9097-239CC658E35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79512" y="1535113"/>
            <a:ext cx="3528392" cy="4591050"/>
          </a:xfrm>
        </p:spPr>
        <p:txBody>
          <a:bodyPr/>
          <a:lstStyle/>
          <a:p>
            <a:pPr marL="0" indent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l-PL" sz="1600" dirty="0">
                <a:solidFill>
                  <a:schemeClr val="dk1"/>
                </a:solidFill>
                <a:ea typeface="Verdana"/>
                <a:cs typeface="Verdana"/>
                <a:sym typeface="Verdana"/>
              </a:rPr>
              <a:t>Reakcja układu na wypchnięcie wahadła z pozycji równowagi</a:t>
            </a:r>
            <a:endParaRPr lang="pl-PL" sz="1600" dirty="0">
              <a:ea typeface="Verdana"/>
              <a:cs typeface="Verdana"/>
              <a:sym typeface="Verdana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62D454C-C59E-405E-9248-0D1D7C9FBF73}"/>
              </a:ext>
            </a:extLst>
          </p:cNvPr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hlinkClick r:id="rId3"/>
              </a:rPr>
              <a:t>www.agh.edu.pl</a:t>
            </a:r>
            <a:endParaRPr lang="pl-PL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0F8C83-FDCD-4CD6-A934-AB0CCCD32C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564480"/>
            <a:ext cx="4573236" cy="504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606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"/>
          <p:cNvSpPr txBox="1">
            <a:spLocks noGrp="1"/>
          </p:cNvSpPr>
          <p:nvPr>
            <p:ph type="title"/>
          </p:nvPr>
        </p:nvSpPr>
        <p:spPr>
          <a:xfrm>
            <a:off x="1476375" y="836613"/>
            <a:ext cx="7272338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Podsumowanie</a:t>
            </a:r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body" idx="1"/>
          </p:nvPr>
        </p:nvSpPr>
        <p:spPr>
          <a:xfrm>
            <a:off x="539552" y="1597456"/>
            <a:ext cx="8064896" cy="4497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pl-PL" sz="1600"/>
              <a:t>W ramach zajęć utworzono poprawnie działające rozwiązanie pozwalające stabilizować położenie wahadła na wózku w pozycji górnej przy wykorzystaniu napędu poruszającego wózek.</a:t>
            </a:r>
            <a:endParaRPr/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pl-PL" sz="1600"/>
              <a:t>W czasie identyfikacji zaobserwowano skokowe zmiany wartości sił oporu ruchu wózka, których nie udało się wyjaśnić</a:t>
            </a:r>
            <a:endParaRPr/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pl-PL" sz="1600"/>
              <a:t>Przeprowadzone eksperymenty końcowe pozwalają uznać wykresy dla modelu rzeczywistego i symulacyjnego za podobne. Różnice wynikają z niedokładnego odwzorowania układu rzeczywistego oraz z dyskretyzacji </a:t>
            </a:r>
            <a:br>
              <a:rPr lang="pl-PL" sz="1600"/>
            </a:br>
            <a:r>
              <a:rPr lang="pl-PL" sz="1600"/>
              <a:t>i kwantyzacji sygnałów pochodzących z enkoderów i wysyłanych na silnik napędzający.</a:t>
            </a:r>
            <a:endParaRPr/>
          </a:p>
        </p:txBody>
      </p:sp>
      <p:sp>
        <p:nvSpPr>
          <p:cNvPr id="236" name="Google Shape;236;p15"/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 b="1" i="0" u="sng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www.agh.edu.pl</a:t>
            </a:r>
            <a:endParaRPr sz="11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7" name="Google Shape;23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1476375" y="836613"/>
            <a:ext cx="7272338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Pytania</a:t>
            </a:r>
            <a:endParaRPr/>
          </a:p>
        </p:txBody>
      </p:sp>
      <p:sp>
        <p:nvSpPr>
          <p:cNvPr id="244" name="Google Shape;244;p16"/>
          <p:cNvSpPr txBox="1">
            <a:spLocks noGrp="1"/>
          </p:cNvSpPr>
          <p:nvPr>
            <p:ph type="body" idx="1"/>
          </p:nvPr>
        </p:nvSpPr>
        <p:spPr>
          <a:xfrm>
            <a:off x="539552" y="1597456"/>
            <a:ext cx="8064896" cy="4497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pl-PL"/>
              <a:t>Dziękujemy za uwagę!</a:t>
            </a:r>
            <a:endParaRPr/>
          </a:p>
        </p:txBody>
      </p:sp>
      <p:sp>
        <p:nvSpPr>
          <p:cNvPr id="245" name="Google Shape;245;p16"/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 b="1" i="0" u="sng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www.agh.edu.pl</a:t>
            </a:r>
            <a:endParaRPr sz="11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6" name="Google Shape;246;p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 txBox="1">
            <a:spLocks noGrp="1"/>
          </p:cNvSpPr>
          <p:nvPr>
            <p:ph type="title"/>
          </p:nvPr>
        </p:nvSpPr>
        <p:spPr>
          <a:xfrm>
            <a:off x="1476375" y="836613"/>
            <a:ext cx="7272338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Literatura</a:t>
            </a:r>
            <a:endParaRPr/>
          </a:p>
        </p:txBody>
      </p:sp>
      <p:sp>
        <p:nvSpPr>
          <p:cNvPr id="253" name="Google Shape;253;p17"/>
          <p:cNvSpPr txBox="1">
            <a:spLocks noGrp="1"/>
          </p:cNvSpPr>
          <p:nvPr>
            <p:ph type="body" idx="1"/>
          </p:nvPr>
        </p:nvSpPr>
        <p:spPr>
          <a:xfrm>
            <a:off x="539550" y="2105725"/>
            <a:ext cx="8209200" cy="3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endParaRPr sz="1600" b="1" dirty="0"/>
          </a:p>
          <a:p>
            <a:pPr marL="0" lvl="0" indent="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endParaRPr sz="1600" b="1" dirty="0"/>
          </a:p>
          <a:p>
            <a:pPr marL="0" lvl="0" indent="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pl-PL" sz="1600" dirty="0"/>
              <a:t>Modele i układy tworzone były z wykorzystaniem pakietu </a:t>
            </a:r>
            <a:r>
              <a:rPr lang="pl-PL" sz="1600" b="1" dirty="0"/>
              <a:t>MATLAB </a:t>
            </a:r>
            <a:r>
              <a:rPr lang="pl-PL" sz="1600" b="1" dirty="0" err="1"/>
              <a:t>Simulink</a:t>
            </a:r>
            <a:r>
              <a:rPr lang="pl-PL" sz="1600" dirty="0"/>
              <a:t> oraz dołączonej dokumentacji technicznej dostępne w witrynie internetowej firmy </a:t>
            </a:r>
            <a:r>
              <a:rPr lang="pl-PL" sz="1600" dirty="0" err="1"/>
              <a:t>Mathworks</a:t>
            </a:r>
            <a:r>
              <a:rPr lang="pl-PL" sz="1600" dirty="0"/>
              <a:t> pod adresem http://www.mathworks.com</a:t>
            </a:r>
            <a:endParaRPr sz="1600" dirty="0"/>
          </a:p>
          <a:p>
            <a:pPr marL="0" lvl="0" indent="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endParaRPr sz="1600" dirty="0"/>
          </a:p>
          <a:p>
            <a:pPr marL="0" lvl="0" indent="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pl-PL" sz="1600" dirty="0" err="1"/>
              <a:t>Mitkowski</a:t>
            </a:r>
            <a:r>
              <a:rPr lang="pl-PL" sz="1600" dirty="0"/>
              <a:t> W.: </a:t>
            </a:r>
            <a:r>
              <a:rPr lang="pl-PL" sz="1600" i="1" dirty="0"/>
              <a:t>Stabilizacja systemów dynamicznych</a:t>
            </a:r>
            <a:r>
              <a:rPr lang="pl-PL" sz="1600" dirty="0"/>
              <a:t>. WNT, Warszawa 1991</a:t>
            </a:r>
            <a:endParaRPr sz="1600" dirty="0"/>
          </a:p>
          <a:p>
            <a:pPr marL="0" lvl="0" indent="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endParaRPr sz="1600" dirty="0"/>
          </a:p>
          <a:p>
            <a:pPr marL="0" lvl="0" indent="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pl-PL" sz="1600" dirty="0"/>
              <a:t>Jarosław Tyma, </a:t>
            </a:r>
            <a:r>
              <a:rPr lang="pl-PL" sz="1600" i="1" dirty="0"/>
              <a:t>Odwrócone wahadło</a:t>
            </a:r>
            <a:r>
              <a:rPr lang="pl-PL" sz="1600" dirty="0"/>
              <a:t>, “JTJT”, 2021, </a:t>
            </a:r>
            <a:r>
              <a:rPr lang="pl-PL" sz="1600" u="sng" dirty="0"/>
              <a:t>http://jtjt.pl/odwrocone-wahadlo</a:t>
            </a:r>
            <a:endParaRPr sz="1600" u="sng" dirty="0"/>
          </a:p>
          <a:p>
            <a:pPr marL="0" lvl="0" indent="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endParaRPr sz="1600" dirty="0"/>
          </a:p>
        </p:txBody>
      </p:sp>
      <p:sp>
        <p:nvSpPr>
          <p:cNvPr id="254" name="Google Shape;254;p17"/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 b="1" i="0" u="sng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www.agh.edu.pl</a:t>
            </a:r>
            <a:endParaRPr sz="11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5" name="Google Shape;255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1476375" y="836613"/>
            <a:ext cx="7210425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200">
                <a:solidFill>
                  <a:schemeClr val="dk1"/>
                </a:solidFill>
              </a:rPr>
              <a:t>Agenda</a:t>
            </a: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1476375" y="1451554"/>
            <a:ext cx="7210425" cy="4497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lang="pl-PL" sz="1800"/>
              <a:t>Wstęp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lang="pl-PL" sz="1800"/>
              <a:t>Model matematyczny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lang="pl-PL" sz="1800"/>
              <a:t>Identyfikacja i model symulacyjny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lang="pl-PL" sz="1800"/>
              <a:t>Problem stabilizacji – regulatory PID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lang="pl-PL" sz="1800"/>
              <a:t>Eksperymenty na modelu rzeczywistym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lang="pl-PL" sz="1800"/>
              <a:t>Podsumowanie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lang="pl-PL" sz="1800"/>
              <a:t>Pytania</a:t>
            </a:r>
            <a:endParaRPr/>
          </a:p>
          <a:p>
            <a:pPr marL="74295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endParaRPr sz="1400"/>
          </a:p>
          <a:p>
            <a:pPr marL="74295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endParaRPr sz="1400"/>
          </a:p>
          <a:p>
            <a:pPr marL="457200" lvl="1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endParaRPr sz="1400"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endParaRPr sz="1600"/>
          </a:p>
        </p:txBody>
      </p:sp>
      <p:sp>
        <p:nvSpPr>
          <p:cNvPr id="101" name="Google Shape;101;p2"/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 b="1" i="0" u="sng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www.agh.edu.pl</a:t>
            </a:r>
            <a:endParaRPr sz="11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8215" y="1438358"/>
            <a:ext cx="3896269" cy="436305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1476375" y="836613"/>
            <a:ext cx="7272338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Wstęp</a:t>
            </a:r>
            <a:endParaRPr/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539552" y="1628800"/>
            <a:ext cx="4752528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pl-PL" sz="1600" dirty="0"/>
              <a:t>W ramach laboratorium rozważany był problem stabilizacji w górnym położeniu wahadła fizycznego zamocowanego do wózka.</a:t>
            </a:r>
            <a:endParaRPr dirty="0"/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pl-PL" sz="1600" dirty="0"/>
              <a:t>Celem sterowania było utrzymanie wahadła w górze przy jednoczesnej kontroli położenia samego wózka.</a:t>
            </a:r>
            <a:endParaRPr dirty="0"/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pl-PL" sz="1600" dirty="0"/>
              <a:t>Przeprowadzono identyfikację układu, utworzono model matematyczny </a:t>
            </a:r>
            <a:br>
              <a:rPr lang="pl-PL" sz="1600" dirty="0"/>
            </a:br>
            <a:r>
              <a:rPr lang="pl-PL" sz="1600" dirty="0"/>
              <a:t>i symulacyjny.</a:t>
            </a:r>
            <a:endParaRPr dirty="0"/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pl-PL" sz="1600" dirty="0"/>
              <a:t>Sterowanie oparto o układ dwóch równoległych regulatorów PID.</a:t>
            </a:r>
            <a:endParaRPr dirty="0"/>
          </a:p>
          <a:p>
            <a:pPr marL="0" lvl="0" indent="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endParaRPr sz="1600" dirty="0"/>
          </a:p>
          <a:p>
            <a:pPr marL="0" lvl="0" indent="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endParaRPr sz="1600" dirty="0"/>
          </a:p>
        </p:txBody>
      </p:sp>
      <p:sp>
        <p:nvSpPr>
          <p:cNvPr id="111" name="Google Shape;111;p3"/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 b="1" i="0" u="sng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www.agh.edu.pl</a:t>
            </a:r>
            <a:endParaRPr sz="11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1476375" y="836613"/>
            <a:ext cx="7272338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Model matematyczny</a:t>
            </a:r>
            <a:endParaRPr/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539552" y="1628800"/>
            <a:ext cx="7776863" cy="44973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705" t="-677" r="-70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 </a:t>
            </a:r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 b="1" i="0" u="sng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www.agh.edu.pl</a:t>
            </a:r>
            <a:endParaRPr sz="11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4</a:t>
            </a:fld>
            <a:endParaRPr/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94031" y="2204953"/>
            <a:ext cx="5555937" cy="1183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3323" y="4365104"/>
            <a:ext cx="16573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8961" y="2996952"/>
            <a:ext cx="2886075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 txBox="1">
            <a:spLocks noGrp="1"/>
          </p:cNvSpPr>
          <p:nvPr>
            <p:ph type="title"/>
          </p:nvPr>
        </p:nvSpPr>
        <p:spPr>
          <a:xfrm>
            <a:off x="1476375" y="836613"/>
            <a:ext cx="7272338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Model matematyczny</a:t>
            </a:r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body" idx="1"/>
          </p:nvPr>
        </p:nvSpPr>
        <p:spPr>
          <a:xfrm>
            <a:off x="788938" y="1699990"/>
            <a:ext cx="7776863" cy="449738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391" t="-406" r="-4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 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 b="1" i="0" u="sng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www.agh.edu.pl</a:t>
            </a:r>
            <a:endParaRPr sz="11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3" name="Google Shape;133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5</a:t>
            </a:fld>
            <a:endParaRPr/>
          </a:p>
        </p:txBody>
      </p:sp>
      <p:pic>
        <p:nvPicPr>
          <p:cNvPr id="134" name="Google Shape;134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66679" y="5009356"/>
            <a:ext cx="4210638" cy="1390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1476375" y="836613"/>
            <a:ext cx="7272338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Identyfikacja i model symulacyjny</a:t>
            </a:r>
            <a:endParaRPr/>
          </a:p>
        </p:txBody>
      </p:sp>
      <p:sp>
        <p:nvSpPr>
          <p:cNvPr id="141" name="Google Shape;141;p6"/>
          <p:cNvSpPr txBox="1">
            <a:spLocks noGrp="1"/>
          </p:cNvSpPr>
          <p:nvPr>
            <p:ph type="body" idx="1"/>
          </p:nvPr>
        </p:nvSpPr>
        <p:spPr>
          <a:xfrm>
            <a:off x="539552" y="1628800"/>
            <a:ext cx="7776863" cy="4497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pl-PL" sz="1600" dirty="0"/>
              <a:t>Celem dokładnej identyfikacji parametrów modelu rzeczywistego wykonano szereg eksperymentów.</a:t>
            </a:r>
            <a:endParaRPr dirty="0"/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pl-PL" sz="1600" dirty="0"/>
              <a:t>Podstawą było ustalenie i pomiar masy i wymiarów poszczególnych elementów oraz ich rozmieszczenia w układzie.</a:t>
            </a: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pl-PL" sz="1600" dirty="0"/>
              <a:t>Szczegółowe wyniki pomiarów znajdują się w raporcie końcowym.</a:t>
            </a:r>
            <a:endParaRPr dirty="0"/>
          </a:p>
          <a:p>
            <a:pPr marL="342900" lvl="0" indent="-2413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endParaRPr sz="1600" dirty="0"/>
          </a:p>
        </p:txBody>
      </p:sp>
      <p:sp>
        <p:nvSpPr>
          <p:cNvPr id="142" name="Google Shape;142;p6"/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 b="1" i="0" u="sng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www.agh.edu.pl</a:t>
            </a:r>
            <a:endParaRPr sz="11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Google Shape;143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6</a:t>
            </a:fld>
            <a:endParaRPr/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52259" y="3071248"/>
            <a:ext cx="5239481" cy="2419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1476375" y="836613"/>
            <a:ext cx="7272338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Identyfikacja i model symulacyjny</a:t>
            </a:r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539552" y="1628800"/>
            <a:ext cx="7776863" cy="44973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69" t="-406" r="-47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 </a:t>
            </a:r>
            <a:endParaRPr/>
          </a:p>
        </p:txBody>
      </p:sp>
      <p:sp>
        <p:nvSpPr>
          <p:cNvPr id="152" name="Google Shape;152;p7"/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 b="1" i="0" u="sng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www.agh.edu.pl</a:t>
            </a:r>
            <a:endParaRPr sz="11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3" name="Google Shape;153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7</a:t>
            </a:fld>
            <a:endParaRPr/>
          </a:p>
        </p:txBody>
      </p:sp>
      <p:pic>
        <p:nvPicPr>
          <p:cNvPr id="154" name="Google Shape;154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36742" y="3744513"/>
            <a:ext cx="5782482" cy="28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1476375" y="836613"/>
            <a:ext cx="7272338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Identyfikacja i model symulacyjny</a:t>
            </a:r>
            <a:endParaRPr/>
          </a:p>
        </p:txBody>
      </p:sp>
      <p:sp>
        <p:nvSpPr>
          <p:cNvPr id="162" name="Google Shape;162;p8"/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 b="1" i="0" u="sng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www.agh.edu.pl</a:t>
            </a:r>
            <a:endParaRPr sz="11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3" name="Google Shape;163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8</a:t>
            </a:fld>
            <a:endParaRPr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BE2AD3A-535D-4D7E-88C8-04A6B1AAB3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628800"/>
            <a:ext cx="7776863" cy="4497388"/>
          </a:xfrm>
        </p:spPr>
        <p:txBody>
          <a:bodyPr/>
          <a:lstStyle/>
          <a:p>
            <a:pPr algn="just" eaLnBrk="1" hangingPunct="1"/>
            <a:r>
              <a:rPr lang="pl-PL" altLang="pl-PL" sz="1600" dirty="0"/>
              <a:t>Dla porównania warto zaprezentować wykres kąta wychylenia wahadła w czasie dla wysokiego położenia początkowego. Okres drgań dla wysokich wychyleń wyniósł 1,67[s], a dla niskich jak poprzednio 1,27[s].</a:t>
            </a:r>
          </a:p>
          <a:p>
            <a:pPr marL="0" indent="0" algn="just" eaLnBrk="1" hangingPunct="1">
              <a:buNone/>
            </a:pPr>
            <a:endParaRPr lang="pl-PL" altLang="pl-PL" sz="1600" dirty="0"/>
          </a:p>
          <a:p>
            <a:pPr marL="0" indent="0" algn="just" eaLnBrk="1" hangingPunct="1">
              <a:buNone/>
            </a:pPr>
            <a:endParaRPr lang="pl-PL" altLang="pl-PL" sz="16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D4101C1E-2B6F-4AC5-94AC-19AC9A729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460" y="2840656"/>
            <a:ext cx="5001046" cy="32521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1476375" y="836613"/>
            <a:ext cx="7272338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Identyfikacja i model symulacyjny</a:t>
            </a:r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body" idx="1"/>
          </p:nvPr>
        </p:nvSpPr>
        <p:spPr>
          <a:xfrm>
            <a:off x="539552" y="1597456"/>
            <a:ext cx="8064896" cy="4497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pl-PL" sz="1600" dirty="0"/>
              <a:t>Analogiczne eksperymenty przeprowadzono w celu identyfikacji sił oporu działających na wózek w czasie ruchu.</a:t>
            </a:r>
            <a:endParaRPr dirty="0"/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pl-PL" sz="1600" dirty="0"/>
              <a:t>Wózek, przy wyłączonym napędzie, został pchnięty, a na podstawie wykresu prędkości określona została wypadkowa siła oporu ruchu.</a:t>
            </a:r>
            <a:endParaRPr dirty="0"/>
          </a:p>
          <a:p>
            <a:pPr marL="0" lvl="0" indent="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endParaRPr sz="1600" dirty="0"/>
          </a:p>
          <a:p>
            <a:pPr marL="0" lvl="0" indent="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endParaRPr sz="1600" dirty="0"/>
          </a:p>
        </p:txBody>
      </p:sp>
      <p:sp>
        <p:nvSpPr>
          <p:cNvPr id="172" name="Google Shape;172;p9"/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 b="1" i="0" u="sng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www.agh.edu.pl</a:t>
            </a:r>
            <a:endParaRPr sz="11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3" name="Google Shape;173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9</a:t>
            </a:fld>
            <a:endParaRPr/>
          </a:p>
        </p:txBody>
      </p:sp>
      <p:pic>
        <p:nvPicPr>
          <p:cNvPr id="174" name="Google Shape;17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64111" y="2757359"/>
            <a:ext cx="4615778" cy="3854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jekt domyślny">
  <a:themeElements>
    <a:clrScheme name="Niestandardowy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743</Words>
  <Application>Microsoft Office PowerPoint</Application>
  <PresentationFormat>Pokaz na ekranie (4:3)</PresentationFormat>
  <Paragraphs>124</Paragraphs>
  <Slides>18</Slides>
  <Notes>18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Verdana</vt:lpstr>
      <vt:lpstr>Projekt domyślny</vt:lpstr>
      <vt:lpstr>Problem sterowania i stabilizacji odwróconego wahadła na wózku</vt:lpstr>
      <vt:lpstr>Agenda</vt:lpstr>
      <vt:lpstr>Wstęp</vt:lpstr>
      <vt:lpstr>Model matematyczny</vt:lpstr>
      <vt:lpstr>Model matematyczny</vt:lpstr>
      <vt:lpstr>Identyfikacja i model symulacyjny</vt:lpstr>
      <vt:lpstr>Identyfikacja i model symulacyjny</vt:lpstr>
      <vt:lpstr>Identyfikacja i model symulacyjny</vt:lpstr>
      <vt:lpstr>Identyfikacja i model symulacyjny</vt:lpstr>
      <vt:lpstr>Identyfikacja i model symulacyjny</vt:lpstr>
      <vt:lpstr>Identyfikacja i model symulacyjny</vt:lpstr>
      <vt:lpstr>Problem stabilizacji – regulatory PID</vt:lpstr>
      <vt:lpstr>Problem stabilizacji – regulatory PID</vt:lpstr>
      <vt:lpstr>Eksperymenty na modelu rzeczywistym</vt:lpstr>
      <vt:lpstr>Eksperymenty na modelu rzeczywistym</vt:lpstr>
      <vt:lpstr>Podsumowanie</vt:lpstr>
      <vt:lpstr>Pytania</vt:lpstr>
      <vt:lpstr>Literatura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sterowania i stabilizacji odwróconego wahadła na wózku</dc:title>
  <dc:creator>Maciek</dc:creator>
  <cp:lastModifiedBy>Jakub Poręba</cp:lastModifiedBy>
  <cp:revision>2</cp:revision>
  <dcterms:created xsi:type="dcterms:W3CDTF">2007-09-26T12:45:04Z</dcterms:created>
  <dcterms:modified xsi:type="dcterms:W3CDTF">2021-05-31T11:24:33Z</dcterms:modified>
</cp:coreProperties>
</file>