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78" r:id="rId6"/>
    <p:sldId id="287" r:id="rId7"/>
    <p:sldId id="277" r:id="rId8"/>
    <p:sldId id="279" r:id="rId9"/>
    <p:sldId id="265" r:id="rId10"/>
    <p:sldId id="280" r:id="rId11"/>
    <p:sldId id="281" r:id="rId12"/>
    <p:sldId id="285" r:id="rId13"/>
    <p:sldId id="282" r:id="rId14"/>
    <p:sldId id="283" r:id="rId15"/>
    <p:sldId id="284" r:id="rId16"/>
    <p:sldId id="290" r:id="rId17"/>
    <p:sldId id="274" r:id="rId1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0" autoAdjust="0"/>
  </p:normalViewPr>
  <p:slideViewPr>
    <p:cSldViewPr>
      <p:cViewPr varScale="1">
        <p:scale>
          <a:sx n="72" d="100"/>
          <a:sy n="72" d="100"/>
        </p:scale>
        <p:origin x="176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4210-0347-4EC0-AA0D-A29D7CD7B52C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C3E5-53FF-4370-92F8-6539369AD1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5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17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9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49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30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7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21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38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122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74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09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30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17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4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20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25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29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C3E5-53FF-4370-92F8-6539369AD18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2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220355-7B47-42DD-B133-BCFB1F2BC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554CA1-AD8C-486E-BB2C-9FE6D9EBC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911F53-6632-45C0-945D-97814FA0A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1E1FC-E935-4826-BA64-77C76FC95B7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6474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0A4C07-4191-4909-A28B-4D1B59868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7AB1D4-A10D-40DA-86BC-B33F4AA6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0A75FD-D06B-4248-8570-8F0FA846B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1F75C-4B7C-4CEB-B6EE-7003016E92A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304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E6D0B1-83CA-4868-AB95-3FD7AAF6B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24946-4B27-47B3-9E06-5757FB964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A16B50-A933-4C6D-A333-B957A79C5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BA700-4F6B-4F65-A49B-1F755B8389E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222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15CCEA-BE8B-49FD-BCD1-101F622E5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67D68-0C99-4DFA-8000-E6FC1660C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A62E2B-3BE8-4BDF-A82D-3DB1446B0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2113-8685-48ED-A112-7EEAA6CCB83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505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403EC4-BFEF-4AA8-B9F6-8BBC56BB20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CDA605-163E-41E7-ACB3-05E3D2D36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9377B-60EC-45B2-8970-B8722C9C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4630-1F9C-4F90-B1EF-1FA846C1553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4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5F3C4-AA2E-4768-87F1-B44B2DF37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530FC-8759-4984-8927-F8BBD40AA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E3ED1-9A9A-45FD-BD4B-BCA27FE99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81D9-E0E8-4C59-A27A-7CD862AC3D2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605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404980-8ACE-4913-81D4-2F22B394A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88EA99-F56E-47A6-A048-70F5FA2E2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F24F2E-028A-4472-831F-146FF3AFA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7603E-7F03-47CD-AC08-07CCAE723D4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3795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9BD4CB-65C1-4604-BDFA-6DB3ADEB6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5A37D5-D05D-4B65-8231-DA2B1AA0D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BC83D2-03B6-4DBE-8A8D-7E39E54CC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7039D-E552-43F5-AF28-B9333DA1554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23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8CC29B-57C6-40AB-8E17-CB1D9C561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97820E-5936-4948-AFFF-A5D8FF4C9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519255-185F-410C-8671-31C09CA08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C2D4-1BA3-4E21-9646-633990DBB38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035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C7EF7-4CFC-4168-B59A-D7836F496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A771-D3A2-4E83-A3F3-B377EB6C0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BF4A4-E986-4B59-A000-1F6B064F3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ADDCF-287A-4213-A23E-6439FDC24B4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318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CBAF-4C37-46A1-B044-EBABC3027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433E6-9AA7-4AA4-B86D-BABEFC0BC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B58AD-E65D-474B-89A9-90F32887B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7BC9D-AE7A-4B69-B461-71DF788FB95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674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CB389-ECE6-4248-BFFB-B115666A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709C37-D084-4A5C-BA6B-F12E5CE04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FD1C44-6C1F-4926-BE8D-2C814DEA1E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D31D011-B2D4-430B-B9EC-181DEF3CA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9EFB09-C8DB-4662-B5DD-DBEE0F1FE2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32EFA498-D74A-4269-92C7-66E7C3D8A25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h.edu.p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h.edu.p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agh.edu.p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h.edu.pl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agh.edu.p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agh.edu.p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9614C64-5E7F-460E-81B5-68B0297CCF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0438" y="2716213"/>
            <a:ext cx="6157912" cy="1504950"/>
          </a:xfrm>
          <a:noFill/>
        </p:spPr>
        <p:txBody>
          <a:bodyPr lIns="0" tIns="0" rIns="0" bIns="0" anchor="t"/>
          <a:lstStyle/>
          <a:p>
            <a:pPr eaLnBrk="1" hangingPunct="1">
              <a:lnSpc>
                <a:spcPts val="3800"/>
              </a:lnSpc>
            </a:pPr>
            <a:r>
              <a:rPr lang="pl-PL" altLang="pl-PL" sz="2600" dirty="0">
                <a:solidFill>
                  <a:schemeClr val="tx1"/>
                </a:solidFill>
              </a:rPr>
              <a:t>Problem sterowania i stabilizacji odwróconego wahadła na wózku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7AA82AD5-43F8-41F4-837A-4B548720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92600"/>
            <a:ext cx="6157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endParaRPr lang="pl-PL" altLang="pl-PL" sz="1800" b="1" dirty="0">
              <a:latin typeface="Verdana" panose="020B0604030504040204" pitchFamily="34" charset="0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D7107A36-B1DC-463F-AFBF-3B5E52D3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92600"/>
            <a:ext cx="6446018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Prezentacja zaliczeniowa z przedmiotu</a:t>
            </a: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„Laboratorium Problemowe 1”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Tomasz Molęda, Jakub Poręba, </a:t>
            </a:r>
            <a:r>
              <a:rPr lang="pl-PL" altLang="pl-PL" sz="1600" b="1" dirty="0" err="1">
                <a:latin typeface="Verdana" panose="020B0604030504040204" pitchFamily="34" charset="0"/>
              </a:rPr>
              <a:t>AiR</a:t>
            </a:r>
            <a:r>
              <a:rPr lang="pl-PL" altLang="pl-PL" sz="1600" b="1" dirty="0">
                <a:latin typeface="Verdana" panose="020B0604030504040204" pitchFamily="34" charset="0"/>
              </a:rPr>
              <a:t>, IV rok, spec. ISZ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Prowadzący: dr hab. inż. Adam Piłat</a:t>
            </a:r>
          </a:p>
          <a:p>
            <a:pPr eaLnBrk="1" hangingPunct="1">
              <a:lnSpc>
                <a:spcPts val="1600"/>
              </a:lnSpc>
            </a:pPr>
            <a:br>
              <a:rPr lang="pl-PL" altLang="pl-PL" sz="1600" b="1" dirty="0">
                <a:latin typeface="Verdana" panose="020B0604030504040204" pitchFamily="34" charset="0"/>
              </a:rPr>
            </a:b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>Kraków, 2021</a:t>
            </a: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79BC7F-0C23-4361-992D-CA1AA3A844D4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84DAD5D-3A90-4167-9DE6-A8D45CD2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E1FC-E935-4826-BA64-77C76FC95B77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pl-PL" altLang="pl-PL" sz="1600" dirty="0"/>
          </a:p>
          <a:p>
            <a:pPr marL="0" indent="0" algn="just" eaLnBrk="1" hangingPunct="1">
              <a:buNone/>
            </a:pPr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10</a:t>
            </a:fld>
            <a:endParaRPr lang="pl-PL" alt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6794C13-FFC7-4A81-B664-BA7C4A2B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37" y="1694395"/>
            <a:ext cx="6681325" cy="43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597456"/>
                <a:ext cx="8064896" cy="4497388"/>
              </a:xfrm>
            </p:spPr>
            <p:txBody>
              <a:bodyPr/>
              <a:lstStyle/>
              <a:p>
                <a:pPr algn="just" eaLnBrk="1" hangingPunct="1"/>
                <a:r>
                  <a:rPr lang="pl-PL" altLang="pl-PL" sz="1600" dirty="0"/>
                  <a:t>Model symulacyjny charakteryzuje się nieco dłuższym okresem drgań, wynoszącym średnio około </a:t>
                </a:r>
                <a14:m>
                  <m:oMath xmlns:m="http://schemas.openxmlformats.org/officeDocument/2006/math"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1,51[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altLang="pl-PL" sz="1600" dirty="0"/>
                  <a:t>.</a:t>
                </a: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algn="just" eaLnBrk="1" hangingPunct="1"/>
                <a:r>
                  <a:rPr lang="pl-PL" altLang="pl-PL" sz="1600" dirty="0"/>
                  <a:t>Czas tłumienia drgań był dłuższy o około 10% względem modelu rzeczywistego, zarówno dla niskich jak i wysokich położeń początkowych.</a:t>
                </a: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algn="just" eaLnBrk="1" hangingPunct="1"/>
                <a:r>
                  <a:rPr lang="pl-PL" altLang="pl-PL" sz="1600" dirty="0"/>
                  <a:t>Finalnie, po dostrojeniu współczynników zebranych i obliczonych eksperymentalnie, uznano model symulacyjny za wystarczająco dobrze odzwierciedlający układ rzeczywisty.</a:t>
                </a:r>
              </a:p>
            </p:txBody>
          </p:sp>
        </mc:Choice>
        <mc:Fallback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597456"/>
                <a:ext cx="8064896" cy="4497388"/>
              </a:xfrm>
              <a:blipFill>
                <a:blip r:embed="rId3"/>
                <a:stretch>
                  <a:fillRect l="-454" t="-407" r="-4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6961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Problem stabilizacji – regulatory PID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Zastosowany został układ dwóch równoległych regulatorów, z których regulator pozycji działa jako zakłócenie sygnału wyjściowego regulatora kąta.</a:t>
            </a:r>
          </a:p>
          <a:p>
            <a:pPr algn="just" eaLnBrk="1" hangingPunct="1"/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12</a:t>
            </a:fld>
            <a:endParaRPr lang="pl-PL" altLang="pl-PL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D24C19-AB6C-44D2-882B-DDE2E9EC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538413"/>
            <a:ext cx="52768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Problem stabilizacji – regulatory PID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l-PL" altLang="pl-PL" sz="1600" b="1" dirty="0"/>
              <a:t>TODO: </a:t>
            </a:r>
            <a:r>
              <a:rPr lang="pl-PL" altLang="pl-PL" sz="1600" dirty="0" err="1"/>
              <a:t>screen</a:t>
            </a:r>
            <a:r>
              <a:rPr lang="pl-PL" altLang="pl-PL" sz="1600" dirty="0"/>
              <a:t> regulatora, wspomnieć o metodzie doboru współczynników (MATLAB Control Design + dostrajanie ręczne w czasie eksperymentów).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0104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Eksperymenty na modelu rzeczywistym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l-PL" altLang="pl-PL" sz="1600" b="1" dirty="0"/>
              <a:t>TODO:</a:t>
            </a:r>
            <a:r>
              <a:rPr lang="pl-PL" altLang="pl-PL" sz="1600" dirty="0"/>
              <a:t> wykresy sterowania dla modelu symulacyjnego i dla modelu rzeczywistego – start z wychylenia początkowego, pchnięcia, zakłócenia „deltą </a:t>
            </a:r>
            <a:r>
              <a:rPr lang="pl-PL" altLang="pl-PL" sz="1600" dirty="0" err="1"/>
              <a:t>Diraca</a:t>
            </a:r>
            <a:r>
              <a:rPr lang="pl-PL" altLang="pl-PL" sz="1600" dirty="0"/>
              <a:t>”, dynamika regulatora dla układu rzeczywistego</a:t>
            </a:r>
            <a:endParaRPr lang="pl-PL" altLang="pl-PL" sz="1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82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Podsumowanie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W ramach zajęć utworzono poprawnie działające rozwiązanie pozwalające stabilizować położenie wahadła na wózku w pozycji górnej przy wykorzystaniu napędu poruszającego wózek.</a:t>
            </a:r>
          </a:p>
          <a:p>
            <a:pPr algn="just" eaLnBrk="1" hangingPunct="1"/>
            <a:r>
              <a:rPr lang="pl-PL" altLang="pl-PL" sz="1600" dirty="0"/>
              <a:t>W czasie identyfikacji zaobserwowano skokowe zmiany wartości sił oporu ruchu wózka, których nie udało się wyjaśnić</a:t>
            </a:r>
          </a:p>
          <a:p>
            <a:pPr algn="just" eaLnBrk="1" hangingPunct="1"/>
            <a:r>
              <a:rPr lang="pl-PL" altLang="pl-PL" sz="1600" dirty="0"/>
              <a:t>Przeprowadzone eksperymenty końcowe pozwalają uznać wykresy dla modelu rzeczywistego i symulacyjnego za podobne. Różnice wynikają z niedokładnego odwzorowania układu rzeczywistego oraz z dyskretyzacji </a:t>
            </a:r>
            <a:br>
              <a:rPr lang="pl-PL" altLang="pl-PL" sz="1600" dirty="0"/>
            </a:br>
            <a:r>
              <a:rPr lang="pl-PL" altLang="pl-PL" sz="1600" dirty="0"/>
              <a:t>i kwantyzacji sygnałów pochodzących z </a:t>
            </a:r>
            <a:r>
              <a:rPr lang="pl-PL" altLang="pl-PL" sz="1600" dirty="0" err="1"/>
              <a:t>enkoderów</a:t>
            </a:r>
            <a:r>
              <a:rPr lang="pl-PL" altLang="pl-PL" sz="1600" dirty="0"/>
              <a:t> i wysyłanych na silnik napędzający.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8511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Pytania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l-PL" altLang="pl-PL" sz="1600" dirty="0"/>
              <a:t>Dziękujemy za uwagę.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904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Literatura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5437"/>
            <a:ext cx="7210425" cy="449738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l-PL" altLang="pl-PL" sz="1600" b="1" dirty="0"/>
              <a:t>TODO: </a:t>
            </a:r>
            <a:r>
              <a:rPr lang="pl-PL" altLang="pl-PL" sz="1600" dirty="0"/>
              <a:t>jakaś literatura.</a:t>
            </a:r>
            <a:endParaRPr lang="pl-PL" altLang="pl-PL" sz="1600" b="1" dirty="0"/>
          </a:p>
          <a:p>
            <a:pPr marL="0" indent="0" algn="just" eaLnBrk="1" hangingPunct="1">
              <a:buNone/>
            </a:pPr>
            <a:r>
              <a:rPr lang="pl-PL" altLang="pl-PL" sz="1600" dirty="0"/>
              <a:t>Modele i układy tworzone były z wykorzystaniem pakietu MATLAB </a:t>
            </a:r>
            <a:r>
              <a:rPr lang="pl-PL" altLang="pl-PL" sz="1600" dirty="0" err="1"/>
              <a:t>Simulink</a:t>
            </a:r>
            <a:r>
              <a:rPr lang="pl-PL" altLang="pl-PL" sz="1600" dirty="0"/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6B8740C-2D49-496B-A0B5-11CB1FFF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379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B3F149-155A-46DD-9137-7F67A48C6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10425" cy="581025"/>
          </a:xfrm>
        </p:spPr>
        <p:txBody>
          <a:bodyPr/>
          <a:lstStyle/>
          <a:p>
            <a:pPr eaLnBrk="1" hangingPunct="1"/>
            <a:r>
              <a:rPr lang="pl-PL" altLang="pl-PL" sz="22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08BE425-4F10-4157-9D62-9391B45C0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451554"/>
            <a:ext cx="7210425" cy="4497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Wstęp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Model matematyczny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Identyfikacja i model symulacyjny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Problem stabilizacji – regulatory PID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Eksperymenty na modelu rzeczywistym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Podsumowanie</a:t>
            </a:r>
          </a:p>
          <a:p>
            <a:pPr eaLnBrk="1" hangingPunct="1">
              <a:lnSpc>
                <a:spcPct val="150000"/>
              </a:lnSpc>
            </a:pPr>
            <a:r>
              <a:rPr lang="pl-PL" altLang="pl-PL" sz="1800" dirty="0"/>
              <a:t>Pytania</a:t>
            </a:r>
          </a:p>
          <a:p>
            <a:pPr lvl="1" eaLnBrk="1" hangingPunct="1"/>
            <a:endParaRPr lang="pl-PL" altLang="pl-PL" sz="1400" dirty="0"/>
          </a:p>
          <a:p>
            <a:pPr lvl="1" eaLnBrk="1" hangingPunct="1"/>
            <a:endParaRPr lang="pl-PL" altLang="pl-PL" sz="1400" dirty="0"/>
          </a:p>
          <a:p>
            <a:pPr marL="457200" lvl="1" indent="0" eaLnBrk="1" hangingPunct="1">
              <a:buNone/>
            </a:pPr>
            <a:endParaRPr lang="pl-PL" altLang="pl-PL" sz="1400" dirty="0"/>
          </a:p>
          <a:p>
            <a:pPr eaLnBrk="1" hangingPunct="1"/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EEE9316-4492-4E0F-8AAB-0116657A8798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188C567-A80A-464C-B352-3F3CB23A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D28BC2-892A-4000-B169-64C3AFEE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15" y="1438358"/>
            <a:ext cx="3896269" cy="4363059"/>
          </a:xfrm>
          <a:prstGeom prst="rect">
            <a:avLst/>
          </a:prstGeom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Wstęp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4752528" cy="4680520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W ramach laboratorium rozważany był problem stabilizacji w górnym położeniu wahadła fizycznego zamocowanego do wózka.</a:t>
            </a:r>
          </a:p>
          <a:p>
            <a:pPr algn="just" eaLnBrk="1" hangingPunct="1"/>
            <a:r>
              <a:rPr lang="pl-PL" altLang="pl-PL" sz="1600" dirty="0"/>
              <a:t>Celem sterowania było utrzymanie wahadła w górze przy jednoczesnej kontroli położenia samego wózka.</a:t>
            </a:r>
          </a:p>
          <a:p>
            <a:pPr algn="just" eaLnBrk="1" hangingPunct="1"/>
            <a:r>
              <a:rPr lang="pl-PL" altLang="pl-PL" sz="1600" dirty="0"/>
              <a:t>Przeprowadzono identyfikację układu, utworzono model matematyczny </a:t>
            </a:r>
            <a:br>
              <a:rPr lang="pl-PL" altLang="pl-PL" sz="1600" dirty="0"/>
            </a:br>
            <a:r>
              <a:rPr lang="pl-PL" altLang="pl-PL" sz="1600" dirty="0"/>
              <a:t>i symulacyjny.</a:t>
            </a:r>
          </a:p>
          <a:p>
            <a:pPr algn="just" eaLnBrk="1" hangingPunct="1"/>
            <a:r>
              <a:rPr lang="pl-PL" altLang="pl-PL" sz="1600" dirty="0"/>
              <a:t>Sterowanie oparto o układ dwóch równoległych regulatorów PID.</a:t>
            </a:r>
          </a:p>
          <a:p>
            <a:pPr marL="0" indent="0" algn="just" eaLnBrk="1" hangingPunct="1">
              <a:buNone/>
            </a:pPr>
            <a:endParaRPr lang="pl-PL" altLang="pl-PL" sz="1600" dirty="0"/>
          </a:p>
          <a:p>
            <a:pPr marL="0" indent="0" algn="just" eaLnBrk="1" hangingPunct="1">
              <a:buNone/>
            </a:pPr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9CAE68AB-6A37-443B-9225-29B905F4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Model matematyczny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Układ wahadła i wózka można przedstawić za pomocą dwóch równań drugiego rzędu:</a:t>
                </a:r>
              </a:p>
              <a:p>
                <a:pPr marL="0" indent="0" algn="just" eaLnBrk="1" hangingPunct="1">
                  <a:buNone/>
                </a:pPr>
                <a:endParaRPr lang="pl-PL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 algn="just" eaLnBrk="1" hangingPunct="1">
                  <a:buNone/>
                </a:pPr>
                <a:endParaRPr lang="pl-PL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indent="0" algn="just" eaLnBrk="1" hangingPunct="1">
                  <a:buNone/>
                </a:pPr>
                <a:endParaRPr lang="pl-PL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gdzie: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l-PL" sz="1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1400" b="0" i="0" smtClean="0"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l-PL" sz="14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ctrlP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pl-PL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l-PL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- położenie wózka</a:t>
                </a:r>
                <a:b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- kąt wychylenia wahadła</a:t>
                </a:r>
                <a:b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- siła przyłożona do wahadła, pochodząca od silnika</a:t>
                </a:r>
                <a:b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 współczynnik tarcia kinetycznego wózka</a:t>
                </a:r>
              </a:p>
              <a:p>
                <a:pPr marL="0" indent="0" algn="just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pl-PL" sz="1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Pozostałe symbole to zmierzone parametry modelu, które zostały zamieszczone w sprawozdaniu.</a:t>
                </a:r>
                <a:endParaRPr lang="pl-PL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</p:txBody>
          </p:sp>
        </mc:Choice>
        <mc:Fallback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  <a:blipFill>
                <a:blip r:embed="rId3"/>
                <a:stretch>
                  <a:fillRect l="-706" t="-678" r="-7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C891B78-6E5D-4FEB-941F-18F67BE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4</a:t>
            </a:fld>
            <a:endParaRPr lang="pl-PL" alt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DC46A64-8B98-43A4-BA61-8F76F5D2F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31" y="2204953"/>
            <a:ext cx="5555937" cy="11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1D6263B-F642-43E9-BF78-581EF3A8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3" y="4365104"/>
            <a:ext cx="16573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E4F905-DEB4-4B89-BAEC-43CBFB9A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1" y="2996952"/>
            <a:ext cx="28860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Model matematyczny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88938" y="1699990"/>
                <a:ext cx="7776863" cy="4497388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:r>
                  <a:rPr lang="pl-PL" altLang="pl-PL" sz="1600" dirty="0"/>
                  <a:t>Na potrzeby uproszczenia sterowania, w pobliżu punktu pracy, tj. </a:t>
                </a:r>
                <a14:m>
                  <m:oMath xmlns:m="http://schemas.openxmlformats.org/officeDocument/2006/math"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altLang="pl-PL" sz="1600" dirty="0"/>
                  <a:t> (położenie górne wahadła), przeprowadzona została linearyzacja modelu. Wówczas: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altLang="pl-PL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altLang="pl-PL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≈1,  </m:t>
                      </m:r>
                      <m:sSup>
                        <m:sSupPr>
                          <m:ctrlP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l-PL" altLang="pl-PL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≈0,  </m:t>
                      </m:r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altLang="pl-PL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r>
                  <a:rPr lang="pl-PL" altLang="pl-PL" sz="1600" dirty="0"/>
                  <a:t>Układ równań można zatem uprościć do następującej postaci:</a:t>
                </a: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br>
                  <a:rPr lang="pl-PL" altLang="pl-PL" sz="1600" dirty="0"/>
                </a:br>
                <a:r>
                  <a:rPr lang="pl-PL" altLang="pl-PL" sz="1600" dirty="0"/>
                  <a:t>co po wprowadzeniu wektora stanu:</a:t>
                </a:r>
              </a:p>
              <a:p>
                <a:pPr marL="0" indent="0" algn="just" eaLnBrk="1" hangingPunct="1">
                  <a:buNone/>
                </a:pPr>
                <a:br>
                  <a:rPr lang="pl-PL" altLang="pl-PL" sz="1600" dirty="0"/>
                </a:br>
                <a:r>
                  <a:rPr lang="pl-PL" altLang="pl-PL" sz="1600" dirty="0"/>
                  <a:t>pozwala utworzyć równania stanu o następujących macierzach:</a:t>
                </a: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</p:txBody>
          </p:sp>
        </mc:Choice>
        <mc:Fallback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8938" y="1699990"/>
                <a:ext cx="7776863" cy="4497388"/>
              </a:xfrm>
              <a:blipFill>
                <a:blip r:embed="rId5"/>
                <a:stretch>
                  <a:fillRect l="-392" t="-407" r="-4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6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C891B78-6E5D-4FEB-941F-18F67BE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5</a:t>
            </a:fld>
            <a:endParaRPr lang="pl-PL" alt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BD8C96-F766-4176-9F17-0E50697EC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679" y="5009356"/>
            <a:ext cx="421063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776863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W celach dokładnej identyfikacji parametrów modelu rzeczywistego wykonano szereg eksperymentów.</a:t>
            </a:r>
          </a:p>
          <a:p>
            <a:pPr algn="just" eaLnBrk="1" hangingPunct="1"/>
            <a:r>
              <a:rPr lang="pl-PL" altLang="pl-PL" sz="1600" dirty="0"/>
              <a:t>Podstawą było ustalenie i pomiar masy i wymiarów poszczególnych elementów oraz ich rozmieszczenia w układzie.</a:t>
            </a:r>
          </a:p>
          <a:p>
            <a:pPr algn="just" eaLnBrk="1" hangingPunct="1"/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C891B78-6E5D-4FEB-941F-18F67BE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6</a:t>
            </a:fld>
            <a:endParaRPr lang="pl-PL" alt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4AD482-283B-43F7-A2CB-0330D155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259" y="2924944"/>
            <a:ext cx="523948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</p:spPr>
            <p:txBody>
              <a:bodyPr/>
              <a:lstStyle/>
              <a:p>
                <a:pPr algn="just" eaLnBrk="1" hangingPunct="1"/>
                <a:r>
                  <a:rPr lang="pl-PL" altLang="pl-PL" sz="1600" dirty="0"/>
                  <a:t>W celach ustalenia okresu drgań dokonano eksperymentów przy wyłączonym napędzie układu. </a:t>
                </a:r>
              </a:p>
              <a:p>
                <a:pPr algn="just" eaLnBrk="1" hangingPunct="1"/>
                <a:r>
                  <a:rPr lang="pl-PL" altLang="pl-PL" sz="1600" dirty="0"/>
                  <a:t>Pomiary wykonano dla wielu okresów (aż do wytłumienia drgań), rozpoczynając eksperyment zarówno od wysokiego jak i niskiego położenia wahadła, przy zablokowanym jak i swobodnym ruchu wózka.</a:t>
                </a:r>
              </a:p>
              <a:p>
                <a:pPr algn="just" eaLnBrk="1" hangingPunct="1"/>
                <a:r>
                  <a:rPr lang="pl-PL" altLang="pl-PL" sz="1600" dirty="0"/>
                  <a:t>Przykładowo dla niskiej pozycji początkowej i ruchu swobodnego wózka uśredniony okres drgań wyniósł </a:t>
                </a:r>
                <a14:m>
                  <m:oMath xmlns:m="http://schemas.openxmlformats.org/officeDocument/2006/math"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1,27[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altLang="pl-PL" sz="1600" dirty="0"/>
                  <a:t>.</a:t>
                </a:r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</p:txBody>
          </p:sp>
        </mc:Choice>
        <mc:Fallback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  <a:blipFill>
                <a:blip r:embed="rId3"/>
                <a:stretch>
                  <a:fillRect l="-471" t="-407" r="-4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C891B78-6E5D-4FEB-941F-18F67BE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7</a:t>
            </a:fld>
            <a:endParaRPr lang="pl-PL" alt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D9B194-DFAC-4F17-A9BC-E16CE70C9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742" y="3744513"/>
            <a:ext cx="578248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</p:spPr>
            <p:txBody>
              <a:bodyPr/>
              <a:lstStyle/>
              <a:p>
                <a:pPr algn="just" eaLnBrk="1" hangingPunct="1"/>
                <a:r>
                  <a:rPr lang="pl-PL" altLang="pl-PL" sz="1600" dirty="0"/>
                  <a:t>Dla porównania warto zaprezentować wykres kąta wychylenia wahadła w czasie dla wysokiego położenia początkowego. Okres drgań dla wysokich wychyleń wyniósł </a:t>
                </a:r>
                <a14:m>
                  <m:oMath xmlns:m="http://schemas.openxmlformats.org/officeDocument/2006/math"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1,67[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altLang="pl-PL" sz="1600" dirty="0"/>
                  <a:t>, a dla niskich jak poprzednio </a:t>
                </a:r>
                <a14:m>
                  <m:oMath xmlns:m="http://schemas.openxmlformats.org/officeDocument/2006/math"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1,27[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altLang="pl-PL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  <a:p>
                <a:pPr marL="0" indent="0" algn="just" eaLnBrk="1" hangingPunct="1">
                  <a:buNone/>
                </a:pPr>
                <a:endParaRPr lang="pl-PL" altLang="pl-PL" sz="1600" dirty="0"/>
              </a:p>
            </p:txBody>
          </p:sp>
        </mc:Choice>
        <mc:Fallback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F5B4211F-441D-4C05-AD07-67FB3B0C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28800"/>
                <a:ext cx="7776863" cy="4497388"/>
              </a:xfrm>
              <a:blipFill>
                <a:blip r:embed="rId3"/>
                <a:stretch>
                  <a:fillRect l="-471" t="-407" r="-4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C891B78-6E5D-4FEB-941F-18F67BE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8</a:t>
            </a:fld>
            <a:endParaRPr lang="pl-PL" alt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525B773-9504-4951-B33D-F04E9E0AA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785" y="2780928"/>
            <a:ext cx="558242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D41A0B-C541-49B7-8744-5F3B1E0A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272338" cy="581025"/>
          </a:xfrm>
        </p:spPr>
        <p:txBody>
          <a:bodyPr/>
          <a:lstStyle/>
          <a:p>
            <a:pPr eaLnBrk="1" hangingPunct="1"/>
            <a:r>
              <a:rPr lang="pl-PL" altLang="pl-PL" dirty="0"/>
              <a:t>Identyfikacja i model symulacyjny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B4211F-441D-4C05-AD07-67FB3B0C2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97456"/>
            <a:ext cx="8064896" cy="4497388"/>
          </a:xfrm>
        </p:spPr>
        <p:txBody>
          <a:bodyPr/>
          <a:lstStyle/>
          <a:p>
            <a:pPr algn="just" eaLnBrk="1" hangingPunct="1"/>
            <a:r>
              <a:rPr lang="pl-PL" altLang="pl-PL" sz="1600" dirty="0"/>
              <a:t>Analogiczne eksperymenty przeprowadzono w celu identyfikacji sił oporu działających na wózek w czasie ruchu.</a:t>
            </a:r>
          </a:p>
          <a:p>
            <a:pPr algn="just" eaLnBrk="1" hangingPunct="1"/>
            <a:r>
              <a:rPr lang="pl-PL" altLang="pl-PL" sz="1600" dirty="0"/>
              <a:t>Wózek, przy wyłączonym napędzie, został pchnięty, a na podstawie wykresu prędkości określona została wypadkowa siła oporu ruchu.</a:t>
            </a:r>
          </a:p>
          <a:p>
            <a:pPr marL="0" indent="0" algn="just" eaLnBrk="1" hangingPunct="1">
              <a:buNone/>
            </a:pPr>
            <a:endParaRPr lang="pl-PL" altLang="pl-PL" sz="1600" dirty="0"/>
          </a:p>
          <a:p>
            <a:pPr marL="0" indent="0" algn="just" eaLnBrk="1" hangingPunct="1">
              <a:buNone/>
            </a:pPr>
            <a:endParaRPr lang="pl-PL" alt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62D454C-C59E-405E-9248-0D1D7C9FBF73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64A5CE-0B9F-46D3-8EA0-B09D36C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113-8685-48ED-A112-7EEAA6CCB830}" type="slidenum">
              <a:rPr lang="pl-PL" altLang="pl-PL" smtClean="0"/>
              <a:pPr/>
              <a:t>9</a:t>
            </a:fld>
            <a:endParaRPr lang="pl-PL" alt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FF12E38-F296-466C-99A0-4131D28C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11" y="2723518"/>
            <a:ext cx="4615778" cy="38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0799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824</Words>
  <Application>Microsoft Office PowerPoint</Application>
  <PresentationFormat>Pokaz na ekranie (4:3)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Projekt domyślny</vt:lpstr>
      <vt:lpstr>Problem sterowania i stabilizacji odwróconego wahadła na wózku</vt:lpstr>
      <vt:lpstr>Agenda</vt:lpstr>
      <vt:lpstr>Wstęp</vt:lpstr>
      <vt:lpstr>Model matematyczny</vt:lpstr>
      <vt:lpstr>Model matematyczny</vt:lpstr>
      <vt:lpstr>Identyfikacja i model symulacyjny</vt:lpstr>
      <vt:lpstr>Identyfikacja i model symulacyjny</vt:lpstr>
      <vt:lpstr>Identyfikacja i model symulacyjny</vt:lpstr>
      <vt:lpstr>Identyfikacja i model symulacyjny</vt:lpstr>
      <vt:lpstr>Identyfikacja i model symulacyjny</vt:lpstr>
      <vt:lpstr>Identyfikacja i model symulacyjny</vt:lpstr>
      <vt:lpstr>Problem stabilizacji – regulatory PID</vt:lpstr>
      <vt:lpstr>Problem stabilizacji – regulatory PID</vt:lpstr>
      <vt:lpstr>Eksperymenty na modelu rzeczywistym</vt:lpstr>
      <vt:lpstr>Podsumowanie</vt:lpstr>
      <vt:lpstr>Pytania</vt:lpstr>
      <vt:lpstr>Literatura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Jakub Poręba</cp:lastModifiedBy>
  <cp:revision>114</cp:revision>
  <dcterms:created xsi:type="dcterms:W3CDTF">2007-09-26T12:45:04Z</dcterms:created>
  <dcterms:modified xsi:type="dcterms:W3CDTF">2021-05-28T16:44:13Z</dcterms:modified>
</cp:coreProperties>
</file>