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custDataLst>
    <p:tags r:id="rId13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664DE-A610-494E-81A3-2699B403C2F0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1B82A-D569-4398-8A1B-6B2C362CC11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FA79C-4120-4505-8F11-45E07EB53152}" type="datetimeFigureOut">
              <a:rPr lang="pl-PL" smtClean="0"/>
              <a:pPr/>
              <a:t>2016-06-07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0CA337-05BF-4F5D-B02A-4A0138165CB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 rot="19140000">
            <a:off x="916348" y="1827056"/>
            <a:ext cx="6020064" cy="1204306"/>
          </a:xfrm>
        </p:spPr>
        <p:txBody>
          <a:bodyPr/>
          <a:lstStyle/>
          <a:p>
            <a:r>
              <a:rPr lang="pl-PL" sz="4000" dirty="0" smtClean="0">
                <a:latin typeface="Century Gothic" pitchFamily="34" charset="0"/>
              </a:rPr>
              <a:t>Metody SZTUCZNEJ INTELIGENCJI</a:t>
            </a:r>
            <a:endParaRPr lang="pl-PL" sz="4000" dirty="0">
              <a:latin typeface="Century Gothic" pitchFamily="34" charset="0"/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 rot="19140000">
            <a:off x="2128162" y="2654164"/>
            <a:ext cx="6511131" cy="20088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Zawadzka Anna</a:t>
            </a:r>
          </a:p>
          <a:p>
            <a:r>
              <a:rPr lang="pl-PL" dirty="0" err="1" smtClean="0"/>
              <a:t>WASZKIeWICZ</a:t>
            </a:r>
            <a:r>
              <a:rPr lang="pl-PL" dirty="0" smtClean="0"/>
              <a:t> </a:t>
            </a:r>
            <a:r>
              <a:rPr lang="pl-PL" dirty="0" err="1" smtClean="0"/>
              <a:t>PioTR</a:t>
            </a:r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13370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WYNIKI</a:t>
            </a:r>
            <a:endParaRPr lang="pl-PL" sz="36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755576" y="1556792"/>
          <a:ext cx="7521576" cy="27363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2288"/>
                <a:gridCol w="1584176"/>
                <a:gridCol w="1656184"/>
                <a:gridCol w="1688928"/>
              </a:tblGrid>
              <a:tr h="7399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SVM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KNN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Las</a:t>
                      </a:r>
                      <a:r>
                        <a:rPr lang="pl-PL" b="1" baseline="0" dirty="0" smtClean="0">
                          <a:latin typeface="Century Gothic" pitchFamily="34" charset="0"/>
                        </a:rPr>
                        <a:t> losowy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665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Normalizacja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0,27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0,29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0,23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665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Dodatkowe cechy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0,24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0,32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0,24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665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Wykrywanie</a:t>
                      </a:r>
                      <a:r>
                        <a:rPr lang="pl-PL" b="1" baseline="0" dirty="0" smtClean="0">
                          <a:latin typeface="Century Gothic" pitchFamily="34" charset="0"/>
                        </a:rPr>
                        <a:t> anomalii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0,25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0,24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l-PL" b="1" dirty="0" smtClean="0">
                          <a:latin typeface="Century Gothic" pitchFamily="34" charset="0"/>
                        </a:rPr>
                        <a:t>0,25</a:t>
                      </a:r>
                      <a:endParaRPr lang="pl-PL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520940" cy="903000"/>
          </a:xfrm>
        </p:spPr>
        <p:txBody>
          <a:bodyPr/>
          <a:lstStyle/>
          <a:p>
            <a:pPr algn="ctr"/>
            <a:r>
              <a:rPr lang="en-US" sz="3600" b="1" dirty="0" err="1" smtClean="0">
                <a:latin typeface="Century Gothic" pitchFamily="34" charset="0"/>
              </a:rPr>
              <a:t>PhysioNet</a:t>
            </a:r>
            <a:r>
              <a:rPr lang="en-US" sz="3600" b="1" dirty="0" smtClean="0">
                <a:latin typeface="Century Gothic" pitchFamily="34" charset="0"/>
              </a:rPr>
              <a:t>/Computing in Cardiology Challenge 2016</a:t>
            </a:r>
            <a:endParaRPr lang="pl-PL" sz="3600" b="1" dirty="0"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696524"/>
          </a:xfrm>
        </p:spPr>
        <p:txBody>
          <a:bodyPr>
            <a:normAutofit fontScale="92500" lnSpcReduction="10000"/>
          </a:bodyPr>
          <a:lstStyle/>
          <a:p>
            <a:pPr algn="ctr"/>
            <a:endParaRPr lang="pl-PL" b="0" dirty="0" smtClean="0">
              <a:latin typeface="Century Gothic" pitchFamily="34" charset="0"/>
            </a:endParaRPr>
          </a:p>
          <a:p>
            <a:pPr algn="ctr"/>
            <a:endParaRPr lang="pl-PL" b="0" dirty="0" smtClean="0"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l-PL" sz="2800" b="0" dirty="0" smtClean="0">
                <a:latin typeface="Century Gothic" pitchFamily="34" charset="0"/>
              </a:rPr>
              <a:t>CEL:</a:t>
            </a:r>
          </a:p>
          <a:p>
            <a:pPr algn="ctr">
              <a:lnSpc>
                <a:spcPct val="150000"/>
              </a:lnSpc>
            </a:pPr>
            <a:r>
              <a:rPr lang="pl-PL" sz="2800" b="0" dirty="0" smtClean="0">
                <a:latin typeface="Century Gothic" pitchFamily="34" charset="0"/>
              </a:rPr>
              <a:t>przetworzenie nagrań dźwięków serca </a:t>
            </a:r>
            <a:br>
              <a:rPr lang="pl-PL" sz="2800" b="0" dirty="0" smtClean="0">
                <a:latin typeface="Century Gothic" pitchFamily="34" charset="0"/>
              </a:rPr>
            </a:br>
            <a:r>
              <a:rPr lang="pl-PL" sz="2800" b="0" dirty="0" smtClean="0">
                <a:latin typeface="Century Gothic" pitchFamily="34" charset="0"/>
              </a:rPr>
              <a:t>i zidentyfikowanie, które z nich reprezentują zaburzoną pracę serca </a:t>
            </a:r>
            <a:br>
              <a:rPr lang="pl-PL" sz="2800" b="0" dirty="0" smtClean="0">
                <a:latin typeface="Century Gothic" pitchFamily="34" charset="0"/>
              </a:rPr>
            </a:br>
            <a:r>
              <a:rPr lang="pl-PL" sz="2800" b="0" dirty="0" smtClean="0">
                <a:latin typeface="Century Gothic" pitchFamily="34" charset="0"/>
              </a:rPr>
              <a:t>i wymagają diagnozy eksperta</a:t>
            </a:r>
            <a:endParaRPr lang="pl-PL" sz="2800" b="0" dirty="0">
              <a:latin typeface="Century Gothic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211960" y="5229200"/>
            <a:ext cx="4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latin typeface="Century Gothic" pitchFamily="34" charset="0"/>
              </a:rPr>
              <a:t>https://physionet.org/challenge/2016</a:t>
            </a:r>
            <a:endParaRPr lang="pl-PL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err="1" smtClean="0">
                <a:latin typeface="Century Gothic" pitchFamily="34" charset="0"/>
              </a:rPr>
              <a:t>phonocardiogram</a:t>
            </a:r>
            <a:r>
              <a:rPr lang="pl-PL" sz="3600" b="1" dirty="0" smtClean="0">
                <a:latin typeface="Century Gothic" pitchFamily="34" charset="0"/>
              </a:rPr>
              <a:t> (PCG)</a:t>
            </a:r>
            <a:endParaRPr lang="pl-PL" sz="3600" b="1" dirty="0">
              <a:latin typeface="Century Gothic" pitchFamily="34" charset="0"/>
            </a:endParaRPr>
          </a:p>
        </p:txBody>
      </p:sp>
      <p:pic>
        <p:nvPicPr>
          <p:cNvPr id="4" name="Symbol zastępczy zawartości 3" descr="fig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7291427" cy="455714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GŁÓWNE ETAPY ZADANIA</a:t>
            </a:r>
            <a:endParaRPr lang="pl-PL" sz="3600" b="1" dirty="0"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584" y="1340768"/>
            <a:ext cx="7520940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b="0" dirty="0" smtClean="0">
                <a:latin typeface="Century Gothic" pitchFamily="34" charset="0"/>
              </a:rPr>
              <a:t>1. Segmentacja nagrań na poszczególne części (S1, S2, systole, diastole)</a:t>
            </a:r>
          </a:p>
          <a:p>
            <a:pPr>
              <a:lnSpc>
                <a:spcPct val="150000"/>
              </a:lnSpc>
            </a:pPr>
            <a:r>
              <a:rPr lang="pl-PL" sz="2400" b="0" dirty="0" smtClean="0">
                <a:latin typeface="Century Gothic" pitchFamily="34" charset="0"/>
              </a:rPr>
              <a:t>2. Wyodrębnienie cech sygnału </a:t>
            </a:r>
          </a:p>
          <a:p>
            <a:pPr>
              <a:lnSpc>
                <a:spcPct val="150000"/>
              </a:lnSpc>
            </a:pPr>
            <a:r>
              <a:rPr lang="pl-PL" sz="2400" b="0" dirty="0" smtClean="0">
                <a:latin typeface="Century Gothic" pitchFamily="34" charset="0"/>
              </a:rPr>
              <a:t>3. Klasyfikacja obiektów na poprawne </a:t>
            </a:r>
            <a:r>
              <a:rPr lang="pl-PL" sz="2400" b="0" dirty="0" smtClean="0">
                <a:latin typeface="Century Gothic" pitchFamily="34" charset="0"/>
              </a:rPr>
              <a:t/>
            </a:r>
            <a:br>
              <a:rPr lang="pl-PL" sz="2400" b="0" dirty="0" smtClean="0">
                <a:latin typeface="Century Gothic" pitchFamily="34" charset="0"/>
              </a:rPr>
            </a:br>
            <a:r>
              <a:rPr lang="pl-PL" sz="2400" b="0" dirty="0" smtClean="0">
                <a:latin typeface="Century Gothic" pitchFamily="34" charset="0"/>
              </a:rPr>
              <a:t>i </a:t>
            </a:r>
            <a:r>
              <a:rPr lang="pl-PL" sz="2400" b="0" dirty="0" smtClean="0">
                <a:latin typeface="Century Gothic" pitchFamily="34" charset="0"/>
              </a:rPr>
              <a:t>zaburzone</a:t>
            </a:r>
            <a:endParaRPr lang="pl-PL" sz="2400" b="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METODY</a:t>
            </a:r>
            <a:endParaRPr lang="pl-PL" sz="3600" b="1" dirty="0"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584" y="1196752"/>
            <a:ext cx="7520940" cy="35798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b="0" dirty="0" smtClean="0">
                <a:latin typeface="Century Gothic" pitchFamily="34" charset="0"/>
              </a:rPr>
              <a:t>KLASYFIKACJA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dirty="0" smtClean="0">
                <a:latin typeface="Century Gothic" pitchFamily="34" charset="0"/>
              </a:rPr>
              <a:t>SVM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dirty="0" smtClean="0">
                <a:latin typeface="Century Gothic" pitchFamily="34" charset="0"/>
              </a:rPr>
              <a:t>KNN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dirty="0" smtClean="0">
                <a:latin typeface="Century Gothic" pitchFamily="34" charset="0"/>
              </a:rPr>
              <a:t>Las losowy</a:t>
            </a:r>
            <a:endParaRPr lang="pl-PL" sz="3200" b="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3200" b="0" dirty="0" smtClean="0">
                <a:latin typeface="Century Gothic" pitchFamily="34" charset="0"/>
              </a:rPr>
              <a:t>WYKRYWANIE ANOMALII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SVM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l-PL" sz="2400" b="0" i="1" dirty="0" err="1" smtClean="0">
                <a:latin typeface="Century Gothic" pitchFamily="34" charset="0"/>
              </a:rPr>
              <a:t>Support</a:t>
            </a:r>
            <a:r>
              <a:rPr lang="pl-PL" sz="2400" b="0" i="1" dirty="0" smtClean="0">
                <a:latin typeface="Century Gothic" pitchFamily="34" charset="0"/>
              </a:rPr>
              <a:t> </a:t>
            </a:r>
            <a:r>
              <a:rPr lang="pl-PL" sz="2400" b="0" i="1" dirty="0" err="1" smtClean="0">
                <a:latin typeface="Century Gothic" pitchFamily="34" charset="0"/>
              </a:rPr>
              <a:t>Vector</a:t>
            </a:r>
            <a:r>
              <a:rPr lang="pl-PL" sz="2400" b="0" i="1" dirty="0" smtClean="0">
                <a:latin typeface="Century Gothic" pitchFamily="34" charset="0"/>
              </a:rPr>
              <a:t> </a:t>
            </a:r>
            <a:r>
              <a:rPr lang="pl-PL" sz="2400" b="0" i="1" dirty="0" err="1" smtClean="0">
                <a:latin typeface="Century Gothic" pitchFamily="34" charset="0"/>
              </a:rPr>
              <a:t>Machines</a:t>
            </a:r>
            <a:endParaRPr lang="pl-PL" sz="2400" b="0" i="1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wyznaczenie </a:t>
            </a:r>
            <a:r>
              <a:rPr lang="pl-PL" sz="2400" b="0" dirty="0" err="1" smtClean="0">
                <a:latin typeface="Century Gothic" pitchFamily="34" charset="0"/>
              </a:rPr>
              <a:t>hiperpłaszczyzny</a:t>
            </a:r>
            <a:r>
              <a:rPr lang="pl-PL" sz="2400" b="0" dirty="0" smtClean="0">
                <a:latin typeface="Century Gothic" pitchFamily="34" charset="0"/>
              </a:rPr>
              <a:t> rozdzielającej z maksymalnym marginesem obiekty należące do dwóch klas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Jądro Gaussowskie</a:t>
            </a:r>
            <a:endParaRPr lang="pl-PL" sz="2400" b="0" dirty="0">
              <a:latin typeface="Century Gothic" pitchFamily="34" charset="0"/>
            </a:endParaRPr>
          </a:p>
        </p:txBody>
      </p:sp>
      <p:pic>
        <p:nvPicPr>
          <p:cNvPr id="1030" name="Picture 6" descr="http://www.mathworks.com/help/stats/svmhyperpla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780928"/>
            <a:ext cx="2686050" cy="2181226"/>
          </a:xfrm>
          <a:prstGeom prst="rect">
            <a:avLst/>
          </a:prstGeom>
          <a:noFill/>
        </p:spPr>
      </p:pic>
      <p:pic>
        <p:nvPicPr>
          <p:cNvPr id="5" name="Obraz 4"/>
          <p:cNvPicPr/>
          <p:nvPr/>
        </p:nvPicPr>
        <p:blipFill>
          <a:blip r:embed="rId3" cstate="print"/>
          <a:stretch/>
        </p:blipFill>
        <p:spPr>
          <a:xfrm>
            <a:off x="2051720" y="4221088"/>
            <a:ext cx="3383640" cy="24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KNN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pl-PL" sz="2400" b="0" i="1" dirty="0" err="1" smtClean="0">
                <a:latin typeface="Century Gothic" pitchFamily="34" charset="0"/>
              </a:rPr>
              <a:t>K-Nearest</a:t>
            </a:r>
            <a:r>
              <a:rPr lang="pl-PL" sz="2400" b="0" i="1" dirty="0" smtClean="0">
                <a:latin typeface="Century Gothic" pitchFamily="34" charset="0"/>
              </a:rPr>
              <a:t> </a:t>
            </a:r>
            <a:r>
              <a:rPr lang="pl-PL" sz="2400" b="0" i="1" dirty="0" err="1" smtClean="0">
                <a:latin typeface="Century Gothic" pitchFamily="34" charset="0"/>
              </a:rPr>
              <a:t>Neighbours</a:t>
            </a:r>
            <a:endParaRPr lang="pl-PL" sz="2400" b="0" i="1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prognozowanie wartości zmiennej losowej, klasyfikacja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Etykieta obiektu (klasa) przydzielana na podstawie etykiet K najbliższych obserwacji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Metryka Euklidesowa, K=5</a:t>
            </a:r>
            <a:endParaRPr lang="pl-PL" sz="2400" b="0" dirty="0">
              <a:latin typeface="Century Gothic" pitchFamily="34" charset="0"/>
            </a:endParaRPr>
          </a:p>
        </p:txBody>
      </p:sp>
      <p:pic>
        <p:nvPicPr>
          <p:cNvPr id="5" name="Obraz 4"/>
          <p:cNvPicPr/>
          <p:nvPr/>
        </p:nvPicPr>
        <p:blipFill>
          <a:blip r:embed="rId2" cstate="print"/>
          <a:stretch/>
        </p:blipFill>
        <p:spPr>
          <a:xfrm>
            <a:off x="5220072" y="4005064"/>
            <a:ext cx="3527640" cy="259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Las losowy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pl-PL" sz="2400" b="0" i="1" dirty="0" smtClean="0">
                <a:latin typeface="Century Gothic" pitchFamily="34" charset="0"/>
              </a:rPr>
              <a:t>Random </a:t>
            </a:r>
            <a:r>
              <a:rPr lang="pl-PL" sz="2400" b="0" i="1" dirty="0" err="1" smtClean="0">
                <a:latin typeface="Century Gothic" pitchFamily="34" charset="0"/>
              </a:rPr>
              <a:t>Forest</a:t>
            </a:r>
            <a:endParaRPr lang="pl-PL" sz="2400" b="0" i="1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Rolę modelu klasyfikacyjnego pełni grupa modeli składowych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Zbiór wielu drzew decyzyjnych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Uśrednienie opinii poszczególnych modeli składowych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Liczba drzew = 100</a:t>
            </a:r>
            <a:endParaRPr lang="pl-PL" sz="2400" b="0" dirty="0">
              <a:latin typeface="Century Gothic" pitchFamily="34" charset="0"/>
            </a:endParaRPr>
          </a:p>
        </p:txBody>
      </p:sp>
      <p:pic>
        <p:nvPicPr>
          <p:cNvPr id="22530" name="Picture 2" descr="http://file.scirp.org/Html/6-9101686%5Cf799e10c-50bd-48ec-9344-49d767083b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861047"/>
            <a:ext cx="4824536" cy="2646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b="1" dirty="0" smtClean="0">
                <a:latin typeface="Century Gothic" pitchFamily="34" charset="0"/>
              </a:rPr>
              <a:t>Wykrywanie anomalii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Użyty w tym celu został Test </a:t>
            </a:r>
            <a:r>
              <a:rPr lang="pl-PL" sz="2400" b="0" dirty="0" err="1" smtClean="0">
                <a:latin typeface="Century Gothic" pitchFamily="34" charset="0"/>
              </a:rPr>
              <a:t>Kołmogorowa-Smirnowa</a:t>
            </a:r>
            <a:endParaRPr lang="pl-PL" sz="2400" b="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sz="2400" b="0" dirty="0" smtClean="0">
                <a:latin typeface="Century Gothic" pitchFamily="34" charset="0"/>
              </a:rPr>
              <a:t>Test nieparametryczny używany do porównania rozkładów jednowymiarowych cech </a:t>
            </a:r>
            <a:r>
              <a:rPr lang="pl-PL" sz="2400" b="0" dirty="0" smtClean="0">
                <a:latin typeface="Century Gothic" pitchFamily="34" charset="0"/>
              </a:rPr>
              <a:t>statystycznych</a:t>
            </a:r>
            <a:endParaRPr lang="pl-PL" sz="2400" b="0" dirty="0" smtClean="0">
              <a:latin typeface="Century Gothic" pitchFamily="34" charset="0"/>
            </a:endParaRPr>
          </a:p>
        </p:txBody>
      </p:sp>
      <p:pic>
        <p:nvPicPr>
          <p:cNvPr id="5" name="Obraz 4"/>
          <p:cNvPicPr/>
          <p:nvPr/>
        </p:nvPicPr>
        <p:blipFill>
          <a:blip r:embed="rId2" cstate="print"/>
          <a:stretch/>
        </p:blipFill>
        <p:spPr>
          <a:xfrm>
            <a:off x="4283968" y="3545632"/>
            <a:ext cx="4443976" cy="331236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9a4031a5-3458-4a3d-ae69-15ddeaa10cb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744</TotalTime>
  <Words>166</Words>
  <Application>Microsoft Office PowerPoint</Application>
  <PresentationFormat>Pokaz na ekranie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Kąty</vt:lpstr>
      <vt:lpstr>Metody SZTUCZNEJ INTELIGENCJI</vt:lpstr>
      <vt:lpstr>PhysioNet/Computing in Cardiology Challenge 2016</vt:lpstr>
      <vt:lpstr>phonocardiogram (PCG)</vt:lpstr>
      <vt:lpstr>GŁÓWNE ETAPY ZADANIA</vt:lpstr>
      <vt:lpstr>METODY</vt:lpstr>
      <vt:lpstr>SVM</vt:lpstr>
      <vt:lpstr>KNN</vt:lpstr>
      <vt:lpstr>Las losowy</vt:lpstr>
      <vt:lpstr>Wykrywanie anomalii</vt:lpstr>
      <vt:lpstr>WYNIKI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Anna Zawadzka</cp:lastModifiedBy>
  <cp:revision>97</cp:revision>
  <dcterms:created xsi:type="dcterms:W3CDTF">2016-04-10T12:52:55Z</dcterms:created>
  <dcterms:modified xsi:type="dcterms:W3CDTF">2016-06-07T15:35:11Z</dcterms:modified>
</cp:coreProperties>
</file>