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2.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notesSlides/notesSlide3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notesSlides/notesSlide4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3.xml" ContentType="application/vnd.openxmlformats-officedocument.drawingml.chartshape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8"/>
  </p:notesMasterIdLst>
  <p:sldIdLst>
    <p:sldId id="256" r:id="rId2"/>
    <p:sldId id="257" r:id="rId3"/>
    <p:sldId id="258" r:id="rId4"/>
    <p:sldId id="260" r:id="rId5"/>
    <p:sldId id="261" r:id="rId6"/>
    <p:sldId id="263" r:id="rId7"/>
    <p:sldId id="264" r:id="rId8"/>
    <p:sldId id="329" r:id="rId9"/>
    <p:sldId id="267" r:id="rId10"/>
    <p:sldId id="268" r:id="rId11"/>
    <p:sldId id="269" r:id="rId12"/>
    <p:sldId id="270" r:id="rId13"/>
    <p:sldId id="273" r:id="rId14"/>
    <p:sldId id="274" r:id="rId15"/>
    <p:sldId id="275" r:id="rId16"/>
    <p:sldId id="276" r:id="rId17"/>
    <p:sldId id="277" r:id="rId18"/>
    <p:sldId id="278" r:id="rId19"/>
    <p:sldId id="279" r:id="rId20"/>
    <p:sldId id="281" r:id="rId21"/>
    <p:sldId id="328" r:id="rId22"/>
    <p:sldId id="326" r:id="rId23"/>
    <p:sldId id="327" r:id="rId24"/>
    <p:sldId id="283" r:id="rId25"/>
    <p:sldId id="284" r:id="rId26"/>
    <p:sldId id="285" r:id="rId27"/>
    <p:sldId id="316" r:id="rId28"/>
    <p:sldId id="317" r:id="rId29"/>
    <p:sldId id="318" r:id="rId30"/>
    <p:sldId id="320" r:id="rId31"/>
    <p:sldId id="321" r:id="rId32"/>
    <p:sldId id="322" r:id="rId33"/>
    <p:sldId id="323" r:id="rId34"/>
    <p:sldId id="324" r:id="rId35"/>
    <p:sldId id="325" r:id="rId36"/>
    <p:sldId id="300" r:id="rId37"/>
    <p:sldId id="302" r:id="rId38"/>
    <p:sldId id="271" r:id="rId39"/>
    <p:sldId id="315" r:id="rId40"/>
    <p:sldId id="303" r:id="rId41"/>
    <p:sldId id="304" r:id="rId42"/>
    <p:sldId id="305" r:id="rId43"/>
    <p:sldId id="265" r:id="rId44"/>
    <p:sldId id="266" r:id="rId45"/>
    <p:sldId id="319" r:id="rId46"/>
    <p:sldId id="306" r:id="rId47"/>
    <p:sldId id="330" r:id="rId48"/>
    <p:sldId id="308" r:id="rId49"/>
    <p:sldId id="309" r:id="rId50"/>
    <p:sldId id="310" r:id="rId51"/>
    <p:sldId id="311" r:id="rId52"/>
    <p:sldId id="312" r:id="rId53"/>
    <p:sldId id="313" r:id="rId54"/>
    <p:sldId id="262" r:id="rId55"/>
    <p:sldId id="282" r:id="rId56"/>
    <p:sldId id="314" r:id="rId57"/>
    <p:sldId id="331" r:id="rId58"/>
    <p:sldId id="332" r:id="rId59"/>
    <p:sldId id="333" r:id="rId60"/>
    <p:sldId id="334" r:id="rId61"/>
    <p:sldId id="335" r:id="rId62"/>
    <p:sldId id="336" r:id="rId63"/>
    <p:sldId id="337" r:id="rId64"/>
    <p:sldId id="338" r:id="rId65"/>
    <p:sldId id="339" r:id="rId66"/>
    <p:sldId id="340" r:id="rId67"/>
  </p:sldIdLst>
  <p:sldSz cx="9144000" cy="5143500" type="screen16x9"/>
  <p:notesSz cx="6858000" cy="9144000"/>
  <p:embeddedFontLst>
    <p:embeddedFont>
      <p:font typeface="Cambria Math" panose="02040503050406030204" pitchFamily="18" charset="0"/>
      <p:regular r:id="rId69"/>
    </p:embeddedFont>
    <p:embeddedFont>
      <p:font typeface="Helvetica Neue" panose="020B0600070205080204" charset="0"/>
      <p:regular r:id="rId70"/>
      <p:bold r:id="rId71"/>
      <p:italic r:id="rId72"/>
      <p:boldItalic r:id="rId73"/>
    </p:embeddedFont>
    <p:embeddedFont>
      <p:font typeface="ＭＳ Ｐゴシック" panose="020B0600070205080204" pitchFamily="50" charset="-128"/>
      <p:regular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hNkrvTMujozhEPuseh6ML20GNx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B2BD12-2574-4CA0-A7E6-6FDE8CBB8EDB}">
  <a:tblStyle styleId="{A0B2BD12-2574-4CA0-A7E6-6FDE8CBB8EDB}" styleName="Table_0">
    <a:wholeTbl>
      <a:tcTxStyle b="off" i="off">
        <a:font>
          <a:latin typeface="游ゴシック"/>
          <a:ea typeface="游ゴシック"/>
          <a:cs typeface="游ゴシック"/>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b="off" i="off"/>
      <a:tcStyle>
        <a:tcBdr/>
        <a:fill>
          <a:solidFill>
            <a:srgbClr val="E0E0E0"/>
          </a:solidFill>
        </a:fill>
      </a:tcStyle>
    </a:band1H>
    <a:band2H>
      <a:tcTxStyle b="off" i="off"/>
      <a:tcStyle>
        <a:tcBdr/>
      </a:tcStyle>
    </a:band2H>
    <a:band1V>
      <a:tcTxStyle b="off" i="off"/>
      <a:tcStyle>
        <a:tcBdr/>
        <a:fill>
          <a:solidFill>
            <a:srgbClr val="E0E0E0"/>
          </a:solidFill>
        </a:fill>
      </a:tcStyle>
    </a:band1V>
    <a:band2V>
      <a:tcTxStyle b="off" i="off"/>
      <a:tcStyle>
        <a:tcBdr/>
      </a:tcStyle>
    </a:band2V>
    <a:lastCol>
      <a:tcTxStyle b="on" i="off">
        <a:font>
          <a:latin typeface="游ゴシック"/>
          <a:ea typeface="游ゴシック"/>
          <a:cs typeface="游ゴシック"/>
        </a:font>
        <a:schemeClr val="lt1"/>
      </a:tcTxStyle>
      <a:tcStyle>
        <a:tcBdr/>
        <a:fill>
          <a:solidFill>
            <a:schemeClr val="accent3"/>
          </a:solidFill>
        </a:fill>
      </a:tcStyle>
    </a:lastCol>
    <a:firstCol>
      <a:tcTxStyle b="on" i="off">
        <a:font>
          <a:latin typeface="游ゴシック"/>
          <a:ea typeface="游ゴシック"/>
          <a:cs typeface="游ゴシック"/>
        </a:font>
        <a:schemeClr val="lt1"/>
      </a:tcTxStyle>
      <a:tcStyle>
        <a:tcBdr/>
        <a:fill>
          <a:solidFill>
            <a:schemeClr val="accent3"/>
          </a:solidFill>
        </a:fill>
      </a:tcStyle>
    </a:firstCol>
    <a:lastRow>
      <a:tcTxStyle b="on" i="off">
        <a:font>
          <a:latin typeface="游ゴシック"/>
          <a:ea typeface="游ゴシック"/>
          <a:cs typeface="游ゴシック"/>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b="off" i="off"/>
      <a:tcStyle>
        <a:tcBdr/>
      </a:tcStyle>
    </a:seCell>
    <a:swCell>
      <a:tcTxStyle b="off" i="off"/>
      <a:tcStyle>
        <a:tcBdr/>
      </a:tcStyle>
    </a:swCell>
    <a:firstRow>
      <a:tcTxStyle b="on" i="off">
        <a:font>
          <a:latin typeface="游ゴシック"/>
          <a:ea typeface="游ゴシック"/>
          <a:cs typeface="游ゴシック"/>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b="off" i="off"/>
      <a:tcStyle>
        <a:tcBdr/>
      </a:tcStyle>
    </a:neCell>
    <a:nwCell>
      <a:tcTxStyle b="off" i="off"/>
      <a:tcStyle>
        <a:tcBdr/>
      </a:tcStyle>
    </a:nwCell>
  </a:tblStyle>
  <a:tblStyle styleId="{F125F08C-CD01-451E-9D6C-6830A48776A0}"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4B5D1752-8F34-404E-82FB-A419DD19B2E5}" styleName="Table_2">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33"/>
    <p:restoredTop sz="82167" autoAdjust="0"/>
  </p:normalViewPr>
  <p:slideViewPr>
    <p:cSldViewPr snapToGrid="0" snapToObjects="1">
      <p:cViewPr varScale="1">
        <p:scale>
          <a:sx n="126" d="100"/>
          <a:sy n="126" d="100"/>
        </p:scale>
        <p:origin x="990" y="12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santosobagus\Documents\&#30740;&#31350;\&#12510;&#12463;&#12525;&#27491;&#35215;&#20998;&#24067;&#38651;&#21147;&#22770;&#36023;&#12486;&#12441;&#12540;&#12479;&#29983;&#25104;.xlsm"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santosobagus\Documents\&#30740;&#31350;\&#12510;&#12463;&#12525;&#27491;&#35215;&#20998;&#24067;&#38651;&#21147;&#22770;&#36023;&#12486;&#12441;&#12540;&#12479;&#29983;&#25104;.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12510;&#12452;&#12489;&#12521;&#12452;&#12502;\TUS\BLOCKCHAIN\&#30740;&#31350;\&#30740;&#31350;\2021&#24180;8&#26376;1&#26085;&#12363;&#12425;8&#26376;10&#26085;&#12414;&#12391;&#12398;&#38651;&#21147;&#12487;&#12540;&#12479;.xlsm"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G:\&#12510;&#12452;&#12489;&#12521;&#12452;&#12502;\TUS\BLOCKCHAIN\&#30740;&#31350;\&#30740;&#31350;\2021&#24180;8&#26376;1&#26085;&#12363;&#12425;8&#26376;10&#26085;&#12414;&#12391;&#12398;&#38651;&#21147;&#12487;&#12540;&#12479;.xlsm"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G:\&#12510;&#12452;&#12489;&#12521;&#12452;&#12502;\TUS\BLOCKCHAIN\&#30740;&#31350;\&#30740;&#31350;\2021&#24180;8&#26376;1&#26085;&#12363;&#12425;8&#26376;10&#26085;&#12414;&#12391;&#12398;&#38651;&#21147;&#12487;&#12540;&#12479;.xlsm"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3" Type="http://schemas.openxmlformats.org/officeDocument/2006/relationships/oleObject" Target="file:///G:\&#12510;&#12452;&#12489;&#12521;&#12452;&#12502;\TUS\BLOCKCHAIN\&#30740;&#31350;\&#30740;&#31350;\2021&#24180;8&#26376;1&#26085;&#12363;&#12425;8&#26376;10&#26085;&#12414;&#12391;&#12398;&#38651;&#21147;&#12487;&#12540;&#12479;.xlsm"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G:\&#12510;&#12452;&#12489;&#12521;&#12452;&#12502;\TUS\BLOCKCHAIN\&#30740;&#31350;\&#30740;&#31350;\2021&#24180;8&#26376;1&#26085;&#12363;&#12425;8&#26376;10&#26085;&#12414;&#12391;&#12398;&#38651;&#21147;&#12487;&#12540;&#12479;.xlsm"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989913052210326"/>
          <c:y val="5.9461039136545456E-2"/>
          <c:w val="0.81437639680463025"/>
          <c:h val="0.69845791457286432"/>
        </c:manualLayout>
      </c:layout>
      <c:scatterChart>
        <c:scatterStyle val="smoothMarker"/>
        <c:varyColors val="0"/>
        <c:ser>
          <c:idx val="2"/>
          <c:order val="0"/>
          <c:tx>
            <c:strRef>
              <c:f>まとめ!$A$2</c:f>
              <c:strCache>
                <c:ptCount val="1"/>
                <c:pt idx="0">
                  <c:v>ザラ場</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まとめ!$B$1:$F$1</c:f>
              <c:numCache>
                <c:formatCode>General</c:formatCode>
                <c:ptCount val="5"/>
                <c:pt idx="0">
                  <c:v>2</c:v>
                </c:pt>
                <c:pt idx="1">
                  <c:v>4</c:v>
                </c:pt>
                <c:pt idx="2">
                  <c:v>6</c:v>
                </c:pt>
                <c:pt idx="3">
                  <c:v>8</c:v>
                </c:pt>
                <c:pt idx="4">
                  <c:v>10</c:v>
                </c:pt>
              </c:numCache>
            </c:numRef>
          </c:xVal>
          <c:yVal>
            <c:numRef>
              <c:f>まとめ!$H$3:$L$3</c:f>
              <c:numCache>
                <c:formatCode>General</c:formatCode>
                <c:ptCount val="5"/>
                <c:pt idx="0">
                  <c:v>8.0068730000000006</c:v>
                </c:pt>
                <c:pt idx="1">
                  <c:v>8.5050489999999996</c:v>
                </c:pt>
                <c:pt idx="2">
                  <c:v>9.3357770000000002</c:v>
                </c:pt>
                <c:pt idx="3">
                  <c:v>9.9479389999999999</c:v>
                </c:pt>
                <c:pt idx="4">
                  <c:v>10.63833</c:v>
                </c:pt>
              </c:numCache>
            </c:numRef>
          </c:yVal>
          <c:smooth val="1"/>
          <c:extLst>
            <c:ext xmlns:c16="http://schemas.microsoft.com/office/drawing/2014/chart" uri="{C3380CC4-5D6E-409C-BE32-E72D297353CC}">
              <c16:uniqueId val="{00000000-0BB8-DD42-86E6-0CE31C7C2910}"/>
            </c:ext>
          </c:extLst>
        </c:ser>
        <c:ser>
          <c:idx val="3"/>
          <c:order val="1"/>
          <c:tx>
            <c:strRef>
              <c:f>まとめ!$A$3</c:f>
              <c:strCache>
                <c:ptCount val="1"/>
                <c:pt idx="0">
                  <c:v>板寄せ</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まとめ!$B$1:$F$1</c:f>
              <c:numCache>
                <c:formatCode>General</c:formatCode>
                <c:ptCount val="5"/>
                <c:pt idx="0">
                  <c:v>2</c:v>
                </c:pt>
                <c:pt idx="1">
                  <c:v>4</c:v>
                </c:pt>
                <c:pt idx="2">
                  <c:v>6</c:v>
                </c:pt>
                <c:pt idx="3">
                  <c:v>8</c:v>
                </c:pt>
                <c:pt idx="4">
                  <c:v>10</c:v>
                </c:pt>
              </c:numCache>
            </c:numRef>
          </c:xVal>
          <c:yVal>
            <c:numRef>
              <c:f>まとめ!$H$4:$L$4</c:f>
              <c:numCache>
                <c:formatCode>General</c:formatCode>
                <c:ptCount val="5"/>
                <c:pt idx="0">
                  <c:v>8.1846119999999996</c:v>
                </c:pt>
                <c:pt idx="1">
                  <c:v>8.5809160000000002</c:v>
                </c:pt>
                <c:pt idx="2">
                  <c:v>9.0699109999999994</c:v>
                </c:pt>
                <c:pt idx="3">
                  <c:v>9.5165880000000005</c:v>
                </c:pt>
                <c:pt idx="4">
                  <c:v>10.055543</c:v>
                </c:pt>
              </c:numCache>
            </c:numRef>
          </c:yVal>
          <c:smooth val="1"/>
          <c:extLst>
            <c:ext xmlns:c16="http://schemas.microsoft.com/office/drawing/2014/chart" uri="{C3380CC4-5D6E-409C-BE32-E72D297353CC}">
              <c16:uniqueId val="{00000001-0BB8-DD42-86E6-0CE31C7C2910}"/>
            </c:ext>
          </c:extLst>
        </c:ser>
        <c:dLbls>
          <c:showLegendKey val="0"/>
          <c:showVal val="0"/>
          <c:showCatName val="0"/>
          <c:showSerName val="0"/>
          <c:showPercent val="0"/>
          <c:showBubbleSize val="0"/>
        </c:dLbls>
        <c:axId val="1714221152"/>
        <c:axId val="1714403024"/>
      </c:scatterChart>
      <c:valAx>
        <c:axId val="1714221152"/>
        <c:scaling>
          <c:orientation val="minMax"/>
          <c:max val="10"/>
          <c:min val="2"/>
        </c:scaling>
        <c:delete val="0"/>
        <c:axPos val="b"/>
        <c:title>
          <c:tx>
            <c:rich>
              <a:bodyPr rot="0" spcFirstLastPara="1" vertOverflow="ellipsis" vert="horz" wrap="square" anchor="ctr" anchorCtr="1"/>
              <a:lstStyle/>
              <a:p>
                <a:pPr>
                  <a:defRPr lang="ja-JP" sz="1000" b="0" i="0" u="none" strike="noStrike" kern="1200" baseline="0">
                    <a:solidFill>
                      <a:schemeClr val="tx1"/>
                    </a:solidFill>
                    <a:latin typeface="+mn-lt"/>
                    <a:ea typeface="+mn-ea"/>
                    <a:cs typeface="+mn-cs"/>
                  </a:defRPr>
                </a:pPr>
                <a:r>
                  <a:rPr lang="ja-JP" altLang="en-US" sz="1800" b="1" dirty="0"/>
                  <a:t>参加人数</a:t>
                </a:r>
                <a:r>
                  <a:rPr lang="en-US" altLang="ja-JP" sz="1800" b="1" dirty="0"/>
                  <a:t> [</a:t>
                </a:r>
                <a:r>
                  <a:rPr lang="ja-JP" altLang="en-US" sz="1800" b="1" dirty="0"/>
                  <a:t>人</a:t>
                </a:r>
                <a:r>
                  <a:rPr lang="en-US" altLang="ja-JP" sz="1800" b="1" dirty="0"/>
                  <a:t>]</a:t>
                </a:r>
                <a:endParaRPr lang="ja-JP" altLang="en-US" sz="1800" b="1" dirty="0"/>
              </a:p>
            </c:rich>
          </c:tx>
          <c:layout>
            <c:manualLayout>
              <c:xMode val="edge"/>
              <c:yMode val="edge"/>
              <c:x val="0.40687669201018067"/>
              <c:y val="0.8587953359641799"/>
            </c:manualLayout>
          </c:layout>
          <c:overlay val="0"/>
          <c:spPr>
            <a:noFill/>
            <a:ln>
              <a:noFill/>
            </a:ln>
            <a:effectLst/>
          </c:spPr>
          <c:txPr>
            <a:bodyPr rot="0" spcFirstLastPara="1" vertOverflow="ellipsis" vert="horz" wrap="square" anchor="ctr" anchorCtr="1"/>
            <a:lstStyle/>
            <a:p>
              <a:pPr>
                <a:defRPr lang="ja-JP" sz="10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ja-JP" sz="1600" b="0" i="0" u="none" strike="noStrike" kern="1200" baseline="0">
                <a:solidFill>
                  <a:schemeClr val="tx1"/>
                </a:solidFill>
                <a:latin typeface="+mn-lt"/>
                <a:ea typeface="+mn-ea"/>
                <a:cs typeface="+mn-cs"/>
              </a:defRPr>
            </a:pPr>
            <a:endParaRPr lang="ja-JP"/>
          </a:p>
        </c:txPr>
        <c:crossAx val="1714403024"/>
        <c:crosses val="autoZero"/>
        <c:crossBetween val="midCat"/>
      </c:valAx>
      <c:valAx>
        <c:axId val="1714403024"/>
        <c:scaling>
          <c:orientation val="minMax"/>
        </c:scaling>
        <c:delete val="0"/>
        <c:axPos val="l"/>
        <c:title>
          <c:tx>
            <c:rich>
              <a:bodyPr rot="-5400000" spcFirstLastPara="1" vertOverflow="ellipsis" vert="horz" wrap="square" anchor="ctr" anchorCtr="1"/>
              <a:lstStyle/>
              <a:p>
                <a:pPr>
                  <a:defRPr lang="ja-JP" sz="1000" b="0" i="0" u="none" strike="noStrike" kern="1200" baseline="0">
                    <a:solidFill>
                      <a:schemeClr val="tx1"/>
                    </a:solidFill>
                    <a:latin typeface="+mn-lt"/>
                    <a:ea typeface="+mn-ea"/>
                    <a:cs typeface="+mn-cs"/>
                  </a:defRPr>
                </a:pPr>
                <a:r>
                  <a:rPr lang="en-US" altLang="ja-JP" sz="1800" dirty="0"/>
                  <a:t>Gas</a:t>
                </a:r>
                <a:r>
                  <a:rPr lang="en-US" altLang="ja-JP" sz="1800" baseline="0" dirty="0"/>
                  <a:t> [×10</a:t>
                </a:r>
                <a:r>
                  <a:rPr lang="en-US" altLang="ja-JP" sz="1800" baseline="30000" dirty="0"/>
                  <a:t>6</a:t>
                </a:r>
                <a:r>
                  <a:rPr lang="en-US" altLang="ja-JP" sz="1800" baseline="0" dirty="0"/>
                  <a:t>]</a:t>
                </a:r>
                <a:endParaRPr lang="ja-JP" altLang="en-US" sz="1800"/>
              </a:p>
            </c:rich>
          </c:tx>
          <c:layout>
            <c:manualLayout>
              <c:xMode val="edge"/>
              <c:yMode val="edge"/>
              <c:x val="2.0933980110056184E-2"/>
              <c:y val="0.27639887449474021"/>
            </c:manualLayout>
          </c:layout>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ja-JP" sz="1800" b="0" i="0" u="none" strike="noStrike" kern="1200" baseline="0">
                <a:solidFill>
                  <a:schemeClr val="tx1"/>
                </a:solidFill>
                <a:latin typeface="+mn-lt"/>
                <a:ea typeface="+mn-ea"/>
                <a:cs typeface="+mn-cs"/>
              </a:defRPr>
            </a:pPr>
            <a:endParaRPr lang="ja-JP"/>
          </a:p>
        </c:txPr>
        <c:crossAx val="1714221152"/>
        <c:crosses val="autoZero"/>
        <c:crossBetween val="midCat"/>
      </c:valAx>
      <c:spPr>
        <a:noFill/>
        <a:ln>
          <a:solidFill>
            <a:schemeClr val="tx1"/>
          </a:solidFill>
        </a:ln>
        <a:effectLst/>
      </c:spPr>
    </c:plotArea>
    <c:legend>
      <c:legendPos val="r"/>
      <c:legendEntry>
        <c:idx val="0"/>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1800" b="1" i="0" u="none" strike="noStrike" kern="1200" baseline="0">
                <a:ln>
                  <a:noFill/>
                </a:ln>
                <a:solidFill>
                  <a:srgbClr val="FFC000"/>
                </a:solidFill>
                <a:latin typeface="+mn-lt"/>
                <a:ea typeface="+mn-ea"/>
                <a:cs typeface="+mn-cs"/>
              </a:defRPr>
            </a:pPr>
            <a:endParaRPr lang="ja-JP"/>
          </a:p>
        </c:txPr>
      </c:legendEntry>
      <c:layout>
        <c:manualLayout>
          <c:xMode val="edge"/>
          <c:yMode val="edge"/>
          <c:x val="0.18602637174310821"/>
          <c:y val="0.41572819534873351"/>
          <c:w val="0.16760573720386687"/>
          <c:h val="0.23344395589056394"/>
        </c:manualLayout>
      </c:layout>
      <c:overlay val="0"/>
      <c:spPr>
        <a:noFill/>
        <a:ln>
          <a:noFill/>
        </a:ln>
        <a:effectLst/>
      </c:spPr>
      <c:txPr>
        <a:bodyPr rot="0" spcFirstLastPara="1" vertOverflow="ellipsis" vert="horz" wrap="square" anchor="ctr" anchorCtr="1"/>
        <a:lstStyle/>
        <a:p>
          <a:pPr>
            <a:defRPr lang="ja-JP" sz="180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chart>
  <c:spPr>
    <a:noFill/>
    <a:ln w="9525" cap="flat" cmpd="sng" algn="ctr">
      <a:noFill/>
      <a:round/>
    </a:ln>
    <a:effectLst/>
  </c:spPr>
  <c:txPr>
    <a:bodyPr/>
    <a:lstStyle/>
    <a:p>
      <a:pPr>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552276201646374"/>
          <c:y val="5.2309793801308159E-2"/>
          <c:w val="0.77039184002498251"/>
          <c:h val="0.71855525971247847"/>
        </c:manualLayout>
      </c:layout>
      <c:scatterChart>
        <c:scatterStyle val="smoothMarker"/>
        <c:varyColors val="0"/>
        <c:ser>
          <c:idx val="2"/>
          <c:order val="0"/>
          <c:tx>
            <c:strRef>
              <c:f>まとめ!$A$6</c:f>
              <c:strCache>
                <c:ptCount val="1"/>
                <c:pt idx="0">
                  <c:v>ザラ場</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まとめ!$B$1:$F$1</c:f>
              <c:numCache>
                <c:formatCode>General</c:formatCode>
                <c:ptCount val="5"/>
                <c:pt idx="0">
                  <c:v>2</c:v>
                </c:pt>
                <c:pt idx="1">
                  <c:v>4</c:v>
                </c:pt>
                <c:pt idx="2">
                  <c:v>6</c:v>
                </c:pt>
                <c:pt idx="3">
                  <c:v>8</c:v>
                </c:pt>
                <c:pt idx="4">
                  <c:v>10</c:v>
                </c:pt>
              </c:numCache>
            </c:numRef>
          </c:xVal>
          <c:yVal>
            <c:numRef>
              <c:f>まとめ!$H$5:$L$5</c:f>
              <c:numCache>
                <c:formatCode>General</c:formatCode>
                <c:ptCount val="5"/>
                <c:pt idx="0">
                  <c:v>2.668957666666667</c:v>
                </c:pt>
                <c:pt idx="1">
                  <c:v>2.8350163333333334</c:v>
                </c:pt>
                <c:pt idx="2">
                  <c:v>1.8671554000000001</c:v>
                </c:pt>
                <c:pt idx="3">
                  <c:v>1.9895878</c:v>
                </c:pt>
                <c:pt idx="4">
                  <c:v>1.1820366666666666</c:v>
                </c:pt>
              </c:numCache>
            </c:numRef>
          </c:yVal>
          <c:smooth val="1"/>
          <c:extLst>
            <c:ext xmlns:c16="http://schemas.microsoft.com/office/drawing/2014/chart" uri="{C3380CC4-5D6E-409C-BE32-E72D297353CC}">
              <c16:uniqueId val="{00000000-5CA9-0B43-8F2C-4F7BF721EAF5}"/>
            </c:ext>
          </c:extLst>
        </c:ser>
        <c:ser>
          <c:idx val="3"/>
          <c:order val="1"/>
          <c:tx>
            <c:strRef>
              <c:f>まとめ!$A$7</c:f>
              <c:strCache>
                <c:ptCount val="1"/>
                <c:pt idx="0">
                  <c:v>板寄せ</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まとめ!$B$1:$F$1</c:f>
              <c:numCache>
                <c:formatCode>General</c:formatCode>
                <c:ptCount val="5"/>
                <c:pt idx="0">
                  <c:v>2</c:v>
                </c:pt>
                <c:pt idx="1">
                  <c:v>4</c:v>
                </c:pt>
                <c:pt idx="2">
                  <c:v>6</c:v>
                </c:pt>
                <c:pt idx="3">
                  <c:v>8</c:v>
                </c:pt>
                <c:pt idx="4">
                  <c:v>10</c:v>
                </c:pt>
              </c:numCache>
            </c:numRef>
          </c:xVal>
          <c:yVal>
            <c:numRef>
              <c:f>まとめ!$H$6:$L$6</c:f>
              <c:numCache>
                <c:formatCode>#,##0.00_ </c:formatCode>
                <c:ptCount val="5"/>
                <c:pt idx="0">
                  <c:v>2.7282039999999999</c:v>
                </c:pt>
                <c:pt idx="1">
                  <c:v>2.8603053333333333</c:v>
                </c:pt>
                <c:pt idx="2">
                  <c:v>1.8139821999999999</c:v>
                </c:pt>
                <c:pt idx="3">
                  <c:v>1.9033176000000001</c:v>
                </c:pt>
                <c:pt idx="4">
                  <c:v>1.6759238333333333</c:v>
                </c:pt>
              </c:numCache>
            </c:numRef>
          </c:yVal>
          <c:smooth val="1"/>
          <c:extLst>
            <c:ext xmlns:c16="http://schemas.microsoft.com/office/drawing/2014/chart" uri="{C3380CC4-5D6E-409C-BE32-E72D297353CC}">
              <c16:uniqueId val="{00000001-5CA9-0B43-8F2C-4F7BF721EAF5}"/>
            </c:ext>
          </c:extLst>
        </c:ser>
        <c:dLbls>
          <c:showLegendKey val="0"/>
          <c:showVal val="0"/>
          <c:showCatName val="0"/>
          <c:showSerName val="0"/>
          <c:showPercent val="0"/>
          <c:showBubbleSize val="0"/>
        </c:dLbls>
        <c:axId val="1714221152"/>
        <c:axId val="1714403024"/>
      </c:scatterChart>
      <c:valAx>
        <c:axId val="1714221152"/>
        <c:scaling>
          <c:orientation val="minMax"/>
          <c:max val="10"/>
          <c:min val="2"/>
        </c:scaling>
        <c:delete val="0"/>
        <c:axPos val="b"/>
        <c:title>
          <c:tx>
            <c:rich>
              <a:bodyPr rot="0" spcFirstLastPara="1" vertOverflow="ellipsis" vert="horz" wrap="square" anchor="ctr" anchorCtr="1"/>
              <a:lstStyle/>
              <a:p>
                <a:pPr>
                  <a:defRPr lang="ja-JP" sz="1000" b="0" i="0" u="none" strike="noStrike" kern="1200" baseline="0">
                    <a:solidFill>
                      <a:schemeClr val="tx1"/>
                    </a:solidFill>
                    <a:latin typeface="+mn-lt"/>
                    <a:ea typeface="+mn-ea"/>
                    <a:cs typeface="+mn-cs"/>
                  </a:defRPr>
                </a:pPr>
                <a:r>
                  <a:rPr lang="ja-JP" altLang="en-US" sz="1800" baseline="0" dirty="0">
                    <a:solidFill>
                      <a:schemeClr val="tx1"/>
                    </a:solidFill>
                  </a:rPr>
                  <a:t>参加人数</a:t>
                </a:r>
                <a:r>
                  <a:rPr lang="en-US" altLang="ja-JP" sz="1800" baseline="0" dirty="0">
                    <a:solidFill>
                      <a:schemeClr val="tx1"/>
                    </a:solidFill>
                  </a:rPr>
                  <a:t> [</a:t>
                </a:r>
                <a:r>
                  <a:rPr lang="ja-JP" altLang="en-US" sz="1800" baseline="0" dirty="0">
                    <a:solidFill>
                      <a:schemeClr val="tx1"/>
                    </a:solidFill>
                  </a:rPr>
                  <a:t>人</a:t>
                </a:r>
                <a:r>
                  <a:rPr lang="en-US" altLang="ja-JP" sz="1800" baseline="0" dirty="0">
                    <a:solidFill>
                      <a:schemeClr val="tx1"/>
                    </a:solidFill>
                  </a:rPr>
                  <a:t>]</a:t>
                </a:r>
                <a:endParaRPr lang="ja-JP" altLang="en-US" sz="1800" dirty="0">
                  <a:solidFill>
                    <a:schemeClr val="tx1"/>
                  </a:solidFill>
                </a:endParaRPr>
              </a:p>
            </c:rich>
          </c:tx>
          <c:layout>
            <c:manualLayout>
              <c:xMode val="edge"/>
              <c:yMode val="edge"/>
              <c:x val="0.42279029379059019"/>
              <c:y val="0.85034682554602725"/>
            </c:manualLayout>
          </c:layout>
          <c:overlay val="0"/>
          <c:spPr>
            <a:noFill/>
            <a:ln>
              <a:noFill/>
            </a:ln>
            <a:effectLst/>
          </c:spPr>
          <c:txPr>
            <a:bodyPr rot="0" spcFirstLastPara="1" vertOverflow="ellipsis" vert="horz" wrap="square" anchor="ctr" anchorCtr="1"/>
            <a:lstStyle/>
            <a:p>
              <a:pPr>
                <a:defRPr lang="ja-JP" sz="10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ja-JP" sz="1200" b="0" i="0" u="none" strike="noStrike" kern="1200" baseline="0">
                <a:solidFill>
                  <a:schemeClr val="tx1"/>
                </a:solidFill>
                <a:latin typeface="+mn-lt"/>
                <a:ea typeface="+mn-ea"/>
                <a:cs typeface="+mn-cs"/>
              </a:defRPr>
            </a:pPr>
            <a:endParaRPr lang="ja-JP"/>
          </a:p>
        </c:txPr>
        <c:crossAx val="1714403024"/>
        <c:crosses val="autoZero"/>
        <c:crossBetween val="midCat"/>
      </c:valAx>
      <c:valAx>
        <c:axId val="1714403024"/>
        <c:scaling>
          <c:orientation val="minMax"/>
        </c:scaling>
        <c:delete val="0"/>
        <c:axPos val="l"/>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ja-JP" sz="1000" b="0" i="0" u="none" strike="noStrike" kern="1200" baseline="0">
                    <a:solidFill>
                      <a:srgbClr val="000000"/>
                    </a:solidFill>
                    <a:latin typeface="+mn-lt"/>
                    <a:ea typeface="+mn-ea"/>
                    <a:cs typeface="+mn-cs"/>
                  </a:defRPr>
                </a:pPr>
                <a:r>
                  <a:rPr lang="en-US" altLang="ja-JP" sz="1800" dirty="0">
                    <a:solidFill>
                      <a:schemeClr val="tx1"/>
                    </a:solidFill>
                  </a:rPr>
                  <a:t>1</a:t>
                </a:r>
                <a:r>
                  <a:rPr lang="ja-JP" altLang="en-US" sz="1800">
                    <a:solidFill>
                      <a:schemeClr val="tx1"/>
                    </a:solidFill>
                  </a:rPr>
                  <a:t>取引ごとの</a:t>
                </a:r>
                <a:r>
                  <a:rPr lang="en-US" altLang="ja-JP" sz="1800" dirty="0">
                    <a:solidFill>
                      <a:schemeClr val="tx1"/>
                    </a:solidFill>
                  </a:rPr>
                  <a:t>Gas</a:t>
                </a:r>
                <a:r>
                  <a:rPr lang="en-US" altLang="ja-JP" sz="1800" baseline="0" dirty="0">
                    <a:solidFill>
                      <a:schemeClr val="tx1"/>
                    </a:solidFill>
                  </a:rPr>
                  <a:t> [×10</a:t>
                </a:r>
                <a:r>
                  <a:rPr lang="en-US" altLang="ja-JP" sz="1800" baseline="30000" dirty="0">
                    <a:solidFill>
                      <a:schemeClr val="tx1"/>
                    </a:solidFill>
                  </a:rPr>
                  <a:t>6</a:t>
                </a:r>
                <a:r>
                  <a:rPr lang="en-US" altLang="ja-JP" sz="1800" baseline="0" dirty="0">
                    <a:solidFill>
                      <a:schemeClr val="tx1"/>
                    </a:solidFill>
                  </a:rPr>
                  <a:t>] </a:t>
                </a:r>
                <a:endParaRPr lang="ja-JP" altLang="en-US" sz="1800">
                  <a:solidFill>
                    <a:schemeClr val="tx1"/>
                  </a:solidFill>
                </a:endParaRPr>
              </a:p>
            </c:rich>
          </c:tx>
          <c:layout>
            <c:manualLayout>
              <c:xMode val="edge"/>
              <c:yMode val="edge"/>
              <c:x val="5.3784373604267348E-2"/>
              <c:y val="8.6985546801316593E-2"/>
            </c:manualLayout>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ja-JP" sz="1000" b="0" i="0" u="none" strike="noStrike" kern="1200" baseline="0">
                  <a:solidFill>
                    <a:srgbClr val="000000"/>
                  </a:solidFill>
                  <a:latin typeface="+mn-lt"/>
                  <a:ea typeface="+mn-ea"/>
                  <a:cs typeface="+mn-cs"/>
                </a:defRPr>
              </a:pPr>
              <a:endParaRPr lang="ja-JP"/>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ja-JP" sz="1600" b="0" i="0" u="none" strike="noStrike" kern="1200" baseline="0">
                <a:solidFill>
                  <a:schemeClr val="tx1"/>
                </a:solidFill>
                <a:latin typeface="+mn-lt"/>
                <a:ea typeface="+mn-ea"/>
                <a:cs typeface="+mn-cs"/>
              </a:defRPr>
            </a:pPr>
            <a:endParaRPr lang="ja-JP"/>
          </a:p>
        </c:txPr>
        <c:crossAx val="1714221152"/>
        <c:crosses val="autoZero"/>
        <c:crossBetween val="midCat"/>
      </c:valAx>
      <c:spPr>
        <a:noFill/>
        <a:ln>
          <a:solidFill>
            <a:schemeClr val="tx1"/>
          </a:solidFill>
        </a:ln>
        <a:effectLst/>
      </c:spPr>
    </c:plotArea>
    <c:legend>
      <c:legendPos val="r"/>
      <c:legendEntry>
        <c:idx val="0"/>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1600" b="0" i="0" u="none" strike="noStrike" kern="1200" baseline="0">
                <a:ln>
                  <a:noFill/>
                </a:ln>
                <a:solidFill>
                  <a:srgbClr val="FFC000"/>
                </a:solidFill>
                <a:latin typeface="+mn-lt"/>
                <a:ea typeface="+mn-ea"/>
                <a:cs typeface="+mn-cs"/>
              </a:defRPr>
            </a:pPr>
            <a:endParaRPr lang="ja-JP"/>
          </a:p>
        </c:txPr>
      </c:legendEntry>
      <c:layout>
        <c:manualLayout>
          <c:xMode val="edge"/>
          <c:yMode val="edge"/>
          <c:x val="0.61245759457329385"/>
          <c:y val="0.12002094875635899"/>
          <c:w val="0.25355814998536802"/>
          <c:h val="0.20271191502054073"/>
        </c:manualLayout>
      </c:layout>
      <c:overlay val="0"/>
      <c:spPr>
        <a:noFill/>
        <a:ln>
          <a:noFill/>
        </a:ln>
        <a:effectLst/>
      </c:spPr>
      <c:txPr>
        <a:bodyPr rot="0" spcFirstLastPara="1" vertOverflow="ellipsis" vert="horz" wrap="square" anchor="ctr" anchorCtr="1"/>
        <a:lstStyle/>
        <a:p>
          <a:pPr>
            <a:defRPr lang="ja-JP" sz="1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ja-JP" altLang="en-US" dirty="0"/>
              <a:t>インバランス率ごとの分布（</a:t>
            </a:r>
            <a:r>
              <a:rPr lang="en-US" altLang="ja-JP" dirty="0"/>
              <a:t>2021</a:t>
            </a:r>
            <a:r>
              <a:rPr lang="ja-JP" altLang="en-US" dirty="0"/>
              <a:t>年</a:t>
            </a:r>
            <a:r>
              <a:rPr lang="en-US" altLang="ja-JP" dirty="0"/>
              <a:t>8</a:t>
            </a:r>
            <a:r>
              <a:rPr lang="ja-JP" altLang="en-US" dirty="0"/>
              <a:t>月</a:t>
            </a:r>
            <a:r>
              <a:rPr lang="en-US" altLang="ja-JP" dirty="0"/>
              <a:t>1</a:t>
            </a:r>
            <a:r>
              <a:rPr lang="ja-JP" altLang="en-US" dirty="0"/>
              <a:t>日～</a:t>
            </a:r>
            <a:r>
              <a:rPr lang="en-US" altLang="ja-JP" dirty="0"/>
              <a:t>8</a:t>
            </a:r>
            <a:r>
              <a:rPr lang="ja-JP" altLang="en-US" dirty="0"/>
              <a:t>月</a:t>
            </a:r>
            <a:r>
              <a:rPr lang="en-US" altLang="ja-JP" dirty="0"/>
              <a:t>10</a:t>
            </a:r>
            <a:r>
              <a:rPr lang="ja-JP" altLang="en-US" dirty="0"/>
              <a:t>日）</a:t>
            </a:r>
          </a:p>
        </c:rich>
      </c:tx>
      <c:layout>
        <c:manualLayout>
          <c:xMode val="edge"/>
          <c:yMode val="edge"/>
          <c:x val="0.12176868246560239"/>
          <c:y val="0"/>
        </c:manualLayout>
      </c:layout>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1250564562376529"/>
          <c:y val="0.14014877884086643"/>
          <c:w val="0.86073630043184468"/>
          <c:h val="0.616801139746739"/>
        </c:manualLayout>
      </c:layout>
      <c:barChart>
        <c:barDir val="col"/>
        <c:grouping val="clustered"/>
        <c:varyColors val="1"/>
        <c:ser>
          <c:idx val="0"/>
          <c:order val="0"/>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2F3C-4E64-AC3B-6FD3655F445C}"/>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2F3C-4E64-AC3B-6FD3655F445C}"/>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2F3C-4E64-AC3B-6FD3655F445C}"/>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2F3C-4E64-AC3B-6FD3655F445C}"/>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9-2F3C-4E64-AC3B-6FD3655F445C}"/>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B-2F3C-4E64-AC3B-6FD3655F445C}"/>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D-2F3C-4E64-AC3B-6FD3655F445C}"/>
              </c:ext>
            </c:extLst>
          </c:dPt>
          <c:dPt>
            <c:idx val="7"/>
            <c:invertIfNegative val="0"/>
            <c:bubble3D val="0"/>
            <c:spPr>
              <a:solidFill>
                <a:schemeClr val="accent1"/>
              </a:solidFill>
              <a:ln>
                <a:noFill/>
              </a:ln>
              <a:effectLst/>
            </c:spPr>
            <c:extLst>
              <c:ext xmlns:c16="http://schemas.microsoft.com/office/drawing/2014/chart" uri="{C3380CC4-5D6E-409C-BE32-E72D297353CC}">
                <c16:uniqueId val="{0000000F-2F3C-4E64-AC3B-6FD3655F445C}"/>
              </c:ext>
            </c:extLst>
          </c:dPt>
          <c:dPt>
            <c:idx val="8"/>
            <c:invertIfNegative val="0"/>
            <c:bubble3D val="0"/>
            <c:spPr>
              <a:solidFill>
                <a:schemeClr val="accent1"/>
              </a:solidFill>
              <a:ln>
                <a:noFill/>
              </a:ln>
              <a:effectLst/>
            </c:spPr>
            <c:extLst>
              <c:ext xmlns:c16="http://schemas.microsoft.com/office/drawing/2014/chart" uri="{C3380CC4-5D6E-409C-BE32-E72D297353CC}">
                <c16:uniqueId val="{00000011-2F3C-4E64-AC3B-6FD3655F445C}"/>
              </c:ext>
            </c:extLst>
          </c:dPt>
          <c:dPt>
            <c:idx val="9"/>
            <c:invertIfNegative val="0"/>
            <c:bubble3D val="0"/>
            <c:spPr>
              <a:solidFill>
                <a:schemeClr val="accent1"/>
              </a:solidFill>
              <a:ln>
                <a:noFill/>
              </a:ln>
              <a:effectLst/>
            </c:spPr>
            <c:extLst>
              <c:ext xmlns:c16="http://schemas.microsoft.com/office/drawing/2014/chart" uri="{C3380CC4-5D6E-409C-BE32-E72D297353CC}">
                <c16:uniqueId val="{00000013-2F3C-4E64-AC3B-6FD3655F445C}"/>
              </c:ext>
            </c:extLst>
          </c:dPt>
          <c:dPt>
            <c:idx val="10"/>
            <c:invertIfNegative val="0"/>
            <c:bubble3D val="0"/>
            <c:spPr>
              <a:solidFill>
                <a:schemeClr val="accent1"/>
              </a:solidFill>
              <a:ln>
                <a:noFill/>
              </a:ln>
              <a:effectLst/>
            </c:spPr>
            <c:extLst>
              <c:ext xmlns:c16="http://schemas.microsoft.com/office/drawing/2014/chart" uri="{C3380CC4-5D6E-409C-BE32-E72D297353CC}">
                <c16:uniqueId val="{00000015-2F3C-4E64-AC3B-6FD3655F445C}"/>
              </c:ext>
            </c:extLst>
          </c:dPt>
          <c:dPt>
            <c:idx val="11"/>
            <c:invertIfNegative val="0"/>
            <c:bubble3D val="0"/>
            <c:spPr>
              <a:solidFill>
                <a:schemeClr val="accent2"/>
              </a:solidFill>
              <a:ln>
                <a:noFill/>
              </a:ln>
              <a:effectLst/>
            </c:spPr>
            <c:extLst>
              <c:ext xmlns:c16="http://schemas.microsoft.com/office/drawing/2014/chart" uri="{C3380CC4-5D6E-409C-BE32-E72D297353CC}">
                <c16:uniqueId val="{00000017-2F3C-4E64-AC3B-6FD3655F445C}"/>
              </c:ext>
            </c:extLst>
          </c:dPt>
          <c:dPt>
            <c:idx val="12"/>
            <c:invertIfNegative val="0"/>
            <c:bubble3D val="0"/>
            <c:spPr>
              <a:solidFill>
                <a:schemeClr val="accent2"/>
              </a:solidFill>
              <a:ln>
                <a:noFill/>
              </a:ln>
              <a:effectLst/>
            </c:spPr>
            <c:extLst>
              <c:ext xmlns:c16="http://schemas.microsoft.com/office/drawing/2014/chart" uri="{C3380CC4-5D6E-409C-BE32-E72D297353CC}">
                <c16:uniqueId val="{00000019-2F3C-4E64-AC3B-6FD3655F445C}"/>
              </c:ext>
            </c:extLst>
          </c:dPt>
          <c:dPt>
            <c:idx val="13"/>
            <c:invertIfNegative val="0"/>
            <c:bubble3D val="0"/>
            <c:spPr>
              <a:solidFill>
                <a:schemeClr val="accent2"/>
              </a:solidFill>
              <a:ln>
                <a:noFill/>
              </a:ln>
              <a:effectLst/>
            </c:spPr>
            <c:extLst>
              <c:ext xmlns:c16="http://schemas.microsoft.com/office/drawing/2014/chart" uri="{C3380CC4-5D6E-409C-BE32-E72D297353CC}">
                <c16:uniqueId val="{0000001B-2F3C-4E64-AC3B-6FD3655F445C}"/>
              </c:ext>
            </c:extLst>
          </c:dPt>
          <c:dPt>
            <c:idx val="14"/>
            <c:invertIfNegative val="0"/>
            <c:bubble3D val="0"/>
            <c:spPr>
              <a:solidFill>
                <a:schemeClr val="accent2"/>
              </a:solidFill>
              <a:ln>
                <a:noFill/>
              </a:ln>
              <a:effectLst/>
            </c:spPr>
            <c:extLst>
              <c:ext xmlns:c16="http://schemas.microsoft.com/office/drawing/2014/chart" uri="{C3380CC4-5D6E-409C-BE32-E72D297353CC}">
                <c16:uniqueId val="{0000001D-2F3C-4E64-AC3B-6FD3655F445C}"/>
              </c:ext>
            </c:extLst>
          </c:dPt>
          <c:dPt>
            <c:idx val="15"/>
            <c:invertIfNegative val="0"/>
            <c:bubble3D val="0"/>
            <c:spPr>
              <a:solidFill>
                <a:schemeClr val="accent2"/>
              </a:solidFill>
              <a:ln>
                <a:noFill/>
              </a:ln>
              <a:effectLst/>
            </c:spPr>
            <c:extLst>
              <c:ext xmlns:c16="http://schemas.microsoft.com/office/drawing/2014/chart" uri="{C3380CC4-5D6E-409C-BE32-E72D297353CC}">
                <c16:uniqueId val="{0000001F-2F3C-4E64-AC3B-6FD3655F445C}"/>
              </c:ext>
            </c:extLst>
          </c:dPt>
          <c:dPt>
            <c:idx val="16"/>
            <c:invertIfNegative val="0"/>
            <c:bubble3D val="0"/>
            <c:spPr>
              <a:solidFill>
                <a:schemeClr val="accent2"/>
              </a:solidFill>
              <a:ln>
                <a:noFill/>
              </a:ln>
              <a:effectLst/>
            </c:spPr>
            <c:extLst>
              <c:ext xmlns:c16="http://schemas.microsoft.com/office/drawing/2014/chart" uri="{C3380CC4-5D6E-409C-BE32-E72D297353CC}">
                <c16:uniqueId val="{00000021-2F3C-4E64-AC3B-6FD3655F445C}"/>
              </c:ext>
            </c:extLst>
          </c:dPt>
          <c:dPt>
            <c:idx val="17"/>
            <c:invertIfNegative val="0"/>
            <c:bubble3D val="0"/>
            <c:spPr>
              <a:solidFill>
                <a:schemeClr val="accent2"/>
              </a:solidFill>
              <a:ln>
                <a:noFill/>
              </a:ln>
              <a:effectLst/>
            </c:spPr>
            <c:extLst>
              <c:ext xmlns:c16="http://schemas.microsoft.com/office/drawing/2014/chart" uri="{C3380CC4-5D6E-409C-BE32-E72D297353CC}">
                <c16:uniqueId val="{00000023-2F3C-4E64-AC3B-6FD3655F445C}"/>
              </c:ext>
            </c:extLst>
          </c:dPt>
          <c:dPt>
            <c:idx val="18"/>
            <c:invertIfNegative val="0"/>
            <c:bubble3D val="0"/>
            <c:spPr>
              <a:solidFill>
                <a:schemeClr val="accent2"/>
              </a:solidFill>
              <a:ln>
                <a:noFill/>
              </a:ln>
              <a:effectLst/>
            </c:spPr>
            <c:extLst>
              <c:ext xmlns:c16="http://schemas.microsoft.com/office/drawing/2014/chart" uri="{C3380CC4-5D6E-409C-BE32-E72D297353CC}">
                <c16:uniqueId val="{00000025-2F3C-4E64-AC3B-6FD3655F445C}"/>
              </c:ext>
            </c:extLst>
          </c:dPt>
          <c:dPt>
            <c:idx val="19"/>
            <c:invertIfNegative val="0"/>
            <c:bubble3D val="0"/>
            <c:spPr>
              <a:solidFill>
                <a:schemeClr val="accent2"/>
              </a:solidFill>
              <a:ln>
                <a:noFill/>
              </a:ln>
              <a:effectLst/>
            </c:spPr>
            <c:extLst>
              <c:ext xmlns:c16="http://schemas.microsoft.com/office/drawing/2014/chart" uri="{C3380CC4-5D6E-409C-BE32-E72D297353CC}">
                <c16:uniqueId val="{00000027-2F3C-4E64-AC3B-6FD3655F445C}"/>
              </c:ext>
            </c:extLst>
          </c:dPt>
          <c:dPt>
            <c:idx val="20"/>
            <c:invertIfNegative val="0"/>
            <c:bubble3D val="0"/>
            <c:spPr>
              <a:solidFill>
                <a:schemeClr val="accent2"/>
              </a:solidFill>
              <a:ln>
                <a:noFill/>
              </a:ln>
              <a:effectLst/>
            </c:spPr>
            <c:extLst>
              <c:ext xmlns:c16="http://schemas.microsoft.com/office/drawing/2014/chart" uri="{C3380CC4-5D6E-409C-BE32-E72D297353CC}">
                <c16:uniqueId val="{00000029-2F3C-4E64-AC3B-6FD3655F445C}"/>
              </c:ext>
            </c:extLst>
          </c:dPt>
          <c:dPt>
            <c:idx val="21"/>
            <c:invertIfNegative val="0"/>
            <c:bubble3D val="0"/>
            <c:spPr>
              <a:solidFill>
                <a:schemeClr val="accent2"/>
              </a:solidFill>
              <a:ln>
                <a:noFill/>
              </a:ln>
              <a:effectLst/>
            </c:spPr>
            <c:extLst>
              <c:ext xmlns:c16="http://schemas.microsoft.com/office/drawing/2014/chart" uri="{C3380CC4-5D6E-409C-BE32-E72D297353CC}">
                <c16:uniqueId val="{0000002B-2F3C-4E64-AC3B-6FD3655F445C}"/>
              </c:ext>
            </c:extLst>
          </c:dPt>
          <c:dPt>
            <c:idx val="22"/>
            <c:invertIfNegative val="0"/>
            <c:bubble3D val="0"/>
            <c:spPr>
              <a:solidFill>
                <a:schemeClr val="accent2"/>
              </a:solidFill>
              <a:ln>
                <a:noFill/>
              </a:ln>
              <a:effectLst/>
            </c:spPr>
            <c:extLst>
              <c:ext xmlns:c16="http://schemas.microsoft.com/office/drawing/2014/chart" uri="{C3380CC4-5D6E-409C-BE32-E72D297353CC}">
                <c16:uniqueId val="{0000002D-2F3C-4E64-AC3B-6FD3655F445C}"/>
              </c:ext>
            </c:extLst>
          </c:dPt>
          <c:dPt>
            <c:idx val="23"/>
            <c:invertIfNegative val="0"/>
            <c:bubble3D val="0"/>
            <c:spPr>
              <a:solidFill>
                <a:schemeClr val="accent2"/>
              </a:solidFill>
              <a:ln>
                <a:noFill/>
              </a:ln>
              <a:effectLst/>
            </c:spPr>
            <c:extLst>
              <c:ext xmlns:c16="http://schemas.microsoft.com/office/drawing/2014/chart" uri="{C3380CC4-5D6E-409C-BE32-E72D297353CC}">
                <c16:uniqueId val="{0000002F-2F3C-4E64-AC3B-6FD3655F445C}"/>
              </c:ext>
            </c:extLst>
          </c:dPt>
          <c:dPt>
            <c:idx val="24"/>
            <c:invertIfNegative val="0"/>
            <c:bubble3D val="0"/>
            <c:spPr>
              <a:solidFill>
                <a:schemeClr val="accent2"/>
              </a:solidFill>
              <a:ln>
                <a:noFill/>
              </a:ln>
              <a:effectLst/>
            </c:spPr>
            <c:extLst>
              <c:ext xmlns:c16="http://schemas.microsoft.com/office/drawing/2014/chart" uri="{C3380CC4-5D6E-409C-BE32-E72D297353CC}">
                <c16:uniqueId val="{00000031-2F3C-4E64-AC3B-6FD3655F445C}"/>
              </c:ext>
            </c:extLst>
          </c:dPt>
          <c:dPt>
            <c:idx val="25"/>
            <c:invertIfNegative val="0"/>
            <c:bubble3D val="0"/>
            <c:spPr>
              <a:solidFill>
                <a:schemeClr val="accent2"/>
              </a:solidFill>
              <a:ln>
                <a:noFill/>
              </a:ln>
              <a:effectLst/>
            </c:spPr>
            <c:extLst>
              <c:ext xmlns:c16="http://schemas.microsoft.com/office/drawing/2014/chart" uri="{C3380CC4-5D6E-409C-BE32-E72D297353CC}">
                <c16:uniqueId val="{00000033-2F3C-4E64-AC3B-6FD3655F445C}"/>
              </c:ext>
            </c:extLst>
          </c:dPt>
          <c:dPt>
            <c:idx val="26"/>
            <c:invertIfNegative val="0"/>
            <c:bubble3D val="0"/>
            <c:spPr>
              <a:solidFill>
                <a:schemeClr val="accent2"/>
              </a:solidFill>
              <a:ln>
                <a:noFill/>
              </a:ln>
              <a:effectLst/>
            </c:spPr>
            <c:extLst>
              <c:ext xmlns:c16="http://schemas.microsoft.com/office/drawing/2014/chart" uri="{C3380CC4-5D6E-409C-BE32-E72D297353CC}">
                <c16:uniqueId val="{00000035-2F3C-4E64-AC3B-6FD3655F445C}"/>
              </c:ext>
            </c:extLst>
          </c:dPt>
          <c:dPt>
            <c:idx val="27"/>
            <c:invertIfNegative val="0"/>
            <c:bubble3D val="0"/>
            <c:spPr>
              <a:solidFill>
                <a:schemeClr val="accent2"/>
              </a:solidFill>
              <a:ln>
                <a:noFill/>
              </a:ln>
              <a:effectLst/>
            </c:spPr>
            <c:extLst>
              <c:ext xmlns:c16="http://schemas.microsoft.com/office/drawing/2014/chart" uri="{C3380CC4-5D6E-409C-BE32-E72D297353CC}">
                <c16:uniqueId val="{00000037-2F3C-4E64-AC3B-6FD3655F445C}"/>
              </c:ext>
            </c:extLst>
          </c:dPt>
          <c:dPt>
            <c:idx val="28"/>
            <c:invertIfNegative val="0"/>
            <c:bubble3D val="0"/>
            <c:spPr>
              <a:solidFill>
                <a:schemeClr val="accent2"/>
              </a:solidFill>
              <a:ln>
                <a:noFill/>
              </a:ln>
              <a:effectLst/>
            </c:spPr>
            <c:extLst>
              <c:ext xmlns:c16="http://schemas.microsoft.com/office/drawing/2014/chart" uri="{C3380CC4-5D6E-409C-BE32-E72D297353CC}">
                <c16:uniqueId val="{00000039-2F3C-4E64-AC3B-6FD3655F445C}"/>
              </c:ext>
            </c:extLst>
          </c:dPt>
          <c:dPt>
            <c:idx val="29"/>
            <c:invertIfNegative val="0"/>
            <c:bubble3D val="0"/>
            <c:spPr>
              <a:solidFill>
                <a:schemeClr val="accent2"/>
              </a:solidFill>
              <a:ln>
                <a:noFill/>
              </a:ln>
              <a:effectLst/>
            </c:spPr>
            <c:extLst>
              <c:ext xmlns:c16="http://schemas.microsoft.com/office/drawing/2014/chart" uri="{C3380CC4-5D6E-409C-BE32-E72D297353CC}">
                <c16:uniqueId val="{0000003B-2F3C-4E64-AC3B-6FD3655F445C}"/>
              </c:ext>
            </c:extLst>
          </c:dPt>
          <c:dPt>
            <c:idx val="30"/>
            <c:invertIfNegative val="0"/>
            <c:bubble3D val="0"/>
            <c:spPr>
              <a:solidFill>
                <a:schemeClr val="accent2"/>
              </a:solidFill>
              <a:ln>
                <a:noFill/>
              </a:ln>
              <a:effectLst/>
            </c:spPr>
            <c:extLst>
              <c:ext xmlns:c16="http://schemas.microsoft.com/office/drawing/2014/chart" uri="{C3380CC4-5D6E-409C-BE32-E72D297353CC}">
                <c16:uniqueId val="{0000003D-2F3C-4E64-AC3B-6FD3655F445C}"/>
              </c:ext>
            </c:extLst>
          </c:dPt>
          <c:dPt>
            <c:idx val="31"/>
            <c:invertIfNegative val="0"/>
            <c:bubble3D val="0"/>
            <c:spPr>
              <a:solidFill>
                <a:schemeClr val="accent2"/>
              </a:solidFill>
              <a:ln>
                <a:noFill/>
              </a:ln>
              <a:effectLst/>
            </c:spPr>
            <c:extLst>
              <c:ext xmlns:c16="http://schemas.microsoft.com/office/drawing/2014/chart" uri="{C3380CC4-5D6E-409C-BE32-E72D297353CC}">
                <c16:uniqueId val="{0000003F-2F3C-4E64-AC3B-6FD3655F445C}"/>
              </c:ext>
            </c:extLst>
          </c:dPt>
          <c:cat>
            <c:strRef>
              <c:f>'8月1日~8月10日の全国の取引状況'!$T$1:$T$32</c:f>
              <c:strCache>
                <c:ptCount val="32"/>
                <c:pt idx="0">
                  <c:v>&lt;-10</c:v>
                </c:pt>
                <c:pt idx="1">
                  <c:v>-10&lt;X&lt;-9</c:v>
                </c:pt>
                <c:pt idx="2">
                  <c:v>-9&lt;X&lt;-8</c:v>
                </c:pt>
                <c:pt idx="3">
                  <c:v>-8&lt;X&lt;-7</c:v>
                </c:pt>
                <c:pt idx="4">
                  <c:v>-7&lt;X&lt;-6</c:v>
                </c:pt>
                <c:pt idx="5">
                  <c:v>-6&lt;X&lt;-5</c:v>
                </c:pt>
                <c:pt idx="6">
                  <c:v>-5&lt;X&lt;-4</c:v>
                </c:pt>
                <c:pt idx="7">
                  <c:v>-4&lt;X&lt;-3</c:v>
                </c:pt>
                <c:pt idx="8">
                  <c:v>-3&lt;X&lt;-2</c:v>
                </c:pt>
                <c:pt idx="9">
                  <c:v>-2&lt;X&lt;-1</c:v>
                </c:pt>
                <c:pt idx="10">
                  <c:v>-1&lt;X&lt;0</c:v>
                </c:pt>
                <c:pt idx="11">
                  <c:v>0&lt;X&lt;1</c:v>
                </c:pt>
                <c:pt idx="12">
                  <c:v>1&lt;X&lt;2</c:v>
                </c:pt>
                <c:pt idx="13">
                  <c:v>2&lt;X&lt;3</c:v>
                </c:pt>
                <c:pt idx="14">
                  <c:v>3&lt;X&lt;4</c:v>
                </c:pt>
                <c:pt idx="15">
                  <c:v>4&lt;X&lt;5</c:v>
                </c:pt>
                <c:pt idx="16">
                  <c:v>5&lt;X&lt;6</c:v>
                </c:pt>
                <c:pt idx="17">
                  <c:v>6&lt;X&lt;7</c:v>
                </c:pt>
                <c:pt idx="18">
                  <c:v>7&lt;X&lt;8</c:v>
                </c:pt>
                <c:pt idx="19">
                  <c:v>8&lt;X&lt;9</c:v>
                </c:pt>
                <c:pt idx="20">
                  <c:v>9&lt;X&lt;10</c:v>
                </c:pt>
                <c:pt idx="21">
                  <c:v>10&lt;X&lt;11</c:v>
                </c:pt>
                <c:pt idx="22">
                  <c:v>11&lt;X&lt;12</c:v>
                </c:pt>
                <c:pt idx="23">
                  <c:v>12&lt;X&lt;13</c:v>
                </c:pt>
                <c:pt idx="24">
                  <c:v>13&lt;X&lt;14</c:v>
                </c:pt>
                <c:pt idx="25">
                  <c:v>14&lt;X&lt;15</c:v>
                </c:pt>
                <c:pt idx="26">
                  <c:v>15&lt;X&lt;16</c:v>
                </c:pt>
                <c:pt idx="27">
                  <c:v>16&lt;X&lt;17</c:v>
                </c:pt>
                <c:pt idx="28">
                  <c:v>17&lt;X&lt;18</c:v>
                </c:pt>
                <c:pt idx="29">
                  <c:v>18&lt;X&lt;19</c:v>
                </c:pt>
                <c:pt idx="30">
                  <c:v>19&lt;X&lt;20</c:v>
                </c:pt>
                <c:pt idx="31">
                  <c:v>&gt;20</c:v>
                </c:pt>
              </c:strCache>
            </c:strRef>
          </c:cat>
          <c:val>
            <c:numRef>
              <c:f>'8月1日~8月10日の全国の取引状況'!$U$1:$U$32</c:f>
              <c:numCache>
                <c:formatCode>General</c:formatCode>
                <c:ptCount val="32"/>
                <c:pt idx="0">
                  <c:v>0</c:v>
                </c:pt>
                <c:pt idx="1">
                  <c:v>0</c:v>
                </c:pt>
                <c:pt idx="2">
                  <c:v>0</c:v>
                </c:pt>
                <c:pt idx="3">
                  <c:v>2</c:v>
                </c:pt>
                <c:pt idx="4">
                  <c:v>1</c:v>
                </c:pt>
                <c:pt idx="5">
                  <c:v>5</c:v>
                </c:pt>
                <c:pt idx="6">
                  <c:v>10</c:v>
                </c:pt>
                <c:pt idx="7">
                  <c:v>14</c:v>
                </c:pt>
                <c:pt idx="8">
                  <c:v>22</c:v>
                </c:pt>
                <c:pt idx="9">
                  <c:v>28</c:v>
                </c:pt>
                <c:pt idx="10">
                  <c:v>31</c:v>
                </c:pt>
                <c:pt idx="11">
                  <c:v>44</c:v>
                </c:pt>
                <c:pt idx="12">
                  <c:v>63</c:v>
                </c:pt>
                <c:pt idx="13">
                  <c:v>42</c:v>
                </c:pt>
                <c:pt idx="14">
                  <c:v>30</c:v>
                </c:pt>
                <c:pt idx="15">
                  <c:v>15</c:v>
                </c:pt>
                <c:pt idx="16">
                  <c:v>21</c:v>
                </c:pt>
                <c:pt idx="17">
                  <c:v>17</c:v>
                </c:pt>
                <c:pt idx="18">
                  <c:v>25</c:v>
                </c:pt>
                <c:pt idx="19">
                  <c:v>14</c:v>
                </c:pt>
                <c:pt idx="20">
                  <c:v>7</c:v>
                </c:pt>
                <c:pt idx="21">
                  <c:v>12</c:v>
                </c:pt>
                <c:pt idx="22">
                  <c:v>10</c:v>
                </c:pt>
                <c:pt idx="23">
                  <c:v>9</c:v>
                </c:pt>
                <c:pt idx="24">
                  <c:v>9</c:v>
                </c:pt>
                <c:pt idx="25">
                  <c:v>10</c:v>
                </c:pt>
                <c:pt idx="26">
                  <c:v>4</c:v>
                </c:pt>
                <c:pt idx="27">
                  <c:v>7</c:v>
                </c:pt>
                <c:pt idx="28">
                  <c:v>6</c:v>
                </c:pt>
                <c:pt idx="29">
                  <c:v>9</c:v>
                </c:pt>
                <c:pt idx="30">
                  <c:v>6</c:v>
                </c:pt>
                <c:pt idx="31">
                  <c:v>7</c:v>
                </c:pt>
              </c:numCache>
            </c:numRef>
          </c:val>
          <c:extLst>
            <c:ext xmlns:c16="http://schemas.microsoft.com/office/drawing/2014/chart" uri="{C3380CC4-5D6E-409C-BE32-E72D297353CC}">
              <c16:uniqueId val="{00000040-2F3C-4E64-AC3B-6FD3655F445C}"/>
            </c:ext>
          </c:extLst>
        </c:ser>
        <c:dLbls>
          <c:showLegendKey val="0"/>
          <c:showVal val="0"/>
          <c:showCatName val="0"/>
          <c:showSerName val="0"/>
          <c:showPercent val="0"/>
          <c:showBubbleSize val="0"/>
        </c:dLbls>
        <c:gapWidth val="25"/>
        <c:axId val="700793103"/>
        <c:axId val="700795599"/>
      </c:barChart>
      <c:catAx>
        <c:axId val="700793103"/>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dirty="0"/>
                  <a:t>インバランス率範囲 </a:t>
                </a:r>
                <a:r>
                  <a:rPr lang="en-US" altLang="ja-JP" dirty="0"/>
                  <a:t>[%]</a:t>
                </a:r>
                <a:endParaRPr lang="ja-JP" altLang="en-US" dirty="0"/>
              </a:p>
            </c:rich>
          </c:tx>
          <c:layout>
            <c:manualLayout>
              <c:xMode val="edge"/>
              <c:yMode val="edge"/>
              <c:x val="0.36454352905212123"/>
              <c:y val="0.89794991831975746"/>
            </c:manualLayout>
          </c:layout>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700795599"/>
        <c:crosses val="autoZero"/>
        <c:auto val="1"/>
        <c:lblAlgn val="ctr"/>
        <c:lblOffset val="100"/>
        <c:noMultiLvlLbl val="0"/>
      </c:catAx>
      <c:valAx>
        <c:axId val="700795599"/>
        <c:scaling>
          <c:orientation val="minMax"/>
        </c:scaling>
        <c:delete val="0"/>
        <c:axPos val="l"/>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dirty="0"/>
                  <a:t>該当コマ数 </a:t>
                </a:r>
                <a:r>
                  <a:rPr lang="en-US" altLang="ja-JP" dirty="0"/>
                  <a:t>[</a:t>
                </a:r>
                <a:r>
                  <a:rPr lang="ja-JP" altLang="en-US" dirty="0"/>
                  <a:t>コマ</a:t>
                </a:r>
                <a:r>
                  <a:rPr lang="en-US" altLang="ja-JP" dirty="0"/>
                  <a:t>]</a:t>
                </a:r>
                <a:endParaRPr lang="ja-JP" altLang="en-US" dirty="0"/>
              </a:p>
            </c:rich>
          </c:tx>
          <c:layout>
            <c:manualLayout>
              <c:xMode val="edge"/>
              <c:yMode val="edge"/>
              <c:x val="1.3576887170652793E-2"/>
              <c:y val="0.32825761404766246"/>
            </c:manualLayout>
          </c:layout>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700793103"/>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0"/>
      <c:hPercent val="100"/>
      <c:rotY val="20"/>
      <c:depthPercent val="100"/>
      <c:rAngAx val="1"/>
    </c:view3D>
    <c:floor>
      <c:thickness val="0"/>
      <c:spPr>
        <a:noFill/>
        <a:ln>
          <a:noFill/>
        </a:ln>
        <a:effectLst/>
        <a:sp3d/>
      </c:spPr>
    </c:floor>
    <c:sideWall>
      <c:thickness val="0"/>
      <c:spPr>
        <a:noFill/>
        <a:ln>
          <a:solidFill>
            <a:schemeClr val="tx1"/>
          </a:solidFill>
        </a:ln>
        <a:effectLst/>
        <a:sp3d>
          <a:contourClr>
            <a:schemeClr val="tx1"/>
          </a:contourClr>
        </a:sp3d>
      </c:spPr>
    </c:sideWall>
    <c:backWall>
      <c:thickness val="0"/>
      <c:spPr>
        <a:noFill/>
        <a:ln>
          <a:solidFill>
            <a:schemeClr val="tx1"/>
          </a:solidFill>
        </a:ln>
        <a:effectLst/>
        <a:sp3d>
          <a:contourClr>
            <a:schemeClr val="tx1"/>
          </a:contourClr>
        </a:sp3d>
      </c:spPr>
    </c:backWall>
    <c:plotArea>
      <c:layout>
        <c:manualLayout>
          <c:layoutTarget val="inner"/>
          <c:xMode val="edge"/>
          <c:yMode val="edge"/>
          <c:x val="7.6753841247037907E-2"/>
          <c:y val="3.4343898289340674E-2"/>
          <c:w val="0.91596607781006412"/>
          <c:h val="0.93825530653891676"/>
        </c:manualLayout>
      </c:layout>
      <c:bar3DChart>
        <c:barDir val="col"/>
        <c:grouping val="standard"/>
        <c:varyColors val="0"/>
        <c:ser>
          <c:idx val="0"/>
          <c:order val="0"/>
          <c:tx>
            <c:strRef>
              <c:f>'測定(18時０分)'!$W$18</c:f>
              <c:strCache>
                <c:ptCount val="1"/>
                <c:pt idx="0">
                  <c:v>0</c:v>
                </c:pt>
              </c:strCache>
            </c:strRef>
          </c:tx>
          <c:spPr>
            <a:solidFill>
              <a:schemeClr val="accent1"/>
            </a:solidFill>
            <a:ln>
              <a:noFill/>
            </a:ln>
            <a:effectLst/>
            <a:sp3d/>
          </c:spPr>
          <c:invertIfNegative val="0"/>
          <c:dPt>
            <c:idx val="0"/>
            <c:invertIfNegative val="0"/>
            <c:bubble3D val="0"/>
            <c:spPr>
              <a:solidFill>
                <a:srgbClr val="FF0000"/>
              </a:solidFill>
              <a:ln>
                <a:noFill/>
              </a:ln>
              <a:effectLst/>
              <a:sp3d/>
            </c:spPr>
            <c:extLst>
              <c:ext xmlns:c16="http://schemas.microsoft.com/office/drawing/2014/chart" uri="{C3380CC4-5D6E-409C-BE32-E72D297353CC}">
                <c16:uniqueId val="{00000001-12BD-4D00-8298-0570782ABB83}"/>
              </c:ext>
            </c:extLst>
          </c:dPt>
          <c:dPt>
            <c:idx val="3"/>
            <c:invertIfNegative val="0"/>
            <c:bubble3D val="0"/>
            <c:spPr>
              <a:solidFill>
                <a:srgbClr val="00B0F0"/>
              </a:solidFill>
              <a:ln>
                <a:noFill/>
              </a:ln>
              <a:effectLst/>
              <a:sp3d/>
            </c:spPr>
            <c:extLst>
              <c:ext xmlns:c16="http://schemas.microsoft.com/office/drawing/2014/chart" uri="{C3380CC4-5D6E-409C-BE32-E72D297353CC}">
                <c16:uniqueId val="{0000000E-12BD-4D00-8298-0570782ABB83}"/>
              </c:ext>
            </c:extLst>
          </c:dPt>
          <c:cat>
            <c:numRef>
              <c:f>'測定(18時０分)'!$V$19:$V$22</c:f>
              <c:numCache>
                <c:formatCode>General</c:formatCode>
                <c:ptCount val="4"/>
                <c:pt idx="0">
                  <c:v>0</c:v>
                </c:pt>
                <c:pt idx="1">
                  <c:v>2</c:v>
                </c:pt>
                <c:pt idx="2">
                  <c:v>4</c:v>
                </c:pt>
                <c:pt idx="3">
                  <c:v>6</c:v>
                </c:pt>
              </c:numCache>
            </c:numRef>
          </c:cat>
          <c:val>
            <c:numRef>
              <c:f>'測定(18時０分)'!$W$19:$W$22</c:f>
              <c:numCache>
                <c:formatCode>General</c:formatCode>
                <c:ptCount val="4"/>
                <c:pt idx="0">
                  <c:v>55.486900000000006</c:v>
                </c:pt>
                <c:pt idx="1">
                  <c:v>37.359100000000005</c:v>
                </c:pt>
                <c:pt idx="2">
                  <c:v>33.362500000000004</c:v>
                </c:pt>
                <c:pt idx="3">
                  <c:v>23.527900000000002</c:v>
                </c:pt>
              </c:numCache>
            </c:numRef>
          </c:val>
          <c:extLst>
            <c:ext xmlns:c16="http://schemas.microsoft.com/office/drawing/2014/chart" uri="{C3380CC4-5D6E-409C-BE32-E72D297353CC}">
              <c16:uniqueId val="{00000002-12BD-4D00-8298-0570782ABB83}"/>
            </c:ext>
          </c:extLst>
        </c:ser>
        <c:ser>
          <c:idx val="1"/>
          <c:order val="1"/>
          <c:tx>
            <c:strRef>
              <c:f>'測定(18時０分)'!$X$18</c:f>
              <c:strCache>
                <c:ptCount val="1"/>
                <c:pt idx="0">
                  <c:v>5</c:v>
                </c:pt>
              </c:strCache>
            </c:strRef>
          </c:tx>
          <c:spPr>
            <a:solidFill>
              <a:schemeClr val="accent4">
                <a:lumMod val="60000"/>
                <a:lumOff val="40000"/>
              </a:schemeClr>
            </a:solidFill>
            <a:ln>
              <a:noFill/>
            </a:ln>
            <a:effectLst/>
            <a:sp3d/>
          </c:spPr>
          <c:invertIfNegative val="0"/>
          <c:cat>
            <c:numRef>
              <c:f>'測定(18時０分)'!$V$19:$V$22</c:f>
              <c:numCache>
                <c:formatCode>General</c:formatCode>
                <c:ptCount val="4"/>
                <c:pt idx="0">
                  <c:v>0</c:v>
                </c:pt>
                <c:pt idx="1">
                  <c:v>2</c:v>
                </c:pt>
                <c:pt idx="2">
                  <c:v>4</c:v>
                </c:pt>
                <c:pt idx="3">
                  <c:v>6</c:v>
                </c:pt>
              </c:numCache>
            </c:numRef>
          </c:cat>
          <c:val>
            <c:numRef>
              <c:f>'測定(18時０分)'!$X$19:$X$22</c:f>
              <c:numCache>
                <c:formatCode>General</c:formatCode>
                <c:ptCount val="4"/>
                <c:pt idx="0">
                  <c:v>51.183300000000003</c:v>
                </c:pt>
                <c:pt idx="1">
                  <c:v>33.055500000000002</c:v>
                </c:pt>
                <c:pt idx="2">
                  <c:v>29.058900000000001</c:v>
                </c:pt>
                <c:pt idx="3">
                  <c:v>19.224299999999999</c:v>
                </c:pt>
              </c:numCache>
            </c:numRef>
          </c:val>
          <c:extLst>
            <c:ext xmlns:c16="http://schemas.microsoft.com/office/drawing/2014/chart" uri="{C3380CC4-5D6E-409C-BE32-E72D297353CC}">
              <c16:uniqueId val="{00000003-12BD-4D00-8298-0570782ABB83}"/>
            </c:ext>
          </c:extLst>
        </c:ser>
        <c:ser>
          <c:idx val="2"/>
          <c:order val="2"/>
          <c:tx>
            <c:strRef>
              <c:f>'測定(18時０分)'!$Y$18</c:f>
              <c:strCache>
                <c:ptCount val="1"/>
                <c:pt idx="0">
                  <c:v>10</c:v>
                </c:pt>
              </c:strCache>
            </c:strRef>
          </c:tx>
          <c:spPr>
            <a:solidFill>
              <a:schemeClr val="accent3"/>
            </a:solidFill>
            <a:ln>
              <a:noFill/>
            </a:ln>
            <a:effectLst/>
            <a:sp3d/>
          </c:spPr>
          <c:invertIfNegative val="0"/>
          <c:dPt>
            <c:idx val="0"/>
            <c:invertIfNegative val="0"/>
            <c:bubble3D val="0"/>
            <c:spPr>
              <a:solidFill>
                <a:srgbClr val="00B0F0"/>
              </a:solidFill>
              <a:ln>
                <a:noFill/>
              </a:ln>
              <a:effectLst/>
              <a:sp3d/>
            </c:spPr>
            <c:extLst>
              <c:ext xmlns:c16="http://schemas.microsoft.com/office/drawing/2014/chart" uri="{C3380CC4-5D6E-409C-BE32-E72D297353CC}">
                <c16:uniqueId val="{00000005-12BD-4D00-8298-0570782ABB83}"/>
              </c:ext>
            </c:extLst>
          </c:dPt>
          <c:dPt>
            <c:idx val="1"/>
            <c:invertIfNegative val="0"/>
            <c:bubble3D val="0"/>
            <c:spPr>
              <a:solidFill>
                <a:schemeClr val="accent6"/>
              </a:solidFill>
              <a:ln>
                <a:noFill/>
              </a:ln>
              <a:effectLst/>
              <a:sp3d/>
            </c:spPr>
            <c:extLst>
              <c:ext xmlns:c16="http://schemas.microsoft.com/office/drawing/2014/chart" uri="{C3380CC4-5D6E-409C-BE32-E72D297353CC}">
                <c16:uniqueId val="{00000007-12BD-4D00-8298-0570782ABB83}"/>
              </c:ext>
            </c:extLst>
          </c:dPt>
          <c:dPt>
            <c:idx val="2"/>
            <c:invertIfNegative val="0"/>
            <c:bubble3D val="0"/>
            <c:spPr>
              <a:solidFill>
                <a:schemeClr val="accent6"/>
              </a:solidFill>
              <a:ln>
                <a:noFill/>
              </a:ln>
              <a:effectLst/>
              <a:sp3d/>
            </c:spPr>
            <c:extLst>
              <c:ext xmlns:c16="http://schemas.microsoft.com/office/drawing/2014/chart" uri="{C3380CC4-5D6E-409C-BE32-E72D297353CC}">
                <c16:uniqueId val="{00000009-12BD-4D00-8298-0570782ABB83}"/>
              </c:ext>
            </c:extLst>
          </c:dPt>
          <c:dPt>
            <c:idx val="3"/>
            <c:invertIfNegative val="0"/>
            <c:bubble3D val="0"/>
            <c:spPr>
              <a:solidFill>
                <a:schemeClr val="accent6"/>
              </a:solidFill>
              <a:ln>
                <a:noFill/>
              </a:ln>
              <a:effectLst/>
              <a:sp3d/>
            </c:spPr>
            <c:extLst>
              <c:ext xmlns:c16="http://schemas.microsoft.com/office/drawing/2014/chart" uri="{C3380CC4-5D6E-409C-BE32-E72D297353CC}">
                <c16:uniqueId val="{0000000B-12BD-4D00-8298-0570782ABB83}"/>
              </c:ext>
            </c:extLst>
          </c:dPt>
          <c:cat>
            <c:numRef>
              <c:f>'測定(18時０分)'!$V$19:$V$22</c:f>
              <c:numCache>
                <c:formatCode>General</c:formatCode>
                <c:ptCount val="4"/>
                <c:pt idx="0">
                  <c:v>0</c:v>
                </c:pt>
                <c:pt idx="1">
                  <c:v>2</c:v>
                </c:pt>
                <c:pt idx="2">
                  <c:v>4</c:v>
                </c:pt>
                <c:pt idx="3">
                  <c:v>6</c:v>
                </c:pt>
              </c:numCache>
            </c:numRef>
          </c:cat>
          <c:val>
            <c:numRef>
              <c:f>'測定(18時０分)'!$Y$19:$Y$22</c:f>
              <c:numCache>
                <c:formatCode>General</c:formatCode>
                <c:ptCount val="4"/>
                <c:pt idx="0">
                  <c:v>39.507100000000001</c:v>
                </c:pt>
                <c:pt idx="1">
                  <c:v>21.379300000000001</c:v>
                </c:pt>
                <c:pt idx="2">
                  <c:v>17.3827</c:v>
                </c:pt>
                <c:pt idx="3">
                  <c:v>7.5481000000000007</c:v>
                </c:pt>
              </c:numCache>
            </c:numRef>
          </c:val>
          <c:extLst>
            <c:ext xmlns:c16="http://schemas.microsoft.com/office/drawing/2014/chart" uri="{C3380CC4-5D6E-409C-BE32-E72D297353CC}">
              <c16:uniqueId val="{0000000C-12BD-4D00-8298-0570782ABB83}"/>
            </c:ext>
          </c:extLst>
        </c:ser>
        <c:dLbls>
          <c:showLegendKey val="0"/>
          <c:showVal val="0"/>
          <c:showCatName val="0"/>
          <c:showSerName val="0"/>
          <c:showPercent val="0"/>
          <c:showBubbleSize val="0"/>
        </c:dLbls>
        <c:gapWidth val="150"/>
        <c:shape val="box"/>
        <c:axId val="2061674415"/>
        <c:axId val="2061676495"/>
        <c:axId val="27808559"/>
      </c:bar3DChart>
      <c:catAx>
        <c:axId val="2061674415"/>
        <c:scaling>
          <c:orientation val="minMax"/>
        </c:scaling>
        <c:delete val="0"/>
        <c:axPos val="b"/>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2061676495"/>
        <c:crosses val="autoZero"/>
        <c:auto val="1"/>
        <c:lblAlgn val="ctr"/>
        <c:lblOffset val="100"/>
        <c:noMultiLvlLbl val="0"/>
      </c:catAx>
      <c:valAx>
        <c:axId val="2061676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2061674415"/>
        <c:crosses val="autoZero"/>
        <c:crossBetween val="between"/>
      </c:valAx>
      <c:serAx>
        <c:axId val="27808559"/>
        <c:scaling>
          <c:orientation val="minMax"/>
        </c:scaling>
        <c:delete val="0"/>
        <c:axPos val="b"/>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2061676495"/>
        <c:crosses val="autoZero"/>
      </c:serAx>
      <c:spPr>
        <a:noFill/>
        <a:ln>
          <a:no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ja-JP" altLang="en-US"/>
              <a:t>インバランス率ごとの分布</a:t>
            </a:r>
            <a:r>
              <a:rPr lang="en-US" altLang="ja-JP"/>
              <a:t>(18:00)</a:t>
            </a:r>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1"/>
        <c:ser>
          <c:idx val="0"/>
          <c:order val="0"/>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5447-4F03-AC25-3C9341B21AB0}"/>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5447-4F03-AC25-3C9341B21AB0}"/>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5447-4F03-AC25-3C9341B21AB0}"/>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5447-4F03-AC25-3C9341B21AB0}"/>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5447-4F03-AC25-3C9341B21AB0}"/>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B-5447-4F03-AC25-3C9341B21AB0}"/>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D-5447-4F03-AC25-3C9341B21AB0}"/>
              </c:ext>
            </c:extLst>
          </c:dPt>
          <c:dPt>
            <c:idx val="7"/>
            <c:invertIfNegative val="0"/>
            <c:bubble3D val="0"/>
            <c:spPr>
              <a:solidFill>
                <a:schemeClr val="accent1"/>
              </a:solidFill>
              <a:ln>
                <a:noFill/>
              </a:ln>
              <a:effectLst/>
            </c:spPr>
            <c:extLst>
              <c:ext xmlns:c16="http://schemas.microsoft.com/office/drawing/2014/chart" uri="{C3380CC4-5D6E-409C-BE32-E72D297353CC}">
                <c16:uniqueId val="{0000000F-5447-4F03-AC25-3C9341B21AB0}"/>
              </c:ext>
            </c:extLst>
          </c:dPt>
          <c:dPt>
            <c:idx val="8"/>
            <c:invertIfNegative val="0"/>
            <c:bubble3D val="0"/>
            <c:spPr>
              <a:solidFill>
                <a:schemeClr val="accent3">
                  <a:lumMod val="60000"/>
                </a:schemeClr>
              </a:solidFill>
              <a:ln>
                <a:noFill/>
              </a:ln>
              <a:effectLst/>
            </c:spPr>
            <c:extLst>
              <c:ext xmlns:c16="http://schemas.microsoft.com/office/drawing/2014/chart" uri="{C3380CC4-5D6E-409C-BE32-E72D297353CC}">
                <c16:uniqueId val="{00000011-5447-4F03-AC25-3C9341B21AB0}"/>
              </c:ext>
            </c:extLst>
          </c:dPt>
          <c:dPt>
            <c:idx val="9"/>
            <c:invertIfNegative val="0"/>
            <c:bubble3D val="0"/>
            <c:spPr>
              <a:solidFill>
                <a:schemeClr val="accent4">
                  <a:lumMod val="60000"/>
                </a:schemeClr>
              </a:solidFill>
              <a:ln>
                <a:noFill/>
              </a:ln>
              <a:effectLst/>
            </c:spPr>
            <c:extLst>
              <c:ext xmlns:c16="http://schemas.microsoft.com/office/drawing/2014/chart" uri="{C3380CC4-5D6E-409C-BE32-E72D297353CC}">
                <c16:uniqueId val="{00000013-5447-4F03-AC25-3C9341B21AB0}"/>
              </c:ext>
            </c:extLst>
          </c:dPt>
          <c:dPt>
            <c:idx val="10"/>
            <c:invertIfNegative val="0"/>
            <c:bubble3D val="0"/>
            <c:spPr>
              <a:solidFill>
                <a:schemeClr val="accent1"/>
              </a:solidFill>
              <a:ln>
                <a:noFill/>
              </a:ln>
              <a:effectLst/>
            </c:spPr>
            <c:extLst>
              <c:ext xmlns:c16="http://schemas.microsoft.com/office/drawing/2014/chart" uri="{C3380CC4-5D6E-409C-BE32-E72D297353CC}">
                <c16:uniqueId val="{00000015-5447-4F03-AC25-3C9341B21AB0}"/>
              </c:ext>
            </c:extLst>
          </c:dPt>
          <c:dPt>
            <c:idx val="11"/>
            <c:invertIfNegative val="0"/>
            <c:bubble3D val="0"/>
            <c:spPr>
              <a:solidFill>
                <a:schemeClr val="accent6">
                  <a:lumMod val="60000"/>
                </a:schemeClr>
              </a:solidFill>
              <a:ln>
                <a:noFill/>
              </a:ln>
              <a:effectLst/>
            </c:spPr>
            <c:extLst>
              <c:ext xmlns:c16="http://schemas.microsoft.com/office/drawing/2014/chart" uri="{C3380CC4-5D6E-409C-BE32-E72D297353CC}">
                <c16:uniqueId val="{00000017-5447-4F03-AC25-3C9341B21AB0}"/>
              </c:ext>
            </c:extLst>
          </c:dPt>
          <c:dPt>
            <c:idx val="12"/>
            <c:invertIfNegative val="0"/>
            <c:bubble3D val="0"/>
            <c:spPr>
              <a:solidFill>
                <a:schemeClr val="accent2"/>
              </a:solidFill>
              <a:ln>
                <a:noFill/>
              </a:ln>
              <a:effectLst/>
            </c:spPr>
            <c:extLst>
              <c:ext xmlns:c16="http://schemas.microsoft.com/office/drawing/2014/chart" uri="{C3380CC4-5D6E-409C-BE32-E72D297353CC}">
                <c16:uniqueId val="{00000019-5447-4F03-AC25-3C9341B21AB0}"/>
              </c:ext>
            </c:extLst>
          </c:dPt>
          <c:dPt>
            <c:idx val="13"/>
            <c:invertIfNegative val="0"/>
            <c:bubble3D val="0"/>
            <c:spPr>
              <a:solidFill>
                <a:schemeClr val="accent2">
                  <a:lumMod val="80000"/>
                  <a:lumOff val="20000"/>
                </a:schemeClr>
              </a:solidFill>
              <a:ln>
                <a:noFill/>
              </a:ln>
              <a:effectLst/>
            </c:spPr>
            <c:extLst>
              <c:ext xmlns:c16="http://schemas.microsoft.com/office/drawing/2014/chart" uri="{C3380CC4-5D6E-409C-BE32-E72D297353CC}">
                <c16:uniqueId val="{0000001B-5447-4F03-AC25-3C9341B21AB0}"/>
              </c:ext>
            </c:extLst>
          </c:dPt>
          <c:dPt>
            <c:idx val="14"/>
            <c:invertIfNegative val="0"/>
            <c:bubble3D val="0"/>
            <c:spPr>
              <a:solidFill>
                <a:schemeClr val="accent3">
                  <a:lumMod val="80000"/>
                  <a:lumOff val="20000"/>
                </a:schemeClr>
              </a:solidFill>
              <a:ln>
                <a:noFill/>
              </a:ln>
              <a:effectLst/>
            </c:spPr>
            <c:extLst>
              <c:ext xmlns:c16="http://schemas.microsoft.com/office/drawing/2014/chart" uri="{C3380CC4-5D6E-409C-BE32-E72D297353CC}">
                <c16:uniqueId val="{0000001D-5447-4F03-AC25-3C9341B21AB0}"/>
              </c:ext>
            </c:extLst>
          </c:dPt>
          <c:dPt>
            <c:idx val="15"/>
            <c:invertIfNegative val="0"/>
            <c:bubble3D val="0"/>
            <c:spPr>
              <a:solidFill>
                <a:schemeClr val="accent4">
                  <a:lumMod val="80000"/>
                  <a:lumOff val="20000"/>
                </a:schemeClr>
              </a:solidFill>
              <a:ln>
                <a:noFill/>
              </a:ln>
              <a:effectLst/>
            </c:spPr>
            <c:extLst>
              <c:ext xmlns:c16="http://schemas.microsoft.com/office/drawing/2014/chart" uri="{C3380CC4-5D6E-409C-BE32-E72D297353CC}">
                <c16:uniqueId val="{0000001F-5447-4F03-AC25-3C9341B21AB0}"/>
              </c:ext>
            </c:extLst>
          </c:dPt>
          <c:dPt>
            <c:idx val="16"/>
            <c:invertIfNegative val="0"/>
            <c:bubble3D val="0"/>
            <c:spPr>
              <a:solidFill>
                <a:schemeClr val="accent5">
                  <a:lumMod val="80000"/>
                  <a:lumOff val="20000"/>
                </a:schemeClr>
              </a:solidFill>
              <a:ln>
                <a:noFill/>
              </a:ln>
              <a:effectLst/>
            </c:spPr>
            <c:extLst>
              <c:ext xmlns:c16="http://schemas.microsoft.com/office/drawing/2014/chart" uri="{C3380CC4-5D6E-409C-BE32-E72D297353CC}">
                <c16:uniqueId val="{00000021-5447-4F03-AC25-3C9341B21AB0}"/>
              </c:ext>
            </c:extLst>
          </c:dPt>
          <c:dPt>
            <c:idx val="17"/>
            <c:invertIfNegative val="0"/>
            <c:bubble3D val="0"/>
            <c:spPr>
              <a:solidFill>
                <a:schemeClr val="accent6">
                  <a:lumMod val="80000"/>
                  <a:lumOff val="20000"/>
                </a:schemeClr>
              </a:solidFill>
              <a:ln>
                <a:noFill/>
              </a:ln>
              <a:effectLst/>
            </c:spPr>
            <c:extLst>
              <c:ext xmlns:c16="http://schemas.microsoft.com/office/drawing/2014/chart" uri="{C3380CC4-5D6E-409C-BE32-E72D297353CC}">
                <c16:uniqueId val="{00000023-5447-4F03-AC25-3C9341B21AB0}"/>
              </c:ext>
            </c:extLst>
          </c:dPt>
          <c:dPt>
            <c:idx val="18"/>
            <c:invertIfNegative val="0"/>
            <c:bubble3D val="0"/>
            <c:spPr>
              <a:solidFill>
                <a:schemeClr val="accent1">
                  <a:lumMod val="80000"/>
                </a:schemeClr>
              </a:solidFill>
              <a:ln>
                <a:noFill/>
              </a:ln>
              <a:effectLst/>
            </c:spPr>
            <c:extLst>
              <c:ext xmlns:c16="http://schemas.microsoft.com/office/drawing/2014/chart" uri="{C3380CC4-5D6E-409C-BE32-E72D297353CC}">
                <c16:uniqueId val="{00000025-5447-4F03-AC25-3C9341B21AB0}"/>
              </c:ext>
            </c:extLst>
          </c:dPt>
          <c:dPt>
            <c:idx val="19"/>
            <c:invertIfNegative val="0"/>
            <c:bubble3D val="0"/>
            <c:spPr>
              <a:solidFill>
                <a:schemeClr val="accent2">
                  <a:lumMod val="80000"/>
                </a:schemeClr>
              </a:solidFill>
              <a:ln>
                <a:noFill/>
              </a:ln>
              <a:effectLst/>
            </c:spPr>
            <c:extLst>
              <c:ext xmlns:c16="http://schemas.microsoft.com/office/drawing/2014/chart" uri="{C3380CC4-5D6E-409C-BE32-E72D297353CC}">
                <c16:uniqueId val="{00000027-5447-4F03-AC25-3C9341B21AB0}"/>
              </c:ext>
            </c:extLst>
          </c:dPt>
          <c:dPt>
            <c:idx val="20"/>
            <c:invertIfNegative val="0"/>
            <c:bubble3D val="0"/>
            <c:spPr>
              <a:solidFill>
                <a:schemeClr val="accent2"/>
              </a:solidFill>
              <a:ln>
                <a:noFill/>
              </a:ln>
              <a:effectLst/>
            </c:spPr>
            <c:extLst>
              <c:ext xmlns:c16="http://schemas.microsoft.com/office/drawing/2014/chart" uri="{C3380CC4-5D6E-409C-BE32-E72D297353CC}">
                <c16:uniqueId val="{00000029-5447-4F03-AC25-3C9341B21AB0}"/>
              </c:ext>
            </c:extLst>
          </c:dPt>
          <c:dPt>
            <c:idx val="21"/>
            <c:invertIfNegative val="0"/>
            <c:bubble3D val="0"/>
            <c:spPr>
              <a:solidFill>
                <a:schemeClr val="accent2"/>
              </a:solidFill>
              <a:ln>
                <a:noFill/>
              </a:ln>
              <a:effectLst/>
            </c:spPr>
            <c:extLst>
              <c:ext xmlns:c16="http://schemas.microsoft.com/office/drawing/2014/chart" uri="{C3380CC4-5D6E-409C-BE32-E72D297353CC}">
                <c16:uniqueId val="{0000002B-5447-4F03-AC25-3C9341B21AB0}"/>
              </c:ext>
            </c:extLst>
          </c:dPt>
          <c:dPt>
            <c:idx val="22"/>
            <c:invertIfNegative val="0"/>
            <c:bubble3D val="0"/>
            <c:spPr>
              <a:solidFill>
                <a:schemeClr val="accent5">
                  <a:lumMod val="80000"/>
                </a:schemeClr>
              </a:solidFill>
              <a:ln>
                <a:noFill/>
              </a:ln>
              <a:effectLst/>
            </c:spPr>
            <c:extLst>
              <c:ext xmlns:c16="http://schemas.microsoft.com/office/drawing/2014/chart" uri="{C3380CC4-5D6E-409C-BE32-E72D297353CC}">
                <c16:uniqueId val="{0000002D-5447-4F03-AC25-3C9341B21AB0}"/>
              </c:ext>
            </c:extLst>
          </c:dPt>
          <c:dPt>
            <c:idx val="23"/>
            <c:invertIfNegative val="0"/>
            <c:bubble3D val="0"/>
            <c:spPr>
              <a:solidFill>
                <a:schemeClr val="accent6">
                  <a:lumMod val="80000"/>
                </a:schemeClr>
              </a:solidFill>
              <a:ln>
                <a:noFill/>
              </a:ln>
              <a:effectLst/>
            </c:spPr>
            <c:extLst>
              <c:ext xmlns:c16="http://schemas.microsoft.com/office/drawing/2014/chart" uri="{C3380CC4-5D6E-409C-BE32-E72D297353CC}">
                <c16:uniqueId val="{0000002F-5447-4F03-AC25-3C9341B21AB0}"/>
              </c:ext>
            </c:extLst>
          </c:dPt>
          <c:dPt>
            <c:idx val="24"/>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31-5447-4F03-AC25-3C9341B21AB0}"/>
              </c:ext>
            </c:extLst>
          </c:dPt>
          <c:dPt>
            <c:idx val="25"/>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33-5447-4F03-AC25-3C9341B21AB0}"/>
              </c:ext>
            </c:extLst>
          </c:dPt>
          <c:dPt>
            <c:idx val="26"/>
            <c:invertIfNegative val="0"/>
            <c:bubble3D val="0"/>
            <c:spPr>
              <a:solidFill>
                <a:schemeClr val="accent3">
                  <a:lumMod val="60000"/>
                  <a:lumOff val="40000"/>
                </a:schemeClr>
              </a:solidFill>
              <a:ln>
                <a:noFill/>
              </a:ln>
              <a:effectLst/>
            </c:spPr>
            <c:extLst>
              <c:ext xmlns:c16="http://schemas.microsoft.com/office/drawing/2014/chart" uri="{C3380CC4-5D6E-409C-BE32-E72D297353CC}">
                <c16:uniqueId val="{00000035-5447-4F03-AC25-3C9341B21AB0}"/>
              </c:ext>
            </c:extLst>
          </c:dPt>
          <c:dPt>
            <c:idx val="27"/>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37-5447-4F03-AC25-3C9341B21AB0}"/>
              </c:ext>
            </c:extLst>
          </c:dPt>
          <c:dPt>
            <c:idx val="28"/>
            <c:invertIfNegative val="0"/>
            <c:bubble3D val="0"/>
            <c:spPr>
              <a:solidFill>
                <a:schemeClr val="accent2"/>
              </a:solidFill>
              <a:ln>
                <a:noFill/>
              </a:ln>
              <a:effectLst/>
            </c:spPr>
            <c:extLst>
              <c:ext xmlns:c16="http://schemas.microsoft.com/office/drawing/2014/chart" uri="{C3380CC4-5D6E-409C-BE32-E72D297353CC}">
                <c16:uniqueId val="{00000039-5447-4F03-AC25-3C9341B21AB0}"/>
              </c:ext>
            </c:extLst>
          </c:dPt>
          <c:dPt>
            <c:idx val="29"/>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3B-5447-4F03-AC25-3C9341B21AB0}"/>
              </c:ext>
            </c:extLst>
          </c:dPt>
          <c:dPt>
            <c:idx val="30"/>
            <c:invertIfNegative val="0"/>
            <c:bubble3D val="0"/>
            <c:spPr>
              <a:solidFill>
                <a:schemeClr val="accent1">
                  <a:lumMod val="50000"/>
                </a:schemeClr>
              </a:solidFill>
              <a:ln>
                <a:noFill/>
              </a:ln>
              <a:effectLst/>
            </c:spPr>
            <c:extLst>
              <c:ext xmlns:c16="http://schemas.microsoft.com/office/drawing/2014/chart" uri="{C3380CC4-5D6E-409C-BE32-E72D297353CC}">
                <c16:uniqueId val="{0000003D-5447-4F03-AC25-3C9341B21AB0}"/>
              </c:ext>
            </c:extLst>
          </c:dPt>
          <c:dPt>
            <c:idx val="31"/>
            <c:invertIfNegative val="0"/>
            <c:bubble3D val="0"/>
            <c:spPr>
              <a:solidFill>
                <a:schemeClr val="accent2">
                  <a:lumMod val="50000"/>
                </a:schemeClr>
              </a:solidFill>
              <a:ln>
                <a:noFill/>
              </a:ln>
              <a:effectLst/>
            </c:spPr>
            <c:extLst>
              <c:ext xmlns:c16="http://schemas.microsoft.com/office/drawing/2014/chart" uri="{C3380CC4-5D6E-409C-BE32-E72D297353CC}">
                <c16:uniqueId val="{0000003F-5447-4F03-AC25-3C9341B21AB0}"/>
              </c:ext>
            </c:extLst>
          </c:dPt>
          <c:cat>
            <c:strRef>
              <c:f>'抽出(18時0分と11時0分のみ)'!$D$27:$D$58</c:f>
              <c:strCache>
                <c:ptCount val="32"/>
                <c:pt idx="0">
                  <c:v>&lt;-10</c:v>
                </c:pt>
                <c:pt idx="1">
                  <c:v>-10&lt;X&lt;-9</c:v>
                </c:pt>
                <c:pt idx="2">
                  <c:v>-9&lt;X&lt;-8</c:v>
                </c:pt>
                <c:pt idx="3">
                  <c:v>-8&lt;X&lt;-7</c:v>
                </c:pt>
                <c:pt idx="4">
                  <c:v>-7&lt;X&lt;-6</c:v>
                </c:pt>
                <c:pt idx="5">
                  <c:v>-6&lt;X&lt;-5</c:v>
                </c:pt>
                <c:pt idx="6">
                  <c:v>-5&lt;X&lt;-4</c:v>
                </c:pt>
                <c:pt idx="7">
                  <c:v>-4&lt;X&lt;-3</c:v>
                </c:pt>
                <c:pt idx="8">
                  <c:v>-3&lt;X&lt;-2</c:v>
                </c:pt>
                <c:pt idx="9">
                  <c:v>-2&lt;X&lt;-1</c:v>
                </c:pt>
                <c:pt idx="10">
                  <c:v>-1&lt;X&lt;0</c:v>
                </c:pt>
                <c:pt idx="11">
                  <c:v>0&lt;X&lt;1</c:v>
                </c:pt>
                <c:pt idx="12">
                  <c:v>1&lt;X&lt;2</c:v>
                </c:pt>
                <c:pt idx="13">
                  <c:v>2&lt;X&lt;3</c:v>
                </c:pt>
                <c:pt idx="14">
                  <c:v>3&lt;X&lt;4</c:v>
                </c:pt>
                <c:pt idx="15">
                  <c:v>4&lt;X&lt;5</c:v>
                </c:pt>
                <c:pt idx="16">
                  <c:v>5&lt;X&lt;6</c:v>
                </c:pt>
                <c:pt idx="17">
                  <c:v>6&lt;X&lt;7</c:v>
                </c:pt>
                <c:pt idx="18">
                  <c:v>7&lt;X&lt;8</c:v>
                </c:pt>
                <c:pt idx="19">
                  <c:v>8&lt;X&lt;9</c:v>
                </c:pt>
                <c:pt idx="20">
                  <c:v>9&lt;X&lt;10</c:v>
                </c:pt>
                <c:pt idx="21">
                  <c:v>10&lt;X&lt;11</c:v>
                </c:pt>
                <c:pt idx="22">
                  <c:v>11&lt;X&lt;12</c:v>
                </c:pt>
                <c:pt idx="23">
                  <c:v>12&lt;X&lt;13</c:v>
                </c:pt>
                <c:pt idx="24">
                  <c:v>13&lt;X&lt;14</c:v>
                </c:pt>
                <c:pt idx="25">
                  <c:v>14&lt;X&lt;15</c:v>
                </c:pt>
                <c:pt idx="26">
                  <c:v>15&lt;X&lt;16</c:v>
                </c:pt>
                <c:pt idx="27">
                  <c:v>16&lt;X&lt;17</c:v>
                </c:pt>
                <c:pt idx="28">
                  <c:v>17&lt;X&lt;18</c:v>
                </c:pt>
                <c:pt idx="29">
                  <c:v>18&lt;X&lt;19</c:v>
                </c:pt>
                <c:pt idx="30">
                  <c:v>19&lt;X&lt;20</c:v>
                </c:pt>
                <c:pt idx="31">
                  <c:v>&gt;20</c:v>
                </c:pt>
              </c:strCache>
            </c:strRef>
          </c:cat>
          <c:val>
            <c:numRef>
              <c:f>'抽出(18時0分と11時0分のみ)'!$E$27:$E$58</c:f>
              <c:numCache>
                <c:formatCode>General</c:formatCode>
                <c:ptCount val="32"/>
                <c:pt idx="0">
                  <c:v>0</c:v>
                </c:pt>
                <c:pt idx="1">
                  <c:v>0</c:v>
                </c:pt>
                <c:pt idx="2">
                  <c:v>0</c:v>
                </c:pt>
                <c:pt idx="3">
                  <c:v>0</c:v>
                </c:pt>
                <c:pt idx="4">
                  <c:v>0</c:v>
                </c:pt>
                <c:pt idx="5">
                  <c:v>1</c:v>
                </c:pt>
                <c:pt idx="6">
                  <c:v>1</c:v>
                </c:pt>
                <c:pt idx="7">
                  <c:v>1</c:v>
                </c:pt>
                <c:pt idx="8">
                  <c:v>0</c:v>
                </c:pt>
                <c:pt idx="9">
                  <c:v>0</c:v>
                </c:pt>
                <c:pt idx="10">
                  <c:v>3</c:v>
                </c:pt>
                <c:pt idx="11">
                  <c:v>0</c:v>
                </c:pt>
                <c:pt idx="12">
                  <c:v>1</c:v>
                </c:pt>
                <c:pt idx="13">
                  <c:v>0</c:v>
                </c:pt>
                <c:pt idx="14">
                  <c:v>0</c:v>
                </c:pt>
                <c:pt idx="15">
                  <c:v>0</c:v>
                </c:pt>
                <c:pt idx="16">
                  <c:v>0</c:v>
                </c:pt>
                <c:pt idx="17">
                  <c:v>0</c:v>
                </c:pt>
                <c:pt idx="18">
                  <c:v>0</c:v>
                </c:pt>
                <c:pt idx="19">
                  <c:v>0</c:v>
                </c:pt>
                <c:pt idx="20">
                  <c:v>1</c:v>
                </c:pt>
                <c:pt idx="21">
                  <c:v>1</c:v>
                </c:pt>
                <c:pt idx="22">
                  <c:v>0</c:v>
                </c:pt>
                <c:pt idx="23">
                  <c:v>0</c:v>
                </c:pt>
                <c:pt idx="24">
                  <c:v>0</c:v>
                </c:pt>
                <c:pt idx="25">
                  <c:v>0</c:v>
                </c:pt>
                <c:pt idx="26">
                  <c:v>0</c:v>
                </c:pt>
                <c:pt idx="27">
                  <c:v>0</c:v>
                </c:pt>
                <c:pt idx="28">
                  <c:v>1</c:v>
                </c:pt>
                <c:pt idx="29">
                  <c:v>0</c:v>
                </c:pt>
                <c:pt idx="30">
                  <c:v>0</c:v>
                </c:pt>
                <c:pt idx="31">
                  <c:v>0</c:v>
                </c:pt>
              </c:numCache>
            </c:numRef>
          </c:val>
          <c:extLst>
            <c:ext xmlns:c16="http://schemas.microsoft.com/office/drawing/2014/chart" uri="{C3380CC4-5D6E-409C-BE32-E72D297353CC}">
              <c16:uniqueId val="{00000040-5447-4F03-AC25-3C9341B21AB0}"/>
            </c:ext>
          </c:extLst>
        </c:ser>
        <c:dLbls>
          <c:showLegendKey val="0"/>
          <c:showVal val="0"/>
          <c:showCatName val="0"/>
          <c:showSerName val="0"/>
          <c:showPercent val="0"/>
          <c:showBubbleSize val="0"/>
        </c:dLbls>
        <c:gapWidth val="40"/>
        <c:overlap val="-100"/>
        <c:axId val="825761743"/>
        <c:axId val="825767983"/>
      </c:barChart>
      <c:catAx>
        <c:axId val="825761743"/>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dirty="0"/>
                  <a:t>インバランス率範囲 </a:t>
                </a:r>
                <a:r>
                  <a:rPr lang="en-US" altLang="ja-JP" dirty="0"/>
                  <a:t>[%]</a:t>
                </a:r>
                <a:endParaRPr lang="ja-JP" altLang="en-US" dirty="0"/>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825767983"/>
        <c:crosses val="autoZero"/>
        <c:auto val="1"/>
        <c:lblAlgn val="ctr"/>
        <c:lblOffset val="100"/>
        <c:noMultiLvlLbl val="0"/>
      </c:catAx>
      <c:valAx>
        <c:axId val="825767983"/>
        <c:scaling>
          <c:orientation val="minMax"/>
          <c:max val="3"/>
        </c:scaling>
        <c:delete val="0"/>
        <c:axPos val="l"/>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dirty="0"/>
                  <a:t>該当コマ数</a:t>
                </a:r>
                <a:r>
                  <a:rPr lang="en-US" altLang="ja-JP" dirty="0"/>
                  <a:t>[</a:t>
                </a:r>
                <a:r>
                  <a:rPr lang="ja-JP" altLang="en-US" dirty="0"/>
                  <a:t>コマ</a:t>
                </a:r>
                <a:r>
                  <a:rPr lang="en-US" altLang="ja-JP" dirty="0"/>
                  <a:t>]</a:t>
                </a:r>
                <a:r>
                  <a:rPr lang="ja-JP" altLang="en-US" dirty="0"/>
                  <a:t> </a:t>
                </a:r>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825761743"/>
        <c:crosses val="autoZero"/>
        <c:crossBetween val="between"/>
        <c:majorUnit val="1"/>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ja-JP" altLang="en-US"/>
              <a:t>インバランス率ごとの分布</a:t>
            </a:r>
            <a:r>
              <a:rPr lang="en-US" altLang="ja-JP"/>
              <a:t>(11:00)</a:t>
            </a:r>
            <a:endParaRPr lang="ja-JP" altLang="en-US"/>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spPr>
            <a:solidFill>
              <a:schemeClr val="accent1"/>
            </a:solidFill>
            <a:ln>
              <a:noFill/>
            </a:ln>
            <a:effectLst/>
          </c:spPr>
          <c:invertIfNegative val="0"/>
          <c:dPt>
            <c:idx val="12"/>
            <c:invertIfNegative val="0"/>
            <c:bubble3D val="0"/>
            <c:spPr>
              <a:solidFill>
                <a:schemeClr val="accent2"/>
              </a:solidFill>
              <a:ln>
                <a:noFill/>
              </a:ln>
              <a:effectLst/>
            </c:spPr>
            <c:extLst>
              <c:ext xmlns:c16="http://schemas.microsoft.com/office/drawing/2014/chart" uri="{C3380CC4-5D6E-409C-BE32-E72D297353CC}">
                <c16:uniqueId val="{00000001-8211-4BA7-B886-7ACC16BA4CF8}"/>
              </c:ext>
            </c:extLst>
          </c:dPt>
          <c:dPt>
            <c:idx val="14"/>
            <c:invertIfNegative val="0"/>
            <c:bubble3D val="0"/>
            <c:spPr>
              <a:solidFill>
                <a:schemeClr val="accent2"/>
              </a:solidFill>
              <a:ln>
                <a:noFill/>
              </a:ln>
              <a:effectLst/>
            </c:spPr>
            <c:extLst>
              <c:ext xmlns:c16="http://schemas.microsoft.com/office/drawing/2014/chart" uri="{C3380CC4-5D6E-409C-BE32-E72D297353CC}">
                <c16:uniqueId val="{00000003-8211-4BA7-B886-7ACC16BA4CF8}"/>
              </c:ext>
            </c:extLst>
          </c:dPt>
          <c:dPt>
            <c:idx val="18"/>
            <c:invertIfNegative val="0"/>
            <c:bubble3D val="0"/>
            <c:spPr>
              <a:solidFill>
                <a:schemeClr val="accent2"/>
              </a:solidFill>
              <a:ln>
                <a:noFill/>
              </a:ln>
              <a:effectLst/>
            </c:spPr>
            <c:extLst>
              <c:ext xmlns:c16="http://schemas.microsoft.com/office/drawing/2014/chart" uri="{C3380CC4-5D6E-409C-BE32-E72D297353CC}">
                <c16:uniqueId val="{00000005-8211-4BA7-B886-7ACC16BA4CF8}"/>
              </c:ext>
            </c:extLst>
          </c:dPt>
          <c:dPt>
            <c:idx val="19"/>
            <c:invertIfNegative val="0"/>
            <c:bubble3D val="0"/>
            <c:spPr>
              <a:solidFill>
                <a:schemeClr val="accent2"/>
              </a:solidFill>
              <a:ln>
                <a:noFill/>
              </a:ln>
              <a:effectLst/>
            </c:spPr>
            <c:extLst>
              <c:ext xmlns:c16="http://schemas.microsoft.com/office/drawing/2014/chart" uri="{C3380CC4-5D6E-409C-BE32-E72D297353CC}">
                <c16:uniqueId val="{00000007-8211-4BA7-B886-7ACC16BA4CF8}"/>
              </c:ext>
            </c:extLst>
          </c:dPt>
          <c:dPt>
            <c:idx val="21"/>
            <c:invertIfNegative val="0"/>
            <c:bubble3D val="0"/>
            <c:spPr>
              <a:solidFill>
                <a:schemeClr val="accent2"/>
              </a:solidFill>
              <a:ln>
                <a:noFill/>
              </a:ln>
              <a:effectLst/>
            </c:spPr>
            <c:extLst>
              <c:ext xmlns:c16="http://schemas.microsoft.com/office/drawing/2014/chart" uri="{C3380CC4-5D6E-409C-BE32-E72D297353CC}">
                <c16:uniqueId val="{00000009-8211-4BA7-B886-7ACC16BA4CF8}"/>
              </c:ext>
            </c:extLst>
          </c:dPt>
          <c:dPt>
            <c:idx val="23"/>
            <c:invertIfNegative val="0"/>
            <c:bubble3D val="0"/>
            <c:spPr>
              <a:solidFill>
                <a:schemeClr val="accent2"/>
              </a:solidFill>
              <a:ln>
                <a:noFill/>
              </a:ln>
              <a:effectLst/>
            </c:spPr>
            <c:extLst>
              <c:ext xmlns:c16="http://schemas.microsoft.com/office/drawing/2014/chart" uri="{C3380CC4-5D6E-409C-BE32-E72D297353CC}">
                <c16:uniqueId val="{0000000B-8211-4BA7-B886-7ACC16BA4CF8}"/>
              </c:ext>
            </c:extLst>
          </c:dPt>
          <c:dPt>
            <c:idx val="25"/>
            <c:invertIfNegative val="0"/>
            <c:bubble3D val="0"/>
            <c:spPr>
              <a:solidFill>
                <a:schemeClr val="accent2"/>
              </a:solidFill>
              <a:ln>
                <a:noFill/>
              </a:ln>
              <a:effectLst/>
            </c:spPr>
            <c:extLst>
              <c:ext xmlns:c16="http://schemas.microsoft.com/office/drawing/2014/chart" uri="{C3380CC4-5D6E-409C-BE32-E72D297353CC}">
                <c16:uniqueId val="{0000000D-8211-4BA7-B886-7ACC16BA4CF8}"/>
              </c:ext>
            </c:extLst>
          </c:dPt>
          <c:dPt>
            <c:idx val="29"/>
            <c:invertIfNegative val="0"/>
            <c:bubble3D val="0"/>
            <c:spPr>
              <a:solidFill>
                <a:schemeClr val="accent2"/>
              </a:solidFill>
              <a:ln>
                <a:noFill/>
              </a:ln>
              <a:effectLst/>
            </c:spPr>
            <c:extLst>
              <c:ext xmlns:c16="http://schemas.microsoft.com/office/drawing/2014/chart" uri="{C3380CC4-5D6E-409C-BE32-E72D297353CC}">
                <c16:uniqueId val="{0000000F-8211-4BA7-B886-7ACC16BA4CF8}"/>
              </c:ext>
            </c:extLst>
          </c:dPt>
          <c:dPt>
            <c:idx val="31"/>
            <c:invertIfNegative val="0"/>
            <c:bubble3D val="0"/>
            <c:spPr>
              <a:solidFill>
                <a:schemeClr val="accent2"/>
              </a:solidFill>
              <a:ln>
                <a:noFill/>
              </a:ln>
              <a:effectLst/>
            </c:spPr>
            <c:extLst>
              <c:ext xmlns:c16="http://schemas.microsoft.com/office/drawing/2014/chart" uri="{C3380CC4-5D6E-409C-BE32-E72D297353CC}">
                <c16:uniqueId val="{00000011-8211-4BA7-B886-7ACC16BA4CF8}"/>
              </c:ext>
            </c:extLst>
          </c:dPt>
          <c:cat>
            <c:strRef>
              <c:f>'抽出(18時0分と11時0分のみ)'!$H$27:$H$58</c:f>
              <c:strCache>
                <c:ptCount val="32"/>
                <c:pt idx="0">
                  <c:v>&lt;-10</c:v>
                </c:pt>
                <c:pt idx="1">
                  <c:v>-10&lt;X&lt;-9</c:v>
                </c:pt>
                <c:pt idx="2">
                  <c:v>-9&lt;X&lt;-8</c:v>
                </c:pt>
                <c:pt idx="3">
                  <c:v>-8&lt;X&lt;-7</c:v>
                </c:pt>
                <c:pt idx="4">
                  <c:v>-7&lt;X&lt;-6</c:v>
                </c:pt>
                <c:pt idx="5">
                  <c:v>-6&lt;X&lt;-5</c:v>
                </c:pt>
                <c:pt idx="6">
                  <c:v>-5&lt;X&lt;-4</c:v>
                </c:pt>
                <c:pt idx="7">
                  <c:v>-4&lt;X&lt;-3</c:v>
                </c:pt>
                <c:pt idx="8">
                  <c:v>-3&lt;X&lt;-2</c:v>
                </c:pt>
                <c:pt idx="9">
                  <c:v>-2&lt;X&lt;-1</c:v>
                </c:pt>
                <c:pt idx="10">
                  <c:v>-1&lt;X&lt;0</c:v>
                </c:pt>
                <c:pt idx="11">
                  <c:v>0&lt;X&lt;1</c:v>
                </c:pt>
                <c:pt idx="12">
                  <c:v>1&lt;X&lt;2</c:v>
                </c:pt>
                <c:pt idx="13">
                  <c:v>2&lt;X&lt;3</c:v>
                </c:pt>
                <c:pt idx="14">
                  <c:v>3&lt;X&lt;4</c:v>
                </c:pt>
                <c:pt idx="15">
                  <c:v>4&lt;X&lt;5</c:v>
                </c:pt>
                <c:pt idx="16">
                  <c:v>5&lt;X&lt;6</c:v>
                </c:pt>
                <c:pt idx="17">
                  <c:v>6&lt;X&lt;7</c:v>
                </c:pt>
                <c:pt idx="18">
                  <c:v>7&lt;X&lt;8</c:v>
                </c:pt>
                <c:pt idx="19">
                  <c:v>8&lt;X&lt;9</c:v>
                </c:pt>
                <c:pt idx="20">
                  <c:v>9&lt;X&lt;10</c:v>
                </c:pt>
                <c:pt idx="21">
                  <c:v>10&lt;X&lt;11</c:v>
                </c:pt>
                <c:pt idx="22">
                  <c:v>11&lt;X&lt;12</c:v>
                </c:pt>
                <c:pt idx="23">
                  <c:v>12&lt;X&lt;13</c:v>
                </c:pt>
                <c:pt idx="24">
                  <c:v>13&lt;X&lt;14</c:v>
                </c:pt>
                <c:pt idx="25">
                  <c:v>14&lt;X&lt;15</c:v>
                </c:pt>
                <c:pt idx="26">
                  <c:v>15&lt;X&lt;16</c:v>
                </c:pt>
                <c:pt idx="27">
                  <c:v>16&lt;X&lt;17</c:v>
                </c:pt>
                <c:pt idx="28">
                  <c:v>17&lt;X&lt;18</c:v>
                </c:pt>
                <c:pt idx="29">
                  <c:v>18&lt;X&lt;19</c:v>
                </c:pt>
                <c:pt idx="30">
                  <c:v>19&lt;X&lt;20</c:v>
                </c:pt>
                <c:pt idx="31">
                  <c:v>&gt;20</c:v>
                </c:pt>
              </c:strCache>
            </c:strRef>
          </c:cat>
          <c:val>
            <c:numRef>
              <c:f>'抽出(18時0分と11時0分のみ)'!$I$27:$I$58</c:f>
              <c:numCache>
                <c:formatCode>General</c:formatCode>
                <c:ptCount val="32"/>
                <c:pt idx="0">
                  <c:v>0</c:v>
                </c:pt>
                <c:pt idx="1">
                  <c:v>0</c:v>
                </c:pt>
                <c:pt idx="2">
                  <c:v>0</c:v>
                </c:pt>
                <c:pt idx="3">
                  <c:v>0</c:v>
                </c:pt>
                <c:pt idx="4">
                  <c:v>0</c:v>
                </c:pt>
                <c:pt idx="5">
                  <c:v>0</c:v>
                </c:pt>
                <c:pt idx="6">
                  <c:v>0</c:v>
                </c:pt>
                <c:pt idx="7">
                  <c:v>0</c:v>
                </c:pt>
                <c:pt idx="8">
                  <c:v>0</c:v>
                </c:pt>
                <c:pt idx="9">
                  <c:v>0</c:v>
                </c:pt>
                <c:pt idx="10">
                  <c:v>0</c:v>
                </c:pt>
                <c:pt idx="11">
                  <c:v>0</c:v>
                </c:pt>
                <c:pt idx="12">
                  <c:v>2</c:v>
                </c:pt>
                <c:pt idx="13">
                  <c:v>0</c:v>
                </c:pt>
                <c:pt idx="14">
                  <c:v>1</c:v>
                </c:pt>
                <c:pt idx="15">
                  <c:v>0</c:v>
                </c:pt>
                <c:pt idx="16">
                  <c:v>0</c:v>
                </c:pt>
                <c:pt idx="17">
                  <c:v>0</c:v>
                </c:pt>
                <c:pt idx="18">
                  <c:v>1</c:v>
                </c:pt>
                <c:pt idx="19">
                  <c:v>1</c:v>
                </c:pt>
                <c:pt idx="20">
                  <c:v>0</c:v>
                </c:pt>
                <c:pt idx="21">
                  <c:v>1</c:v>
                </c:pt>
                <c:pt idx="22">
                  <c:v>0</c:v>
                </c:pt>
                <c:pt idx="23">
                  <c:v>1</c:v>
                </c:pt>
                <c:pt idx="24">
                  <c:v>0</c:v>
                </c:pt>
                <c:pt idx="25">
                  <c:v>1</c:v>
                </c:pt>
                <c:pt idx="26">
                  <c:v>0</c:v>
                </c:pt>
                <c:pt idx="27">
                  <c:v>0</c:v>
                </c:pt>
                <c:pt idx="28">
                  <c:v>0</c:v>
                </c:pt>
                <c:pt idx="29">
                  <c:v>1</c:v>
                </c:pt>
                <c:pt idx="30">
                  <c:v>0</c:v>
                </c:pt>
                <c:pt idx="31">
                  <c:v>1</c:v>
                </c:pt>
              </c:numCache>
            </c:numRef>
          </c:val>
          <c:extLst>
            <c:ext xmlns:c16="http://schemas.microsoft.com/office/drawing/2014/chart" uri="{C3380CC4-5D6E-409C-BE32-E72D297353CC}">
              <c16:uniqueId val="{00000012-8211-4BA7-B886-7ACC16BA4CF8}"/>
            </c:ext>
          </c:extLst>
        </c:ser>
        <c:dLbls>
          <c:showLegendKey val="0"/>
          <c:showVal val="0"/>
          <c:showCatName val="0"/>
          <c:showSerName val="0"/>
          <c:showPercent val="0"/>
          <c:showBubbleSize val="0"/>
        </c:dLbls>
        <c:gapWidth val="10"/>
        <c:overlap val="-100"/>
        <c:axId val="1142211455"/>
        <c:axId val="1142206879"/>
      </c:barChart>
      <c:catAx>
        <c:axId val="1142211455"/>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インバランス率範囲</a:t>
                </a:r>
                <a:r>
                  <a:rPr lang="ja-JP" altLang="en-US" baseline="0"/>
                  <a:t> </a:t>
                </a:r>
                <a:r>
                  <a:rPr lang="en-US" altLang="ja-JP" baseline="0"/>
                  <a:t>[%]</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42206879"/>
        <c:crosses val="autoZero"/>
        <c:auto val="1"/>
        <c:lblAlgn val="ctr"/>
        <c:lblOffset val="100"/>
        <c:noMultiLvlLbl val="0"/>
      </c:catAx>
      <c:valAx>
        <c:axId val="1142206879"/>
        <c:scaling>
          <c:orientation val="minMax"/>
          <c:max val="2"/>
        </c:scaling>
        <c:delete val="0"/>
        <c:axPos val="l"/>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該当コマ数 </a:t>
                </a:r>
                <a:r>
                  <a:rPr lang="en-US" altLang="ja-JP"/>
                  <a:t>[</a:t>
                </a:r>
                <a:r>
                  <a:rPr lang="ja-JP" altLang="en-US"/>
                  <a:t>コマ</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42211455"/>
        <c:crosses val="autoZero"/>
        <c:crossBetween val="between"/>
        <c:majorUnit val="1"/>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9039101907241578E-2"/>
          <c:y val="3.0942334739803096E-2"/>
          <c:w val="0.87669778020191225"/>
          <c:h val="0.84733246951725971"/>
        </c:manualLayout>
      </c:layout>
      <c:barChart>
        <c:barDir val="col"/>
        <c:grouping val="clustered"/>
        <c:varyColors val="0"/>
        <c:ser>
          <c:idx val="0"/>
          <c:order val="0"/>
          <c:tx>
            <c:v>不足インバランス許容率：6%</c:v>
          </c:tx>
          <c:spPr>
            <a:solidFill>
              <a:schemeClr val="accent1"/>
            </a:solidFill>
            <a:ln>
              <a:noFill/>
            </a:ln>
            <a:effectLst/>
          </c:spPr>
          <c:invertIfNegative val="0"/>
          <c:cat>
            <c:numRef>
              <c:f>'測定(１1時)'!$K$17:$K$19</c:f>
              <c:numCache>
                <c:formatCode>General</c:formatCode>
                <c:ptCount val="3"/>
                <c:pt idx="0">
                  <c:v>0</c:v>
                </c:pt>
                <c:pt idx="1">
                  <c:v>5</c:v>
                </c:pt>
                <c:pt idx="2">
                  <c:v>10</c:v>
                </c:pt>
              </c:numCache>
            </c:numRef>
          </c:cat>
          <c:val>
            <c:numRef>
              <c:f>'測定(１1時)'!$C$17:$C$19</c:f>
              <c:numCache>
                <c:formatCode>General</c:formatCode>
                <c:ptCount val="3"/>
                <c:pt idx="0">
                  <c:v>54.098600000000005</c:v>
                </c:pt>
                <c:pt idx="1">
                  <c:v>40.0871</c:v>
                </c:pt>
                <c:pt idx="2">
                  <c:v>24.222200000000001</c:v>
                </c:pt>
              </c:numCache>
            </c:numRef>
          </c:val>
          <c:extLst>
            <c:ext xmlns:c16="http://schemas.microsoft.com/office/drawing/2014/chart" uri="{C3380CC4-5D6E-409C-BE32-E72D297353CC}">
              <c16:uniqueId val="{00000000-879D-4E88-88FB-AA0007960992}"/>
            </c:ext>
          </c:extLst>
        </c:ser>
        <c:ser>
          <c:idx val="1"/>
          <c:order val="1"/>
          <c:tx>
            <c:v>不足インバランス許容率：4%</c:v>
          </c:tx>
          <c:spPr>
            <a:solidFill>
              <a:schemeClr val="accent2"/>
            </a:solidFill>
            <a:ln>
              <a:noFill/>
            </a:ln>
            <a:effectLst/>
          </c:spPr>
          <c:invertIfNegative val="0"/>
          <c:cat>
            <c:numRef>
              <c:f>'測定(１1時)'!$K$17:$K$19</c:f>
              <c:numCache>
                <c:formatCode>General</c:formatCode>
                <c:ptCount val="3"/>
                <c:pt idx="0">
                  <c:v>0</c:v>
                </c:pt>
                <c:pt idx="1">
                  <c:v>5</c:v>
                </c:pt>
                <c:pt idx="2">
                  <c:v>10</c:v>
                </c:pt>
              </c:numCache>
            </c:numRef>
          </c:cat>
          <c:val>
            <c:numRef>
              <c:f>'測定(１1時)'!$F$17:$F$19</c:f>
              <c:numCache>
                <c:formatCode>General</c:formatCode>
                <c:ptCount val="3"/>
                <c:pt idx="0">
                  <c:v>54.098600000000005</c:v>
                </c:pt>
                <c:pt idx="1">
                  <c:v>40.0871</c:v>
                </c:pt>
                <c:pt idx="2">
                  <c:v>24.222200000000001</c:v>
                </c:pt>
              </c:numCache>
            </c:numRef>
          </c:val>
          <c:extLst>
            <c:ext xmlns:c16="http://schemas.microsoft.com/office/drawing/2014/chart" uri="{C3380CC4-5D6E-409C-BE32-E72D297353CC}">
              <c16:uniqueId val="{00000001-879D-4E88-88FB-AA0007960992}"/>
            </c:ext>
          </c:extLst>
        </c:ser>
        <c:ser>
          <c:idx val="2"/>
          <c:order val="2"/>
          <c:tx>
            <c:v>不足インバランス許容率：2%</c:v>
          </c:tx>
          <c:spPr>
            <a:solidFill>
              <a:schemeClr val="accent3"/>
            </a:solidFill>
            <a:ln>
              <a:noFill/>
            </a:ln>
            <a:effectLst/>
          </c:spPr>
          <c:invertIfNegative val="0"/>
          <c:cat>
            <c:numRef>
              <c:f>'測定(１1時)'!$K$17:$K$19</c:f>
              <c:numCache>
                <c:formatCode>General</c:formatCode>
                <c:ptCount val="3"/>
                <c:pt idx="0">
                  <c:v>0</c:v>
                </c:pt>
                <c:pt idx="1">
                  <c:v>5</c:v>
                </c:pt>
                <c:pt idx="2">
                  <c:v>10</c:v>
                </c:pt>
              </c:numCache>
            </c:numRef>
          </c:cat>
          <c:val>
            <c:numRef>
              <c:f>'測定(１1時)'!$I$17:$I$19</c:f>
              <c:numCache>
                <c:formatCode>General</c:formatCode>
                <c:ptCount val="3"/>
                <c:pt idx="0">
                  <c:v>54.098600000000005</c:v>
                </c:pt>
                <c:pt idx="1">
                  <c:v>40.0871</c:v>
                </c:pt>
                <c:pt idx="2">
                  <c:v>24.222200000000001</c:v>
                </c:pt>
              </c:numCache>
            </c:numRef>
          </c:val>
          <c:extLst>
            <c:ext xmlns:c16="http://schemas.microsoft.com/office/drawing/2014/chart" uri="{C3380CC4-5D6E-409C-BE32-E72D297353CC}">
              <c16:uniqueId val="{00000002-879D-4E88-88FB-AA0007960992}"/>
            </c:ext>
          </c:extLst>
        </c:ser>
        <c:ser>
          <c:idx val="3"/>
          <c:order val="3"/>
          <c:tx>
            <c:v>不足インバランス許容率：0%</c:v>
          </c:tx>
          <c:spPr>
            <a:solidFill>
              <a:schemeClr val="accent4"/>
            </a:solidFill>
            <a:ln>
              <a:noFill/>
            </a:ln>
            <a:effectLst/>
          </c:spPr>
          <c:invertIfNegative val="0"/>
          <c:cat>
            <c:numRef>
              <c:f>'測定(１1時)'!$K$17:$K$19</c:f>
              <c:numCache>
                <c:formatCode>General</c:formatCode>
                <c:ptCount val="3"/>
                <c:pt idx="0">
                  <c:v>0</c:v>
                </c:pt>
                <c:pt idx="1">
                  <c:v>5</c:v>
                </c:pt>
                <c:pt idx="2">
                  <c:v>10</c:v>
                </c:pt>
              </c:numCache>
            </c:numRef>
          </c:cat>
          <c:val>
            <c:numRef>
              <c:f>'測定(１1時)'!$L$17:$L$19</c:f>
              <c:numCache>
                <c:formatCode>General</c:formatCode>
                <c:ptCount val="3"/>
                <c:pt idx="0">
                  <c:v>54.098600000000005</c:v>
                </c:pt>
                <c:pt idx="1">
                  <c:v>40.0871</c:v>
                </c:pt>
                <c:pt idx="2">
                  <c:v>24.222200000000001</c:v>
                </c:pt>
              </c:numCache>
            </c:numRef>
          </c:val>
          <c:extLst>
            <c:ext xmlns:c16="http://schemas.microsoft.com/office/drawing/2014/chart" uri="{C3380CC4-5D6E-409C-BE32-E72D297353CC}">
              <c16:uniqueId val="{00000003-879D-4E88-88FB-AA0007960992}"/>
            </c:ext>
          </c:extLst>
        </c:ser>
        <c:dLbls>
          <c:showLegendKey val="0"/>
          <c:showVal val="0"/>
          <c:showCatName val="0"/>
          <c:showSerName val="0"/>
          <c:showPercent val="0"/>
          <c:showBubbleSize val="0"/>
        </c:dLbls>
        <c:gapWidth val="219"/>
        <c:axId val="1083083744"/>
        <c:axId val="1083084576"/>
      </c:barChart>
      <c:lineChart>
        <c:grouping val="standard"/>
        <c:varyColors val="0"/>
        <c:ser>
          <c:idx val="4"/>
          <c:order val="4"/>
          <c:tx>
            <c:v>Agreement cost</c:v>
          </c:tx>
          <c:spPr>
            <a:ln w="28575" cap="rnd">
              <a:solidFill>
                <a:schemeClr val="accent6"/>
              </a:solidFill>
              <a:round/>
            </a:ln>
            <a:effectLst/>
          </c:spPr>
          <c:marker>
            <c:symbol val="none"/>
          </c:marker>
          <c:cat>
            <c:numRef>
              <c:f>'測定(１1時)'!$K$17:$K$19</c:f>
              <c:numCache>
                <c:formatCode>General</c:formatCode>
                <c:ptCount val="3"/>
                <c:pt idx="0">
                  <c:v>0</c:v>
                </c:pt>
                <c:pt idx="1">
                  <c:v>5</c:v>
                </c:pt>
                <c:pt idx="2">
                  <c:v>10</c:v>
                </c:pt>
              </c:numCache>
            </c:numRef>
          </c:cat>
          <c:val>
            <c:numRef>
              <c:f>'測定(１1時)'!$N$17:$N$19</c:f>
              <c:numCache>
                <c:formatCode>General</c:formatCode>
                <c:ptCount val="3"/>
                <c:pt idx="0">
                  <c:v>22.0383</c:v>
                </c:pt>
                <c:pt idx="1">
                  <c:v>22.0383</c:v>
                </c:pt>
                <c:pt idx="2">
                  <c:v>22.0383</c:v>
                </c:pt>
              </c:numCache>
            </c:numRef>
          </c:val>
          <c:smooth val="0"/>
          <c:extLst>
            <c:ext xmlns:c16="http://schemas.microsoft.com/office/drawing/2014/chart" uri="{C3380CC4-5D6E-409C-BE32-E72D297353CC}">
              <c16:uniqueId val="{00000004-879D-4E88-88FB-AA0007960992}"/>
            </c:ext>
          </c:extLst>
        </c:ser>
        <c:dLbls>
          <c:showLegendKey val="0"/>
          <c:showVal val="0"/>
          <c:showCatName val="0"/>
          <c:showSerName val="0"/>
          <c:showPercent val="0"/>
          <c:showBubbleSize val="0"/>
        </c:dLbls>
        <c:marker val="1"/>
        <c:smooth val="0"/>
        <c:axId val="1083083744"/>
        <c:axId val="1083084576"/>
      </c:lineChart>
      <c:catAx>
        <c:axId val="1083083744"/>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ja-JP" sz="1200" b="0" i="0" baseline="0">
                    <a:effectLst/>
                  </a:rPr>
                  <a:t>余剰インバランス許容率 </a:t>
                </a:r>
                <a:r>
                  <a:rPr lang="en-US" altLang="ja-JP" sz="1200" b="0" i="0" baseline="0">
                    <a:effectLst/>
                  </a:rPr>
                  <a:t>[%]</a:t>
                </a:r>
                <a:endParaRPr lang="ja-JP" altLang="ja-JP" sz="1200">
                  <a:effectLst/>
                </a:endParaRPr>
              </a:p>
            </c:rich>
          </c:tx>
          <c:layout>
            <c:manualLayout>
              <c:xMode val="edge"/>
              <c:yMode val="edge"/>
              <c:x val="0.38637174230406779"/>
              <c:y val="0.93509130978880806"/>
            </c:manualLayout>
          </c:layout>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400" b="0" i="0" u="none" strike="noStrike" kern="1200" baseline="0">
                <a:solidFill>
                  <a:schemeClr val="tx1">
                    <a:lumMod val="65000"/>
                    <a:lumOff val="35000"/>
                  </a:schemeClr>
                </a:solidFill>
                <a:latin typeface="+mn-lt"/>
                <a:ea typeface="+mn-ea"/>
                <a:cs typeface="+mn-cs"/>
              </a:defRPr>
            </a:pPr>
            <a:endParaRPr lang="ja-JP"/>
          </a:p>
        </c:txPr>
        <c:crossAx val="1083084576"/>
        <c:crosses val="autoZero"/>
        <c:auto val="1"/>
        <c:lblAlgn val="ctr"/>
        <c:lblOffset val="1"/>
        <c:tickMarkSkip val="1"/>
        <c:noMultiLvlLbl val="0"/>
      </c:catAx>
      <c:valAx>
        <c:axId val="1083084576"/>
        <c:scaling>
          <c:orientation val="minMax"/>
        </c:scaling>
        <c:delete val="0"/>
        <c:axPos val="l"/>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sz="1200" b="0" i="0" baseline="0">
                    <a:effectLst/>
                  </a:rPr>
                  <a:t>transaction const [×10^4</a:t>
                </a:r>
                <a:r>
                  <a:rPr lang="ja-JP" altLang="ja-JP" sz="1200" b="0" i="0" baseline="0">
                    <a:effectLst/>
                  </a:rPr>
                  <a:t> </a:t>
                </a:r>
                <a:r>
                  <a:rPr lang="en-US" altLang="ja-JP" sz="1200" b="0" i="0" baseline="0">
                    <a:effectLst/>
                  </a:rPr>
                  <a:t>Gas]</a:t>
                </a:r>
                <a:endParaRPr lang="ja-JP" altLang="ja-JP" sz="1200">
                  <a:effectLst/>
                </a:endParaRPr>
              </a:p>
            </c:rich>
          </c:tx>
          <c:layout>
            <c:manualLayout>
              <c:xMode val="edge"/>
              <c:yMode val="edge"/>
              <c:x val="3.7342122943794225E-3"/>
              <c:y val="0.22413036977972686"/>
            </c:manualLayout>
          </c:layout>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lang="ja-JP" sz="1200" b="0" i="0" u="none" strike="noStrike" kern="1200" baseline="0">
                <a:solidFill>
                  <a:schemeClr val="tx1">
                    <a:lumMod val="65000"/>
                    <a:lumOff val="35000"/>
                  </a:schemeClr>
                </a:solidFill>
                <a:latin typeface="+mn-lt"/>
                <a:ea typeface="+mn-ea"/>
                <a:cs typeface="+mn-cs"/>
              </a:defRPr>
            </a:pPr>
            <a:endParaRPr lang="ja-JP"/>
          </a:p>
        </c:txPr>
        <c:crossAx val="1083083744"/>
        <c:crosses val="autoZero"/>
        <c:crossBetween val="between"/>
      </c:valAx>
      <c:spPr>
        <a:noFill/>
        <a:ln>
          <a:solidFill>
            <a:schemeClr val="tx1"/>
          </a:solidFill>
        </a:ln>
        <a:effectLst/>
      </c:spPr>
    </c:plotArea>
    <c:legend>
      <c:legendPos val="r"/>
      <c:layout>
        <c:manualLayout>
          <c:xMode val="edge"/>
          <c:yMode val="edge"/>
          <c:x val="0.59359515332364454"/>
          <c:y val="5.1303037228752679E-2"/>
          <c:w val="0.37155378216876928"/>
          <c:h val="0.22030846886691252"/>
        </c:manualLayout>
      </c:layout>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0.76174</cdr:x>
      <cdr:y>0.25046</cdr:y>
    </cdr:from>
    <cdr:to>
      <cdr:x>0.82316</cdr:x>
      <cdr:y>0.34134</cdr:y>
    </cdr:to>
    <cdr:grpSp>
      <cdr:nvGrpSpPr>
        <cdr:cNvPr id="5" name="グループ化 4">
          <a:extLst xmlns:a="http://schemas.openxmlformats.org/drawingml/2006/main">
            <a:ext uri="{FF2B5EF4-FFF2-40B4-BE49-F238E27FC236}">
              <a16:creationId xmlns:a16="http://schemas.microsoft.com/office/drawing/2014/main" id="{1AD04F28-1988-4158-9316-C98544250C93}"/>
            </a:ext>
          </a:extLst>
        </cdr:cNvPr>
        <cdr:cNvGrpSpPr/>
      </cdr:nvGrpSpPr>
      <cdr:grpSpPr>
        <a:xfrm xmlns:a="http://schemas.openxmlformats.org/drawingml/2006/main">
          <a:off x="3976936" y="935083"/>
          <a:ext cx="320665" cy="339297"/>
          <a:chOff x="3810069" y="905706"/>
          <a:chExt cx="320652" cy="339281"/>
        </a:xfrm>
      </cdr:grpSpPr>
      <cdr:sp macro="" textlink="">
        <cdr:nvSpPr>
          <cdr:cNvPr id="2" name="正方形/長方形 1">
            <a:extLst xmlns:a="http://schemas.openxmlformats.org/drawingml/2006/main">
              <a:ext uri="{FF2B5EF4-FFF2-40B4-BE49-F238E27FC236}">
                <a16:creationId xmlns:a16="http://schemas.microsoft.com/office/drawing/2014/main" id="{7658DCB6-12CE-4DB1-9A6E-BA9C62B2DD7B}"/>
              </a:ext>
            </a:extLst>
          </cdr:cNvPr>
          <cdr:cNvSpPr/>
        </cdr:nvSpPr>
        <cdr:spPr>
          <a:xfrm xmlns:a="http://schemas.openxmlformats.org/drawingml/2006/main">
            <a:off x="3816600" y="905706"/>
            <a:ext cx="314121" cy="149869"/>
          </a:xfrm>
          <a:prstGeom xmlns:a="http://schemas.openxmlformats.org/drawingml/2006/main" prst="rect">
            <a:avLst/>
          </a:prstGeom>
          <a:solidFill xmlns:a="http://schemas.openxmlformats.org/drawingml/2006/main">
            <a:schemeClr val="accent2"/>
          </a:solidFill>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ja-JP"/>
          </a:p>
        </cdr:txBody>
      </cdr:sp>
      <cdr:sp macro="" textlink="">
        <cdr:nvSpPr>
          <cdr:cNvPr id="4" name="正方形/長方形 3">
            <a:extLst xmlns:a="http://schemas.openxmlformats.org/drawingml/2006/main">
              <a:ext uri="{FF2B5EF4-FFF2-40B4-BE49-F238E27FC236}">
                <a16:creationId xmlns:a16="http://schemas.microsoft.com/office/drawing/2014/main" id="{BC6F621D-13C9-4210-B37D-D54518A02789}"/>
              </a:ext>
            </a:extLst>
          </cdr:cNvPr>
          <cdr:cNvSpPr/>
        </cdr:nvSpPr>
        <cdr:spPr>
          <a:xfrm xmlns:a="http://schemas.openxmlformats.org/drawingml/2006/main">
            <a:off x="3810069" y="1121257"/>
            <a:ext cx="320652" cy="123730"/>
          </a:xfrm>
          <a:prstGeom xmlns:a="http://schemas.openxmlformats.org/drawingml/2006/main" prst="rect">
            <a:avLst/>
          </a:prstGeom>
          <a:solidFill xmlns:a="http://schemas.openxmlformats.org/drawingml/2006/main">
            <a:schemeClr val="accent1"/>
          </a:solidFill>
          <a:ln xmlns:a="http://schemas.openxmlformats.org/drawingml/2006/main">
            <a:solidFill>
              <a:schemeClr val="accent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ja-JP"/>
          </a:p>
        </cdr:txBody>
      </cdr:sp>
    </cdr:grpSp>
  </cdr:relSizeAnchor>
</c:userShapes>
</file>

<file path=ppt/drawings/drawing2.xml><?xml version="1.0" encoding="utf-8"?>
<c:userShapes xmlns:c="http://schemas.openxmlformats.org/drawingml/2006/chart">
  <cdr:relSizeAnchor xmlns:cdr="http://schemas.openxmlformats.org/drawingml/2006/chartDrawing">
    <cdr:from>
      <cdr:x>0.74187</cdr:x>
      <cdr:y>0.29072</cdr:y>
    </cdr:from>
    <cdr:to>
      <cdr:x>0.80492</cdr:x>
      <cdr:y>0.38079</cdr:y>
    </cdr:to>
    <cdr:grpSp>
      <cdr:nvGrpSpPr>
        <cdr:cNvPr id="2" name="グループ化 1">
          <a:extLst xmlns:a="http://schemas.openxmlformats.org/drawingml/2006/main">
            <a:ext uri="{FF2B5EF4-FFF2-40B4-BE49-F238E27FC236}">
              <a16:creationId xmlns:a16="http://schemas.microsoft.com/office/drawing/2014/main" id="{6665F0E5-5661-47F6-99BA-985C3A08531C}"/>
            </a:ext>
          </a:extLst>
        </cdr:cNvPr>
        <cdr:cNvGrpSpPr/>
      </cdr:nvGrpSpPr>
      <cdr:grpSpPr>
        <a:xfrm xmlns:a="http://schemas.openxmlformats.org/drawingml/2006/main">
          <a:off x="3773149" y="1095096"/>
          <a:ext cx="320673" cy="339279"/>
          <a:chOff x="3810069" y="905706"/>
          <a:chExt cx="320652" cy="339281"/>
        </a:xfrm>
      </cdr:grpSpPr>
      <cdr:sp macro="" textlink="">
        <cdr:nvSpPr>
          <cdr:cNvPr id="3" name="正方形/長方形 2">
            <a:extLst xmlns:a="http://schemas.openxmlformats.org/drawingml/2006/main">
              <a:ext uri="{FF2B5EF4-FFF2-40B4-BE49-F238E27FC236}">
                <a16:creationId xmlns:a16="http://schemas.microsoft.com/office/drawing/2014/main" id="{8BC43D4E-FBC9-4B1D-9E8A-EE2117E9BEE7}"/>
              </a:ext>
            </a:extLst>
          </cdr:cNvPr>
          <cdr:cNvSpPr/>
        </cdr:nvSpPr>
        <cdr:spPr>
          <a:xfrm xmlns:a="http://schemas.openxmlformats.org/drawingml/2006/main">
            <a:off x="3816600" y="905706"/>
            <a:ext cx="314121" cy="149869"/>
          </a:xfrm>
          <a:prstGeom xmlns:a="http://schemas.openxmlformats.org/drawingml/2006/main" prst="rect">
            <a:avLst/>
          </a:prstGeom>
          <a:solidFill xmlns:a="http://schemas.openxmlformats.org/drawingml/2006/main">
            <a:schemeClr val="accent2"/>
          </a:solidFill>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ja-JP"/>
          </a:p>
        </cdr:txBody>
      </cdr:sp>
      <cdr:sp macro="" textlink="">
        <cdr:nvSpPr>
          <cdr:cNvPr id="4" name="正方形/長方形 3">
            <a:extLst xmlns:a="http://schemas.openxmlformats.org/drawingml/2006/main">
              <a:ext uri="{FF2B5EF4-FFF2-40B4-BE49-F238E27FC236}">
                <a16:creationId xmlns:a16="http://schemas.microsoft.com/office/drawing/2014/main" id="{DBAF7A52-F405-4E7F-87F9-5231E6B749E6}"/>
              </a:ext>
            </a:extLst>
          </cdr:cNvPr>
          <cdr:cNvSpPr/>
        </cdr:nvSpPr>
        <cdr:spPr>
          <a:xfrm xmlns:a="http://schemas.openxmlformats.org/drawingml/2006/main">
            <a:off x="3810069" y="1121257"/>
            <a:ext cx="320652" cy="123730"/>
          </a:xfrm>
          <a:prstGeom xmlns:a="http://schemas.openxmlformats.org/drawingml/2006/main" prst="rect">
            <a:avLst/>
          </a:prstGeom>
          <a:solidFill xmlns:a="http://schemas.openxmlformats.org/drawingml/2006/main">
            <a:schemeClr val="accent1"/>
          </a:solidFill>
          <a:ln xmlns:a="http://schemas.openxmlformats.org/drawingml/2006/main">
            <a:solidFill>
              <a:schemeClr val="accent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ja-JP"/>
          </a:p>
        </cdr:txBody>
      </cdr:sp>
    </cdr:grpSp>
  </cdr:relSizeAnchor>
</c:userShapes>
</file>

<file path=ppt/drawings/drawing3.xml><?xml version="1.0" encoding="utf-8"?>
<c:userShapes xmlns:c="http://schemas.openxmlformats.org/drawingml/2006/chart">
  <cdr:relSizeAnchor xmlns:cdr="http://schemas.openxmlformats.org/drawingml/2006/chartDrawing">
    <cdr:from>
      <cdr:x>0.09885</cdr:x>
      <cdr:y>0.56565</cdr:y>
    </cdr:from>
    <cdr:to>
      <cdr:x>0.97694</cdr:x>
      <cdr:y>0.56565</cdr:y>
    </cdr:to>
    <cdr:cxnSp macro="">
      <cdr:nvCxnSpPr>
        <cdr:cNvPr id="3" name="直線コネクタ 2">
          <a:extLst xmlns:a="http://schemas.openxmlformats.org/drawingml/2006/main">
            <a:ext uri="{FF2B5EF4-FFF2-40B4-BE49-F238E27FC236}">
              <a16:creationId xmlns:a16="http://schemas.microsoft.com/office/drawing/2014/main" id="{1C5E8DED-A7B8-4B3D-B761-F5CF77CC85DD}"/>
            </a:ext>
          </a:extLst>
        </cdr:cNvPr>
        <cdr:cNvCxnSpPr/>
      </cdr:nvCxnSpPr>
      <cdr:spPr>
        <a:xfrm xmlns:a="http://schemas.openxmlformats.org/drawingml/2006/main">
          <a:off x="672352" y="2553822"/>
          <a:ext cx="5972735" cy="0"/>
        </a:xfrm>
        <a:prstGeom xmlns:a="http://schemas.openxmlformats.org/drawingml/2006/main" prst="line">
          <a:avLst/>
        </a:prstGeom>
        <a:ln xmlns:a="http://schemas.openxmlformats.org/drawingml/2006/main" w="44450"/>
      </cdr:spPr>
      <cdr:style>
        <a:lnRef xmlns:a="http://schemas.openxmlformats.org/drawingml/2006/main" idx="1">
          <a:schemeClr val="accent6"/>
        </a:lnRef>
        <a:fillRef xmlns:a="http://schemas.openxmlformats.org/drawingml/2006/main" idx="0">
          <a:schemeClr val="accent6"/>
        </a:fillRef>
        <a:effectRef xmlns:a="http://schemas.openxmlformats.org/drawingml/2006/main" idx="0">
          <a:schemeClr val="accent6"/>
        </a:effectRef>
        <a:fontRef xmlns:a="http://schemas.openxmlformats.org/drawingml/2006/main" idx="minor">
          <a:schemeClr val="tx1"/>
        </a:fontRef>
      </cdr:style>
    </cdr:cxnSp>
  </cdr:relSizeAnchor>
</c:userShape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13:31:09.19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1 109 16383,'47'0'0,"0"-5"0,-22 4 0,12-3 0,1 4 0,5-5 0,8 4 0,-5-9 0,5 9 0,-14-9 0,6 4 0,-11 1 0,-1 0 0,-8 1 0,-4 3 0,-1-4 0,-4 5 0,3 0 0,-4 0 0,5 0 0,4 0 0,-7 0 0,6-4 0,-8 3 0,6-3 0,3 4 0,-7 0 0,6 0 0,-7 0 0,4-4 0,0 3 0,1-3 0,-1 4 0,0 0 0,6 0 0,-4-4 0,9 3 0,-10-3 0,5 4 0,0 0 0,-5 0 0,10 0 0,-9 0 0,9 0 0,-9 0 0,3 0 0,-4 0 0,-1 0 0,0 0 0,1 0 0,-1 0 0,1-4 0,-6 3 0,8-3 0,-10 4 0,13 0 0,-13 0 0,10 0 0,-7 0 0,-1 0 0,13 0 0,-10-4 0,10 3 0,-7-4 0,-5 5 0,3 0 0,0 0 0,-2 0 0,6 0 0,-8 0 0,9 0 0,-8 0 0,3 0 0,-2 0 0,-1 0 0,7 0 0,-5 0 0,-3 0 0,11 0 0,-13 0 0,9 0 0,-3 0 0,-7 4 0,10-3 0,-2 6 0,-4-6 0,6 7 0,-7-4 0,0 1 0,6 2 0,-9-6 0,9 3 0,-2 0 0,-3-3 0,5 2 0,-2-3 0,2 0 0,3 0 0,-4 0 0,6 0 0,-4 0 0,3 0 0,1 0 0,-4 0 0,8 0 0,-8 0 0,4 0 0,-6 0 0,-4 0 0,3 0 0,-5 4 0,5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13:31:11.2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16383,'68'0'0,"-12"0"0,-6 0 0,-17 0 0,5 0 0,-14 0 0,-6 0 0,0 0 0,-4 0 0,3 0 0,-1 0 0,-2 0 0,5 0 0,-6 0 0,4 0 0,4 0 0,-7 0 0,7 0 0,-8 0 0,4 0 0,0 0 0,-1 0 0,0 0 0,-1 0 0,1 0 0,0 0 0,1 0 0,1 0 0,0 0 0,-4 0 0,3 0 0,-4 0 0,5 0 0,-2 4 0,-3 0 0,5 1 0,-8 2 0,14-6 0,-10 3 0,9-4 0,-5 0 0,-4 0 0,7 0 0,-11 0 0,7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13:31:15.92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16383,'68'0'0,"-15"0"0,3 0 0,-9 0 0,12 0 0,-7 0 0,-1 0 0,0 0 0,-12 0 0,10 0 0,-17 0 0,5 0 0,-13 0 0,5 0 0,-9 0 0,4 0 0,-6 0 0,1 0 0,-1 0 0,0 0 0,6 0 0,-4 0 0,9 0 0,-10 0 0,10 0 0,-4 0 0,5 0 0,1 0 0,-1 0 0,0 0 0,-5 0 0,4 0 0,-9 0 0,3 0 0,-4 0 0,4 0 0,-7 0 0,6 0 0,-8 0 0,0 0 0,7 0 0,-11 0 0,10 0 0,-7 0 0,3 0 0,0 0 0,0 0 0,0 0 0,1 0 0,-2 0 0,1 0 0,-1 3 0,1-2 0,5 3 0,-7-4 0,7 0 0,-7 0 0,4 0 0,1 0 0,-1 0 0,-4 0 0,3 0 0,-4 0 0,5 3 0,-2-2 0,1 3 0,-1-4 0,0 3 0,-3 5 0,-5 7 0,-1-2 0,1 2 0,9-10 0,-4 2 0,7-6 0,-7 3 0,4-4 0,1 0 0,-5 0 0,4 0 0,-1 0 0,-3 0 0,2 14 0,-3-7 0,-3 11 0,6-10 0,-36 7 0,14-9 0,-24 5 0,18-11 0,1 0 0,-9 3 0,6 2 0,-10 0 0,11-2 0,-4-3 0,-1 4 0,5-3 0,-3 3 0,3-4 0,-4 0 0,0 0 0,0 0 0,5 4 0,-3-3 0,-1 3 0,-1-4 0,1 0 0,0 3 0,5-2 0,-6 3 0,1-4 0,-1 0 0,5 0 0,-4 4 0,3-3 0,-4 3 0,-1 0 0,1-3 0,-1 3 0,1-4 0,0 4 0,-1-3 0,1 8 0,-1-8 0,1 3 0,4-1 0,-3-2 0,3 3 0,-4-4 0,-1 4 0,5-3 0,-3 3 0,0-4 0,2 0 0,-6 0 0,3 0 0,3 0 0,-9 0 0,13 0 0,-10 0 0,4 0 0,2 0 0,-6 0 0,3 0 0,-1 0 0,2 0 0,-1 0 0,1 4 0,2-3 0,-6 3 0,7-4 0,0 0 0,-11 5 0,9-4 0,-6 3 0,5 0 0,3-3 0,-8 3 0,2-4 0,3 4 0,-1-4 0,1 8 0,2-7 0,-10 3 0,15 0 0,-11-3 0,8 3 0,-4-4 0,0 0 0,1 0 0,0 0 0,0 0 0,-1 0 0,1 0 0,-1 0 0,1 0 0,0 0 0,-1 0 0,1 0 0,0 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13:31:19.1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0 195 16383,'80'0'0,"-5"0"0,-23 0 0,13 0 0,-2 0 0,5 0 0,-1 0 0,0 0 0,-5 0 0,-2 0 0,-9 0 0,-7 0 0,-1 0 0,1 0 0,-6 0 0,-2 0 0,-5 0 0,-1 0 0,-5 0 0,4 0 0,-10 0 0,5 0 0,-5 0 0,4 0 0,-3 0 0,4 0 0,-6-4 0,6 2 0,-5-2 0,5 4 0,-10 0 0,3 0 0,1 0 0,-4 0 0,7-3 0,-8-2 0,-1 0 0,9-2 0,-7 6 0,4-2 0,-1-2 0,1 4 0,-3-3 0,5 1 0,-7 2 0,3-3 0,0 4 0,0-3 0,0 2 0,1-3 0,-1 4 0,5-4 0,-2-1 0,3-3 0,1 3 0,2-4 0,0 4 0,4-5 0,-9 1 0,3 3 0,-4-2 0,-5 7 0,2-7 0,-3 7 0,3-3 0,0 4 0,-3-10 0,-48 0 0,19-3 0,-37 6 0,35 7 0,-1 0 0,1 0 0,0 0 0,-1 0 0,5 0 0,-3 0 0,3 0 0,-8 0 0,3 0 0,-3 0 0,3 0 0,-4 0 0,-8 0 0,-1 0 0,-11 0 0,12 0 0,-12-5 0,6 4 0,-1-4 0,2 5 0,-1 0 0,11 0 0,-9 0 0,10 0 0,0 0 0,-4 0 0,14 0 0,-8 0 0,9 0 0,-4 0 0,0 0 0,-1 0 0,1 0 0,-1 0 0,1 0 0,0 0 0,-1 0 0,1 0 0,-1 0 0,-4 0 0,3 0 0,-4 0 0,6 0 0,-6 0 0,5 0 0,-5 0 0,0 0 0,5 0 0,-10 0 0,4 0 0,-14 0 0,7 0 0,-6 0 0,7 0 0,1 0 0,0 0 0,0 0 0,5 0 0,-4 0 0,9 0 0,-4 0 0,6 0 0,0 0 0,-1 0 0,5 0 0,-3 0 0,4 0 0,-9 0 0,8 0 0,-2 0 0,7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13:28:51.48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16383,'43'0'0,"0"0"0,-23 0 0,3 0 0,-4 0 0,-1 0 0,0 0 0,1 0 0,-5 0 0,2 0 0,1 0 0,-3 0 0,5 0 0,-6 0 0,4 0 0,5 0 0,2 0 0,0 0 0,-1 0 0,-4 0 0,-1 0 0,0 0 0,-4 0 0,3 0 0,-3 0 0,4 0 0,-1 0 0,-4 0 0,6 0 0,-5 4 0,2-3 0,2 2 0,-5-3 0,4 4 0,1-3 0,-8 2 0,14-3 0,-14 0 0,11 4 0,-7-3 0,0 3 0,6-4 0,-10 0 0,10 4 0,-8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13:28:57.80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145 164 16383,'50'0'0,"-1"0"0,-18 0 0,1 0 0,10 0 0,-10 0 0,11 0 0,-12 0 0,6 0 0,-1 0 0,-4 0 0,-1 0 0,-2 0 0,-10 0 0,5 0 0,-10 0 0,3 0 0,-4 0 0,5 0 0,3 0 0,-7 0 0,7 0 0,-4 0 0,3 0 0,2 0 0,-4 0 0,6 0 0,-4 0 0,8 0 0,-3 0 0,6 0 0,5 0 0,-10 0 0,9 0 0,-15 0 0,4 0 0,-10 0 0,2 0 0,0 0 0,-2 0 0,4 0 0,-5 0 0,3 3 0,1-2 0,4 3 0,-3 0 0,0-3 0,-1 3 0,1-4 0,-3 4 0,9-3 0,-14 3 0,11-4 0,-8 0 0,3 3 0,1-2 0,-1 3 0,1-4 0,-1 0 0,0 0 0,0 0 0,-1 0 0,1 0 0,0 0 0,1 4 0,-1-4 0,1 4 0,-1-4 0,0 4 0,1-3 0,-1 2 0,1-3 0,-2 0 0,1 0 0,-57 0 0,27-4 0,-46 3 0,42-3 0,0 4 0,4-3 0,-3 2 0,3-3 0,-8 4 0,7 0 0,-6-4 0,7 3 0,-4-3 0,-6-1 0,-1 4 0,-11-3 0,-2-1 0,-13 4 0,-1-9 0,-7 8 0,-8-9 0,-2 4 0,0 0 0,2-4 0,7 10 0,8-9 0,7 8 0,3-7 0,15 7 0,-8-7 0,7 8 0,7-7 0,-4 7 0,15-6 0,-6 6 0,-1-7 0,4 7 0,-7-6 0,7 6 0,-3-3 0,-1 4 0,1-3 0,-5 2 0,7-3 0,-3 4 0,2 0 0,1 0 0,-7-4 0,8 3 0,-4-3 0,3 4 0,-3 0 0,-5 0 0,7-4 0,-6 3 0,3-2 0,4 3 0,-11-4 0,15 3 0,-7-3 0,1 0 0,5 3 0,-10-3 0,8 0 0,0 3 0,-9-2 0,11 3 0,-10 0 0,63 0 0,-33 0 0,47 0 0,-47 0 0,9 0 0,4 0 0,-6 0 0,9 0 0,-11 0 0,4 0 0,1 0 0,4 0 0,2 0 0,6 0 0,-1 0 0,0 0 0,0 4 0,1-3 0,-1 4 0,-5-5 0,4 4 0,-10-3 0,5 4 0,-6-5 0,-4 4 0,4-3 0,-4 2 0,3-3 0,1 0 0,-5 0 0,4 4 0,-3-3 0,7 3 0,3-4 0,0 0 0,5 0 0,-4 0 0,11 0 0,2 0 0,6 0 0,6 5 0,-4-4 0,5 4 0,0-5 0,-6 0 0,0 5 0,-3-4 0,-10 3 0,-1-4 0,-7 0 0,-6 0 0,-4 4 0,3-3 0,-5 3 0,4-4 0,1 0 0,-1 0 0,0 0 0,1 0 0,-1 0 0,0 0 0,0 0 0,0 0 0,0 0 0,0 0 0,0 0 0,0 0 0,0 0 0,0 0 0,-1 0 0,2 0 0,0 0 0,0 0 0,0 0 0,0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13:29:57.92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16383,'41'0'0,"-2"0"0,-29 0 0,2 0 0,8 0 0,-8 0 0,12 0 0,-11 0 0,6 0 0,2 0 0,-2 0 0,-1 0 0,-1 0 0,-3 0 0,4 0 0,4 0 0,-2 0 0,-3 0 0,1 0 0,-5 0 0,5 0 0,0 0 0,-5 0 0,8 4 0,-10-3 0,9 3 0,-3 0 0,-3-3 0,6 3 0,-7-4 0,4 4 0,-1-3 0,1 3 0,0-4 0,-1 0 0,1 0 0,-1 0 0,1 0 0,0 0 0,-1 0 0,1 0 0,0 0 0,0 0 0,1 0 0,-5 0 0,4 0 0,1 0 0,1 0 0,-1 0 0,-1 0 0,-3 0 0,4 0 0,1 0 0,-1 0 0,1 0 0,-1 0 0,-4 3 0,3-2 0,-3 3 0,8-4 0,-7 0 0,1 0 0,1 0 0,1 0 0,1 0 0,-3 0 0,-3 0 0,5 0 0,-3 0 0,5 0 0,-6 0 0,4 0 0,-1 0 0,-4 0 0,7 0 0,-7 0 0,4 0 0,2 0 0,-8 0 0,8 0 0,-2 0 0,-4 0 0,7 0 0,-7 0 0,4 0 0,4 0 0,-1 0 0,-3 0 0,0 0 0,1 0 0,-3 0 0,6 0 0,-7 0 0,-1 0 0,13 4 0,-15-3 0,15 3 0,-9-4 0,-2 0 0,6 0 0,-8 0 0,5 0 0,-1 0 0,-3 0 0,5 0 0,-5 0 0,3 0 0,2 0 0,-9 0 0,10 0 0,-4 0 0,-2 0 0,5 0 0,-6 0 0,5 0 0,-2 0 0,2 0 0,-2 0 0,1 0 0,-1 0 0,0 0 0,0 0 0,0 0 0,0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0f1e74c456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10f1e74c456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g10f1e74c456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tLang="ja-JP"/>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f1e74c456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f1e74c456_0_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f1e74c456_0_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tLang="ja-JP"/>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日本語</a:t>
            </a:r>
            <a:endParaRPr dirty="0"/>
          </a:p>
        </p:txBody>
      </p:sp>
      <p:sp>
        <p:nvSpPr>
          <p:cNvPr id="278" name="Google Shape;27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アニメーションで</a:t>
            </a:r>
            <a:r>
              <a:rPr lang="en-US" altLang="ja-JP" dirty="0"/>
              <a:t>1~5</a:t>
            </a:r>
            <a:r>
              <a:rPr lang="ja-JP" altLang="en-US" dirty="0"/>
              <a:t>を説明したほうがいいかも</a:t>
            </a:r>
            <a:endParaRPr dirty="0"/>
          </a:p>
        </p:txBody>
      </p:sp>
      <p:sp>
        <p:nvSpPr>
          <p:cNvPr id="333" name="Google Shape;333;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61" name="Google Shape;36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dirty="0"/>
              <a:t>Nの意味→市場参加人数</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ja-JP" dirty="0"/>
              <a:t>日本語減らす</a:t>
            </a:r>
            <a:endParaRPr dirty="0"/>
          </a:p>
        </p:txBody>
      </p:sp>
      <p:sp>
        <p:nvSpPr>
          <p:cNvPr id="385" name="Google Shape;38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どちらが優秀かがわからない</a:t>
            </a:r>
            <a:endParaRPr dirty="0"/>
          </a:p>
          <a:p>
            <a:pPr marL="0" lvl="0" indent="0" algn="l" rtl="0">
              <a:lnSpc>
                <a:spcPct val="100000"/>
              </a:lnSpc>
              <a:spcBef>
                <a:spcPts val="0"/>
              </a:spcBef>
              <a:spcAft>
                <a:spcPts val="0"/>
              </a:spcAft>
              <a:buSzPts val="1400"/>
              <a:buNone/>
            </a:pPr>
            <a:r>
              <a:rPr lang="ja-JP"/>
              <a:t>右端に書く</a:t>
            </a:r>
            <a:endParaRPr lang="en-US" altLang="ja-JP" dirty="0"/>
          </a:p>
          <a:p>
            <a:pPr marL="0" lvl="0" indent="0" algn="l" rtl="0">
              <a:lnSpc>
                <a:spcPct val="100000"/>
              </a:lnSpc>
              <a:spcBef>
                <a:spcPts val="0"/>
              </a:spcBef>
              <a:spcAft>
                <a:spcPts val="0"/>
              </a:spcAft>
              <a:buSzPts val="1400"/>
              <a:buNone/>
            </a:pPr>
            <a:r>
              <a:rPr lang="ja-JP" altLang="en-US"/>
              <a:t>１０人より多いがあれば理想</a:t>
            </a:r>
            <a:endParaRPr dirty="0"/>
          </a:p>
        </p:txBody>
      </p:sp>
      <p:sp>
        <p:nvSpPr>
          <p:cNvPr id="395" name="Google Shape;395;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一取引当たりザラ場の方がガスが安い</a:t>
            </a:r>
            <a:endParaRPr dirty="0"/>
          </a:p>
          <a:p>
            <a:pPr marL="0" lvl="0" indent="0" algn="l" rtl="0">
              <a:lnSpc>
                <a:spcPct val="100000"/>
              </a:lnSpc>
              <a:spcBef>
                <a:spcPts val="0"/>
              </a:spcBef>
              <a:spcAft>
                <a:spcPts val="0"/>
              </a:spcAft>
              <a:buSzPts val="1400"/>
              <a:buNone/>
            </a:pPr>
            <a:r>
              <a:rPr lang="ja-JP"/>
              <a:t>ザラ場の方が使い勝手がいい理由</a:t>
            </a:r>
            <a:endParaRPr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ja-JP" altLang="en-US"/>
              <a:t>結論は</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b="1"/>
              <a:t>実装する場合は「ザラ場方式」を用いることが理想的である。</a:t>
            </a:r>
          </a:p>
          <a:p>
            <a:pPr marL="0" lvl="0" indent="0" algn="l" rtl="0">
              <a:lnSpc>
                <a:spcPct val="100000"/>
              </a:lnSpc>
              <a:spcBef>
                <a:spcPts val="0"/>
              </a:spcBef>
              <a:spcAft>
                <a:spcPts val="0"/>
              </a:spcAft>
              <a:buSzPts val="1400"/>
              <a:buNone/>
            </a:pPr>
            <a:r>
              <a:rPr lang="en-US" dirty="0" err="1"/>
              <a:t>ここだけでよい</a:t>
            </a: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err="1"/>
              <a:t>合理的でないことをそれぞれ言う</a:t>
            </a:r>
            <a:endParaRPr lang="en-US" dirty="0"/>
          </a:p>
        </p:txBody>
      </p:sp>
      <p:sp>
        <p:nvSpPr>
          <p:cNvPr id="406" name="Google Shape;40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0dc9aff80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5" name="Google Shape;415;g10dc9aff80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g10dc9aff80f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ja-JP"/>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0dc9aff80f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10dc9aff80f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4" name="Google Shape;424;g10dc9aff80f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altLang="ja-JP"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19</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0dc9aff80f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g10dc9aff80f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800"/>
              </a:spcBef>
              <a:spcAft>
                <a:spcPts val="0"/>
              </a:spcAft>
              <a:buClr>
                <a:schemeClr val="dk1"/>
              </a:buClr>
              <a:buSzPts val="1100"/>
              <a:buFont typeface="Arial"/>
              <a:buNone/>
              <a:tabLst/>
              <a:defRPr/>
            </a:pPr>
            <a:r>
              <a:rPr lang="ja-JP" altLang="en-US" sz="1200" b="1" i="0" u="none" strike="noStrike" cap="none">
                <a:solidFill>
                  <a:srgbClr val="000000"/>
                </a:solidFill>
                <a:latin typeface="Arial"/>
                <a:ea typeface="Arial"/>
                <a:cs typeface="Arial"/>
                <a:sym typeface="Arial"/>
              </a:rPr>
              <a:t>オープン市場：スマートコントラクトの外部からのデプロイにかかる</a:t>
            </a:r>
            <a:r>
              <a:rPr lang="en-US" altLang="ja-JP" sz="1200" b="1" i="0" u="none" strike="noStrike" cap="none" dirty="0">
                <a:solidFill>
                  <a:srgbClr val="000000"/>
                </a:solidFill>
                <a:latin typeface="Arial"/>
                <a:ea typeface="Arial"/>
                <a:cs typeface="Arial"/>
                <a:sym typeface="Arial"/>
              </a:rPr>
              <a:t>Gas</a:t>
            </a:r>
            <a:r>
              <a:rPr lang="ja-JP" altLang="en-US" sz="1200" b="1" i="0" u="none" strike="noStrike" cap="none">
                <a:solidFill>
                  <a:srgbClr val="000000"/>
                </a:solidFill>
                <a:latin typeface="Arial"/>
                <a:ea typeface="Arial"/>
                <a:cs typeface="Arial"/>
                <a:sym typeface="Arial"/>
              </a:rPr>
              <a:t>が多くなる。ただし、参加者は集まりやすい</a:t>
            </a:r>
            <a:endParaRPr lang="en-US" altLang="ja-JP" sz="1200" b="1" i="0" u="none" strike="noStrike" cap="none" dirty="0">
              <a:solidFill>
                <a:srgbClr val="000000"/>
              </a:solidFill>
              <a:latin typeface="Arial"/>
              <a:ea typeface="Arial"/>
              <a:cs typeface="Arial"/>
              <a:sym typeface="Arial"/>
            </a:endParaRPr>
          </a:p>
          <a:p>
            <a:pPr marL="0" marR="0" lvl="0" indent="0" algn="l" defTabSz="914400" rtl="0" eaLnBrk="1" fontAlgn="auto" latinLnBrk="0" hangingPunct="1">
              <a:lnSpc>
                <a:spcPct val="90000"/>
              </a:lnSpc>
              <a:spcBef>
                <a:spcPts val="800"/>
              </a:spcBef>
              <a:spcAft>
                <a:spcPts val="0"/>
              </a:spcAft>
              <a:buClr>
                <a:schemeClr val="dk1"/>
              </a:buClr>
              <a:buSzPts val="1100"/>
              <a:buFont typeface="Arial"/>
              <a:buNone/>
              <a:tabLst/>
              <a:defRPr/>
            </a:pPr>
            <a:r>
              <a:rPr lang="ja-JP" altLang="en-US" sz="1200" b="1" i="0" u="none" strike="noStrike" cap="none">
                <a:solidFill>
                  <a:srgbClr val="000000"/>
                </a:solidFill>
                <a:latin typeface="Arial"/>
                <a:ea typeface="Arial"/>
                <a:cs typeface="Arial"/>
                <a:sym typeface="Arial"/>
              </a:rPr>
              <a:t>クローズ市場；</a:t>
            </a:r>
            <a:r>
              <a:rPr lang="ja-JP" altLang="en-US" b="1"/>
              <a:t>一度デプロイすれば、それ以降</a:t>
            </a:r>
            <a:r>
              <a:rPr lang="en-US" altLang="ja-JP" b="1" dirty="0"/>
              <a:t>Gas</a:t>
            </a:r>
            <a:r>
              <a:rPr lang="ja-JP" altLang="en-US" b="1"/>
              <a:t>はかからないが、参加者が集まりづらい</a:t>
            </a:r>
            <a:endParaRPr lang="ja-JP" altLang="en-US" sz="1200" b="1" i="0" u="none" strike="noStrike" cap="none">
              <a:solidFill>
                <a:srgbClr val="000000"/>
              </a:solidFill>
              <a:latin typeface="Arial"/>
              <a:ea typeface="Arial"/>
              <a:cs typeface="Arial"/>
              <a:sym typeface="Arial"/>
            </a:endParaRPr>
          </a:p>
          <a:p>
            <a:pPr marL="0" marR="0" lvl="0" indent="0" algn="l" defTabSz="914400" rtl="0" eaLnBrk="1" fontAlgn="auto" latinLnBrk="0" hangingPunct="1">
              <a:lnSpc>
                <a:spcPct val="90000"/>
              </a:lnSpc>
              <a:spcBef>
                <a:spcPts val="800"/>
              </a:spcBef>
              <a:spcAft>
                <a:spcPts val="0"/>
              </a:spcAft>
              <a:buClr>
                <a:schemeClr val="dk1"/>
              </a:buClr>
              <a:buSzPts val="1100"/>
              <a:buFont typeface="Arial"/>
              <a:buNone/>
              <a:tabLst/>
              <a:defRPr/>
            </a:pPr>
            <a:endParaRPr lang="en-US" altLang="ja-JP" sz="1200" b="1" i="0" u="none" strike="noStrike" cap="none" dirty="0">
              <a:solidFill>
                <a:srgbClr val="000000"/>
              </a:solidFill>
              <a:latin typeface="Arial"/>
              <a:ea typeface="Arial"/>
              <a:cs typeface="Arial"/>
              <a:sym typeface="Arial"/>
            </a:endParaRPr>
          </a:p>
          <a:p>
            <a:pPr marL="0" lvl="0" indent="0" algn="l" rtl="0">
              <a:lnSpc>
                <a:spcPct val="90000"/>
              </a:lnSpc>
              <a:spcBef>
                <a:spcPts val="800"/>
              </a:spcBef>
              <a:spcAft>
                <a:spcPts val="0"/>
              </a:spcAft>
              <a:buClr>
                <a:schemeClr val="dk1"/>
              </a:buClr>
              <a:buSzPts val="1100"/>
              <a:buFont typeface="Arial"/>
              <a:buNone/>
            </a:pPr>
            <a:endParaRPr dirty="0"/>
          </a:p>
        </p:txBody>
      </p:sp>
      <p:sp>
        <p:nvSpPr>
          <p:cNvPr id="444" name="Google Shape;444;g10dc9aff80f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altLang="ja-JP"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20</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a:t>Good</a:t>
            </a:r>
            <a:r>
              <a:rPr kumimoji="1" lang="ja-JP" altLang="en-US" sz="1200"/>
              <a:t>！　</a:t>
            </a:r>
            <a:r>
              <a:rPr kumimoji="1" lang="en-US" altLang="ja-JP" sz="1200" dirty="0"/>
              <a:t>Open</a:t>
            </a:r>
            <a:r>
              <a:rPr kumimoji="1" lang="ja-JP" altLang="en-US" sz="1200"/>
              <a:t>の市場で参加を多く募りたい（出入り自由）</a:t>
            </a:r>
            <a:endParaRPr kumimoji="1" lang="en-US" altLang="ja-JP" sz="1200" dirty="0"/>
          </a:p>
          <a:p>
            <a:r>
              <a:rPr kumimoji="1" lang="ja-JP" altLang="en-US" sz="1200"/>
              <a:t>　</a:t>
            </a:r>
            <a:r>
              <a:rPr kumimoji="1" lang="en-US" altLang="ja-JP" sz="1200" dirty="0"/>
              <a:t>Bad</a:t>
            </a:r>
            <a:r>
              <a:rPr kumimoji="1" lang="ja-JP" altLang="en-US" sz="1200"/>
              <a:t>！　参加</a:t>
            </a:r>
            <a:r>
              <a:rPr kumimoji="1" lang="en-US" altLang="ja-JP" sz="1200" dirty="0"/>
              <a:t>/</a:t>
            </a:r>
            <a:r>
              <a:rPr kumimoji="1" lang="ja-JP" altLang="en-US" sz="1200"/>
              <a:t>退場が増えると、登録のための</a:t>
            </a:r>
            <a:r>
              <a:rPr kumimoji="1" lang="en-US" altLang="ja-JP" sz="1200" dirty="0"/>
              <a:t>Gas</a:t>
            </a:r>
            <a:r>
              <a:rPr kumimoji="1" lang="ja-JP" altLang="en-US" sz="1200"/>
              <a:t>が高騰　　　</a:t>
            </a:r>
          </a:p>
          <a:p>
            <a:endParaRPr kumimoji="1" lang="ja-JP" altLang="en-US"/>
          </a:p>
        </p:txBody>
      </p:sp>
      <p:sp>
        <p:nvSpPr>
          <p:cNvPr id="4" name="スライド番号プレースホルダー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altLang="ja-JP" sz="12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21</a:t>
            </a:fld>
            <a:endParaRPr kumimoji="0" lang="ja-JP" altLang="en-US"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605564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既存取引</a:t>
            </a:r>
          </a:p>
        </p:txBody>
      </p:sp>
      <p:sp>
        <p:nvSpPr>
          <p:cNvPr id="4" name="スライド番号プレースホルダー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altLang="ja-JP" sz="12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23</a:t>
            </a:fld>
            <a:endParaRPr kumimoji="0" lang="ja-JP" altLang="en-US"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247361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0dc9aff80f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2" name="Google Shape;502;g10dc9aff80f_0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03" name="Google Shape;503;g10dc9aff80f_0_8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altLang="ja-JP"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24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0dc9aff80f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2" name="Google Shape;512;g10dc9aff80f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400"/>
              <a:buFont typeface="Arial"/>
              <a:buNone/>
            </a:pPr>
            <a:r>
              <a:rPr lang="ja-JP" sz="1400" b="1"/>
              <a:t>（※：８人目を追加した際、約定が行われなかったため計測不能であるが、コントラクト</a:t>
            </a:r>
            <a:endParaRPr sz="1400" b="1" dirty="0"/>
          </a:p>
          <a:p>
            <a:pPr marL="0" lvl="0" indent="0" algn="just" rtl="0">
              <a:lnSpc>
                <a:spcPct val="100000"/>
              </a:lnSpc>
              <a:spcBef>
                <a:spcPts val="0"/>
              </a:spcBef>
              <a:spcAft>
                <a:spcPts val="0"/>
              </a:spcAft>
              <a:buClr>
                <a:schemeClr val="dk1"/>
              </a:buClr>
              <a:buSzPts val="1400"/>
              <a:buFont typeface="Arial"/>
              <a:buNone/>
            </a:pPr>
            <a:r>
              <a:rPr lang="ja-JP" sz="1400" b="1"/>
              <a:t>　　　にユーザーが参加する際に</a:t>
            </a:r>
            <a:r>
              <a:rPr lang="ja-JP" sz="1400" b="1">
                <a:latin typeface="Helvetica Neue"/>
                <a:ea typeface="Helvetica Neue"/>
                <a:cs typeface="Helvetica Neue"/>
                <a:sym typeface="Helvetica Neue"/>
              </a:rPr>
              <a:t>Gas </a:t>
            </a:r>
            <a:r>
              <a:rPr lang="ja-JP" sz="1400" b="1"/>
              <a:t>が発生するため全体の</a:t>
            </a:r>
            <a:r>
              <a:rPr lang="ja-JP" sz="1400" b="1">
                <a:latin typeface="Helvetica Neue"/>
                <a:ea typeface="Helvetica Neue"/>
                <a:cs typeface="Helvetica Neue"/>
                <a:sym typeface="Helvetica Neue"/>
              </a:rPr>
              <a:t>Gas</a:t>
            </a:r>
            <a:r>
              <a:rPr lang="ja-JP" sz="1400" b="1"/>
              <a:t>は増加する。）</a:t>
            </a:r>
            <a:endParaRPr sz="1400" dirty="0"/>
          </a:p>
          <a:p>
            <a:pPr marL="0" lvl="0" indent="0" algn="l" rtl="0">
              <a:lnSpc>
                <a:spcPct val="100000"/>
              </a:lnSpc>
              <a:spcBef>
                <a:spcPts val="0"/>
              </a:spcBef>
              <a:spcAft>
                <a:spcPts val="0"/>
              </a:spcAft>
              <a:buSzPts val="1400"/>
              <a:buNone/>
            </a:pPr>
            <a:endParaRPr dirty="0"/>
          </a:p>
        </p:txBody>
      </p:sp>
      <p:sp>
        <p:nvSpPr>
          <p:cNvPr id="513" name="Google Shape;513;g10dc9aff80f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altLang="ja-JP"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25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0dc9aff80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4" name="Google Shape;524;g10dc9aff80f_0_1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800"/>
              </a:spcBef>
              <a:spcAft>
                <a:spcPts val="0"/>
              </a:spcAft>
              <a:buSzPts val="1400"/>
              <a:buNone/>
            </a:pPr>
            <a:r>
              <a:rPr lang="ja-JP" sz="1800"/>
              <a:t>取引に参加する具体的な人数の最適化や実際のエリア等の検討またイーサリアム以外でのブロックチェーンプラットフォームの検討が今後の課題として挙げられる</a:t>
            </a:r>
            <a:endParaRPr sz="1800"/>
          </a:p>
          <a:p>
            <a:pPr marL="0" lvl="0" indent="0" algn="l" rtl="0">
              <a:lnSpc>
                <a:spcPct val="90000"/>
              </a:lnSpc>
              <a:spcBef>
                <a:spcPts val="800"/>
              </a:spcBef>
              <a:spcAft>
                <a:spcPts val="0"/>
              </a:spcAft>
              <a:buSzPts val="1400"/>
              <a:buNone/>
            </a:pPr>
            <a:endParaRPr sz="1800"/>
          </a:p>
        </p:txBody>
      </p:sp>
      <p:sp>
        <p:nvSpPr>
          <p:cNvPr id="525" name="Google Shape;525;g10dc9aff80f_0_1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altLang="ja-JP"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26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cc11267d0_0_3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8" name="Google Shape;538;g10cc11267d0_0_3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5" name="Google Shape;5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2" name="Google Shape;55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3" name="Google Shape;60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a:t>選択支</a:t>
            </a:r>
            <a:endParaRPr dirty="0"/>
          </a:p>
        </p:txBody>
      </p:sp>
      <p:sp>
        <p:nvSpPr>
          <p:cNvPr id="100" name="Google Shape;10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0cc11267d0_0_4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9" name="Google Shape;649;g10cc11267d0_0_4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本取引（入札・約定）</a:t>
            </a:r>
            <a:endParaRPr/>
          </a:p>
        </p:txBody>
      </p:sp>
      <p:sp>
        <p:nvSpPr>
          <p:cNvPr id="656" name="Google Shape;656;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7" name="Google Shape;6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0cc11267d0_0_4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目的とのリンク</a:t>
            </a:r>
            <a:endParaRPr/>
          </a:p>
          <a:p>
            <a:pPr marL="0" lvl="0" indent="0" algn="l" rtl="0">
              <a:lnSpc>
                <a:spcPct val="100000"/>
              </a:lnSpc>
              <a:spcBef>
                <a:spcPts val="0"/>
              </a:spcBef>
              <a:spcAft>
                <a:spcPts val="0"/>
              </a:spcAft>
              <a:buSzPts val="1400"/>
              <a:buNone/>
            </a:pPr>
            <a:r>
              <a:rPr lang="ja-JP"/>
              <a:t>グラフで例を挙げる</a:t>
            </a:r>
            <a:endParaRPr/>
          </a:p>
        </p:txBody>
      </p:sp>
      <p:sp>
        <p:nvSpPr>
          <p:cNvPr id="718" name="Google Shape;718;g10cc11267d0_0_4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目的とのリンク</a:t>
            </a:r>
            <a:endParaRPr/>
          </a:p>
        </p:txBody>
      </p:sp>
      <p:sp>
        <p:nvSpPr>
          <p:cNvPr id="730" name="Google Shape;730;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2" name="Google Shape;78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5" name="Google Shape;79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1e74c45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g10f1e74c45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a:t>取引数だとわからない</a:t>
            </a:r>
            <a:endParaRPr lang="en-US" altLang="ja-JP" dirty="0"/>
          </a:p>
          <a:p>
            <a:pPr marL="0" lvl="0" indent="0" algn="l" rtl="0">
              <a:lnSpc>
                <a:spcPct val="100000"/>
              </a:lnSpc>
              <a:spcBef>
                <a:spcPts val="0"/>
              </a:spcBef>
              <a:spcAft>
                <a:spcPts val="0"/>
              </a:spcAft>
              <a:buSzPts val="1400"/>
              <a:buNone/>
            </a:pPr>
            <a:r>
              <a:rPr lang="ja-JP" altLang="en-US"/>
              <a:t>裏でもいいかも</a:t>
            </a:r>
            <a:endParaRPr dirty="0"/>
          </a:p>
        </p:txBody>
      </p:sp>
      <p:sp>
        <p:nvSpPr>
          <p:cNvPr id="286" name="Google Shape;286;g10f1e74c45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tLang="ja-JP"/>
              <a:t>38</a:t>
            </a:fld>
            <a:endParaRPr/>
          </a:p>
        </p:txBody>
      </p:sp>
    </p:spTree>
    <p:extLst>
      <p:ext uri="{BB962C8B-B14F-4D97-AF65-F5344CB8AC3E}">
        <p14:creationId xmlns:p14="http://schemas.microsoft.com/office/powerpoint/2010/main" val="1453563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dc9aff81a_0_1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34950" algn="l" rtl="0">
              <a:lnSpc>
                <a:spcPct val="90000"/>
              </a:lnSpc>
              <a:spcBef>
                <a:spcPts val="800"/>
              </a:spcBef>
              <a:spcAft>
                <a:spcPts val="0"/>
              </a:spcAft>
              <a:buClr>
                <a:schemeClr val="dk1"/>
              </a:buClr>
              <a:buSzPts val="100"/>
              <a:buChar char="•"/>
            </a:pPr>
            <a:r>
              <a:rPr lang="ja-JP" sz="800"/>
              <a:t>ブロックチェーンのブロックには、一定量のトランザクション（Tx: Transaction）にメタ情報を付加したものが入っている</a:t>
            </a:r>
            <a:endParaRPr sz="800" dirty="0"/>
          </a:p>
          <a:p>
            <a:pPr marL="457200" lvl="0" indent="-234950" algn="l" rtl="0">
              <a:lnSpc>
                <a:spcPct val="90000"/>
              </a:lnSpc>
              <a:spcBef>
                <a:spcPts val="800"/>
              </a:spcBef>
              <a:spcAft>
                <a:spcPts val="0"/>
              </a:spcAft>
              <a:buClr>
                <a:schemeClr val="dk1"/>
              </a:buClr>
              <a:buSzPts val="100"/>
              <a:buChar char="•"/>
            </a:pPr>
            <a:r>
              <a:rPr lang="ja-JP" sz="800"/>
              <a:t>1ブロックに1トランザクションではない</a:t>
            </a:r>
            <a:endParaRPr sz="800" dirty="0"/>
          </a:p>
          <a:p>
            <a:pPr marL="457200" lvl="0" indent="-234950" algn="l" rtl="0">
              <a:lnSpc>
                <a:spcPct val="90000"/>
              </a:lnSpc>
              <a:spcBef>
                <a:spcPts val="800"/>
              </a:spcBef>
              <a:spcAft>
                <a:spcPts val="0"/>
              </a:spcAft>
              <a:buClr>
                <a:schemeClr val="dk1"/>
              </a:buClr>
              <a:buSzPts val="100"/>
              <a:buChar char="•"/>
            </a:pPr>
            <a:r>
              <a:rPr lang="ja-JP" sz="800"/>
              <a:t>ブロックチェーンに記録する際に手数料Gasが発生する</a:t>
            </a:r>
            <a:endParaRPr sz="800" dirty="0"/>
          </a:p>
          <a:p>
            <a:pPr marL="0" lvl="0" indent="0" algn="l" rtl="0">
              <a:lnSpc>
                <a:spcPct val="90000"/>
              </a:lnSpc>
              <a:spcBef>
                <a:spcPts val="800"/>
              </a:spcBef>
              <a:spcAft>
                <a:spcPts val="0"/>
              </a:spcAft>
              <a:buClr>
                <a:schemeClr val="dk1"/>
              </a:buClr>
              <a:buSzPts val="1400"/>
              <a:buFont typeface="Arial"/>
              <a:buNone/>
            </a:pPr>
            <a:endParaRPr sz="2100" dirty="0"/>
          </a:p>
          <a:p>
            <a:pPr marL="0" lvl="0" indent="0" algn="l" rtl="0">
              <a:lnSpc>
                <a:spcPct val="100000"/>
              </a:lnSpc>
              <a:spcBef>
                <a:spcPts val="0"/>
              </a:spcBef>
              <a:spcAft>
                <a:spcPts val="0"/>
              </a:spcAft>
              <a:buSzPts val="1400"/>
              <a:buNone/>
            </a:pPr>
            <a:r>
              <a:rPr lang="ja-JP" altLang="en-US"/>
              <a:t>・ハッシュ値とナンス値は裏に</a:t>
            </a:r>
            <a:endParaRPr dirty="0"/>
          </a:p>
        </p:txBody>
      </p:sp>
      <p:sp>
        <p:nvSpPr>
          <p:cNvPr id="179" name="Google Shape;179;g10dc9aff81a_0_1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22328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0cc11267d0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1" name="Google Shape;801;g10cc11267d0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2" name="Google Shape;802;g10cc11267d0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40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dc9aff81a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g10dc9aff81a_0_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右の図に管理者はいることを記述</a:t>
            </a:r>
            <a:endParaRPr dirty="0"/>
          </a:p>
        </p:txBody>
      </p:sp>
      <p:sp>
        <p:nvSpPr>
          <p:cNvPr id="118" name="Google Shape;118;g10dc9aff81a_0_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0cc11267d0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8" name="Google Shape;848;g10cc11267d0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9" name="Google Shape;849;g10cc11267d0_0_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41</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0cc11267d0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9" name="Google Shape;869;g10cc11267d0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0" name="Google Shape;870;g10cc11267d0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42</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cc11267d0_0_1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g10cc11267d0_0_1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11614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システムプライス消す</a:t>
            </a:r>
            <a:endParaRPr/>
          </a:p>
          <a:p>
            <a:pPr marL="0" lvl="0" indent="0" algn="l" rtl="0">
              <a:lnSpc>
                <a:spcPct val="100000"/>
              </a:lnSpc>
              <a:spcBef>
                <a:spcPts val="0"/>
              </a:spcBef>
              <a:spcAft>
                <a:spcPts val="0"/>
              </a:spcAft>
              <a:buSzPts val="1400"/>
              <a:buNone/>
            </a:pPr>
            <a:r>
              <a:rPr lang="ja-JP"/>
              <a:t>出典示す</a:t>
            </a:r>
            <a:endParaRPr/>
          </a:p>
          <a:p>
            <a:pPr marL="0" lvl="0" indent="0" algn="l" rtl="0">
              <a:lnSpc>
                <a:spcPct val="100000"/>
              </a:lnSpc>
              <a:spcBef>
                <a:spcPts val="0"/>
              </a:spcBef>
              <a:spcAft>
                <a:spcPts val="0"/>
              </a:spcAft>
              <a:buSzPts val="1400"/>
              <a:buNone/>
            </a:pPr>
            <a:r>
              <a:rPr lang="ja-JP"/>
              <a:t>背景を合わせる</a:t>
            </a:r>
            <a:endParaRPr/>
          </a:p>
        </p:txBody>
      </p:sp>
      <p:sp>
        <p:nvSpPr>
          <p:cNvPr id="223" name="Google Shape;22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60676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9" name="Google Shape;58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03231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5" name="Google Shape;915;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p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6" name="Google Shape;93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10cc11267d0_0_4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3" name="Google Shape;943;g10cc11267d0_0_4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4" name="Google Shape;954;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8" name="Google Shape;96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dc9aff81a_0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10dc9aff81a_0_1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54000" lvl="0" indent="-247650" algn="l" rtl="0">
              <a:lnSpc>
                <a:spcPct val="100000"/>
              </a:lnSpc>
              <a:spcBef>
                <a:spcPts val="0"/>
              </a:spcBef>
              <a:spcAft>
                <a:spcPts val="0"/>
              </a:spcAft>
              <a:buClr>
                <a:schemeClr val="dk1"/>
              </a:buClr>
              <a:buSzPts val="2100"/>
              <a:buAutoNum type="arabicPeriod"/>
            </a:pPr>
            <a:r>
              <a:rPr lang="ja-JP" sz="2100" b="1" dirty="0"/>
              <a:t>耐改竄性・透明性</a:t>
            </a:r>
            <a:endParaRPr sz="2100" b="1" dirty="0"/>
          </a:p>
          <a:p>
            <a:pPr marL="0" lvl="0" indent="0" algn="l" rtl="0">
              <a:lnSpc>
                <a:spcPct val="100000"/>
              </a:lnSpc>
              <a:spcBef>
                <a:spcPts val="0"/>
              </a:spcBef>
              <a:spcAft>
                <a:spcPts val="0"/>
              </a:spcAft>
              <a:buSzPts val="1800"/>
              <a:buNone/>
            </a:pPr>
            <a:r>
              <a:rPr lang="ja-JP" sz="1800" dirty="0"/>
              <a:t>セキュリティーや管理運用面で従来のシステムと比較し、大幅なコストの低減を期待できる。</a:t>
            </a:r>
            <a:endParaRPr sz="1800" dirty="0"/>
          </a:p>
          <a:p>
            <a:pPr marL="0" lvl="0" indent="0" algn="l" rtl="0">
              <a:lnSpc>
                <a:spcPct val="100000"/>
              </a:lnSpc>
              <a:spcBef>
                <a:spcPts val="0"/>
              </a:spcBef>
              <a:spcAft>
                <a:spcPts val="0"/>
              </a:spcAft>
              <a:buClr>
                <a:schemeClr val="dk1"/>
              </a:buClr>
              <a:buSzPts val="2100"/>
              <a:buFont typeface="Arial"/>
              <a:buNone/>
            </a:pPr>
            <a:r>
              <a:rPr lang="ja-JP" sz="2100" b="1" dirty="0"/>
              <a:t>2. 自動契約機能</a:t>
            </a:r>
            <a:endParaRPr sz="2100" b="1" dirty="0"/>
          </a:p>
          <a:p>
            <a:pPr marL="0" lvl="0" indent="0" algn="l" rtl="0">
              <a:lnSpc>
                <a:spcPct val="100000"/>
              </a:lnSpc>
              <a:spcBef>
                <a:spcPts val="0"/>
              </a:spcBef>
              <a:spcAft>
                <a:spcPts val="0"/>
              </a:spcAft>
              <a:buSzPts val="1800"/>
              <a:buNone/>
            </a:pPr>
            <a:r>
              <a:rPr lang="ja-JP" sz="1800" dirty="0"/>
              <a:t>自動契約(スマートコントラクト)機能により、ブロックチェーン参加者の希望や要望に応じて自動的に契約が実行されるため、</a:t>
            </a:r>
            <a:endParaRPr lang="en-US" altLang="ja-JP" sz="1800" dirty="0"/>
          </a:p>
          <a:p>
            <a:pPr marL="0" lvl="0" indent="0" algn="l" rtl="0">
              <a:lnSpc>
                <a:spcPct val="100000"/>
              </a:lnSpc>
              <a:spcBef>
                <a:spcPts val="0"/>
              </a:spcBef>
              <a:spcAft>
                <a:spcPts val="0"/>
              </a:spcAft>
              <a:buSzPts val="1800"/>
              <a:buNone/>
            </a:pPr>
            <a:r>
              <a:rPr lang="ja-JP" sz="1800" dirty="0"/>
              <a:t>実用化した際に顧客サービス・エクスペリエンス向上につながる。</a:t>
            </a:r>
            <a:endParaRPr sz="1800" dirty="0"/>
          </a:p>
          <a:p>
            <a:pPr marL="0" lvl="0" indent="0" algn="l" rtl="0">
              <a:lnSpc>
                <a:spcPct val="100000"/>
              </a:lnSpc>
              <a:spcBef>
                <a:spcPts val="0"/>
              </a:spcBef>
              <a:spcAft>
                <a:spcPts val="0"/>
              </a:spcAft>
              <a:buSzPts val="1800"/>
              <a:buNone/>
            </a:pPr>
            <a:endParaRPr sz="1800" dirty="0"/>
          </a:p>
          <a:p>
            <a:pPr marL="0" lvl="0" indent="0" algn="l" rtl="0">
              <a:lnSpc>
                <a:spcPct val="100000"/>
              </a:lnSpc>
              <a:spcBef>
                <a:spcPts val="0"/>
              </a:spcBef>
              <a:spcAft>
                <a:spcPts val="0"/>
              </a:spcAft>
              <a:buClr>
                <a:schemeClr val="dk1"/>
              </a:buClr>
              <a:buSzPts val="1800"/>
              <a:buFont typeface="Arial"/>
              <a:buNone/>
            </a:pPr>
            <a:endParaRPr sz="1800" dirty="0"/>
          </a:p>
        </p:txBody>
      </p:sp>
      <p:sp>
        <p:nvSpPr>
          <p:cNvPr id="169" name="Google Shape;169;g10dc9aff81a_0_1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5" name="Google Shape;97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4" name="Google Shape;984;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dc9aff81a_0_1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34950" algn="l" rtl="0">
              <a:lnSpc>
                <a:spcPct val="90000"/>
              </a:lnSpc>
              <a:spcBef>
                <a:spcPts val="800"/>
              </a:spcBef>
              <a:spcAft>
                <a:spcPts val="0"/>
              </a:spcAft>
              <a:buClr>
                <a:schemeClr val="dk1"/>
              </a:buClr>
              <a:buSzPts val="100"/>
              <a:buChar char="•"/>
            </a:pPr>
            <a:r>
              <a:rPr lang="ja-JP" sz="800"/>
              <a:t>ブロックチェーンのブロックには、一定量のトランザクション（Tx: Transaction）にメタ情報を付加したものが入っている</a:t>
            </a:r>
            <a:endParaRPr sz="800"/>
          </a:p>
          <a:p>
            <a:pPr marL="457200" lvl="0" indent="-234950" algn="l" rtl="0">
              <a:lnSpc>
                <a:spcPct val="90000"/>
              </a:lnSpc>
              <a:spcBef>
                <a:spcPts val="800"/>
              </a:spcBef>
              <a:spcAft>
                <a:spcPts val="0"/>
              </a:spcAft>
              <a:buClr>
                <a:schemeClr val="dk1"/>
              </a:buClr>
              <a:buSzPts val="100"/>
              <a:buChar char="•"/>
            </a:pPr>
            <a:r>
              <a:rPr lang="ja-JP" sz="800"/>
              <a:t>1ブロックに1トランザクションではない</a:t>
            </a:r>
            <a:endParaRPr sz="800"/>
          </a:p>
          <a:p>
            <a:pPr marL="457200" lvl="0" indent="-234950" algn="l" rtl="0">
              <a:lnSpc>
                <a:spcPct val="90000"/>
              </a:lnSpc>
              <a:spcBef>
                <a:spcPts val="800"/>
              </a:spcBef>
              <a:spcAft>
                <a:spcPts val="0"/>
              </a:spcAft>
              <a:buClr>
                <a:schemeClr val="dk1"/>
              </a:buClr>
              <a:buSzPts val="100"/>
              <a:buChar char="•"/>
            </a:pPr>
            <a:r>
              <a:rPr lang="ja-JP" sz="800"/>
              <a:t>ブロックチェーンに記録する際に手数料Gasが発生する</a:t>
            </a:r>
            <a:endParaRPr sz="800"/>
          </a:p>
          <a:p>
            <a:pPr marL="0" lvl="0" indent="0" algn="l" rtl="0">
              <a:lnSpc>
                <a:spcPct val="90000"/>
              </a:lnSpc>
              <a:spcBef>
                <a:spcPts val="800"/>
              </a:spcBef>
              <a:spcAft>
                <a:spcPts val="0"/>
              </a:spcAft>
              <a:buClr>
                <a:schemeClr val="dk1"/>
              </a:buClr>
              <a:buSzPts val="1400"/>
              <a:buFont typeface="Arial"/>
              <a:buNone/>
            </a:pPr>
            <a:endParaRPr sz="2100"/>
          </a:p>
          <a:p>
            <a:pPr marL="0" lvl="0" indent="0" algn="l" rtl="0">
              <a:lnSpc>
                <a:spcPct val="100000"/>
              </a:lnSpc>
              <a:spcBef>
                <a:spcPts val="0"/>
              </a:spcBef>
              <a:spcAft>
                <a:spcPts val="0"/>
              </a:spcAft>
              <a:buSzPts val="1400"/>
              <a:buNone/>
            </a:pPr>
            <a:endParaRPr/>
          </a:p>
        </p:txBody>
      </p:sp>
      <p:sp>
        <p:nvSpPr>
          <p:cNvPr id="179" name="Google Shape;179;g10dc9aff81a_0_1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dc9aff80f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g10dc9aff80f_0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マスト</a:t>
            </a:r>
            <a:endParaRPr/>
          </a:p>
        </p:txBody>
      </p:sp>
      <p:sp>
        <p:nvSpPr>
          <p:cNvPr id="482" name="Google Shape;482;g10dc9aff80f_0_6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ja-JP"/>
              <a:t>55</a:t>
            </a:fld>
            <a:endParaRPr/>
          </a:p>
        </p:txBody>
      </p:sp>
    </p:spTree>
    <p:extLst>
      <p:ext uri="{BB962C8B-B14F-4D97-AF65-F5344CB8AC3E}">
        <p14:creationId xmlns:p14="http://schemas.microsoft.com/office/powerpoint/2010/main" val="41995015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1" name="Google Shape;991;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2" name="Google Shape;992;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ja-JP"/>
              <a:t>56</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0dc9aff80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5" name="Google Shape;415;g10dc9aff80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g10dc9aff80f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ja-JP"/>
              <a:t>57</a:t>
            </a:fld>
            <a:endParaRPr/>
          </a:p>
        </p:txBody>
      </p:sp>
    </p:spTree>
    <p:extLst>
      <p:ext uri="{BB962C8B-B14F-4D97-AF65-F5344CB8AC3E}">
        <p14:creationId xmlns:p14="http://schemas.microsoft.com/office/powerpoint/2010/main" val="31061619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0dc9aff80f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10dc9aff80f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4" name="Google Shape;424;g10dc9aff80f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tLang="ja-JP"/>
              <a:t>58</a:t>
            </a:fld>
            <a:endParaRPr/>
          </a:p>
        </p:txBody>
      </p:sp>
    </p:spTree>
    <p:extLst>
      <p:ext uri="{BB962C8B-B14F-4D97-AF65-F5344CB8AC3E}">
        <p14:creationId xmlns:p14="http://schemas.microsoft.com/office/powerpoint/2010/main" val="29250699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0dc9aff80f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 name="Google Shape;431;g10dc9aff80f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800"/>
              </a:spcBef>
              <a:spcAft>
                <a:spcPts val="0"/>
              </a:spcAft>
              <a:buSzPts val="1400"/>
              <a:buNone/>
            </a:pPr>
            <a:r>
              <a:rPr lang="ja-JP" sz="2100"/>
              <a:t>削減の方法の中で、ユーザー取引参加の方法に制限かけた際、ユーザーにかかるGasを比較する</a:t>
            </a:r>
            <a:endParaRPr sz="2100"/>
          </a:p>
          <a:p>
            <a:pPr marL="0" lvl="0" indent="0" algn="l" rtl="0">
              <a:lnSpc>
                <a:spcPct val="90000"/>
              </a:lnSpc>
              <a:spcBef>
                <a:spcPts val="800"/>
              </a:spcBef>
              <a:spcAft>
                <a:spcPts val="0"/>
              </a:spcAft>
              <a:buSzPts val="1400"/>
              <a:buNone/>
            </a:pPr>
            <a:r>
              <a:rPr lang="ja-JP" sz="2100"/>
              <a:t>イーサリアムを用いてP2P電力取引を行う際、ユーザーが取引にかかる手数料（Gas）が発生する</a:t>
            </a:r>
            <a:endParaRPr sz="2100"/>
          </a:p>
          <a:p>
            <a:pPr marL="0" lvl="0" indent="0" algn="l" rtl="0">
              <a:lnSpc>
                <a:spcPct val="90000"/>
              </a:lnSpc>
              <a:spcBef>
                <a:spcPts val="800"/>
              </a:spcBef>
              <a:spcAft>
                <a:spcPts val="0"/>
              </a:spcAft>
              <a:buSzPts val="1400"/>
              <a:buNone/>
            </a:pPr>
            <a:endParaRPr sz="2100"/>
          </a:p>
          <a:p>
            <a:pPr marL="0" lvl="0" indent="0" algn="l" rtl="0">
              <a:lnSpc>
                <a:spcPct val="90000"/>
              </a:lnSpc>
              <a:spcBef>
                <a:spcPts val="800"/>
              </a:spcBef>
              <a:spcAft>
                <a:spcPts val="0"/>
              </a:spcAft>
              <a:buSzPts val="1400"/>
              <a:buNone/>
            </a:pPr>
            <a:r>
              <a:rPr lang="ja-JP" sz="2100"/>
              <a:t>ユーザー同士の新規のマッチング・既存のマッチングどちらがGasが掛からないのかを測定することで検証</a:t>
            </a:r>
            <a:endParaRPr sz="2100"/>
          </a:p>
          <a:p>
            <a:pPr marL="0" lvl="0" indent="0" algn="l" rtl="0">
              <a:lnSpc>
                <a:spcPct val="90000"/>
              </a:lnSpc>
              <a:spcBef>
                <a:spcPts val="800"/>
              </a:spcBef>
              <a:spcAft>
                <a:spcPts val="0"/>
              </a:spcAft>
              <a:buSzPts val="1400"/>
              <a:buNone/>
            </a:pPr>
            <a:endParaRPr sz="2100"/>
          </a:p>
          <a:p>
            <a:pPr marL="0" lvl="0" indent="0" algn="l" rtl="0">
              <a:lnSpc>
                <a:spcPct val="90000"/>
              </a:lnSpc>
              <a:spcBef>
                <a:spcPts val="800"/>
              </a:spcBef>
              <a:spcAft>
                <a:spcPts val="0"/>
              </a:spcAft>
              <a:buSzPts val="1400"/>
              <a:buNone/>
            </a:pPr>
            <a:r>
              <a:rPr lang="ja-JP" sz="2100"/>
              <a:t>Gas(手数料)が高いとユーザーがP2P電力取引を使う利用するメリットが十分に得られない</a:t>
            </a:r>
            <a:endParaRPr sz="2100"/>
          </a:p>
          <a:p>
            <a:pPr marL="0" lvl="0" indent="0" algn="l" rtl="0">
              <a:lnSpc>
                <a:spcPct val="90000"/>
              </a:lnSpc>
              <a:spcBef>
                <a:spcPts val="800"/>
              </a:spcBef>
              <a:spcAft>
                <a:spcPts val="0"/>
              </a:spcAft>
              <a:buSzPts val="1400"/>
              <a:buNone/>
            </a:pPr>
            <a:endParaRPr sz="2100"/>
          </a:p>
          <a:p>
            <a:pPr marL="0" lvl="0" indent="0" algn="l" rtl="0">
              <a:lnSpc>
                <a:spcPct val="90000"/>
              </a:lnSpc>
              <a:spcBef>
                <a:spcPts val="800"/>
              </a:spcBef>
              <a:spcAft>
                <a:spcPts val="0"/>
              </a:spcAft>
              <a:buSzPts val="1400"/>
              <a:buNone/>
            </a:pPr>
            <a:endParaRPr sz="2100"/>
          </a:p>
          <a:p>
            <a:pPr marL="0" lvl="0" indent="0" algn="l" rtl="0">
              <a:lnSpc>
                <a:spcPct val="90000"/>
              </a:lnSpc>
              <a:spcBef>
                <a:spcPts val="800"/>
              </a:spcBef>
              <a:spcAft>
                <a:spcPts val="0"/>
              </a:spcAft>
              <a:buSzPts val="1400"/>
              <a:buNone/>
            </a:pPr>
            <a:endParaRPr sz="2100"/>
          </a:p>
          <a:p>
            <a:pPr marL="0" lvl="0" indent="0" algn="l" rtl="0">
              <a:lnSpc>
                <a:spcPct val="90000"/>
              </a:lnSpc>
              <a:spcBef>
                <a:spcPts val="800"/>
              </a:spcBef>
              <a:spcAft>
                <a:spcPts val="0"/>
              </a:spcAft>
              <a:buClr>
                <a:schemeClr val="dk1"/>
              </a:buClr>
              <a:buSzPts val="1400"/>
              <a:buFont typeface="Arial"/>
              <a:buNone/>
            </a:pPr>
            <a:endParaRPr sz="2100"/>
          </a:p>
        </p:txBody>
      </p:sp>
      <p:sp>
        <p:nvSpPr>
          <p:cNvPr id="432" name="Google Shape;432;g10dc9aff80f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ja-JP"/>
              <a:t>59</a:t>
            </a:fld>
            <a:endParaRPr/>
          </a:p>
        </p:txBody>
      </p:sp>
    </p:spTree>
    <p:extLst>
      <p:ext uri="{BB962C8B-B14F-4D97-AF65-F5344CB8AC3E}">
        <p14:creationId xmlns:p14="http://schemas.microsoft.com/office/powerpoint/2010/main" val="26877870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0dc9aff80f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g10dc9aff80f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800"/>
              </a:spcBef>
              <a:spcAft>
                <a:spcPts val="0"/>
              </a:spcAft>
              <a:buClr>
                <a:schemeClr val="dk1"/>
              </a:buClr>
              <a:buSzPts val="1100"/>
              <a:buFont typeface="Arial"/>
              <a:buNone/>
            </a:pPr>
            <a:r>
              <a:rPr lang="ja-JP" sz="2100"/>
              <a:t>参加者のマッチングの仕方でGasを抑えることはできないか？</a:t>
            </a:r>
            <a:endParaRPr/>
          </a:p>
        </p:txBody>
      </p:sp>
      <p:sp>
        <p:nvSpPr>
          <p:cNvPr id="444" name="Google Shape;444;g10dc9aff80f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tLang="ja-JP"/>
              <a:t>60</a:t>
            </a:fld>
            <a:endParaRPr/>
          </a:p>
        </p:txBody>
      </p:sp>
    </p:spTree>
    <p:extLst>
      <p:ext uri="{BB962C8B-B14F-4D97-AF65-F5344CB8AC3E}">
        <p14:creationId xmlns:p14="http://schemas.microsoft.com/office/powerpoint/2010/main" val="33273108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0dc9aff80f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2" name="Google Shape;502;g10dc9aff80f_0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3" name="Google Shape;503;g10dc9aff80f_0_8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ja-JP"/>
              <a:t>64</a:t>
            </a:fld>
            <a:endParaRPr/>
          </a:p>
        </p:txBody>
      </p:sp>
    </p:spTree>
    <p:extLst>
      <p:ext uri="{BB962C8B-B14F-4D97-AF65-F5344CB8AC3E}">
        <p14:creationId xmlns:p14="http://schemas.microsoft.com/office/powerpoint/2010/main" val="2073115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0dc9aff81a_0_2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r>
              <a:rPr lang="ja-JP" sz="1800"/>
              <a:t>Gasの量は作成したコードのステップ内容に基づいて定められる。</a:t>
            </a:r>
            <a:endParaRPr sz="1800"/>
          </a:p>
          <a:p>
            <a:pPr marL="0" lvl="0" indent="0" algn="l" rtl="0">
              <a:lnSpc>
                <a:spcPct val="100000"/>
              </a:lnSpc>
              <a:spcBef>
                <a:spcPts val="0"/>
              </a:spcBef>
              <a:spcAft>
                <a:spcPts val="0"/>
              </a:spcAft>
              <a:buClr>
                <a:schemeClr val="dk1"/>
              </a:buClr>
              <a:buSzPts val="1800"/>
              <a:buFont typeface="Arial"/>
              <a:buNone/>
            </a:pPr>
            <a:r>
              <a:rPr lang="ja-JP" sz="1800"/>
              <a:t>以下表にステップの例を複数個示す。</a:t>
            </a:r>
            <a:endParaRPr/>
          </a:p>
        </p:txBody>
      </p:sp>
      <p:sp>
        <p:nvSpPr>
          <p:cNvPr id="189" name="Google Shape;189;g10dc9aff81a_0_2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0dc9aff80f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2" name="Google Shape;512;g10dc9aff80f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400"/>
              <a:buFont typeface="Arial"/>
              <a:buNone/>
            </a:pPr>
            <a:r>
              <a:rPr lang="ja-JP" sz="1400" b="1"/>
              <a:t>（※：８人目を追加した際、約定が行われなかったため計測不能であるが、コントラクト</a:t>
            </a:r>
            <a:endParaRPr sz="1400" b="1"/>
          </a:p>
          <a:p>
            <a:pPr marL="0" lvl="0" indent="0" algn="just" rtl="0">
              <a:lnSpc>
                <a:spcPct val="100000"/>
              </a:lnSpc>
              <a:spcBef>
                <a:spcPts val="0"/>
              </a:spcBef>
              <a:spcAft>
                <a:spcPts val="0"/>
              </a:spcAft>
              <a:buClr>
                <a:schemeClr val="dk1"/>
              </a:buClr>
              <a:buSzPts val="1400"/>
              <a:buFont typeface="Arial"/>
              <a:buNone/>
            </a:pPr>
            <a:r>
              <a:rPr lang="ja-JP" sz="1400" b="1"/>
              <a:t>　　　にユーザーが参加する際に</a:t>
            </a:r>
            <a:r>
              <a:rPr lang="ja-JP" sz="1400" b="1">
                <a:latin typeface="Helvetica Neue"/>
                <a:ea typeface="Helvetica Neue"/>
                <a:cs typeface="Helvetica Neue"/>
                <a:sym typeface="Helvetica Neue"/>
              </a:rPr>
              <a:t>Gas </a:t>
            </a:r>
            <a:r>
              <a:rPr lang="ja-JP" sz="1400" b="1"/>
              <a:t>が発生するため全体の</a:t>
            </a:r>
            <a:r>
              <a:rPr lang="ja-JP" sz="1400" b="1">
                <a:latin typeface="Helvetica Neue"/>
                <a:ea typeface="Helvetica Neue"/>
                <a:cs typeface="Helvetica Neue"/>
                <a:sym typeface="Helvetica Neue"/>
              </a:rPr>
              <a:t>Gas</a:t>
            </a:r>
            <a:r>
              <a:rPr lang="ja-JP" sz="1400" b="1"/>
              <a:t>は増加する。）</a:t>
            </a:r>
            <a:endParaRPr sz="1400"/>
          </a:p>
          <a:p>
            <a:pPr marL="0" lvl="0" indent="0" algn="l" rtl="0">
              <a:lnSpc>
                <a:spcPct val="100000"/>
              </a:lnSpc>
              <a:spcBef>
                <a:spcPts val="0"/>
              </a:spcBef>
              <a:spcAft>
                <a:spcPts val="0"/>
              </a:spcAft>
              <a:buSzPts val="1400"/>
              <a:buNone/>
            </a:pPr>
            <a:endParaRPr/>
          </a:p>
        </p:txBody>
      </p:sp>
      <p:sp>
        <p:nvSpPr>
          <p:cNvPr id="513" name="Google Shape;513;g10dc9aff80f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ja-JP"/>
              <a:t>65</a:t>
            </a:fld>
            <a:endParaRPr/>
          </a:p>
        </p:txBody>
      </p:sp>
    </p:spTree>
    <p:extLst>
      <p:ext uri="{BB962C8B-B14F-4D97-AF65-F5344CB8AC3E}">
        <p14:creationId xmlns:p14="http://schemas.microsoft.com/office/powerpoint/2010/main" val="2965125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0dc9aff80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4" name="Google Shape;524;g10dc9aff80f_0_1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800"/>
              </a:spcBef>
              <a:spcAft>
                <a:spcPts val="0"/>
              </a:spcAft>
              <a:buSzPts val="1400"/>
              <a:buNone/>
            </a:pPr>
            <a:r>
              <a:rPr lang="ja-JP" sz="1800"/>
              <a:t>取引に参加する具体的な人数の最適化や実際のエリア等の検討またイーサリアム以外でのブロックチェーンプラットフォームの検討が今後の課題として挙げられる</a:t>
            </a:r>
            <a:endParaRPr sz="1800"/>
          </a:p>
          <a:p>
            <a:pPr marL="0" lvl="0" indent="0" algn="l" rtl="0">
              <a:lnSpc>
                <a:spcPct val="90000"/>
              </a:lnSpc>
              <a:spcBef>
                <a:spcPts val="800"/>
              </a:spcBef>
              <a:spcAft>
                <a:spcPts val="0"/>
              </a:spcAft>
              <a:buSzPts val="1400"/>
              <a:buNone/>
            </a:pPr>
            <a:endParaRPr sz="1800"/>
          </a:p>
        </p:txBody>
      </p:sp>
      <p:sp>
        <p:nvSpPr>
          <p:cNvPr id="525" name="Google Shape;525;g10dc9aff80f_0_1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ja-JP"/>
              <a:t>66</a:t>
            </a:fld>
            <a:endParaRPr/>
          </a:p>
        </p:txBody>
      </p:sp>
    </p:spTree>
    <p:extLst>
      <p:ext uri="{BB962C8B-B14F-4D97-AF65-F5344CB8AC3E}">
        <p14:creationId xmlns:p14="http://schemas.microsoft.com/office/powerpoint/2010/main" val="4056344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dc9aff81a_0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g10dc9aff81a_0_2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Gasと日本円で統一</a:t>
            </a:r>
            <a:endParaRPr/>
          </a:p>
        </p:txBody>
      </p:sp>
      <p:sp>
        <p:nvSpPr>
          <p:cNvPr id="201" name="Google Shape;201;g10dc9aff81a_0_2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0cc11267d0_0_4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9" name="Google Shape;649;g10cc11267d0_0_4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560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31"/>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 name="Google Shape;17;p31"/>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8" name="Google Shape;18;p3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3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 name="Google Shape;20;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40"/>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5" name="Google Shape;75;p4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4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7" name="Google Shape;77;p4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41"/>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41"/>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4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4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4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3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3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 name="Google Shape;24;p3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3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6" name="Google Shape;26;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7"/>
        <p:cNvGrpSpPr/>
        <p:nvPr/>
      </p:nvGrpSpPr>
      <p:grpSpPr>
        <a:xfrm>
          <a:off x="0" y="0"/>
          <a:ext cx="0" cy="0"/>
          <a:chOff x="0" y="0"/>
          <a:chExt cx="0" cy="0"/>
        </a:xfrm>
      </p:grpSpPr>
      <p:sp>
        <p:nvSpPr>
          <p:cNvPr id="28" name="Google Shape;28;p33"/>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33"/>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0" name="Google Shape;30;p3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3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3"/>
        <p:cNvGrpSpPr/>
        <p:nvPr/>
      </p:nvGrpSpPr>
      <p:grpSpPr>
        <a:xfrm>
          <a:off x="0" y="0"/>
          <a:ext cx="0" cy="0"/>
          <a:chOff x="0" y="0"/>
          <a:chExt cx="0" cy="0"/>
        </a:xfrm>
      </p:grpSpPr>
      <p:sp>
        <p:nvSpPr>
          <p:cNvPr id="34" name="Google Shape;34;p3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34"/>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 name="Google Shape;36;p34"/>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 name="Google Shape;37;p3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3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35"/>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35"/>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3" name="Google Shape;43;p35"/>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4" name="Google Shape;44;p35"/>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5" name="Google Shape;45;p35"/>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6" name="Google Shape;46;p3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3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3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3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3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3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3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7" name="Google Shape;57;p3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58"/>
        <p:cNvGrpSpPr/>
        <p:nvPr/>
      </p:nvGrpSpPr>
      <p:grpSpPr>
        <a:xfrm>
          <a:off x="0" y="0"/>
          <a:ext cx="0" cy="0"/>
          <a:chOff x="0" y="0"/>
          <a:chExt cx="0" cy="0"/>
        </a:xfrm>
      </p:grpSpPr>
      <p:sp>
        <p:nvSpPr>
          <p:cNvPr id="59" name="Google Shape;59;p38"/>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38"/>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61" name="Google Shape;61;p38"/>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2" name="Google Shape;62;p3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3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4" name="Google Shape;64;p3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39"/>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39"/>
          <p:cNvSpPr>
            <a:spLocks noGrp="1"/>
          </p:cNvSpPr>
          <p:nvPr>
            <p:ph type="pic" idx="2"/>
          </p:nvPr>
        </p:nvSpPr>
        <p:spPr>
          <a:xfrm>
            <a:off x="3887391" y="740569"/>
            <a:ext cx="4629000" cy="3655200"/>
          </a:xfrm>
          <a:prstGeom prst="rect">
            <a:avLst/>
          </a:prstGeom>
          <a:noFill/>
          <a:ln>
            <a:noFill/>
          </a:ln>
        </p:spPr>
      </p:sp>
      <p:sp>
        <p:nvSpPr>
          <p:cNvPr id="68" name="Google Shape;68;p39"/>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9" name="Google Shape;69;p3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3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1" name="Google Shape;71;p3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rgbClr val="FAFAFA"/>
            </a:gs>
            <a:gs pos="100000">
              <a:srgbClr val="CECECE"/>
            </a:gs>
          </a:gsLst>
          <a:lin ang="5400000" scaled="0"/>
        </a:gra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p3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3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13" name="Google Shape;13;p3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14" name="Google Shape;14;p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7.png"/><Relationship Id="rId4" Type="http://schemas.openxmlformats.org/officeDocument/2006/relationships/customXml" Target="../ink/ink2.xml"/><Relationship Id="rId9"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ctrTitle"/>
          </p:nvPr>
        </p:nvSpPr>
        <p:spPr>
          <a:xfrm>
            <a:off x="1143000" y="453934"/>
            <a:ext cx="6858000" cy="1790700"/>
          </a:xfrm>
          <a:prstGeom prst="rect">
            <a:avLst/>
          </a:prstGeom>
          <a:noFill/>
          <a:ln>
            <a:noFill/>
          </a:ln>
        </p:spPr>
        <p:txBody>
          <a:bodyPr spcFirstLastPara="1" wrap="square" lIns="68575" tIns="34275" rIns="68575" bIns="34275" anchor="b"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ja-JP" b="1"/>
              <a:t>ブロックチェーンを用いたP2P電力取引に関する研究</a:t>
            </a:r>
            <a:endParaRPr/>
          </a:p>
        </p:txBody>
      </p:sp>
      <p:sp>
        <p:nvSpPr>
          <p:cNvPr id="89" name="Google Shape;89;p2"/>
          <p:cNvSpPr txBox="1">
            <a:spLocks noGrp="1"/>
          </p:cNvSpPr>
          <p:nvPr>
            <p:ph type="subTitle" idx="1"/>
          </p:nvPr>
        </p:nvSpPr>
        <p:spPr>
          <a:xfrm>
            <a:off x="1143000" y="2955752"/>
            <a:ext cx="6858000" cy="1733814"/>
          </a:xfrm>
          <a:prstGeom prst="rect">
            <a:avLst/>
          </a:prstGeom>
          <a:noFill/>
          <a:ln>
            <a:noFill/>
          </a:ln>
        </p:spPr>
        <p:txBody>
          <a:bodyPr spcFirstLastPara="1" wrap="square" lIns="68575" tIns="34275" rIns="68575" bIns="34275" anchor="t" anchorCtr="0">
            <a:normAutofit fontScale="92500" lnSpcReduction="10000"/>
          </a:bodyPr>
          <a:lstStyle/>
          <a:p>
            <a:pPr marL="0" lvl="0" indent="0" algn="ctr" rtl="0">
              <a:lnSpc>
                <a:spcPct val="90000"/>
              </a:lnSpc>
              <a:spcBef>
                <a:spcPts val="0"/>
              </a:spcBef>
              <a:spcAft>
                <a:spcPts val="0"/>
              </a:spcAft>
              <a:buClr>
                <a:schemeClr val="dk1"/>
              </a:buClr>
              <a:buSzPct val="108107"/>
              <a:buNone/>
            </a:pPr>
            <a:r>
              <a:rPr lang="ja-JP" dirty="0"/>
              <a:t>近藤研究室　2月7日</a:t>
            </a:r>
            <a:endParaRPr dirty="0"/>
          </a:p>
          <a:p>
            <a:pPr marL="0" lvl="0" indent="0" algn="ctr" rtl="0">
              <a:lnSpc>
                <a:spcPct val="90000"/>
              </a:lnSpc>
              <a:spcBef>
                <a:spcPts val="0"/>
              </a:spcBef>
              <a:spcAft>
                <a:spcPts val="0"/>
              </a:spcAft>
              <a:buClr>
                <a:schemeClr val="dk1"/>
              </a:buClr>
              <a:buSzPct val="108107"/>
              <a:buNone/>
            </a:pPr>
            <a:endParaRPr dirty="0"/>
          </a:p>
          <a:p>
            <a:pPr marL="0" lvl="0" indent="0" algn="l" rtl="0">
              <a:lnSpc>
                <a:spcPct val="90000"/>
              </a:lnSpc>
              <a:spcBef>
                <a:spcPts val="0"/>
              </a:spcBef>
              <a:spcAft>
                <a:spcPts val="0"/>
              </a:spcAft>
              <a:buClr>
                <a:schemeClr val="dk1"/>
              </a:buClr>
              <a:buSzPct val="108107"/>
              <a:buNone/>
            </a:pPr>
            <a:r>
              <a:rPr lang="ja-JP" dirty="0"/>
              <a:t>　　　　　　　　　指導教員：近藤潤次　准教授</a:t>
            </a:r>
            <a:endParaRPr dirty="0"/>
          </a:p>
          <a:p>
            <a:pPr marL="0" lvl="0" indent="0" algn="l" rtl="0">
              <a:lnSpc>
                <a:spcPct val="90000"/>
              </a:lnSpc>
              <a:spcBef>
                <a:spcPts val="0"/>
              </a:spcBef>
              <a:spcAft>
                <a:spcPts val="0"/>
              </a:spcAft>
              <a:buClr>
                <a:schemeClr val="dk1"/>
              </a:buClr>
              <a:buSzPct val="108107"/>
              <a:buNone/>
            </a:pPr>
            <a:r>
              <a:rPr lang="ja-JP" dirty="0"/>
              <a:t>　　　　　　　　　　　　　　小平大輔　助教</a:t>
            </a:r>
            <a:endParaRPr dirty="0"/>
          </a:p>
          <a:p>
            <a:pPr marL="0" lvl="0" indent="0" algn="ctr" rtl="0">
              <a:lnSpc>
                <a:spcPct val="90000"/>
              </a:lnSpc>
              <a:spcBef>
                <a:spcPts val="0"/>
              </a:spcBef>
              <a:spcAft>
                <a:spcPts val="0"/>
              </a:spcAft>
              <a:buClr>
                <a:schemeClr val="dk1"/>
              </a:buClr>
              <a:buSzPct val="108107"/>
              <a:buNone/>
            </a:pPr>
            <a:endParaRPr dirty="0"/>
          </a:p>
          <a:p>
            <a:pPr marL="0" lvl="0" indent="0" algn="ctr" rtl="0">
              <a:lnSpc>
                <a:spcPct val="90000"/>
              </a:lnSpc>
              <a:spcBef>
                <a:spcPts val="0"/>
              </a:spcBef>
              <a:spcAft>
                <a:spcPts val="0"/>
              </a:spcAft>
              <a:buClr>
                <a:schemeClr val="dk1"/>
              </a:buClr>
              <a:buSzPct val="108107"/>
              <a:buNone/>
            </a:pPr>
            <a:r>
              <a:rPr lang="ja-JP" dirty="0"/>
              <a:t>　　 発表者：7318017　伊藤大翔</a:t>
            </a:r>
            <a:endParaRPr dirty="0"/>
          </a:p>
          <a:p>
            <a:pPr marL="0" lvl="0" indent="0" algn="ctr" rtl="0">
              <a:lnSpc>
                <a:spcPct val="90000"/>
              </a:lnSpc>
              <a:spcBef>
                <a:spcPts val="0"/>
              </a:spcBef>
              <a:spcAft>
                <a:spcPts val="0"/>
              </a:spcAft>
              <a:buClr>
                <a:schemeClr val="dk1"/>
              </a:buClr>
              <a:buSzPct val="108107"/>
              <a:buNone/>
            </a:pPr>
            <a:r>
              <a:rPr lang="ja-JP" dirty="0"/>
              <a:t>　　　　　　　　　 7318138　バグスサントソ</a:t>
            </a:r>
            <a:endParaRPr dirty="0"/>
          </a:p>
          <a:p>
            <a:pPr marL="0" lvl="0" indent="0" algn="ctr" rtl="0">
              <a:lnSpc>
                <a:spcPct val="90000"/>
              </a:lnSpc>
              <a:spcBef>
                <a:spcPts val="0"/>
              </a:spcBef>
              <a:spcAft>
                <a:spcPts val="0"/>
              </a:spcAft>
              <a:buClr>
                <a:schemeClr val="dk1"/>
              </a:buClr>
              <a:buSzPct val="108107"/>
              <a:buNone/>
            </a:pPr>
            <a:r>
              <a:rPr lang="ja-JP" dirty="0"/>
              <a:t>　　　　　 7318189　吉村英</a:t>
            </a:r>
            <a:endParaRPr dirty="0"/>
          </a:p>
        </p:txBody>
      </p:sp>
      <p:sp>
        <p:nvSpPr>
          <p:cNvPr id="90" name="Google Shape;90;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10f1e74c456_0_3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ja-JP"/>
              <a:t>AGENDA</a:t>
            </a:r>
            <a:endParaRPr/>
          </a:p>
        </p:txBody>
      </p:sp>
      <p:sp>
        <p:nvSpPr>
          <p:cNvPr id="266" name="Google Shape;266;g10f1e74c456_0_3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ja-JP" sz="3200"/>
              <a:t>・背景/問題</a:t>
            </a:r>
            <a:endParaRPr sz="3200" dirty="0"/>
          </a:p>
          <a:p>
            <a:pPr marL="0" lvl="0" indent="0" algn="l" rtl="0">
              <a:lnSpc>
                <a:spcPct val="90000"/>
              </a:lnSpc>
              <a:spcBef>
                <a:spcPts val="800"/>
              </a:spcBef>
              <a:spcAft>
                <a:spcPts val="0"/>
              </a:spcAft>
              <a:buSzPts val="1400"/>
              <a:buNone/>
            </a:pPr>
            <a:r>
              <a:rPr lang="ja-JP" sz="3200"/>
              <a:t>・研究目的</a:t>
            </a:r>
            <a:endParaRPr sz="3200" dirty="0"/>
          </a:p>
          <a:p>
            <a:pPr marL="0" lvl="0" indent="0" algn="l" rtl="0">
              <a:lnSpc>
                <a:spcPct val="90000"/>
              </a:lnSpc>
              <a:spcBef>
                <a:spcPts val="800"/>
              </a:spcBef>
              <a:spcAft>
                <a:spcPts val="0"/>
              </a:spcAft>
              <a:buSzPts val="1400"/>
              <a:buNone/>
            </a:pPr>
            <a:r>
              <a:rPr lang="ja-JP" sz="3200"/>
              <a:t>・手法</a:t>
            </a:r>
            <a:endParaRPr sz="3200" dirty="0"/>
          </a:p>
          <a:p>
            <a:pPr marL="0" lvl="0" indent="0" algn="l" rtl="0">
              <a:lnSpc>
                <a:spcPct val="90000"/>
              </a:lnSpc>
              <a:spcBef>
                <a:spcPts val="800"/>
              </a:spcBef>
              <a:spcAft>
                <a:spcPts val="0"/>
              </a:spcAft>
              <a:buSzPts val="1400"/>
              <a:buNone/>
            </a:pPr>
            <a:r>
              <a:rPr lang="ja-JP" sz="3200"/>
              <a:t>・結果</a:t>
            </a:r>
            <a:endParaRPr lang="en-US" altLang="ja-JP" sz="3200" dirty="0"/>
          </a:p>
          <a:p>
            <a:pPr marL="0" lvl="0" indent="0" algn="l" rtl="0">
              <a:lnSpc>
                <a:spcPct val="90000"/>
              </a:lnSpc>
              <a:spcBef>
                <a:spcPts val="800"/>
              </a:spcBef>
              <a:spcAft>
                <a:spcPts val="0"/>
              </a:spcAft>
              <a:buSzPts val="1400"/>
              <a:buNone/>
            </a:pPr>
            <a:r>
              <a:rPr lang="ja-JP" altLang="en-US" sz="3200"/>
              <a:t>・まとめ</a:t>
            </a:r>
            <a:endParaRPr sz="3200" dirty="0"/>
          </a:p>
        </p:txBody>
      </p:sp>
      <p:sp>
        <p:nvSpPr>
          <p:cNvPr id="267" name="Google Shape;267;g10f1e74c456_0_3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10f1e74c456_0_4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ja-JP"/>
              <a:t>・背景/問題</a:t>
            </a:r>
            <a:endParaRPr/>
          </a:p>
        </p:txBody>
      </p:sp>
      <p:sp>
        <p:nvSpPr>
          <p:cNvPr id="274" name="Google Shape;274;g10f1e74c456_0_44"/>
          <p:cNvSpPr txBox="1">
            <a:spLocks noGrp="1"/>
          </p:cNvSpPr>
          <p:nvPr>
            <p:ph type="body" idx="1"/>
          </p:nvPr>
        </p:nvSpPr>
        <p:spPr>
          <a:xfrm>
            <a:off x="628650" y="1268044"/>
            <a:ext cx="7886700" cy="2946509"/>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514"/>
              <a:buNone/>
            </a:pPr>
            <a:r>
              <a:rPr lang="ja-JP" u="sng" dirty="0"/>
              <a:t>背景</a:t>
            </a:r>
            <a:endParaRPr u="sng" dirty="0"/>
          </a:p>
          <a:p>
            <a:pPr marL="0" lvl="0" indent="0" algn="l" rtl="0">
              <a:lnSpc>
                <a:spcPct val="90000"/>
              </a:lnSpc>
              <a:spcBef>
                <a:spcPts val="800"/>
              </a:spcBef>
              <a:spcAft>
                <a:spcPts val="0"/>
              </a:spcAft>
              <a:buSzPts val="1514"/>
              <a:buNone/>
            </a:pPr>
            <a:r>
              <a:rPr lang="ja-JP" dirty="0"/>
              <a:t>先行</a:t>
            </a:r>
            <a:r>
              <a:rPr lang="ja-JP"/>
              <a:t>研究</a:t>
            </a:r>
            <a:r>
              <a:rPr lang="ja-JP" altLang="en-US"/>
              <a:t> → </a:t>
            </a:r>
            <a:r>
              <a:rPr lang="ja-JP" altLang="en-US" dirty="0"/>
              <a:t>板寄せ方式が主</a:t>
            </a:r>
            <a:endParaRPr lang="en-US" altLang="ja-JP" dirty="0"/>
          </a:p>
          <a:p>
            <a:pPr marL="800100" lvl="1" indent="-342900">
              <a:buSzPts val="1514"/>
            </a:pPr>
            <a:r>
              <a:rPr lang="ja-JP" dirty="0"/>
              <a:t>板寄せ方式</a:t>
            </a:r>
            <a:r>
              <a:rPr lang="ja-JP" altLang="en-US" dirty="0"/>
              <a:t>の参加者人数と計算時間</a:t>
            </a:r>
            <a:r>
              <a:rPr lang="ja-JP" dirty="0"/>
              <a:t>の</a:t>
            </a:r>
            <a:r>
              <a:rPr lang="ja-JP" altLang="en-US" dirty="0"/>
              <a:t>関係</a:t>
            </a:r>
            <a:endParaRPr lang="en-US" altLang="ja-JP" dirty="0"/>
          </a:p>
          <a:p>
            <a:pPr marL="800100" lvl="1" indent="-342900">
              <a:buSzPts val="1514"/>
            </a:pPr>
            <a:r>
              <a:rPr lang="ja-JP" altLang="en-US" dirty="0"/>
              <a:t>板寄せ方式での計算量の策定</a:t>
            </a:r>
            <a:endParaRPr lang="en-US" altLang="ja-JP" dirty="0"/>
          </a:p>
          <a:p>
            <a:pPr marL="800100" lvl="1" indent="-342900">
              <a:buSzPts val="1514"/>
            </a:pPr>
            <a:endParaRPr dirty="0"/>
          </a:p>
          <a:p>
            <a:pPr marL="0" lvl="0" indent="0" algn="l" rtl="0">
              <a:lnSpc>
                <a:spcPct val="90000"/>
              </a:lnSpc>
              <a:spcBef>
                <a:spcPts val="800"/>
              </a:spcBef>
              <a:spcAft>
                <a:spcPts val="0"/>
              </a:spcAft>
              <a:buSzPts val="1514"/>
              <a:buNone/>
            </a:pPr>
            <a:r>
              <a:rPr lang="ja-JP" altLang="en-US" u="sng" dirty="0"/>
              <a:t>板寄せの</a:t>
            </a:r>
            <a:r>
              <a:rPr lang="ja-JP" u="sng" dirty="0"/>
              <a:t>問題</a:t>
            </a:r>
            <a:endParaRPr u="sng" dirty="0"/>
          </a:p>
          <a:p>
            <a:pPr marL="342900" indent="-342900">
              <a:buSzPts val="1514"/>
            </a:pPr>
            <a:r>
              <a:rPr lang="ja-JP" altLang="en-US" dirty="0"/>
              <a:t>任意のタイミングで取引できない </a:t>
            </a:r>
            <a:r>
              <a:rPr lang="en-US" altLang="ja-JP" dirty="0"/>
              <a:t>(ex. 1</a:t>
            </a:r>
            <a:r>
              <a:rPr lang="ja-JP" altLang="en-US" dirty="0"/>
              <a:t>時間毎等）</a:t>
            </a:r>
            <a:endParaRPr lang="en-US" altLang="ja-JP" dirty="0"/>
          </a:p>
          <a:p>
            <a:pPr marL="342900" indent="-342900">
              <a:buSzPts val="1514"/>
            </a:pPr>
            <a:r>
              <a:rPr lang="ja-JP" altLang="en-US" dirty="0"/>
              <a:t>約定しにくいため、取引自体が成立しづらい</a:t>
            </a:r>
            <a:endParaRPr lang="en-US" altLang="ja-JP" dirty="0"/>
          </a:p>
        </p:txBody>
      </p:sp>
      <p:sp>
        <p:nvSpPr>
          <p:cNvPr id="275" name="Google Shape;275;g10f1e74c456_0_4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11</a:t>
            </a:fld>
            <a:endParaRPr dirty="0"/>
          </a:p>
        </p:txBody>
      </p:sp>
      <p:sp>
        <p:nvSpPr>
          <p:cNvPr id="7" name="Rectangle: Rounded Corners 6">
            <a:extLst>
              <a:ext uri="{FF2B5EF4-FFF2-40B4-BE49-F238E27FC236}">
                <a16:creationId xmlns:a16="http://schemas.microsoft.com/office/drawing/2014/main" id="{F6C565E9-EE63-46CC-995D-72A545D85F76}"/>
              </a:ext>
            </a:extLst>
          </p:cNvPr>
          <p:cNvSpPr/>
          <p:nvPr/>
        </p:nvSpPr>
        <p:spPr>
          <a:xfrm>
            <a:off x="1003113" y="4463935"/>
            <a:ext cx="6851102" cy="440278"/>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lnSpc>
                <a:spcPct val="90000"/>
              </a:lnSpc>
              <a:spcBef>
                <a:spcPts val="800"/>
              </a:spcBef>
              <a:spcAft>
                <a:spcPts val="0"/>
              </a:spcAft>
              <a:buSzPts val="1514"/>
              <a:buNone/>
            </a:pPr>
            <a:r>
              <a:rPr lang="ja-JP" altLang="en-US" sz="2000">
                <a:solidFill>
                  <a:schemeClr val="tx1"/>
                </a:solidFill>
              </a:rPr>
              <a:t>ザラ場のメリット：</a:t>
            </a:r>
            <a:r>
              <a:rPr lang="ja-JP" altLang="en-US" sz="2000" dirty="0">
                <a:solidFill>
                  <a:schemeClr val="tx1"/>
                </a:solidFill>
              </a:rPr>
              <a:t>任意のタイミングで取引可能、約定しやすい</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139700" lvl="0" indent="0" algn="l" rtl="0">
              <a:lnSpc>
                <a:spcPct val="90000"/>
              </a:lnSpc>
              <a:spcBef>
                <a:spcPts val="0"/>
              </a:spcBef>
              <a:spcAft>
                <a:spcPts val="0"/>
              </a:spcAft>
              <a:buSzPts val="1400"/>
              <a:buNone/>
            </a:pPr>
            <a:r>
              <a:rPr lang="ja-JP"/>
              <a:t>・研究目的</a:t>
            </a:r>
            <a:endParaRPr/>
          </a:p>
        </p:txBody>
      </p:sp>
      <p:sp>
        <p:nvSpPr>
          <p:cNvPr id="281" name="Google Shape;281;p22"/>
          <p:cNvSpPr txBox="1"/>
          <p:nvPr/>
        </p:nvSpPr>
        <p:spPr>
          <a:xfrm>
            <a:off x="268350" y="1494189"/>
            <a:ext cx="8607300" cy="2977708"/>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Clr>
                <a:srgbClr val="000000"/>
              </a:buClr>
              <a:buSzPts val="2100"/>
              <a:buFont typeface="Arial"/>
              <a:buNone/>
            </a:pPr>
            <a:r>
              <a:rPr lang="ja-JP" altLang="en-US" sz="2100" b="1" i="0" u="none" strike="noStrike" cap="none" dirty="0">
                <a:solidFill>
                  <a:schemeClr val="dk1"/>
                </a:solidFill>
                <a:latin typeface="Arial"/>
                <a:ea typeface="Arial"/>
                <a:cs typeface="Arial"/>
                <a:sym typeface="Arial"/>
              </a:rPr>
              <a:t>ユーザーにメリットの</a:t>
            </a:r>
            <a:r>
              <a:rPr lang="ja-JP" altLang="en-US" sz="2100" b="1" i="0" u="none" strike="noStrike" cap="none">
                <a:solidFill>
                  <a:schemeClr val="dk1"/>
                </a:solidFill>
                <a:latin typeface="Arial"/>
                <a:ea typeface="Arial"/>
                <a:cs typeface="Arial"/>
                <a:sym typeface="Arial"/>
              </a:rPr>
              <a:t>大きい</a:t>
            </a:r>
            <a:r>
              <a:rPr lang="ja-JP" altLang="en-US" sz="2100" b="1" i="0" u="sng" strike="noStrike" cap="none">
                <a:solidFill>
                  <a:schemeClr val="dk1"/>
                </a:solidFill>
                <a:latin typeface="Arial"/>
                <a:ea typeface="Arial"/>
                <a:cs typeface="Arial"/>
                <a:sym typeface="Arial"/>
              </a:rPr>
              <a:t>ザラ場での</a:t>
            </a:r>
            <a:r>
              <a:rPr lang="ja-JP" altLang="en-US" sz="2100" b="1" u="sng" dirty="0">
                <a:solidFill>
                  <a:schemeClr val="dk1"/>
                </a:solidFill>
              </a:rPr>
              <a:t>手数料（</a:t>
            </a:r>
            <a:r>
              <a:rPr lang="en-US" altLang="ja-JP" sz="2100" b="1" u="sng" dirty="0">
                <a:solidFill>
                  <a:schemeClr val="dk1"/>
                </a:solidFill>
              </a:rPr>
              <a:t>Gas</a:t>
            </a:r>
            <a:r>
              <a:rPr lang="ja-JP" altLang="en-US" sz="2100" b="1" u="sng" dirty="0">
                <a:solidFill>
                  <a:schemeClr val="dk1"/>
                </a:solidFill>
              </a:rPr>
              <a:t>）を検証</a:t>
            </a:r>
            <a:r>
              <a:rPr lang="ja-JP" altLang="en-US" sz="2100" b="1" dirty="0">
                <a:solidFill>
                  <a:schemeClr val="dk1"/>
                </a:solidFill>
              </a:rPr>
              <a:t>し、板寄せに比べて</a:t>
            </a:r>
            <a:r>
              <a:rPr lang="ja-JP" altLang="en-US" sz="2100" b="1" u="sng" dirty="0">
                <a:solidFill>
                  <a:schemeClr val="dk1"/>
                </a:solidFill>
              </a:rPr>
              <a:t>実用的かを明らかにする</a:t>
            </a:r>
            <a:endParaRPr lang="en-US" altLang="ja-JP" sz="2100" b="1" dirty="0">
              <a:solidFill>
                <a:schemeClr val="dk1"/>
              </a:solidFill>
            </a:endParaRPr>
          </a:p>
          <a:p>
            <a:pPr marL="0" marR="0" lvl="0" indent="0" algn="l" rtl="0">
              <a:lnSpc>
                <a:spcPct val="150000"/>
              </a:lnSpc>
              <a:spcBef>
                <a:spcPts val="0"/>
              </a:spcBef>
              <a:spcAft>
                <a:spcPts val="0"/>
              </a:spcAft>
              <a:buClr>
                <a:srgbClr val="000000"/>
              </a:buClr>
              <a:buSzPts val="2100"/>
              <a:buFont typeface="Arial"/>
              <a:buNone/>
            </a:pPr>
            <a:endParaRPr lang="en-US" altLang="ja-JP" sz="2100" b="1" dirty="0">
              <a:solidFill>
                <a:schemeClr val="dk1"/>
              </a:solidFill>
            </a:endParaRPr>
          </a:p>
          <a:p>
            <a:pPr>
              <a:lnSpc>
                <a:spcPct val="150000"/>
              </a:lnSpc>
              <a:buSzPts val="2100"/>
            </a:pPr>
            <a:r>
              <a:rPr lang="ja-JP" altLang="en-US" sz="2100" b="1" dirty="0">
                <a:solidFill>
                  <a:schemeClr val="dk1"/>
                </a:solidFill>
              </a:rPr>
              <a:t>（板寄せ </a:t>
            </a:r>
            <a:r>
              <a:rPr lang="en-US" altLang="ja-JP" sz="2100" b="1" dirty="0">
                <a:solidFill>
                  <a:schemeClr val="dk1"/>
                </a:solidFill>
              </a:rPr>
              <a:t>vs </a:t>
            </a:r>
            <a:r>
              <a:rPr lang="ja-JP" altLang="en-US" sz="2100" b="1">
                <a:solidFill>
                  <a:schemeClr val="dk1"/>
                </a:solidFill>
              </a:rPr>
              <a:t>ザラ場）</a:t>
            </a:r>
            <a:r>
              <a:rPr lang="ja-JP" altLang="en-US" sz="2100" b="1" dirty="0">
                <a:solidFill>
                  <a:schemeClr val="dk1"/>
                </a:solidFill>
              </a:rPr>
              <a:t>比較内容：</a:t>
            </a:r>
            <a:endParaRPr lang="en-US" altLang="ja-JP" sz="21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100"/>
              <a:buFont typeface="Arial"/>
              <a:buNone/>
            </a:pPr>
            <a:r>
              <a:rPr lang="ja-JP" altLang="ja-JP" sz="2100" b="1" i="0" u="none" strike="noStrike" cap="none" dirty="0">
                <a:solidFill>
                  <a:schemeClr val="dk1"/>
                </a:solidFill>
                <a:latin typeface="Arial"/>
                <a:ea typeface="Arial"/>
                <a:cs typeface="Arial"/>
                <a:sym typeface="Arial"/>
              </a:rPr>
              <a:t>・ </a:t>
            </a:r>
            <a:r>
              <a:rPr lang="ja-JP" sz="2100" b="1" i="0" u="none" strike="noStrike" cap="none" dirty="0">
                <a:solidFill>
                  <a:schemeClr val="dk1"/>
                </a:solidFill>
                <a:latin typeface="Arial"/>
                <a:ea typeface="Arial"/>
                <a:cs typeface="Arial"/>
                <a:sym typeface="Arial"/>
              </a:rPr>
              <a:t>1取引</a:t>
            </a:r>
            <a:r>
              <a:rPr lang="ja-JP" altLang="en-US" sz="2100" b="1" i="0" u="none" strike="noStrike" cap="none" dirty="0">
                <a:solidFill>
                  <a:schemeClr val="dk1"/>
                </a:solidFill>
                <a:latin typeface="Arial"/>
                <a:ea typeface="Arial"/>
                <a:cs typeface="Arial"/>
                <a:sym typeface="Arial"/>
              </a:rPr>
              <a:t>あたりの手数料</a:t>
            </a:r>
            <a:endParaRPr sz="21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100"/>
              <a:buFont typeface="Arial"/>
              <a:buNone/>
            </a:pPr>
            <a:r>
              <a:rPr lang="ja-JP" sz="2100" b="1" i="0" u="none" strike="noStrike" cap="none" dirty="0">
                <a:solidFill>
                  <a:schemeClr val="dk1"/>
                </a:solidFill>
                <a:latin typeface="Arial"/>
                <a:ea typeface="Arial"/>
                <a:cs typeface="Arial"/>
                <a:sym typeface="Arial"/>
              </a:rPr>
              <a:t>・</a:t>
            </a:r>
            <a:r>
              <a:rPr lang="en-US" altLang="ja-JP" sz="2100" b="1" i="0" u="none" strike="noStrike" cap="none" dirty="0">
                <a:solidFill>
                  <a:schemeClr val="dk1"/>
                </a:solidFill>
                <a:latin typeface="Arial"/>
                <a:ea typeface="Arial"/>
                <a:cs typeface="Arial"/>
                <a:sym typeface="Arial"/>
              </a:rPr>
              <a:t>P2P</a:t>
            </a:r>
            <a:r>
              <a:rPr lang="ja-JP" altLang="en-US" sz="2100" b="1" i="0" u="none" strike="noStrike" cap="none" dirty="0">
                <a:solidFill>
                  <a:schemeClr val="dk1"/>
                </a:solidFill>
                <a:latin typeface="Arial"/>
                <a:ea typeface="Arial"/>
                <a:cs typeface="Arial"/>
                <a:sym typeface="Arial"/>
              </a:rPr>
              <a:t>電力取引の参加者が増えた場合の手数料増加</a:t>
            </a:r>
            <a:endParaRPr sz="2100" b="1" i="0" u="none" strike="noStrike" cap="none" dirty="0">
              <a:solidFill>
                <a:schemeClr val="dk1"/>
              </a:solidFill>
              <a:latin typeface="Arial"/>
              <a:ea typeface="Arial"/>
              <a:cs typeface="Arial"/>
              <a:sym typeface="Arial"/>
            </a:endParaRPr>
          </a:p>
        </p:txBody>
      </p:sp>
      <p:sp>
        <p:nvSpPr>
          <p:cNvPr id="282" name="Google Shape;28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139700" lvl="0" indent="0" algn="l" rtl="0">
              <a:lnSpc>
                <a:spcPct val="90000"/>
              </a:lnSpc>
              <a:spcBef>
                <a:spcPts val="0"/>
              </a:spcBef>
              <a:spcAft>
                <a:spcPts val="0"/>
              </a:spcAft>
              <a:buSzPts val="1400"/>
              <a:buNone/>
            </a:pPr>
            <a:r>
              <a:rPr lang="ja-JP"/>
              <a:t>・手法-板寄せ方式</a:t>
            </a:r>
            <a:endParaRPr dirty="0"/>
          </a:p>
        </p:txBody>
      </p:sp>
      <p:sp>
        <p:nvSpPr>
          <p:cNvPr id="336" name="Google Shape;336;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13</a:t>
            </a:fld>
            <a:endParaRPr/>
          </a:p>
        </p:txBody>
      </p:sp>
      <p:sp>
        <p:nvSpPr>
          <p:cNvPr id="30" name="Google Shape;351;p24">
            <a:extLst>
              <a:ext uri="{FF2B5EF4-FFF2-40B4-BE49-F238E27FC236}">
                <a16:creationId xmlns:a16="http://schemas.microsoft.com/office/drawing/2014/main" id="{3D8ECE37-3869-3243-BBEE-2A7FBD917FD7}"/>
              </a:ext>
            </a:extLst>
          </p:cNvPr>
          <p:cNvSpPr txBox="1"/>
          <p:nvPr/>
        </p:nvSpPr>
        <p:spPr>
          <a:xfrm>
            <a:off x="2126342" y="4550387"/>
            <a:ext cx="6953862"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altLang="en-US" sz="1800" b="0" i="0" u="none" strike="noStrike" cap="none" dirty="0">
                <a:solidFill>
                  <a:srgbClr val="000000"/>
                </a:solidFill>
                <a:latin typeface="Arial"/>
                <a:ea typeface="Arial"/>
                <a:cs typeface="Arial"/>
                <a:sym typeface="Arial"/>
              </a:rPr>
              <a:t>参加人数を</a:t>
            </a:r>
            <a:r>
              <a:rPr lang="ja-JP" sz="1800" b="0" i="0" u="none" strike="noStrike" cap="none" dirty="0">
                <a:solidFill>
                  <a:srgbClr val="000000"/>
                </a:solidFill>
                <a:latin typeface="Arial"/>
                <a:ea typeface="Arial"/>
                <a:cs typeface="Arial"/>
                <a:sym typeface="Arial"/>
              </a:rPr>
              <a:t>2</a:t>
            </a:r>
            <a:r>
              <a:rPr lang="ja-JP" altLang="en-US" sz="1800" b="0" i="0" u="none" strike="noStrike" cap="none" dirty="0">
                <a:solidFill>
                  <a:srgbClr val="000000"/>
                </a:solidFill>
                <a:latin typeface="Arial"/>
                <a:ea typeface="Arial"/>
                <a:cs typeface="Arial"/>
                <a:sym typeface="Arial"/>
              </a:rPr>
              <a:t>人から</a:t>
            </a:r>
            <a:r>
              <a:rPr lang="ja-JP" sz="1800" b="0" i="0" u="none" strike="noStrike" cap="none" dirty="0">
                <a:solidFill>
                  <a:srgbClr val="000000"/>
                </a:solidFill>
                <a:latin typeface="Arial"/>
                <a:ea typeface="Arial"/>
                <a:cs typeface="Arial"/>
                <a:sym typeface="Arial"/>
              </a:rPr>
              <a:t>10</a:t>
            </a:r>
            <a:r>
              <a:rPr lang="ja-JP" altLang="en-US" sz="1800" b="0" i="0" u="none" strike="noStrike" cap="none" dirty="0">
                <a:solidFill>
                  <a:srgbClr val="000000"/>
                </a:solidFill>
                <a:latin typeface="Arial"/>
                <a:ea typeface="Arial"/>
                <a:cs typeface="Arial"/>
                <a:sym typeface="Arial"/>
              </a:rPr>
              <a:t>人へと増加させて検証</a:t>
            </a:r>
            <a:endParaRPr sz="1400" b="0" i="0" u="none" strike="noStrike" cap="none" dirty="0">
              <a:solidFill>
                <a:srgbClr val="000000"/>
              </a:solidFill>
              <a:latin typeface="Arial"/>
              <a:ea typeface="Arial"/>
              <a:cs typeface="Arial"/>
              <a:sym typeface="Arial"/>
            </a:endParaRPr>
          </a:p>
        </p:txBody>
      </p:sp>
      <p:sp>
        <p:nvSpPr>
          <p:cNvPr id="338" name="Google Shape;338;p24"/>
          <p:cNvSpPr txBox="1"/>
          <p:nvPr/>
        </p:nvSpPr>
        <p:spPr>
          <a:xfrm>
            <a:off x="556986" y="2623078"/>
            <a:ext cx="806418" cy="33948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b="0" i="0" u="none" strike="noStrike" cap="none">
                <a:solidFill>
                  <a:srgbClr val="000000"/>
                </a:solidFill>
                <a:latin typeface="Arial"/>
                <a:ea typeface="Arial"/>
                <a:cs typeface="Arial"/>
                <a:sym typeface="Arial"/>
              </a:rPr>
              <a:t>売り手</a:t>
            </a:r>
            <a:endParaRPr b="0" i="0" u="none" strike="noStrike" cap="none">
              <a:solidFill>
                <a:srgbClr val="000000"/>
              </a:solidFill>
              <a:latin typeface="Arial"/>
              <a:ea typeface="Arial"/>
              <a:cs typeface="Arial"/>
              <a:sym typeface="Arial"/>
            </a:endParaRPr>
          </a:p>
        </p:txBody>
      </p:sp>
      <p:sp>
        <p:nvSpPr>
          <p:cNvPr id="339" name="Google Shape;339;p24"/>
          <p:cNvSpPr txBox="1"/>
          <p:nvPr/>
        </p:nvSpPr>
        <p:spPr>
          <a:xfrm>
            <a:off x="556987" y="3613852"/>
            <a:ext cx="806418" cy="33948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b="0" i="0" u="none" strike="noStrike" cap="none">
                <a:solidFill>
                  <a:srgbClr val="000000"/>
                </a:solidFill>
                <a:latin typeface="Arial"/>
                <a:ea typeface="Arial"/>
                <a:cs typeface="Arial"/>
                <a:sym typeface="Arial"/>
              </a:rPr>
              <a:t>買い手</a:t>
            </a:r>
            <a:endParaRPr b="0" i="0" u="none" strike="noStrike" cap="none" dirty="0">
              <a:solidFill>
                <a:srgbClr val="000000"/>
              </a:solidFill>
              <a:latin typeface="Arial"/>
              <a:ea typeface="Arial"/>
              <a:cs typeface="Arial"/>
              <a:sym typeface="Arial"/>
            </a:endParaRPr>
          </a:p>
        </p:txBody>
      </p:sp>
      <p:sp>
        <p:nvSpPr>
          <p:cNvPr id="340" name="Google Shape;340;p24"/>
          <p:cNvSpPr txBox="1"/>
          <p:nvPr/>
        </p:nvSpPr>
        <p:spPr>
          <a:xfrm>
            <a:off x="7308583" y="2132975"/>
            <a:ext cx="1206767" cy="33948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b="0" i="0" u="none" strike="noStrike" cap="none">
                <a:solidFill>
                  <a:srgbClr val="000000"/>
                </a:solidFill>
                <a:latin typeface="Arial"/>
                <a:ea typeface="Arial"/>
                <a:cs typeface="Arial"/>
                <a:sym typeface="Arial"/>
              </a:rPr>
              <a:t>電力事業者</a:t>
            </a:r>
            <a:endParaRPr b="0" i="0" u="none" strike="noStrike" cap="none">
              <a:solidFill>
                <a:srgbClr val="000000"/>
              </a:solidFill>
              <a:latin typeface="Arial"/>
              <a:ea typeface="Arial"/>
              <a:cs typeface="Arial"/>
              <a:sym typeface="Arial"/>
            </a:endParaRPr>
          </a:p>
        </p:txBody>
      </p:sp>
      <p:sp>
        <p:nvSpPr>
          <p:cNvPr id="341" name="Google Shape;341;p24"/>
          <p:cNvSpPr/>
          <p:nvPr/>
        </p:nvSpPr>
        <p:spPr>
          <a:xfrm>
            <a:off x="2827054" y="1885048"/>
            <a:ext cx="3161974" cy="232279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b="0" i="0" u="none" strike="noStrike" cap="none">
              <a:solidFill>
                <a:schemeClr val="lt1"/>
              </a:solidFill>
              <a:latin typeface="Arial"/>
              <a:ea typeface="Arial"/>
              <a:cs typeface="Arial"/>
              <a:sym typeface="Arial"/>
            </a:endParaRPr>
          </a:p>
        </p:txBody>
      </p:sp>
      <p:sp>
        <p:nvSpPr>
          <p:cNvPr id="342" name="Google Shape;342;p24"/>
          <p:cNvSpPr txBox="1"/>
          <p:nvPr/>
        </p:nvSpPr>
        <p:spPr>
          <a:xfrm>
            <a:off x="3395633" y="1715305"/>
            <a:ext cx="2114088" cy="30773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ja-JP" b="0" i="0" u="none" strike="noStrike" cap="none">
                <a:solidFill>
                  <a:srgbClr val="000000"/>
                </a:solidFill>
                <a:latin typeface="Arial"/>
                <a:ea typeface="Arial"/>
                <a:cs typeface="Arial"/>
                <a:sym typeface="Arial"/>
              </a:rPr>
              <a:t>スマートコントラクト</a:t>
            </a:r>
            <a:endParaRPr b="0" i="0" u="none" strike="noStrike" cap="none" dirty="0">
              <a:solidFill>
                <a:srgbClr val="000000"/>
              </a:solidFill>
              <a:latin typeface="Arial"/>
              <a:ea typeface="Arial"/>
              <a:cs typeface="Arial"/>
              <a:sym typeface="Arial"/>
            </a:endParaRPr>
          </a:p>
        </p:txBody>
      </p:sp>
      <p:sp>
        <p:nvSpPr>
          <p:cNvPr id="343" name="Google Shape;343;p24"/>
          <p:cNvSpPr/>
          <p:nvPr/>
        </p:nvSpPr>
        <p:spPr>
          <a:xfrm>
            <a:off x="3999691" y="2546232"/>
            <a:ext cx="999522" cy="493178"/>
          </a:xfrm>
          <a:prstGeom prst="roundRect">
            <a:avLst>
              <a:gd name="adj" fmla="val 16667"/>
            </a:avLst>
          </a:prstGeom>
          <a:solidFill>
            <a:srgbClr val="7F7F7F"/>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ja-JP" b="0" i="0" u="none" strike="noStrike" cap="none">
                <a:solidFill>
                  <a:schemeClr val="lt1"/>
                </a:solidFill>
                <a:latin typeface="Arial"/>
                <a:ea typeface="Arial"/>
                <a:cs typeface="Arial"/>
                <a:sym typeface="Arial"/>
              </a:rPr>
              <a:t>1. 入札</a:t>
            </a:r>
            <a:endParaRPr b="0" i="0" u="none" strike="noStrike" cap="none" dirty="0">
              <a:solidFill>
                <a:srgbClr val="000000"/>
              </a:solidFill>
              <a:latin typeface="Arial"/>
              <a:ea typeface="Arial"/>
              <a:cs typeface="Arial"/>
              <a:sym typeface="Arial"/>
            </a:endParaRPr>
          </a:p>
        </p:txBody>
      </p:sp>
      <p:sp>
        <p:nvSpPr>
          <p:cNvPr id="344" name="Google Shape;344;p24"/>
          <p:cNvSpPr/>
          <p:nvPr/>
        </p:nvSpPr>
        <p:spPr>
          <a:xfrm>
            <a:off x="3634620" y="3358557"/>
            <a:ext cx="1729664" cy="493178"/>
          </a:xfrm>
          <a:prstGeom prst="roundRect">
            <a:avLst>
              <a:gd name="adj" fmla="val 16667"/>
            </a:avLst>
          </a:prstGeom>
          <a:solidFill>
            <a:srgbClr val="7F7F7F"/>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ja-JP" b="0" i="0" u="none" strike="noStrike" cap="none" dirty="0">
                <a:solidFill>
                  <a:schemeClr val="lt1"/>
                </a:solidFill>
                <a:latin typeface="Arial"/>
                <a:ea typeface="Arial"/>
                <a:cs typeface="Arial"/>
                <a:sym typeface="Arial"/>
              </a:rPr>
              <a:t> </a:t>
            </a:r>
            <a:r>
              <a:rPr lang="ja-JP" b="0" i="0" u="none" strike="noStrike" cap="none">
                <a:solidFill>
                  <a:schemeClr val="lt1"/>
                </a:solidFill>
                <a:latin typeface="Arial"/>
                <a:ea typeface="Arial"/>
                <a:cs typeface="Arial"/>
                <a:sym typeface="Arial"/>
              </a:rPr>
              <a:t>2．</a:t>
            </a:r>
            <a:r>
              <a:rPr lang="ja-JP" altLang="en-US" b="0" i="0" u="none" strike="noStrike" cap="none">
                <a:solidFill>
                  <a:schemeClr val="lt1"/>
                </a:solidFill>
                <a:latin typeface="Arial"/>
                <a:ea typeface="Arial"/>
                <a:cs typeface="Arial"/>
                <a:sym typeface="Arial"/>
              </a:rPr>
              <a:t>板寄せ約定</a:t>
            </a:r>
            <a:endParaRPr b="0" i="0" u="none" strike="noStrike" cap="none" dirty="0">
              <a:solidFill>
                <a:srgbClr val="000000"/>
              </a:solidFill>
              <a:latin typeface="Arial"/>
              <a:ea typeface="Arial"/>
              <a:cs typeface="Arial"/>
              <a:sym typeface="Arial"/>
            </a:endParaRPr>
          </a:p>
        </p:txBody>
      </p:sp>
      <p:cxnSp>
        <p:nvCxnSpPr>
          <p:cNvPr id="345" name="Google Shape;345;p24"/>
          <p:cNvCxnSpPr>
            <a:cxnSpLocks/>
          </p:cNvCxnSpPr>
          <p:nvPr/>
        </p:nvCxnSpPr>
        <p:spPr>
          <a:xfrm>
            <a:off x="1363404" y="3777217"/>
            <a:ext cx="1318209" cy="0"/>
          </a:xfrm>
          <a:prstGeom prst="straightConnector1">
            <a:avLst/>
          </a:prstGeom>
          <a:noFill/>
          <a:ln w="15875" cap="flat" cmpd="sng">
            <a:solidFill>
              <a:schemeClr val="dk1"/>
            </a:solidFill>
            <a:prstDash val="solid"/>
            <a:round/>
            <a:headEnd type="none" w="sm" len="sm"/>
            <a:tailEnd type="none" w="sm" len="sm"/>
          </a:ln>
        </p:spPr>
      </p:cxnSp>
      <p:cxnSp>
        <p:nvCxnSpPr>
          <p:cNvPr id="346" name="Google Shape;346;p24"/>
          <p:cNvCxnSpPr/>
          <p:nvPr/>
        </p:nvCxnSpPr>
        <p:spPr>
          <a:xfrm>
            <a:off x="2651760" y="2779420"/>
            <a:ext cx="0" cy="997797"/>
          </a:xfrm>
          <a:prstGeom prst="straightConnector1">
            <a:avLst/>
          </a:prstGeom>
          <a:noFill/>
          <a:ln w="15875" cap="flat" cmpd="sng">
            <a:solidFill>
              <a:schemeClr val="dk1"/>
            </a:solidFill>
            <a:prstDash val="solid"/>
            <a:round/>
            <a:headEnd type="none" w="sm" len="sm"/>
            <a:tailEnd type="none" w="sm" len="sm"/>
          </a:ln>
        </p:spPr>
      </p:cxnSp>
      <p:cxnSp>
        <p:nvCxnSpPr>
          <p:cNvPr id="347" name="Google Shape;347;p24"/>
          <p:cNvCxnSpPr>
            <a:stCxn id="338" idx="3"/>
            <a:endCxn id="343" idx="1"/>
          </p:cNvCxnSpPr>
          <p:nvPr/>
        </p:nvCxnSpPr>
        <p:spPr>
          <a:xfrm>
            <a:off x="1363404" y="2792821"/>
            <a:ext cx="2636419" cy="0"/>
          </a:xfrm>
          <a:prstGeom prst="straightConnector1">
            <a:avLst/>
          </a:prstGeom>
          <a:noFill/>
          <a:ln w="15875" cap="flat" cmpd="sng">
            <a:solidFill>
              <a:schemeClr val="dk1"/>
            </a:solidFill>
            <a:prstDash val="solid"/>
            <a:round/>
            <a:headEnd type="none" w="sm" len="sm"/>
            <a:tailEnd type="triangle" w="med" len="med"/>
          </a:ln>
        </p:spPr>
      </p:cxnSp>
      <p:cxnSp>
        <p:nvCxnSpPr>
          <p:cNvPr id="348" name="Google Shape;348;p24"/>
          <p:cNvCxnSpPr>
            <a:cxnSpLocks/>
            <a:endCxn id="344" idx="3"/>
          </p:cNvCxnSpPr>
          <p:nvPr/>
        </p:nvCxnSpPr>
        <p:spPr>
          <a:xfrm flipH="1">
            <a:off x="5364285" y="3605147"/>
            <a:ext cx="2626997" cy="0"/>
          </a:xfrm>
          <a:prstGeom prst="straightConnector1">
            <a:avLst/>
          </a:prstGeom>
          <a:noFill/>
          <a:ln w="15875" cap="flat" cmpd="sng">
            <a:solidFill>
              <a:schemeClr val="dk1"/>
            </a:solidFill>
            <a:prstDash val="solid"/>
            <a:round/>
            <a:headEnd type="none" w="sm" len="sm"/>
            <a:tailEnd type="triangle" w="med" len="med"/>
          </a:ln>
        </p:spPr>
      </p:cxnSp>
      <p:cxnSp>
        <p:nvCxnSpPr>
          <p:cNvPr id="349" name="Google Shape;349;p24"/>
          <p:cNvCxnSpPr>
            <a:cxnSpLocks/>
            <a:stCxn id="340" idx="2"/>
          </p:cNvCxnSpPr>
          <p:nvPr/>
        </p:nvCxnSpPr>
        <p:spPr>
          <a:xfrm flipH="1">
            <a:off x="7911966" y="2472460"/>
            <a:ext cx="1" cy="1132687"/>
          </a:xfrm>
          <a:prstGeom prst="straightConnector1">
            <a:avLst/>
          </a:prstGeom>
          <a:noFill/>
          <a:ln w="15875" cap="flat" cmpd="sng">
            <a:solidFill>
              <a:schemeClr val="dk1"/>
            </a:solidFill>
            <a:prstDash val="solid"/>
            <a:round/>
            <a:headEnd type="none" w="sm" len="sm"/>
            <a:tailEnd type="none" w="sm" len="sm"/>
          </a:ln>
        </p:spPr>
      </p:cxnSp>
      <p:sp>
        <p:nvSpPr>
          <p:cNvPr id="350" name="Google Shape;350;p24"/>
          <p:cNvSpPr txBox="1"/>
          <p:nvPr/>
        </p:nvSpPr>
        <p:spPr>
          <a:xfrm>
            <a:off x="816751" y="3166641"/>
            <a:ext cx="2288547" cy="3077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altLang="en-US" dirty="0">
                <a:solidFill>
                  <a:srgbClr val="FF0000"/>
                </a:solidFill>
              </a:rPr>
              <a:t>④入札</a:t>
            </a:r>
            <a:r>
              <a:rPr lang="en-US" altLang="ja-JP" dirty="0">
                <a:solidFill>
                  <a:srgbClr val="FF0000"/>
                </a:solidFill>
              </a:rPr>
              <a:t>:</a:t>
            </a:r>
            <a:r>
              <a:rPr lang="ja-JP" altLang="en-US" dirty="0">
                <a:solidFill>
                  <a:srgbClr val="FF0000"/>
                </a:solidFill>
              </a:rPr>
              <a:t>売買</a:t>
            </a:r>
            <a:r>
              <a:rPr lang="en-US" altLang="ja-JP" dirty="0">
                <a:solidFill>
                  <a:srgbClr val="FF0000"/>
                </a:solidFill>
              </a:rPr>
              <a:t> 2</a:t>
            </a:r>
            <a:r>
              <a:rPr lang="ja-JP" altLang="en-US" dirty="0">
                <a:solidFill>
                  <a:srgbClr val="FF0000"/>
                </a:solidFill>
              </a:rPr>
              <a:t>人追加</a:t>
            </a:r>
            <a:endParaRPr lang="en-US" altLang="ja-JP" dirty="0">
              <a:solidFill>
                <a:srgbClr val="FF0000"/>
              </a:solidFill>
            </a:endParaRPr>
          </a:p>
        </p:txBody>
      </p:sp>
      <p:cxnSp>
        <p:nvCxnSpPr>
          <p:cNvPr id="352" name="Google Shape;352;p24"/>
          <p:cNvCxnSpPr/>
          <p:nvPr/>
        </p:nvCxnSpPr>
        <p:spPr>
          <a:xfrm>
            <a:off x="4571558" y="1279370"/>
            <a:ext cx="1" cy="442509"/>
          </a:xfrm>
          <a:prstGeom prst="straightConnector1">
            <a:avLst/>
          </a:prstGeom>
          <a:noFill/>
          <a:ln w="15875" cap="flat" cmpd="sng">
            <a:solidFill>
              <a:schemeClr val="dk1"/>
            </a:solidFill>
            <a:prstDash val="solid"/>
            <a:round/>
            <a:headEnd type="none" w="sm" len="sm"/>
            <a:tailEnd type="triangle" w="med" len="med"/>
          </a:ln>
        </p:spPr>
      </p:cxnSp>
      <p:cxnSp>
        <p:nvCxnSpPr>
          <p:cNvPr id="353" name="Google Shape;353;p24"/>
          <p:cNvCxnSpPr/>
          <p:nvPr/>
        </p:nvCxnSpPr>
        <p:spPr>
          <a:xfrm rot="10800000">
            <a:off x="4571559" y="1277697"/>
            <a:ext cx="3340407" cy="1673"/>
          </a:xfrm>
          <a:prstGeom prst="straightConnector1">
            <a:avLst/>
          </a:prstGeom>
          <a:noFill/>
          <a:ln w="15875" cap="flat" cmpd="sng">
            <a:solidFill>
              <a:schemeClr val="dk1"/>
            </a:solidFill>
            <a:prstDash val="solid"/>
            <a:round/>
            <a:headEnd type="none" w="sm" len="sm"/>
            <a:tailEnd type="none" w="sm" len="sm"/>
          </a:ln>
        </p:spPr>
      </p:cxnSp>
      <p:sp>
        <p:nvSpPr>
          <p:cNvPr id="355" name="Google Shape;355;p24"/>
          <p:cNvSpPr txBox="1"/>
          <p:nvPr/>
        </p:nvSpPr>
        <p:spPr>
          <a:xfrm>
            <a:off x="5509721" y="935662"/>
            <a:ext cx="216498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b="0" i="0" u="none" strike="noStrike" cap="none" dirty="0">
                <a:solidFill>
                  <a:srgbClr val="FF0000"/>
                </a:solidFill>
                <a:latin typeface="Arial"/>
                <a:ea typeface="Arial"/>
                <a:cs typeface="Arial"/>
                <a:sym typeface="Arial"/>
              </a:rPr>
              <a:t>①</a:t>
            </a:r>
            <a:r>
              <a:rPr lang="ja-JP" altLang="en-US" b="0" i="0" u="none" strike="noStrike" cap="none" dirty="0">
                <a:solidFill>
                  <a:srgbClr val="FF0000"/>
                </a:solidFill>
                <a:latin typeface="Arial"/>
                <a:ea typeface="Arial"/>
                <a:cs typeface="Arial"/>
                <a:sym typeface="Arial"/>
              </a:rPr>
              <a:t>プログラムの有効化</a:t>
            </a:r>
            <a:endParaRPr b="0" i="0" u="none" strike="noStrike" cap="none" dirty="0">
              <a:solidFill>
                <a:srgbClr val="FF0000"/>
              </a:solidFill>
              <a:latin typeface="Arial"/>
              <a:ea typeface="Arial"/>
              <a:cs typeface="Arial"/>
              <a:sym typeface="Arial"/>
            </a:endParaRPr>
          </a:p>
        </p:txBody>
      </p:sp>
      <p:sp>
        <p:nvSpPr>
          <p:cNvPr id="357" name="Google Shape;357;p24"/>
          <p:cNvSpPr txBox="1"/>
          <p:nvPr/>
        </p:nvSpPr>
        <p:spPr>
          <a:xfrm>
            <a:off x="6132603" y="3286365"/>
            <a:ext cx="171116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altLang="en-US" b="0" i="0" u="none" strike="noStrike" cap="none" dirty="0">
                <a:solidFill>
                  <a:srgbClr val="FF0000"/>
                </a:solidFill>
                <a:latin typeface="Arial"/>
                <a:ea typeface="Arial"/>
                <a:cs typeface="Arial"/>
                <a:sym typeface="Arial"/>
              </a:rPr>
              <a:t>⑤ </a:t>
            </a:r>
            <a:r>
              <a:rPr lang="ja-JP" altLang="en-US" dirty="0">
                <a:solidFill>
                  <a:srgbClr val="FF0000"/>
                </a:solidFill>
              </a:rPr>
              <a:t>板寄せを実行</a:t>
            </a:r>
            <a:endParaRPr b="0" i="0" u="none" strike="noStrike" cap="none" dirty="0">
              <a:solidFill>
                <a:srgbClr val="FF0000"/>
              </a:solidFill>
              <a:sym typeface="Arial"/>
            </a:endParaRPr>
          </a:p>
        </p:txBody>
      </p:sp>
      <p:cxnSp>
        <p:nvCxnSpPr>
          <p:cNvPr id="26" name="Google Shape;349;p24">
            <a:extLst>
              <a:ext uri="{FF2B5EF4-FFF2-40B4-BE49-F238E27FC236}">
                <a16:creationId xmlns:a16="http://schemas.microsoft.com/office/drawing/2014/main" id="{D0A015D1-3B34-46F1-B768-E875DB80A37F}"/>
              </a:ext>
            </a:extLst>
          </p:cNvPr>
          <p:cNvCxnSpPr>
            <a:cxnSpLocks/>
            <a:stCxn id="340" idx="0"/>
          </p:cNvCxnSpPr>
          <p:nvPr/>
        </p:nvCxnSpPr>
        <p:spPr>
          <a:xfrm flipV="1">
            <a:off x="7911967" y="1243398"/>
            <a:ext cx="5426" cy="889577"/>
          </a:xfrm>
          <a:prstGeom prst="straightConnector1">
            <a:avLst/>
          </a:prstGeom>
          <a:noFill/>
          <a:ln w="15875" cap="flat" cmpd="sng">
            <a:solidFill>
              <a:schemeClr val="dk1"/>
            </a:solidFill>
            <a:prstDash val="solid"/>
            <a:round/>
            <a:headEnd type="none" w="sm" len="sm"/>
            <a:tailEnd type="none" w="sm" len="sm"/>
          </a:ln>
        </p:spPr>
      </p:cxnSp>
      <p:sp>
        <p:nvSpPr>
          <p:cNvPr id="31" name="TextBox 30">
            <a:extLst>
              <a:ext uri="{FF2B5EF4-FFF2-40B4-BE49-F238E27FC236}">
                <a16:creationId xmlns:a16="http://schemas.microsoft.com/office/drawing/2014/main" id="{D4F957CC-D15B-4793-A2B8-011ED3A6662F}"/>
              </a:ext>
            </a:extLst>
          </p:cNvPr>
          <p:cNvSpPr txBox="1"/>
          <p:nvPr/>
        </p:nvSpPr>
        <p:spPr>
          <a:xfrm>
            <a:off x="1372331" y="3793219"/>
            <a:ext cx="1277144" cy="307777"/>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ja-JP" altLang="en-US" dirty="0">
                <a:solidFill>
                  <a:srgbClr val="FF0000"/>
                </a:solidFill>
              </a:rPr>
              <a:t>②入札：</a:t>
            </a:r>
            <a:r>
              <a:rPr lang="en-US" altLang="ja-JP" dirty="0">
                <a:solidFill>
                  <a:srgbClr val="FF0000"/>
                </a:solidFill>
              </a:rPr>
              <a:t>5</a:t>
            </a:r>
            <a:r>
              <a:rPr lang="ja-JP" altLang="en-US" dirty="0">
                <a:solidFill>
                  <a:srgbClr val="FF0000"/>
                </a:solidFill>
              </a:rPr>
              <a:t>人</a:t>
            </a:r>
            <a:endParaRPr lang="en-US" altLang="ja-JP" dirty="0">
              <a:solidFill>
                <a:srgbClr val="FF0000"/>
              </a:solidFill>
            </a:endParaRPr>
          </a:p>
        </p:txBody>
      </p:sp>
      <p:sp>
        <p:nvSpPr>
          <p:cNvPr id="32" name="TextBox 31">
            <a:extLst>
              <a:ext uri="{FF2B5EF4-FFF2-40B4-BE49-F238E27FC236}">
                <a16:creationId xmlns:a16="http://schemas.microsoft.com/office/drawing/2014/main" id="{B90BDAF1-4BE1-46AF-9478-9421723F21ED}"/>
              </a:ext>
            </a:extLst>
          </p:cNvPr>
          <p:cNvSpPr txBox="1"/>
          <p:nvPr/>
        </p:nvSpPr>
        <p:spPr>
          <a:xfrm>
            <a:off x="1398480" y="2781223"/>
            <a:ext cx="1277144" cy="307777"/>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ja-JP" altLang="en-US" dirty="0">
                <a:solidFill>
                  <a:srgbClr val="FF0000"/>
                </a:solidFill>
              </a:rPr>
              <a:t>②入札：</a:t>
            </a:r>
            <a:r>
              <a:rPr lang="en-US" altLang="ja-JP" dirty="0">
                <a:solidFill>
                  <a:srgbClr val="FF0000"/>
                </a:solidFill>
              </a:rPr>
              <a:t>5</a:t>
            </a:r>
            <a:r>
              <a:rPr lang="ja-JP" altLang="en-US" dirty="0">
                <a:solidFill>
                  <a:srgbClr val="FF0000"/>
                </a:solidFill>
              </a:rPr>
              <a:t>人</a:t>
            </a:r>
            <a:endParaRPr lang="en-US" altLang="ja-JP" dirty="0">
              <a:solidFill>
                <a:srgbClr val="FF0000"/>
              </a:solidFill>
            </a:endParaRPr>
          </a:p>
        </p:txBody>
      </p:sp>
      <p:sp>
        <p:nvSpPr>
          <p:cNvPr id="35" name="TextBox 34">
            <a:extLst>
              <a:ext uri="{FF2B5EF4-FFF2-40B4-BE49-F238E27FC236}">
                <a16:creationId xmlns:a16="http://schemas.microsoft.com/office/drawing/2014/main" id="{57C92B38-B4D9-40C1-8929-821F236CBED0}"/>
              </a:ext>
            </a:extLst>
          </p:cNvPr>
          <p:cNvSpPr txBox="1"/>
          <p:nvPr/>
        </p:nvSpPr>
        <p:spPr>
          <a:xfrm>
            <a:off x="6120921" y="2999469"/>
            <a:ext cx="1602459" cy="307777"/>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ja-JP" altLang="ja-JP" b="0" i="0" u="none" strike="noStrike" cap="none" dirty="0">
                <a:solidFill>
                  <a:srgbClr val="FF0000"/>
                </a:solidFill>
                <a:latin typeface="Arial"/>
                <a:ea typeface="Arial"/>
                <a:cs typeface="Arial"/>
                <a:sym typeface="Arial"/>
              </a:rPr>
              <a:t>③</a:t>
            </a:r>
            <a:r>
              <a:rPr lang="ja-JP" altLang="en-US" dirty="0">
                <a:solidFill>
                  <a:srgbClr val="FF0000"/>
                </a:solidFill>
              </a:rPr>
              <a:t> </a:t>
            </a:r>
            <a:r>
              <a:rPr lang="ja-JP" altLang="en-US" b="0" i="0" u="none" strike="noStrike" cap="none" dirty="0">
                <a:solidFill>
                  <a:srgbClr val="FF0000"/>
                </a:solidFill>
                <a:latin typeface="Arial"/>
                <a:ea typeface="Arial"/>
                <a:cs typeface="Arial"/>
                <a:sym typeface="Arial"/>
              </a:rPr>
              <a:t>板寄せを実行</a:t>
            </a:r>
            <a:endParaRPr lang="en-US" altLang="ja-JP" b="0" i="0" u="none" strike="noStrike" cap="none" dirty="0">
              <a:solidFill>
                <a:srgbClr val="FF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55"/>
                                        </p:tgtEl>
                                        <p:attrNameLst>
                                          <p:attrName>style.visibility</p:attrName>
                                        </p:attrNameLst>
                                      </p:cBhvr>
                                      <p:to>
                                        <p:strVal val="visible"/>
                                      </p:to>
                                    </p:set>
                                    <p:anim calcmode="lin" valueType="num">
                                      <p:cBhvr additive="base">
                                        <p:cTn id="7" dur="500"/>
                                        <p:tgtEl>
                                          <p:spTgt spid="355"/>
                                        </p:tgtEl>
                                        <p:attrNameLst>
                                          <p:attrName>ppt_y</p:attrName>
                                        </p:attrNameLst>
                                      </p:cBhvr>
                                      <p:tavLst>
                                        <p:tav tm="0">
                                          <p:val>
                                            <p:strVal val="#ppt_y+#ppt_h*1.125000"/>
                                          </p:val>
                                        </p:tav>
                                        <p:tav tm="100000">
                                          <p:val>
                                            <p:strVal val="#ppt_y"/>
                                          </p:val>
                                        </p:tav>
                                      </p:tavLst>
                                    </p:anim>
                                    <p:animEffect transition="in" filter="wipe(up)">
                                      <p:cBhvr>
                                        <p:cTn id="8" dur="500"/>
                                        <p:tgtEl>
                                          <p:spTgt spid="35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p:tgtEl>
                                          <p:spTgt spid="32"/>
                                        </p:tgtEl>
                                        <p:attrNameLst>
                                          <p:attrName>ppt_y</p:attrName>
                                        </p:attrNameLst>
                                      </p:cBhvr>
                                      <p:tavLst>
                                        <p:tav tm="0">
                                          <p:val>
                                            <p:strVal val="#ppt_y+#ppt_h*1.125000"/>
                                          </p:val>
                                        </p:tav>
                                        <p:tav tm="100000">
                                          <p:val>
                                            <p:strVal val="#ppt_y"/>
                                          </p:val>
                                        </p:tav>
                                      </p:tavLst>
                                    </p:anim>
                                    <p:animEffect transition="in" filter="wipe(up)">
                                      <p:cBhvr>
                                        <p:cTn id="14" dur="500"/>
                                        <p:tgtEl>
                                          <p:spTgt spid="32"/>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p:tgtEl>
                                          <p:spTgt spid="31"/>
                                        </p:tgtEl>
                                        <p:attrNameLst>
                                          <p:attrName>ppt_y</p:attrName>
                                        </p:attrNameLst>
                                      </p:cBhvr>
                                      <p:tavLst>
                                        <p:tav tm="0">
                                          <p:val>
                                            <p:strVal val="#ppt_y+#ppt_h*1.125000"/>
                                          </p:val>
                                        </p:tav>
                                        <p:tav tm="100000">
                                          <p:val>
                                            <p:strVal val="#ppt_y"/>
                                          </p:val>
                                        </p:tav>
                                      </p:tavLst>
                                    </p:anim>
                                    <p:animEffect transition="in" filter="wipe(up)">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p:tgtEl>
                                          <p:spTgt spid="35"/>
                                        </p:tgtEl>
                                        <p:attrNameLst>
                                          <p:attrName>ppt_y</p:attrName>
                                        </p:attrNameLst>
                                      </p:cBhvr>
                                      <p:tavLst>
                                        <p:tav tm="0">
                                          <p:val>
                                            <p:strVal val="#ppt_y+#ppt_h*1.125000"/>
                                          </p:val>
                                        </p:tav>
                                        <p:tav tm="100000">
                                          <p:val>
                                            <p:strVal val="#ppt_y"/>
                                          </p:val>
                                        </p:tav>
                                      </p:tavLst>
                                    </p:anim>
                                    <p:animEffect transition="in" filter="wipe(up)">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350"/>
                                        </p:tgtEl>
                                        <p:attrNameLst>
                                          <p:attrName>style.visibility</p:attrName>
                                        </p:attrNameLst>
                                      </p:cBhvr>
                                      <p:to>
                                        <p:strVal val="visible"/>
                                      </p:to>
                                    </p:set>
                                    <p:anim calcmode="lin" valueType="num">
                                      <p:cBhvr additive="base">
                                        <p:cTn id="29" dur="500"/>
                                        <p:tgtEl>
                                          <p:spTgt spid="350"/>
                                        </p:tgtEl>
                                        <p:attrNameLst>
                                          <p:attrName>ppt_y</p:attrName>
                                        </p:attrNameLst>
                                      </p:cBhvr>
                                      <p:tavLst>
                                        <p:tav tm="0">
                                          <p:val>
                                            <p:strVal val="#ppt_y+#ppt_h*1.125000"/>
                                          </p:val>
                                        </p:tav>
                                        <p:tav tm="100000">
                                          <p:val>
                                            <p:strVal val="#ppt_y"/>
                                          </p:val>
                                        </p:tav>
                                      </p:tavLst>
                                    </p:anim>
                                    <p:animEffect transition="in" filter="wipe(up)">
                                      <p:cBhvr>
                                        <p:cTn id="30" dur="500"/>
                                        <p:tgtEl>
                                          <p:spTgt spid="350"/>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57"/>
                                        </p:tgtEl>
                                        <p:attrNameLst>
                                          <p:attrName>style.visibility</p:attrName>
                                        </p:attrNameLst>
                                      </p:cBhvr>
                                      <p:to>
                                        <p:strVal val="visible"/>
                                      </p:to>
                                    </p:set>
                                    <p:anim calcmode="lin" valueType="num">
                                      <p:cBhvr additive="base">
                                        <p:cTn id="35" dur="500"/>
                                        <p:tgtEl>
                                          <p:spTgt spid="357"/>
                                        </p:tgtEl>
                                        <p:attrNameLst>
                                          <p:attrName>ppt_y</p:attrName>
                                        </p:attrNameLst>
                                      </p:cBhvr>
                                      <p:tavLst>
                                        <p:tav tm="0">
                                          <p:val>
                                            <p:strVal val="#ppt_y+#ppt_h*1.125000"/>
                                          </p:val>
                                        </p:tav>
                                        <p:tav tm="100000">
                                          <p:val>
                                            <p:strVal val="#ppt_y"/>
                                          </p:val>
                                        </p:tav>
                                      </p:tavLst>
                                    </p:anim>
                                    <p:animEffect transition="in" filter="wipe(up)">
                                      <p:cBhvr>
                                        <p:cTn id="36" dur="500"/>
                                        <p:tgtEl>
                                          <p:spTgt spid="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p:bldP spid="355" grpId="0"/>
      <p:bldP spid="357" grpId="0"/>
      <p:bldP spid="31" grpId="0"/>
      <p:bldP spid="32"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139700" lvl="0" indent="0" algn="l" rtl="0">
              <a:lnSpc>
                <a:spcPct val="90000"/>
              </a:lnSpc>
              <a:spcBef>
                <a:spcPts val="0"/>
              </a:spcBef>
              <a:spcAft>
                <a:spcPts val="0"/>
              </a:spcAft>
              <a:buSzPts val="1400"/>
              <a:buNone/>
            </a:pPr>
            <a:r>
              <a:rPr lang="ja-JP"/>
              <a:t>・手法-ザラ場方式</a:t>
            </a:r>
            <a:endParaRPr/>
          </a:p>
        </p:txBody>
      </p:sp>
      <p:sp>
        <p:nvSpPr>
          <p:cNvPr id="364" name="Google Shape;364;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14</a:t>
            </a:fld>
            <a:endParaRPr/>
          </a:p>
        </p:txBody>
      </p:sp>
      <p:sp>
        <p:nvSpPr>
          <p:cNvPr id="35" name="Google Shape;351;p24">
            <a:extLst>
              <a:ext uri="{FF2B5EF4-FFF2-40B4-BE49-F238E27FC236}">
                <a16:creationId xmlns:a16="http://schemas.microsoft.com/office/drawing/2014/main" id="{1C507835-6F4C-474E-8B66-E0911D33DE4F}"/>
              </a:ext>
            </a:extLst>
          </p:cNvPr>
          <p:cNvSpPr txBox="1"/>
          <p:nvPr/>
        </p:nvSpPr>
        <p:spPr>
          <a:xfrm>
            <a:off x="2245105" y="4086510"/>
            <a:ext cx="6953862"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altLang="en-US" sz="1800" b="0" i="0" u="none" strike="noStrike" cap="none" dirty="0">
                <a:solidFill>
                  <a:srgbClr val="000000"/>
                </a:solidFill>
                <a:latin typeface="Arial"/>
                <a:ea typeface="Arial"/>
                <a:cs typeface="Arial"/>
                <a:sym typeface="Arial"/>
              </a:rPr>
              <a:t>参加人数を</a:t>
            </a:r>
            <a:r>
              <a:rPr lang="ja-JP" sz="1800" b="0" i="0" u="none" strike="noStrike" cap="none" dirty="0">
                <a:solidFill>
                  <a:srgbClr val="000000"/>
                </a:solidFill>
                <a:latin typeface="Arial"/>
                <a:ea typeface="Arial"/>
                <a:cs typeface="Arial"/>
                <a:sym typeface="Arial"/>
              </a:rPr>
              <a:t>2</a:t>
            </a:r>
            <a:r>
              <a:rPr lang="ja-JP" altLang="en-US" sz="1800" b="0" i="0" u="none" strike="noStrike" cap="none" dirty="0">
                <a:solidFill>
                  <a:srgbClr val="000000"/>
                </a:solidFill>
                <a:latin typeface="Arial"/>
                <a:ea typeface="Arial"/>
                <a:cs typeface="Arial"/>
                <a:sym typeface="Arial"/>
              </a:rPr>
              <a:t>人から</a:t>
            </a:r>
            <a:r>
              <a:rPr lang="ja-JP" sz="1800" b="0" i="0" u="none" strike="noStrike" cap="none" dirty="0">
                <a:solidFill>
                  <a:srgbClr val="000000"/>
                </a:solidFill>
                <a:latin typeface="Arial"/>
                <a:ea typeface="Arial"/>
                <a:cs typeface="Arial"/>
                <a:sym typeface="Arial"/>
              </a:rPr>
              <a:t>10</a:t>
            </a:r>
            <a:r>
              <a:rPr lang="ja-JP" altLang="en-US" sz="1800" b="0" i="0" u="none" strike="noStrike" cap="none" dirty="0">
                <a:solidFill>
                  <a:srgbClr val="000000"/>
                </a:solidFill>
                <a:latin typeface="Arial"/>
                <a:ea typeface="Arial"/>
                <a:cs typeface="Arial"/>
                <a:sym typeface="Arial"/>
              </a:rPr>
              <a:t>人へと増加させて検証</a:t>
            </a:r>
            <a:endParaRPr sz="1400" b="0" i="0" u="none" strike="noStrike" cap="none" dirty="0">
              <a:solidFill>
                <a:srgbClr val="000000"/>
              </a:solidFill>
              <a:latin typeface="Arial"/>
              <a:ea typeface="Arial"/>
              <a:cs typeface="Arial"/>
              <a:sym typeface="Arial"/>
            </a:endParaRPr>
          </a:p>
        </p:txBody>
      </p:sp>
      <p:sp>
        <p:nvSpPr>
          <p:cNvPr id="366" name="Google Shape;366;p25"/>
          <p:cNvSpPr txBox="1"/>
          <p:nvPr/>
        </p:nvSpPr>
        <p:spPr>
          <a:xfrm>
            <a:off x="1078736" y="1960567"/>
            <a:ext cx="723275" cy="30777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売り手</a:t>
            </a:r>
            <a:endParaRPr sz="1400" b="0" i="0" u="none" strike="noStrike" cap="none" dirty="0">
              <a:solidFill>
                <a:srgbClr val="000000"/>
              </a:solidFill>
              <a:latin typeface="Arial"/>
              <a:ea typeface="Arial"/>
              <a:cs typeface="Arial"/>
              <a:sym typeface="Arial"/>
            </a:endParaRPr>
          </a:p>
        </p:txBody>
      </p:sp>
      <p:sp>
        <p:nvSpPr>
          <p:cNvPr id="367" name="Google Shape;367;p25"/>
          <p:cNvSpPr txBox="1"/>
          <p:nvPr/>
        </p:nvSpPr>
        <p:spPr>
          <a:xfrm>
            <a:off x="1099779" y="3201816"/>
            <a:ext cx="723275" cy="30777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買い手</a:t>
            </a:r>
            <a:endParaRPr sz="1400" b="0" i="0" u="none" strike="noStrike" cap="none">
              <a:solidFill>
                <a:srgbClr val="000000"/>
              </a:solidFill>
              <a:latin typeface="Arial"/>
              <a:ea typeface="Arial"/>
              <a:cs typeface="Arial"/>
              <a:sym typeface="Arial"/>
            </a:endParaRPr>
          </a:p>
        </p:txBody>
      </p:sp>
      <p:sp>
        <p:nvSpPr>
          <p:cNvPr id="368" name="Google Shape;368;p25"/>
          <p:cNvSpPr txBox="1"/>
          <p:nvPr/>
        </p:nvSpPr>
        <p:spPr>
          <a:xfrm>
            <a:off x="6865622" y="978526"/>
            <a:ext cx="1082348" cy="30777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電力事業者</a:t>
            </a:r>
            <a:endParaRPr sz="1400" b="0" i="0" u="none" strike="noStrike" cap="none">
              <a:solidFill>
                <a:srgbClr val="000000"/>
              </a:solidFill>
              <a:latin typeface="Arial"/>
              <a:ea typeface="Arial"/>
              <a:cs typeface="Arial"/>
              <a:sym typeface="Arial"/>
            </a:endParaRPr>
          </a:p>
        </p:txBody>
      </p:sp>
      <p:sp>
        <p:nvSpPr>
          <p:cNvPr id="369" name="Google Shape;369;p25"/>
          <p:cNvSpPr/>
          <p:nvPr/>
        </p:nvSpPr>
        <p:spPr>
          <a:xfrm>
            <a:off x="3042174" y="1634482"/>
            <a:ext cx="3379694" cy="1919655"/>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70" name="Google Shape;370;p25"/>
          <p:cNvSpPr txBox="1"/>
          <p:nvPr/>
        </p:nvSpPr>
        <p:spPr>
          <a:xfrm>
            <a:off x="3742007" y="1480593"/>
            <a:ext cx="1980029" cy="30777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スマートコントラクト</a:t>
            </a:r>
            <a:endParaRPr sz="1400" b="0" i="0" u="none" strike="noStrike" cap="none">
              <a:solidFill>
                <a:srgbClr val="000000"/>
              </a:solidFill>
              <a:latin typeface="Arial"/>
              <a:ea typeface="Arial"/>
              <a:cs typeface="Arial"/>
              <a:sym typeface="Arial"/>
            </a:endParaRPr>
          </a:p>
        </p:txBody>
      </p:sp>
      <p:sp>
        <p:nvSpPr>
          <p:cNvPr id="371" name="Google Shape;371;p25"/>
          <p:cNvSpPr/>
          <p:nvPr/>
        </p:nvSpPr>
        <p:spPr>
          <a:xfrm>
            <a:off x="3771939" y="2949734"/>
            <a:ext cx="1878239" cy="469507"/>
          </a:xfrm>
          <a:prstGeom prst="roundRect">
            <a:avLst>
              <a:gd name="adj" fmla="val 16667"/>
            </a:avLst>
          </a:prstGeom>
          <a:solidFill>
            <a:srgbClr val="7F7F7F"/>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ltLang="ja-JP" sz="1400" b="0" i="0" u="none" strike="noStrike" cap="none" dirty="0">
                <a:solidFill>
                  <a:schemeClr val="lt1"/>
                </a:solidFill>
                <a:latin typeface="Arial"/>
                <a:ea typeface="Arial"/>
                <a:cs typeface="Arial"/>
                <a:sym typeface="Arial"/>
              </a:rPr>
              <a:t>3. </a:t>
            </a:r>
            <a:r>
              <a:rPr lang="ja-JP" altLang="en-US" sz="1400" b="0" i="0" u="none" strike="noStrike" cap="none">
                <a:solidFill>
                  <a:schemeClr val="lt1"/>
                </a:solidFill>
                <a:latin typeface="Arial"/>
                <a:ea typeface="Arial"/>
                <a:cs typeface="Arial"/>
                <a:sym typeface="Arial"/>
              </a:rPr>
              <a:t>入札</a:t>
            </a:r>
            <a:r>
              <a:rPr lang="en-US" altLang="ja-JP" sz="1400" b="0" i="0" u="none" strike="noStrike" cap="none" dirty="0">
                <a:solidFill>
                  <a:schemeClr val="lt1"/>
                </a:solidFill>
                <a:latin typeface="Arial"/>
                <a:ea typeface="Arial"/>
                <a:cs typeface="Arial"/>
                <a:sym typeface="Arial"/>
              </a:rPr>
              <a:t>&amp;</a:t>
            </a:r>
            <a:r>
              <a:rPr lang="ja-JP" altLang="en-US" sz="1400" b="0" i="0" u="none" strike="noStrike" cap="none">
                <a:solidFill>
                  <a:schemeClr val="lt1"/>
                </a:solidFill>
                <a:latin typeface="Arial"/>
                <a:ea typeface="Arial"/>
                <a:cs typeface="Arial"/>
                <a:sym typeface="Arial"/>
              </a:rPr>
              <a:t>ザラ場取引</a:t>
            </a:r>
            <a:endParaRPr sz="1400" b="0" i="0" u="none" strike="noStrike" cap="none" dirty="0">
              <a:solidFill>
                <a:srgbClr val="000000"/>
              </a:solidFill>
              <a:latin typeface="Arial"/>
              <a:ea typeface="Arial"/>
              <a:cs typeface="Arial"/>
              <a:sym typeface="Arial"/>
            </a:endParaRPr>
          </a:p>
        </p:txBody>
      </p:sp>
      <p:cxnSp>
        <p:nvCxnSpPr>
          <p:cNvPr id="372" name="Google Shape;372;p25"/>
          <p:cNvCxnSpPr>
            <a:cxnSpLocks/>
            <a:stCxn id="367" idx="3"/>
          </p:cNvCxnSpPr>
          <p:nvPr/>
        </p:nvCxnSpPr>
        <p:spPr>
          <a:xfrm flipV="1">
            <a:off x="1823054" y="3349923"/>
            <a:ext cx="685721" cy="5782"/>
          </a:xfrm>
          <a:prstGeom prst="straightConnector1">
            <a:avLst/>
          </a:prstGeom>
          <a:noFill/>
          <a:ln w="15875" cap="flat" cmpd="sng">
            <a:solidFill>
              <a:schemeClr val="dk1"/>
            </a:solidFill>
            <a:prstDash val="solid"/>
            <a:round/>
            <a:headEnd type="none" w="sm" len="sm"/>
            <a:tailEnd type="none" w="sm" len="sm"/>
          </a:ln>
        </p:spPr>
      </p:cxnSp>
      <p:cxnSp>
        <p:nvCxnSpPr>
          <p:cNvPr id="373" name="Google Shape;373;p25"/>
          <p:cNvCxnSpPr>
            <a:cxnSpLocks/>
          </p:cNvCxnSpPr>
          <p:nvPr/>
        </p:nvCxnSpPr>
        <p:spPr>
          <a:xfrm>
            <a:off x="2508775" y="2109991"/>
            <a:ext cx="0" cy="1239932"/>
          </a:xfrm>
          <a:prstGeom prst="straightConnector1">
            <a:avLst/>
          </a:prstGeom>
          <a:noFill/>
          <a:ln w="15875" cap="flat" cmpd="sng">
            <a:solidFill>
              <a:schemeClr val="dk1"/>
            </a:solidFill>
            <a:prstDash val="solid"/>
            <a:round/>
            <a:headEnd type="none" w="sm" len="sm"/>
            <a:tailEnd type="none" w="sm" len="sm"/>
          </a:ln>
        </p:spPr>
      </p:cxnSp>
      <p:cxnSp>
        <p:nvCxnSpPr>
          <p:cNvPr id="374" name="Google Shape;374;p25"/>
          <p:cNvCxnSpPr>
            <a:cxnSpLocks/>
            <a:endCxn id="26" idx="1"/>
          </p:cNvCxnSpPr>
          <p:nvPr/>
        </p:nvCxnSpPr>
        <p:spPr>
          <a:xfrm>
            <a:off x="3363702" y="2114457"/>
            <a:ext cx="886631" cy="0"/>
          </a:xfrm>
          <a:prstGeom prst="straightConnector1">
            <a:avLst/>
          </a:prstGeom>
          <a:noFill/>
          <a:ln w="15875" cap="flat" cmpd="sng">
            <a:solidFill>
              <a:schemeClr val="dk1"/>
            </a:solidFill>
            <a:prstDash val="solid"/>
            <a:round/>
            <a:headEnd type="none" w="sm" len="sm"/>
            <a:tailEnd type="triangle" w="med" len="med"/>
          </a:ln>
        </p:spPr>
      </p:cxnSp>
      <p:cxnSp>
        <p:nvCxnSpPr>
          <p:cNvPr id="375" name="Google Shape;375;p25"/>
          <p:cNvCxnSpPr/>
          <p:nvPr/>
        </p:nvCxnSpPr>
        <p:spPr>
          <a:xfrm>
            <a:off x="4796693" y="1088323"/>
            <a:ext cx="1" cy="401179"/>
          </a:xfrm>
          <a:prstGeom prst="straightConnector1">
            <a:avLst/>
          </a:prstGeom>
          <a:noFill/>
          <a:ln w="15875" cap="flat" cmpd="sng">
            <a:solidFill>
              <a:schemeClr val="dk1"/>
            </a:solidFill>
            <a:prstDash val="solid"/>
            <a:round/>
            <a:headEnd type="none" w="sm" len="sm"/>
            <a:tailEnd type="triangle" w="med" len="med"/>
          </a:ln>
        </p:spPr>
      </p:cxnSp>
      <p:cxnSp>
        <p:nvCxnSpPr>
          <p:cNvPr id="376" name="Google Shape;376;p25"/>
          <p:cNvCxnSpPr/>
          <p:nvPr/>
        </p:nvCxnSpPr>
        <p:spPr>
          <a:xfrm rot="10800000">
            <a:off x="4796694" y="1086805"/>
            <a:ext cx="2068928" cy="24747"/>
          </a:xfrm>
          <a:prstGeom prst="straightConnector1">
            <a:avLst/>
          </a:prstGeom>
          <a:noFill/>
          <a:ln w="15875" cap="flat" cmpd="sng">
            <a:solidFill>
              <a:schemeClr val="dk1"/>
            </a:solidFill>
            <a:prstDash val="solid"/>
            <a:round/>
            <a:headEnd type="none" w="sm" len="sm"/>
            <a:tailEnd type="none" w="sm" len="sm"/>
          </a:ln>
        </p:spPr>
      </p:cxnSp>
      <p:sp>
        <p:nvSpPr>
          <p:cNvPr id="377" name="Google Shape;377;p25"/>
          <p:cNvSpPr txBox="1"/>
          <p:nvPr/>
        </p:nvSpPr>
        <p:spPr>
          <a:xfrm>
            <a:off x="1750994" y="1762845"/>
            <a:ext cx="13771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altLang="en-US" sz="1400" b="0" i="0" u="none" strike="noStrike" cap="none">
                <a:solidFill>
                  <a:srgbClr val="FF0000"/>
                </a:solidFill>
                <a:latin typeface="Arial"/>
                <a:ea typeface="Arial"/>
                <a:cs typeface="Arial"/>
                <a:sym typeface="Arial"/>
              </a:rPr>
              <a:t>②</a:t>
            </a:r>
            <a:r>
              <a:rPr lang="en-US" altLang="ja-JP" sz="1400" b="0" i="0" u="none" strike="noStrike" cap="none" dirty="0">
                <a:solidFill>
                  <a:srgbClr val="FF0000"/>
                </a:solidFill>
                <a:latin typeface="Arial"/>
                <a:ea typeface="Arial"/>
                <a:cs typeface="Arial"/>
                <a:sym typeface="Arial"/>
              </a:rPr>
              <a:t> </a:t>
            </a:r>
            <a:r>
              <a:rPr lang="ja-JP" altLang="en-US" sz="1400" b="0" i="0" u="none" strike="noStrike" cap="none">
                <a:solidFill>
                  <a:srgbClr val="FF0000"/>
                </a:solidFill>
                <a:latin typeface="Arial"/>
                <a:ea typeface="Arial"/>
                <a:cs typeface="Arial"/>
                <a:sym typeface="Arial"/>
              </a:rPr>
              <a:t>入札</a:t>
            </a:r>
            <a:r>
              <a:rPr lang="ja-JP" altLang="en-US">
                <a:solidFill>
                  <a:srgbClr val="FF0000"/>
                </a:solidFill>
              </a:rPr>
              <a:t>：</a:t>
            </a:r>
            <a:r>
              <a:rPr lang="en-US" altLang="ja-JP" dirty="0">
                <a:solidFill>
                  <a:srgbClr val="FF0000"/>
                </a:solidFill>
              </a:rPr>
              <a:t>5</a:t>
            </a:r>
            <a:r>
              <a:rPr lang="ja-JP" sz="1400" b="0" i="0" u="none" strike="noStrike" cap="none">
                <a:solidFill>
                  <a:srgbClr val="FF0000"/>
                </a:solidFill>
                <a:latin typeface="Arial"/>
                <a:ea typeface="Arial"/>
                <a:cs typeface="Arial"/>
                <a:sym typeface="Arial"/>
              </a:rPr>
              <a:t>人</a:t>
            </a:r>
            <a:endParaRPr sz="1400" b="0" i="0" u="none" strike="noStrike" cap="none" dirty="0">
              <a:solidFill>
                <a:srgbClr val="FF0000"/>
              </a:solidFill>
              <a:latin typeface="Arial"/>
              <a:ea typeface="Arial"/>
              <a:cs typeface="Arial"/>
              <a:sym typeface="Arial"/>
            </a:endParaRPr>
          </a:p>
        </p:txBody>
      </p:sp>
      <p:sp>
        <p:nvSpPr>
          <p:cNvPr id="24" name="Google Shape;344;p24">
            <a:extLst>
              <a:ext uri="{FF2B5EF4-FFF2-40B4-BE49-F238E27FC236}">
                <a16:creationId xmlns:a16="http://schemas.microsoft.com/office/drawing/2014/main" id="{AC18C821-31D0-1D43-A1AC-2973CBEFDBC5}"/>
              </a:ext>
            </a:extLst>
          </p:cNvPr>
          <p:cNvSpPr/>
          <p:nvPr/>
        </p:nvSpPr>
        <p:spPr>
          <a:xfrm>
            <a:off x="3901938" y="2410410"/>
            <a:ext cx="1551333" cy="447115"/>
          </a:xfrm>
          <a:prstGeom prst="roundRect">
            <a:avLst>
              <a:gd name="adj" fmla="val 16667"/>
            </a:avLst>
          </a:prstGeom>
          <a:solidFill>
            <a:srgbClr val="7F7F7F"/>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chemeClr val="lt1"/>
                </a:solidFill>
                <a:latin typeface="Arial"/>
                <a:ea typeface="Arial"/>
                <a:cs typeface="Arial"/>
                <a:sym typeface="Arial"/>
              </a:rPr>
              <a:t> 2．</a:t>
            </a:r>
            <a:r>
              <a:rPr lang="ja-JP" altLang="en-US">
                <a:solidFill>
                  <a:schemeClr val="lt1"/>
                </a:solidFill>
              </a:rPr>
              <a:t>板寄せ約定</a:t>
            </a:r>
            <a:endParaRPr sz="1400" b="0" i="0" u="none" strike="noStrike" cap="none" dirty="0">
              <a:solidFill>
                <a:srgbClr val="000000"/>
              </a:solidFill>
              <a:latin typeface="Arial"/>
              <a:ea typeface="Arial"/>
              <a:cs typeface="Arial"/>
              <a:sym typeface="Arial"/>
            </a:endParaRPr>
          </a:p>
        </p:txBody>
      </p:sp>
      <p:sp>
        <p:nvSpPr>
          <p:cNvPr id="26" name="Google Shape;343;p24">
            <a:extLst>
              <a:ext uri="{FF2B5EF4-FFF2-40B4-BE49-F238E27FC236}">
                <a16:creationId xmlns:a16="http://schemas.microsoft.com/office/drawing/2014/main" id="{0C31F502-2BA1-D342-BA7C-FAF8F6365B1B}"/>
              </a:ext>
            </a:extLst>
          </p:cNvPr>
          <p:cNvSpPr/>
          <p:nvPr/>
        </p:nvSpPr>
        <p:spPr>
          <a:xfrm>
            <a:off x="4250333" y="1890899"/>
            <a:ext cx="896470" cy="447115"/>
          </a:xfrm>
          <a:prstGeom prst="roundRect">
            <a:avLst>
              <a:gd name="adj" fmla="val 16667"/>
            </a:avLst>
          </a:prstGeom>
          <a:solidFill>
            <a:srgbClr val="7F7F7F"/>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chemeClr val="lt1"/>
                </a:solidFill>
                <a:latin typeface="Arial"/>
                <a:ea typeface="Arial"/>
                <a:cs typeface="Arial"/>
                <a:sym typeface="Arial"/>
              </a:rPr>
              <a:t>1. 入札</a:t>
            </a:r>
            <a:endParaRPr sz="1400" b="0" i="0" u="none" strike="noStrike" cap="none" dirty="0">
              <a:solidFill>
                <a:srgbClr val="000000"/>
              </a:solidFill>
              <a:latin typeface="Arial"/>
              <a:ea typeface="Arial"/>
              <a:cs typeface="Arial"/>
              <a:sym typeface="Arial"/>
            </a:endParaRPr>
          </a:p>
        </p:txBody>
      </p:sp>
      <p:cxnSp>
        <p:nvCxnSpPr>
          <p:cNvPr id="32" name="Google Shape;348;p24">
            <a:extLst>
              <a:ext uri="{FF2B5EF4-FFF2-40B4-BE49-F238E27FC236}">
                <a16:creationId xmlns:a16="http://schemas.microsoft.com/office/drawing/2014/main" id="{C7EBEAAA-94CE-8E4A-B322-53EB54D1D026}"/>
              </a:ext>
            </a:extLst>
          </p:cNvPr>
          <p:cNvCxnSpPr>
            <a:cxnSpLocks/>
            <a:endCxn id="24" idx="3"/>
          </p:cNvCxnSpPr>
          <p:nvPr/>
        </p:nvCxnSpPr>
        <p:spPr>
          <a:xfrm flipH="1" flipV="1">
            <a:off x="5453271" y="2633968"/>
            <a:ext cx="2023283" cy="20767"/>
          </a:xfrm>
          <a:prstGeom prst="straightConnector1">
            <a:avLst/>
          </a:prstGeom>
          <a:noFill/>
          <a:ln w="15875" cap="flat" cmpd="sng">
            <a:solidFill>
              <a:schemeClr val="dk1"/>
            </a:solidFill>
            <a:prstDash val="solid"/>
            <a:round/>
            <a:headEnd type="none" w="sm" len="sm"/>
            <a:tailEnd type="triangle" w="med" len="med"/>
          </a:ln>
        </p:spPr>
      </p:cxnSp>
      <p:cxnSp>
        <p:nvCxnSpPr>
          <p:cNvPr id="33" name="Google Shape;349;p24">
            <a:extLst>
              <a:ext uri="{FF2B5EF4-FFF2-40B4-BE49-F238E27FC236}">
                <a16:creationId xmlns:a16="http://schemas.microsoft.com/office/drawing/2014/main" id="{E5E566C2-5777-3947-A857-10D91FDA1C1C}"/>
              </a:ext>
            </a:extLst>
          </p:cNvPr>
          <p:cNvCxnSpPr>
            <a:cxnSpLocks/>
          </p:cNvCxnSpPr>
          <p:nvPr/>
        </p:nvCxnSpPr>
        <p:spPr>
          <a:xfrm>
            <a:off x="7476554" y="1286303"/>
            <a:ext cx="0" cy="1368432"/>
          </a:xfrm>
          <a:prstGeom prst="straightConnector1">
            <a:avLst/>
          </a:prstGeom>
          <a:noFill/>
          <a:ln w="15875" cap="flat" cmpd="sng">
            <a:solidFill>
              <a:schemeClr val="dk1"/>
            </a:solidFill>
            <a:prstDash val="solid"/>
            <a:round/>
            <a:headEnd type="none" w="sm" len="sm"/>
            <a:tailEnd type="none" w="sm" len="sm"/>
          </a:ln>
        </p:spPr>
      </p:cxnSp>
      <p:cxnSp>
        <p:nvCxnSpPr>
          <p:cNvPr id="55" name="Google Shape;373;p25">
            <a:extLst>
              <a:ext uri="{FF2B5EF4-FFF2-40B4-BE49-F238E27FC236}">
                <a16:creationId xmlns:a16="http://schemas.microsoft.com/office/drawing/2014/main" id="{D396756F-00B7-264E-9D91-E97742BA8804}"/>
              </a:ext>
            </a:extLst>
          </p:cNvPr>
          <p:cNvCxnSpPr>
            <a:cxnSpLocks/>
          </p:cNvCxnSpPr>
          <p:nvPr/>
        </p:nvCxnSpPr>
        <p:spPr>
          <a:xfrm>
            <a:off x="3363702" y="2110713"/>
            <a:ext cx="0" cy="1091103"/>
          </a:xfrm>
          <a:prstGeom prst="straightConnector1">
            <a:avLst/>
          </a:prstGeom>
          <a:noFill/>
          <a:ln w="15875" cap="flat" cmpd="sng">
            <a:solidFill>
              <a:schemeClr val="dk1"/>
            </a:solidFill>
            <a:prstDash val="solid"/>
            <a:round/>
            <a:headEnd type="none" w="sm" len="sm"/>
            <a:tailEnd type="none" w="sm" len="sm"/>
          </a:ln>
        </p:spPr>
      </p:cxnSp>
      <p:cxnSp>
        <p:nvCxnSpPr>
          <p:cNvPr id="57" name="Google Shape;374;p25">
            <a:extLst>
              <a:ext uri="{FF2B5EF4-FFF2-40B4-BE49-F238E27FC236}">
                <a16:creationId xmlns:a16="http://schemas.microsoft.com/office/drawing/2014/main" id="{30E6902C-ED86-5C4C-B193-42FD0A61D9C9}"/>
              </a:ext>
            </a:extLst>
          </p:cNvPr>
          <p:cNvCxnSpPr>
            <a:cxnSpLocks/>
            <a:endCxn id="371" idx="1"/>
          </p:cNvCxnSpPr>
          <p:nvPr/>
        </p:nvCxnSpPr>
        <p:spPr>
          <a:xfrm>
            <a:off x="3363702" y="3184488"/>
            <a:ext cx="408237" cy="0"/>
          </a:xfrm>
          <a:prstGeom prst="straightConnector1">
            <a:avLst/>
          </a:prstGeom>
          <a:noFill/>
          <a:ln w="15875" cap="flat" cmpd="sng">
            <a:solidFill>
              <a:schemeClr val="dk1"/>
            </a:solidFill>
            <a:prstDash val="solid"/>
            <a:round/>
            <a:headEnd type="none" w="sm" len="sm"/>
            <a:tailEnd type="triangle" w="med" len="med"/>
          </a:ln>
        </p:spPr>
      </p:cxnSp>
      <p:cxnSp>
        <p:nvCxnSpPr>
          <p:cNvPr id="64" name="Google Shape;376;p25">
            <a:extLst>
              <a:ext uri="{FF2B5EF4-FFF2-40B4-BE49-F238E27FC236}">
                <a16:creationId xmlns:a16="http://schemas.microsoft.com/office/drawing/2014/main" id="{9AFDE27E-D523-C342-B438-0EA1D64A64BA}"/>
              </a:ext>
            </a:extLst>
          </p:cNvPr>
          <p:cNvCxnSpPr>
            <a:cxnSpLocks/>
            <a:endCxn id="366" idx="3"/>
          </p:cNvCxnSpPr>
          <p:nvPr/>
        </p:nvCxnSpPr>
        <p:spPr>
          <a:xfrm flipH="1">
            <a:off x="1802011" y="2110713"/>
            <a:ext cx="701928" cy="3743"/>
          </a:xfrm>
          <a:prstGeom prst="straightConnector1">
            <a:avLst/>
          </a:prstGeom>
          <a:noFill/>
          <a:ln w="15875" cap="flat" cmpd="sng">
            <a:solidFill>
              <a:schemeClr val="dk1"/>
            </a:solidFill>
            <a:prstDash val="solid"/>
            <a:round/>
            <a:headEnd type="none" w="sm" len="sm"/>
            <a:tailEnd type="none" w="sm" len="sm"/>
          </a:ln>
        </p:spPr>
      </p:cxnSp>
      <p:cxnSp>
        <p:nvCxnSpPr>
          <p:cNvPr id="71" name="Google Shape;372;p25">
            <a:extLst>
              <a:ext uri="{FF2B5EF4-FFF2-40B4-BE49-F238E27FC236}">
                <a16:creationId xmlns:a16="http://schemas.microsoft.com/office/drawing/2014/main" id="{755BEC1F-0CCA-674E-8F4D-9FB1F494A5A4}"/>
              </a:ext>
            </a:extLst>
          </p:cNvPr>
          <p:cNvCxnSpPr>
            <a:cxnSpLocks/>
          </p:cNvCxnSpPr>
          <p:nvPr/>
        </p:nvCxnSpPr>
        <p:spPr>
          <a:xfrm>
            <a:off x="2519733" y="2729957"/>
            <a:ext cx="843969" cy="0"/>
          </a:xfrm>
          <a:prstGeom prst="straightConnector1">
            <a:avLst/>
          </a:prstGeom>
          <a:noFill/>
          <a:ln w="15875" cap="flat" cmpd="sng">
            <a:solidFill>
              <a:schemeClr val="dk1"/>
            </a:solidFill>
            <a:prstDash val="solid"/>
            <a:round/>
            <a:headEnd type="none" w="sm" len="sm"/>
            <a:tailEnd type="none" w="sm" len="sm"/>
          </a:ln>
        </p:spPr>
      </p:cxnSp>
      <p:sp>
        <p:nvSpPr>
          <p:cNvPr id="31" name="Google Shape;377;p25">
            <a:extLst>
              <a:ext uri="{FF2B5EF4-FFF2-40B4-BE49-F238E27FC236}">
                <a16:creationId xmlns:a16="http://schemas.microsoft.com/office/drawing/2014/main" id="{85498C6C-66A2-2841-98CE-9EF63BB2D0D7}"/>
              </a:ext>
            </a:extLst>
          </p:cNvPr>
          <p:cNvSpPr txBox="1"/>
          <p:nvPr/>
        </p:nvSpPr>
        <p:spPr>
          <a:xfrm>
            <a:off x="1768499" y="3339368"/>
            <a:ext cx="13771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altLang="en-US" sz="1400" b="0" i="0" u="none" strike="noStrike" cap="none">
                <a:solidFill>
                  <a:srgbClr val="FF0000"/>
                </a:solidFill>
                <a:latin typeface="Arial"/>
                <a:ea typeface="Arial"/>
                <a:cs typeface="Arial"/>
                <a:sym typeface="Arial"/>
              </a:rPr>
              <a:t>②</a:t>
            </a:r>
            <a:r>
              <a:rPr lang="en-US" altLang="ja-JP" sz="1400" b="0" i="0" u="none" strike="noStrike" cap="none" dirty="0">
                <a:solidFill>
                  <a:srgbClr val="FF0000"/>
                </a:solidFill>
                <a:latin typeface="Arial"/>
                <a:ea typeface="Arial"/>
                <a:cs typeface="Arial"/>
                <a:sym typeface="Arial"/>
              </a:rPr>
              <a:t> </a:t>
            </a:r>
            <a:r>
              <a:rPr lang="ja-JP" altLang="en-US" sz="1400" b="0" i="0" u="none" strike="noStrike" cap="none">
                <a:solidFill>
                  <a:srgbClr val="FF0000"/>
                </a:solidFill>
                <a:latin typeface="Arial"/>
                <a:ea typeface="Arial"/>
                <a:cs typeface="Arial"/>
                <a:sym typeface="Arial"/>
              </a:rPr>
              <a:t>入札</a:t>
            </a:r>
            <a:r>
              <a:rPr lang="ja-JP" altLang="en-US">
                <a:solidFill>
                  <a:srgbClr val="FF0000"/>
                </a:solidFill>
              </a:rPr>
              <a:t>：</a:t>
            </a:r>
            <a:r>
              <a:rPr lang="en-US" altLang="ja-JP" dirty="0">
                <a:solidFill>
                  <a:srgbClr val="FF0000"/>
                </a:solidFill>
              </a:rPr>
              <a:t>5</a:t>
            </a:r>
            <a:r>
              <a:rPr lang="ja-JP" sz="1400" b="0" i="0" u="none" strike="noStrike" cap="none">
                <a:solidFill>
                  <a:srgbClr val="FF0000"/>
                </a:solidFill>
                <a:latin typeface="Arial"/>
                <a:ea typeface="Arial"/>
                <a:cs typeface="Arial"/>
                <a:sym typeface="Arial"/>
              </a:rPr>
              <a:t>人</a:t>
            </a:r>
            <a:endParaRPr sz="1400" b="0" i="0" u="none" strike="noStrike" cap="none" dirty="0">
              <a:solidFill>
                <a:srgbClr val="FF0000"/>
              </a:solidFill>
              <a:latin typeface="Arial"/>
              <a:ea typeface="Arial"/>
              <a:cs typeface="Arial"/>
              <a:sym typeface="Arial"/>
            </a:endParaRPr>
          </a:p>
        </p:txBody>
      </p:sp>
      <p:sp>
        <p:nvSpPr>
          <p:cNvPr id="34" name="Google Shape;350;p24">
            <a:extLst>
              <a:ext uri="{FF2B5EF4-FFF2-40B4-BE49-F238E27FC236}">
                <a16:creationId xmlns:a16="http://schemas.microsoft.com/office/drawing/2014/main" id="{7B346E3B-804F-C241-B20C-67673474E546}"/>
              </a:ext>
            </a:extLst>
          </p:cNvPr>
          <p:cNvSpPr txBox="1"/>
          <p:nvPr/>
        </p:nvSpPr>
        <p:spPr>
          <a:xfrm>
            <a:off x="523171" y="2483690"/>
            <a:ext cx="228854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altLang="en-US" dirty="0">
                <a:solidFill>
                  <a:srgbClr val="FF0000"/>
                </a:solidFill>
              </a:rPr>
              <a:t>④入札</a:t>
            </a:r>
            <a:r>
              <a:rPr lang="en-US" altLang="ja-JP" dirty="0">
                <a:solidFill>
                  <a:srgbClr val="FF0000"/>
                </a:solidFill>
              </a:rPr>
              <a:t>:</a:t>
            </a:r>
            <a:r>
              <a:rPr lang="ja-JP" altLang="en-US" dirty="0">
                <a:solidFill>
                  <a:srgbClr val="FF0000"/>
                </a:solidFill>
              </a:rPr>
              <a:t>売買</a:t>
            </a:r>
            <a:r>
              <a:rPr lang="en-US" altLang="ja-JP" dirty="0">
                <a:solidFill>
                  <a:srgbClr val="FF0000"/>
                </a:solidFill>
              </a:rPr>
              <a:t> 2</a:t>
            </a:r>
            <a:r>
              <a:rPr lang="ja-JP" altLang="en-US">
                <a:solidFill>
                  <a:srgbClr val="FF0000"/>
                </a:solidFill>
              </a:rPr>
              <a:t>人追加</a:t>
            </a:r>
            <a:endParaRPr lang="en-US" altLang="ja-JP" dirty="0">
              <a:solidFill>
                <a:srgbClr val="FF0000"/>
              </a:solidFill>
            </a:endParaRPr>
          </a:p>
          <a:p>
            <a:pPr marL="0" marR="0" lvl="0" indent="0" algn="l" rtl="0">
              <a:lnSpc>
                <a:spcPct val="100000"/>
              </a:lnSpc>
              <a:spcBef>
                <a:spcPts val="0"/>
              </a:spcBef>
              <a:spcAft>
                <a:spcPts val="0"/>
              </a:spcAft>
              <a:buClr>
                <a:srgbClr val="000000"/>
              </a:buClr>
              <a:buSzPts val="1400"/>
              <a:buFont typeface="Arial"/>
              <a:buNone/>
            </a:pPr>
            <a:r>
              <a:rPr lang="ja-JP" altLang="en-US">
                <a:solidFill>
                  <a:srgbClr val="FF0000"/>
                </a:solidFill>
              </a:rPr>
              <a:t>　　　</a:t>
            </a:r>
            <a:r>
              <a:rPr lang="en-US" altLang="ja-JP" dirty="0">
                <a:solidFill>
                  <a:srgbClr val="FF0000"/>
                </a:solidFill>
              </a:rPr>
              <a:t>  &amp;</a:t>
            </a:r>
            <a:r>
              <a:rPr lang="ja-JP" altLang="en-US">
                <a:solidFill>
                  <a:srgbClr val="FF0000"/>
                </a:solidFill>
              </a:rPr>
              <a:t>取引実行</a:t>
            </a:r>
            <a:endParaRPr lang="en-US" altLang="ja-JP" dirty="0">
              <a:solidFill>
                <a:srgbClr val="FF0000"/>
              </a:solidFill>
            </a:endParaRPr>
          </a:p>
        </p:txBody>
      </p:sp>
      <p:sp>
        <p:nvSpPr>
          <p:cNvPr id="36" name="Google Shape;355;p24">
            <a:extLst>
              <a:ext uri="{FF2B5EF4-FFF2-40B4-BE49-F238E27FC236}">
                <a16:creationId xmlns:a16="http://schemas.microsoft.com/office/drawing/2014/main" id="{E2CA0262-29DB-E14C-968F-17B8E6491A45}"/>
              </a:ext>
            </a:extLst>
          </p:cNvPr>
          <p:cNvSpPr txBox="1"/>
          <p:nvPr/>
        </p:nvSpPr>
        <p:spPr>
          <a:xfrm>
            <a:off x="4984187" y="735080"/>
            <a:ext cx="216498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b="0" i="0" u="none" strike="noStrike" cap="none" dirty="0">
                <a:solidFill>
                  <a:srgbClr val="FF0000"/>
                </a:solidFill>
                <a:latin typeface="Arial"/>
                <a:ea typeface="Arial"/>
                <a:cs typeface="Arial"/>
                <a:sym typeface="Arial"/>
              </a:rPr>
              <a:t>①</a:t>
            </a:r>
            <a:r>
              <a:rPr lang="ja-JP" altLang="en-US" b="0" i="0" u="none" strike="noStrike" cap="none" dirty="0">
                <a:solidFill>
                  <a:srgbClr val="FF0000"/>
                </a:solidFill>
                <a:latin typeface="Arial"/>
                <a:ea typeface="Arial"/>
                <a:cs typeface="Arial"/>
                <a:sym typeface="Arial"/>
              </a:rPr>
              <a:t>プログラムの有効化</a:t>
            </a:r>
            <a:endParaRPr b="0" i="0" u="none" strike="noStrike" cap="none" dirty="0">
              <a:solidFill>
                <a:srgbClr val="FF0000"/>
              </a:solidFill>
              <a:latin typeface="Arial"/>
              <a:ea typeface="Arial"/>
              <a:cs typeface="Arial"/>
              <a:sym typeface="Arial"/>
            </a:endParaRPr>
          </a:p>
        </p:txBody>
      </p:sp>
      <p:sp>
        <p:nvSpPr>
          <p:cNvPr id="37" name="Google Shape;357;p24">
            <a:extLst>
              <a:ext uri="{FF2B5EF4-FFF2-40B4-BE49-F238E27FC236}">
                <a16:creationId xmlns:a16="http://schemas.microsoft.com/office/drawing/2014/main" id="{F6B24538-DB56-C94A-82B8-7AEBD7905620}"/>
              </a:ext>
            </a:extLst>
          </p:cNvPr>
          <p:cNvSpPr txBox="1"/>
          <p:nvPr/>
        </p:nvSpPr>
        <p:spPr>
          <a:xfrm>
            <a:off x="6464912" y="2687941"/>
            <a:ext cx="171116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altLang="en-US">
                <a:solidFill>
                  <a:srgbClr val="FF0000"/>
                </a:solidFill>
              </a:rPr>
              <a:t>③</a:t>
            </a:r>
            <a:r>
              <a:rPr lang="ja-JP" altLang="en-US" b="0" i="0" u="none" strike="noStrike" cap="none">
                <a:solidFill>
                  <a:srgbClr val="FF0000"/>
                </a:solidFill>
                <a:latin typeface="Arial"/>
                <a:ea typeface="Arial"/>
                <a:cs typeface="Arial"/>
                <a:sym typeface="Arial"/>
              </a:rPr>
              <a:t> </a:t>
            </a:r>
            <a:r>
              <a:rPr lang="ja-JP" altLang="en-US" dirty="0">
                <a:solidFill>
                  <a:srgbClr val="FF0000"/>
                </a:solidFill>
              </a:rPr>
              <a:t>板寄せを実行</a:t>
            </a:r>
            <a:endParaRPr b="0" i="0" u="none" strike="noStrike" cap="none" dirty="0">
              <a:solidFill>
                <a:srgbClr val="FF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up)">
                                      <p:cBhvr>
                                        <p:cTn id="8" dur="500"/>
                                        <p:tgtEl>
                                          <p:spTgt spid="3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p:tgtEl>
                                          <p:spTgt spid="31"/>
                                        </p:tgtEl>
                                        <p:attrNameLst>
                                          <p:attrName>ppt_y</p:attrName>
                                        </p:attrNameLst>
                                      </p:cBhvr>
                                      <p:tavLst>
                                        <p:tav tm="0">
                                          <p:val>
                                            <p:strVal val="#ppt_y+#ppt_h*1.125000"/>
                                          </p:val>
                                        </p:tav>
                                        <p:tav tm="100000">
                                          <p:val>
                                            <p:strVal val="#ppt_y"/>
                                          </p:val>
                                        </p:tav>
                                      </p:tavLst>
                                    </p:anim>
                                    <p:animEffect transition="in" filter="wipe(up)">
                                      <p:cBhvr>
                                        <p:cTn id="14" dur="500"/>
                                        <p:tgtEl>
                                          <p:spTgt spid="31"/>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377"/>
                                        </p:tgtEl>
                                        <p:attrNameLst>
                                          <p:attrName>style.visibility</p:attrName>
                                        </p:attrNameLst>
                                      </p:cBhvr>
                                      <p:to>
                                        <p:strVal val="visible"/>
                                      </p:to>
                                    </p:set>
                                    <p:anim calcmode="lin" valueType="num">
                                      <p:cBhvr additive="base">
                                        <p:cTn id="17" dur="500"/>
                                        <p:tgtEl>
                                          <p:spTgt spid="377"/>
                                        </p:tgtEl>
                                        <p:attrNameLst>
                                          <p:attrName>ppt_y</p:attrName>
                                        </p:attrNameLst>
                                      </p:cBhvr>
                                      <p:tavLst>
                                        <p:tav tm="0">
                                          <p:val>
                                            <p:strVal val="#ppt_y+#ppt_h*1.125000"/>
                                          </p:val>
                                        </p:tav>
                                        <p:tav tm="100000">
                                          <p:val>
                                            <p:strVal val="#ppt_y"/>
                                          </p:val>
                                        </p:tav>
                                      </p:tavLst>
                                    </p:anim>
                                    <p:animEffect transition="in" filter="wipe(up)">
                                      <p:cBhvr>
                                        <p:cTn id="18" dur="500"/>
                                        <p:tgtEl>
                                          <p:spTgt spid="37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p:tgtEl>
                                          <p:spTgt spid="37"/>
                                        </p:tgtEl>
                                        <p:attrNameLst>
                                          <p:attrName>ppt_y</p:attrName>
                                        </p:attrNameLst>
                                      </p:cBhvr>
                                      <p:tavLst>
                                        <p:tav tm="0">
                                          <p:val>
                                            <p:strVal val="#ppt_y+#ppt_h*1.125000"/>
                                          </p:val>
                                        </p:tav>
                                        <p:tav tm="100000">
                                          <p:val>
                                            <p:strVal val="#ppt_y"/>
                                          </p:val>
                                        </p:tav>
                                      </p:tavLst>
                                    </p:anim>
                                    <p:animEffect transition="in" filter="wipe(up)">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p:tgtEl>
                                          <p:spTgt spid="34"/>
                                        </p:tgtEl>
                                        <p:attrNameLst>
                                          <p:attrName>ppt_y</p:attrName>
                                        </p:attrNameLst>
                                      </p:cBhvr>
                                      <p:tavLst>
                                        <p:tav tm="0">
                                          <p:val>
                                            <p:strVal val="#ppt_y+#ppt_h*1.125000"/>
                                          </p:val>
                                        </p:tav>
                                        <p:tav tm="100000">
                                          <p:val>
                                            <p:strVal val="#ppt_y"/>
                                          </p:val>
                                        </p:tav>
                                      </p:tavLst>
                                    </p:anim>
                                    <p:animEffect transition="in" filter="wipe(up)">
                                      <p:cBhvr>
                                        <p:cTn id="3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 grpId="0"/>
      <p:bldP spid="31" grpId="0"/>
      <p:bldP spid="34" grpId="0"/>
      <p:bldP spid="36"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139700" lvl="0" indent="0" algn="l" rtl="0">
              <a:lnSpc>
                <a:spcPct val="90000"/>
              </a:lnSpc>
              <a:spcBef>
                <a:spcPts val="0"/>
              </a:spcBef>
              <a:spcAft>
                <a:spcPts val="0"/>
              </a:spcAft>
              <a:buSzPts val="1400"/>
              <a:buNone/>
            </a:pPr>
            <a:r>
              <a:rPr lang="ja-JP" dirty="0"/>
              <a:t>・結果 -</a:t>
            </a:r>
            <a:r>
              <a:rPr lang="ja-JP" sz="3600" dirty="0">
                <a:solidFill>
                  <a:srgbClr val="000000"/>
                </a:solidFill>
              </a:rPr>
              <a:t>全取引の</a:t>
            </a:r>
            <a:r>
              <a:rPr lang="ja-JP" dirty="0"/>
              <a:t>合計</a:t>
            </a:r>
            <a:r>
              <a:rPr lang="ja-JP" sz="3600" dirty="0">
                <a:solidFill>
                  <a:srgbClr val="000000"/>
                </a:solidFill>
              </a:rPr>
              <a:t>Gas手数料</a:t>
            </a:r>
            <a:endParaRPr dirty="0"/>
          </a:p>
        </p:txBody>
      </p:sp>
      <p:sp>
        <p:nvSpPr>
          <p:cNvPr id="388" name="Google Shape;388;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15</a:t>
            </a:fld>
            <a:endParaRPr dirty="0"/>
          </a:p>
        </p:txBody>
      </p:sp>
      <p:graphicFrame>
        <p:nvGraphicFramePr>
          <p:cNvPr id="389" name="Google Shape;389;p26"/>
          <p:cNvGraphicFramePr/>
          <p:nvPr/>
        </p:nvGraphicFramePr>
        <p:xfrm>
          <a:off x="628651" y="1087069"/>
          <a:ext cx="7886699" cy="34992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表 1">
            <a:extLst>
              <a:ext uri="{FF2B5EF4-FFF2-40B4-BE49-F238E27FC236}">
                <a16:creationId xmlns:a16="http://schemas.microsoft.com/office/drawing/2014/main" id="{A5056515-1BDE-0D46-A5F7-72C04F13714E}"/>
              </a:ext>
            </a:extLst>
          </p:cNvPr>
          <p:cNvGraphicFramePr>
            <a:graphicFrameLocks noGrp="1"/>
          </p:cNvGraphicFramePr>
          <p:nvPr/>
        </p:nvGraphicFramePr>
        <p:xfrm>
          <a:off x="4881880" y="2112758"/>
          <a:ext cx="3152139" cy="1493520"/>
        </p:xfrm>
        <a:graphic>
          <a:graphicData uri="http://schemas.openxmlformats.org/drawingml/2006/table">
            <a:tbl>
              <a:tblPr firstRow="1" firstCol="1" bandRow="1">
                <a:tableStyleId>{A0B2BD12-2574-4CA0-A7E6-6FDE8CBB8EDB}</a:tableStyleId>
              </a:tblPr>
              <a:tblGrid>
                <a:gridCol w="1050301">
                  <a:extLst>
                    <a:ext uri="{9D8B030D-6E8A-4147-A177-3AD203B41FA5}">
                      <a16:colId xmlns:a16="http://schemas.microsoft.com/office/drawing/2014/main" val="2573095025"/>
                    </a:ext>
                  </a:extLst>
                </a:gridCol>
                <a:gridCol w="1050919">
                  <a:extLst>
                    <a:ext uri="{9D8B030D-6E8A-4147-A177-3AD203B41FA5}">
                      <a16:colId xmlns:a16="http://schemas.microsoft.com/office/drawing/2014/main" val="3354049161"/>
                    </a:ext>
                  </a:extLst>
                </a:gridCol>
                <a:gridCol w="1050919">
                  <a:extLst>
                    <a:ext uri="{9D8B030D-6E8A-4147-A177-3AD203B41FA5}">
                      <a16:colId xmlns:a16="http://schemas.microsoft.com/office/drawing/2014/main" val="2549263485"/>
                    </a:ext>
                  </a:extLst>
                </a:gridCol>
              </a:tblGrid>
              <a:tr h="371241">
                <a:tc>
                  <a:txBody>
                    <a:bodyPr/>
                    <a:lstStyle/>
                    <a:p>
                      <a:pPr algn="ctr"/>
                      <a:r>
                        <a:rPr lang="ja-JP" altLang="en-US" sz="1400" kern="100" dirty="0">
                          <a:effectLst/>
                          <a:latin typeface="+mn-lt"/>
                          <a:ea typeface="游明朝" panose="02020400000000000000" pitchFamily="18" charset="-128"/>
                          <a:cs typeface="Times New Roman" panose="02020603050405020304" pitchFamily="18" charset="0"/>
                        </a:rPr>
                        <a:t>参加人数</a:t>
                      </a:r>
                      <a:endParaRPr lang="ja-JP" sz="1400" kern="100" dirty="0">
                        <a:effectLst/>
                        <a:latin typeface="+mn-lt"/>
                        <a:ea typeface="游明朝" panose="02020400000000000000" pitchFamily="18" charset="-128"/>
                        <a:cs typeface="Times New Roman" panose="02020603050405020304" pitchFamily="18" charset="0"/>
                      </a:endParaRPr>
                    </a:p>
                  </a:txBody>
                  <a:tcPr marL="68580" marR="68580" marT="0" marB="0" anchor="ctr"/>
                </a:tc>
                <a:tc>
                  <a:txBody>
                    <a:bodyPr/>
                    <a:lstStyle/>
                    <a:p>
                      <a:pPr algn="ctr"/>
                      <a:r>
                        <a:rPr lang="ja-JP" sz="1400" kern="100">
                          <a:effectLst/>
                          <a:latin typeface="+mn-lt"/>
                        </a:rPr>
                        <a:t>ザラ場</a:t>
                      </a:r>
                      <a:endParaRPr lang="en-US" altLang="ja-JP" sz="1400" kern="100" dirty="0">
                        <a:effectLst/>
                        <a:latin typeface="+mn-lt"/>
                      </a:endParaRPr>
                    </a:p>
                    <a:p>
                      <a:pPr algn="ctr"/>
                      <a:r>
                        <a:rPr lang="ja-JP" sz="1400" kern="100">
                          <a:effectLst/>
                          <a:latin typeface="+mn-lt"/>
                        </a:rPr>
                        <a:t>取引数</a:t>
                      </a:r>
                      <a:endParaRPr lang="ja-JP" sz="1400" kern="100">
                        <a:effectLst/>
                        <a:latin typeface="+mn-lt"/>
                        <a:ea typeface="游明朝" panose="02020400000000000000" pitchFamily="18" charset="-128"/>
                        <a:cs typeface="Times New Roman" panose="02020603050405020304" pitchFamily="18" charset="0"/>
                      </a:endParaRPr>
                    </a:p>
                  </a:txBody>
                  <a:tcPr marL="68580" marR="68580" marT="0" marB="0" anchor="ctr"/>
                </a:tc>
                <a:tc>
                  <a:txBody>
                    <a:bodyPr/>
                    <a:lstStyle/>
                    <a:p>
                      <a:pPr algn="ctr"/>
                      <a:r>
                        <a:rPr lang="ja-JP" sz="1400" kern="100" dirty="0">
                          <a:effectLst/>
                          <a:latin typeface="+mn-lt"/>
                        </a:rPr>
                        <a:t>板寄せ</a:t>
                      </a:r>
                      <a:endParaRPr lang="en-US" altLang="ja-JP" sz="1400" kern="100" dirty="0">
                        <a:effectLst/>
                        <a:latin typeface="+mn-lt"/>
                      </a:endParaRPr>
                    </a:p>
                    <a:p>
                      <a:pPr algn="ctr"/>
                      <a:r>
                        <a:rPr lang="ja-JP" sz="1400" kern="100" dirty="0">
                          <a:effectLst/>
                          <a:latin typeface="+mn-lt"/>
                        </a:rPr>
                        <a:t>取引数</a:t>
                      </a:r>
                      <a:endParaRPr lang="ja-JP" sz="1400" kern="100" dirty="0">
                        <a:effectLst/>
                        <a:latin typeface="+mn-lt"/>
                        <a:ea typeface="游明朝" panose="02020400000000000000"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5727420"/>
                  </a:ext>
                </a:extLst>
              </a:tr>
              <a:tr h="185620">
                <a:tc>
                  <a:txBody>
                    <a:bodyPr/>
                    <a:lstStyle/>
                    <a:p>
                      <a:pPr algn="ctr"/>
                      <a:r>
                        <a:rPr lang="en-US" sz="1400" kern="100" dirty="0">
                          <a:effectLst/>
                          <a:latin typeface="+mn-lt"/>
                        </a:rPr>
                        <a:t>2</a:t>
                      </a:r>
                      <a:endParaRPr lang="ja-JP" sz="1400" kern="100">
                        <a:effectLst/>
                        <a:latin typeface="+mn-lt"/>
                        <a:ea typeface="游明朝" panose="02020400000000000000" pitchFamily="18" charset="-128"/>
                        <a:cs typeface="Times New Roman" panose="02020603050405020304" pitchFamily="18" charset="0"/>
                      </a:endParaRPr>
                    </a:p>
                  </a:txBody>
                  <a:tcPr marL="68580" marR="68580" marT="0" marB="0"/>
                </a:tc>
                <a:tc>
                  <a:txBody>
                    <a:bodyPr/>
                    <a:lstStyle/>
                    <a:p>
                      <a:pPr algn="ctr"/>
                      <a:r>
                        <a:rPr lang="en-US" sz="1400" kern="100" dirty="0">
                          <a:effectLst/>
                          <a:latin typeface="+mn-lt"/>
                        </a:rPr>
                        <a:t>3</a:t>
                      </a:r>
                      <a:endParaRPr lang="ja-JP" sz="1400" kern="100" dirty="0">
                        <a:effectLst/>
                        <a:latin typeface="+mn-lt"/>
                        <a:ea typeface="游明朝" panose="02020400000000000000" pitchFamily="18" charset="-128"/>
                        <a:cs typeface="Times New Roman" panose="02020603050405020304" pitchFamily="18" charset="0"/>
                      </a:endParaRPr>
                    </a:p>
                  </a:txBody>
                  <a:tcPr marL="68580" marR="68580" marT="0" marB="0"/>
                </a:tc>
                <a:tc>
                  <a:txBody>
                    <a:bodyPr/>
                    <a:lstStyle/>
                    <a:p>
                      <a:pPr algn="ctr"/>
                      <a:r>
                        <a:rPr lang="en-US" sz="1400" kern="100">
                          <a:effectLst/>
                          <a:latin typeface="+mn-lt"/>
                        </a:rPr>
                        <a:t>3</a:t>
                      </a:r>
                      <a:endParaRPr lang="ja-JP" sz="1400" kern="100">
                        <a:effectLst/>
                        <a:latin typeface="+mn-lt"/>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602794641"/>
                  </a:ext>
                </a:extLst>
              </a:tr>
              <a:tr h="185620">
                <a:tc>
                  <a:txBody>
                    <a:bodyPr/>
                    <a:lstStyle/>
                    <a:p>
                      <a:pPr algn="ctr"/>
                      <a:r>
                        <a:rPr lang="en-US" sz="1400" kern="100">
                          <a:effectLst/>
                          <a:latin typeface="+mn-lt"/>
                        </a:rPr>
                        <a:t>4</a:t>
                      </a:r>
                      <a:endParaRPr lang="ja-JP" sz="1400" kern="100">
                        <a:effectLst/>
                        <a:latin typeface="+mn-lt"/>
                        <a:ea typeface="游明朝" panose="02020400000000000000" pitchFamily="18" charset="-128"/>
                        <a:cs typeface="Times New Roman" panose="02020603050405020304" pitchFamily="18" charset="0"/>
                      </a:endParaRPr>
                    </a:p>
                  </a:txBody>
                  <a:tcPr marL="68580" marR="68580" marT="0" marB="0"/>
                </a:tc>
                <a:tc>
                  <a:txBody>
                    <a:bodyPr/>
                    <a:lstStyle/>
                    <a:p>
                      <a:pPr algn="ctr"/>
                      <a:r>
                        <a:rPr lang="en-US" sz="1400" kern="100" dirty="0">
                          <a:effectLst/>
                          <a:latin typeface="+mn-lt"/>
                        </a:rPr>
                        <a:t>3</a:t>
                      </a:r>
                      <a:endParaRPr lang="ja-JP" sz="1400" kern="100">
                        <a:effectLst/>
                        <a:latin typeface="+mn-lt"/>
                        <a:ea typeface="游明朝" panose="02020400000000000000" pitchFamily="18" charset="-128"/>
                        <a:cs typeface="Times New Roman" panose="02020603050405020304" pitchFamily="18" charset="0"/>
                      </a:endParaRPr>
                    </a:p>
                  </a:txBody>
                  <a:tcPr marL="68580" marR="68580" marT="0" marB="0"/>
                </a:tc>
                <a:tc>
                  <a:txBody>
                    <a:bodyPr/>
                    <a:lstStyle/>
                    <a:p>
                      <a:pPr algn="ctr"/>
                      <a:r>
                        <a:rPr lang="en-US" sz="1400" kern="100" dirty="0">
                          <a:effectLst/>
                          <a:latin typeface="+mn-lt"/>
                        </a:rPr>
                        <a:t>3</a:t>
                      </a:r>
                      <a:endParaRPr lang="ja-JP" sz="1400" kern="100" dirty="0">
                        <a:effectLst/>
                        <a:latin typeface="+mn-lt"/>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537319899"/>
                  </a:ext>
                </a:extLst>
              </a:tr>
              <a:tr h="185620">
                <a:tc>
                  <a:txBody>
                    <a:bodyPr/>
                    <a:lstStyle/>
                    <a:p>
                      <a:pPr algn="ctr"/>
                      <a:r>
                        <a:rPr lang="en-US" sz="1400" kern="100">
                          <a:effectLst/>
                          <a:latin typeface="+mn-lt"/>
                        </a:rPr>
                        <a:t>6</a:t>
                      </a:r>
                      <a:endParaRPr lang="ja-JP" sz="1400" kern="100">
                        <a:effectLst/>
                        <a:latin typeface="+mn-lt"/>
                        <a:ea typeface="游明朝" panose="02020400000000000000" pitchFamily="18" charset="-128"/>
                        <a:cs typeface="Times New Roman" panose="02020603050405020304" pitchFamily="18" charset="0"/>
                      </a:endParaRPr>
                    </a:p>
                  </a:txBody>
                  <a:tcPr marL="68580" marR="68580" marT="0" marB="0"/>
                </a:tc>
                <a:tc>
                  <a:txBody>
                    <a:bodyPr/>
                    <a:lstStyle/>
                    <a:p>
                      <a:pPr algn="ctr"/>
                      <a:r>
                        <a:rPr lang="en-US" sz="1400" kern="100" dirty="0">
                          <a:effectLst/>
                          <a:latin typeface="+mn-lt"/>
                        </a:rPr>
                        <a:t>5</a:t>
                      </a:r>
                      <a:endParaRPr lang="ja-JP" sz="1400" kern="100" dirty="0">
                        <a:effectLst/>
                        <a:latin typeface="+mn-lt"/>
                        <a:ea typeface="游明朝" panose="02020400000000000000" pitchFamily="18" charset="-128"/>
                        <a:cs typeface="Times New Roman" panose="02020603050405020304" pitchFamily="18" charset="0"/>
                      </a:endParaRPr>
                    </a:p>
                  </a:txBody>
                  <a:tcPr marL="68580" marR="68580" marT="0" marB="0"/>
                </a:tc>
                <a:tc>
                  <a:txBody>
                    <a:bodyPr/>
                    <a:lstStyle/>
                    <a:p>
                      <a:pPr algn="ctr"/>
                      <a:r>
                        <a:rPr lang="en-US" sz="1400" kern="100" dirty="0">
                          <a:effectLst/>
                          <a:latin typeface="+mn-lt"/>
                        </a:rPr>
                        <a:t>5</a:t>
                      </a:r>
                      <a:endParaRPr lang="ja-JP" sz="1400" kern="100" dirty="0">
                        <a:effectLst/>
                        <a:latin typeface="+mn-lt"/>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714876157"/>
                  </a:ext>
                </a:extLst>
              </a:tr>
              <a:tr h="185620">
                <a:tc>
                  <a:txBody>
                    <a:bodyPr/>
                    <a:lstStyle/>
                    <a:p>
                      <a:pPr algn="ctr"/>
                      <a:r>
                        <a:rPr lang="en-US" sz="1400" kern="100">
                          <a:effectLst/>
                          <a:latin typeface="+mn-lt"/>
                        </a:rPr>
                        <a:t>8</a:t>
                      </a:r>
                      <a:endParaRPr lang="ja-JP" sz="1400" kern="100">
                        <a:effectLst/>
                        <a:latin typeface="+mn-lt"/>
                        <a:ea typeface="游明朝" panose="02020400000000000000" pitchFamily="18" charset="-128"/>
                        <a:cs typeface="Times New Roman" panose="02020603050405020304" pitchFamily="18" charset="0"/>
                      </a:endParaRPr>
                    </a:p>
                  </a:txBody>
                  <a:tcPr marL="68580" marR="68580" marT="0" marB="0"/>
                </a:tc>
                <a:tc>
                  <a:txBody>
                    <a:bodyPr/>
                    <a:lstStyle/>
                    <a:p>
                      <a:pPr algn="ctr"/>
                      <a:r>
                        <a:rPr lang="en-US" sz="1400" kern="100" dirty="0">
                          <a:effectLst/>
                          <a:latin typeface="+mn-lt"/>
                        </a:rPr>
                        <a:t>5</a:t>
                      </a:r>
                      <a:endParaRPr lang="ja-JP" sz="1400" kern="100">
                        <a:effectLst/>
                        <a:latin typeface="+mn-lt"/>
                        <a:ea typeface="游明朝" panose="02020400000000000000" pitchFamily="18" charset="-128"/>
                        <a:cs typeface="Times New Roman" panose="02020603050405020304" pitchFamily="18" charset="0"/>
                      </a:endParaRPr>
                    </a:p>
                  </a:txBody>
                  <a:tcPr marL="68580" marR="68580" marT="0" marB="0"/>
                </a:tc>
                <a:tc>
                  <a:txBody>
                    <a:bodyPr/>
                    <a:lstStyle/>
                    <a:p>
                      <a:pPr algn="ctr"/>
                      <a:r>
                        <a:rPr lang="en-US" sz="1400" kern="100" dirty="0">
                          <a:effectLst/>
                          <a:latin typeface="+mn-lt"/>
                        </a:rPr>
                        <a:t>5</a:t>
                      </a:r>
                      <a:endParaRPr lang="ja-JP" sz="1400" kern="100" dirty="0">
                        <a:effectLst/>
                        <a:latin typeface="+mn-lt"/>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4142255348"/>
                  </a:ext>
                </a:extLst>
              </a:tr>
              <a:tr h="185620">
                <a:tc>
                  <a:txBody>
                    <a:bodyPr/>
                    <a:lstStyle/>
                    <a:p>
                      <a:pPr algn="ctr"/>
                      <a:r>
                        <a:rPr lang="en-US" sz="1400" kern="100" dirty="0">
                          <a:solidFill>
                            <a:srgbClr val="FF0000"/>
                          </a:solidFill>
                          <a:effectLst/>
                          <a:latin typeface="+mn-lt"/>
                        </a:rPr>
                        <a:t>10</a:t>
                      </a:r>
                      <a:endParaRPr lang="ja-JP" sz="1400" kern="100" dirty="0">
                        <a:solidFill>
                          <a:srgbClr val="FF0000"/>
                        </a:solidFill>
                        <a:effectLst/>
                        <a:latin typeface="+mn-lt"/>
                        <a:ea typeface="游明朝" panose="02020400000000000000" pitchFamily="18" charset="-128"/>
                        <a:cs typeface="Times New Roman" panose="02020603050405020304" pitchFamily="18" charset="0"/>
                      </a:endParaRPr>
                    </a:p>
                  </a:txBody>
                  <a:tcPr marL="68580" marR="68580" marT="0" marB="0"/>
                </a:tc>
                <a:tc>
                  <a:txBody>
                    <a:bodyPr/>
                    <a:lstStyle/>
                    <a:p>
                      <a:pPr algn="ctr"/>
                      <a:r>
                        <a:rPr lang="en-US" sz="1400" b="1" kern="100" dirty="0">
                          <a:solidFill>
                            <a:srgbClr val="FF0000"/>
                          </a:solidFill>
                          <a:effectLst/>
                          <a:latin typeface="+mn-lt"/>
                        </a:rPr>
                        <a:t>9</a:t>
                      </a:r>
                      <a:endParaRPr lang="ja-JP" sz="1400" b="1" kern="100" dirty="0">
                        <a:solidFill>
                          <a:srgbClr val="FF0000"/>
                        </a:solidFill>
                        <a:effectLst/>
                        <a:latin typeface="+mn-lt"/>
                        <a:ea typeface="游明朝" panose="02020400000000000000" pitchFamily="18" charset="-128"/>
                        <a:cs typeface="Times New Roman" panose="02020603050405020304" pitchFamily="18" charset="0"/>
                      </a:endParaRPr>
                    </a:p>
                  </a:txBody>
                  <a:tcPr marL="68580" marR="68580" marT="0" marB="0"/>
                </a:tc>
                <a:tc>
                  <a:txBody>
                    <a:bodyPr/>
                    <a:lstStyle/>
                    <a:p>
                      <a:pPr algn="ctr"/>
                      <a:r>
                        <a:rPr lang="en-US" sz="1400" b="1" kern="100" dirty="0">
                          <a:solidFill>
                            <a:srgbClr val="FF0000"/>
                          </a:solidFill>
                          <a:effectLst/>
                          <a:latin typeface="+mn-lt"/>
                        </a:rPr>
                        <a:t>6</a:t>
                      </a:r>
                      <a:endParaRPr lang="ja-JP" sz="1400" b="1" kern="100" dirty="0">
                        <a:solidFill>
                          <a:srgbClr val="FF0000"/>
                        </a:solidFill>
                        <a:effectLst/>
                        <a:latin typeface="+mn-lt"/>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325682469"/>
                  </a:ext>
                </a:extLst>
              </a:tr>
            </a:tbl>
          </a:graphicData>
        </a:graphic>
      </p:graphicFrame>
      <p:sp>
        <p:nvSpPr>
          <p:cNvPr id="9" name="TextBox 8">
            <a:extLst>
              <a:ext uri="{FF2B5EF4-FFF2-40B4-BE49-F238E27FC236}">
                <a16:creationId xmlns:a16="http://schemas.microsoft.com/office/drawing/2014/main" id="{FA560DFF-5C7C-4C5D-9213-534B4E3AA0E8}"/>
              </a:ext>
            </a:extLst>
          </p:cNvPr>
          <p:cNvSpPr txBox="1"/>
          <p:nvPr/>
        </p:nvSpPr>
        <p:spPr>
          <a:xfrm>
            <a:off x="1571624" y="4220170"/>
            <a:ext cx="6000751" cy="923330"/>
          </a:xfrm>
          <a:prstGeom prst="rect">
            <a:avLst/>
          </a:prstGeom>
          <a:noFill/>
        </p:spPr>
        <p:txBody>
          <a:bodyPr wrap="square">
            <a:spAutoFit/>
          </a:bodyPr>
          <a:lstStyle/>
          <a:p>
            <a:r>
              <a:rPr lang="ja-JP" altLang="en-US" sz="1800"/>
              <a:t>新規参加者</a:t>
            </a:r>
            <a:r>
              <a:rPr lang="en-US" altLang="ja-JP" sz="1800" dirty="0"/>
              <a:t>10</a:t>
            </a:r>
            <a:r>
              <a:rPr lang="ja-JP" altLang="en-US" sz="1800" dirty="0"/>
              <a:t>人：</a:t>
            </a:r>
            <a:endParaRPr lang="en-US" altLang="ja-JP" sz="1800" dirty="0"/>
          </a:p>
          <a:p>
            <a:pPr marL="285750" indent="-285750">
              <a:buFont typeface="Arial" panose="020B0604020202020204" pitchFamily="34" charset="0"/>
              <a:buChar char="•"/>
            </a:pPr>
            <a:r>
              <a:rPr lang="ja-JP" altLang="en-US" sz="1800"/>
              <a:t>総手数料が約</a:t>
            </a:r>
            <a:r>
              <a:rPr lang="en-US" altLang="ja-JP" sz="1800" b="1" dirty="0">
                <a:solidFill>
                  <a:srgbClr val="FF0000"/>
                </a:solidFill>
              </a:rPr>
              <a:t>4.2</a:t>
            </a:r>
            <a:r>
              <a:rPr lang="ja-JP" altLang="en-US" sz="1800" b="1">
                <a:solidFill>
                  <a:srgbClr val="FF0000"/>
                </a:solidFill>
              </a:rPr>
              <a:t>万円</a:t>
            </a:r>
            <a:r>
              <a:rPr lang="ja-JP" altLang="en-US" sz="1800"/>
              <a:t>板寄せが有利</a:t>
            </a:r>
            <a:endParaRPr lang="en-US" altLang="ja-JP" sz="1800" dirty="0"/>
          </a:p>
          <a:p>
            <a:pPr marL="285750" indent="-285750">
              <a:buFont typeface="Arial" panose="020B0604020202020204" pitchFamily="34" charset="0"/>
              <a:buChar char="•"/>
            </a:pPr>
            <a:r>
              <a:rPr lang="ja-JP" altLang="en-US" sz="1800"/>
              <a:t>総取引数がザラ場が有利</a:t>
            </a:r>
            <a:endParaRPr lang="en-US" altLang="ja-JP" sz="1800" dirty="0"/>
          </a:p>
        </p:txBody>
      </p:sp>
      <p:sp>
        <p:nvSpPr>
          <p:cNvPr id="10" name="円/楕円 1">
            <a:extLst>
              <a:ext uri="{FF2B5EF4-FFF2-40B4-BE49-F238E27FC236}">
                <a16:creationId xmlns:a16="http://schemas.microsoft.com/office/drawing/2014/main" id="{34B14911-0220-416D-A8C3-682E891F1E9F}"/>
              </a:ext>
            </a:extLst>
          </p:cNvPr>
          <p:cNvSpPr/>
          <p:nvPr/>
        </p:nvSpPr>
        <p:spPr>
          <a:xfrm>
            <a:off x="7882255" y="1245567"/>
            <a:ext cx="481330" cy="73500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139700" lvl="0" indent="0" algn="l" rtl="0">
              <a:lnSpc>
                <a:spcPct val="90000"/>
              </a:lnSpc>
              <a:spcBef>
                <a:spcPts val="0"/>
              </a:spcBef>
              <a:spcAft>
                <a:spcPts val="0"/>
              </a:spcAft>
              <a:buSzPts val="1400"/>
              <a:buNone/>
            </a:pPr>
            <a:r>
              <a:rPr lang="ja-JP"/>
              <a:t>・結果 -</a:t>
            </a:r>
            <a:r>
              <a:rPr lang="ja-JP" sz="3600">
                <a:solidFill>
                  <a:srgbClr val="000000"/>
                </a:solidFill>
              </a:rPr>
              <a:t>1取引ごとのGas手数料</a:t>
            </a:r>
            <a:endParaRPr/>
          </a:p>
        </p:txBody>
      </p:sp>
      <p:sp>
        <p:nvSpPr>
          <p:cNvPr id="398" name="Google Shape;398;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16</a:t>
            </a:fld>
            <a:endParaRPr/>
          </a:p>
        </p:txBody>
      </p:sp>
      <p:graphicFrame>
        <p:nvGraphicFramePr>
          <p:cNvPr id="399" name="Google Shape;399;p27"/>
          <p:cNvGraphicFramePr/>
          <p:nvPr/>
        </p:nvGraphicFramePr>
        <p:xfrm>
          <a:off x="782320" y="1116419"/>
          <a:ext cx="6731155" cy="3526701"/>
        </p:xfrm>
        <a:graphic>
          <a:graphicData uri="http://schemas.openxmlformats.org/drawingml/2006/chart">
            <c:chart xmlns:c="http://schemas.openxmlformats.org/drawingml/2006/chart" xmlns:r="http://schemas.openxmlformats.org/officeDocument/2006/relationships" r:id="rId3"/>
          </a:graphicData>
        </a:graphic>
      </p:graphicFrame>
      <p:sp>
        <p:nvSpPr>
          <p:cNvPr id="400" name="Google Shape;400;p27"/>
          <p:cNvSpPr txBox="1"/>
          <p:nvPr/>
        </p:nvSpPr>
        <p:spPr>
          <a:xfrm>
            <a:off x="7367646" y="2783904"/>
            <a:ext cx="1646400"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1" i="0" u="none" strike="noStrike" cap="none">
                <a:solidFill>
                  <a:schemeClr val="tx1"/>
                </a:solidFill>
                <a:latin typeface="Arial"/>
                <a:ea typeface="Arial"/>
                <a:cs typeface="Arial"/>
                <a:sym typeface="Arial"/>
              </a:rPr>
              <a:t>ザラ場</a:t>
            </a:r>
            <a:endParaRPr sz="1800" b="1"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1" i="0" u="none" strike="noStrike" cap="none">
                <a:solidFill>
                  <a:srgbClr val="FF0000"/>
                </a:solidFill>
                <a:latin typeface="Arial"/>
                <a:ea typeface="Arial"/>
                <a:cs typeface="Arial"/>
                <a:sym typeface="Arial"/>
              </a:rPr>
              <a:t>約</a:t>
            </a:r>
            <a:r>
              <a:rPr lang="ja-JP" sz="2400" b="1" i="0" u="none" strike="noStrike" cap="none">
                <a:solidFill>
                  <a:srgbClr val="FF0000"/>
                </a:solidFill>
                <a:latin typeface="Arial"/>
                <a:ea typeface="Arial"/>
                <a:cs typeface="Arial"/>
                <a:sym typeface="Arial"/>
              </a:rPr>
              <a:t>7.6</a:t>
            </a:r>
            <a:r>
              <a:rPr lang="ja-JP" sz="1800" b="1" i="0" u="none" strike="noStrike" cap="none">
                <a:solidFill>
                  <a:srgbClr val="FF0000"/>
                </a:solidFill>
                <a:latin typeface="Arial"/>
                <a:ea typeface="Arial"/>
                <a:cs typeface="Arial"/>
                <a:sym typeface="Arial"/>
              </a:rPr>
              <a:t>万円</a:t>
            </a:r>
            <a:endParaRPr sz="1800" b="1" i="0" u="none" strike="noStrike" cap="none" dirty="0">
              <a:solidFill>
                <a:srgbClr val="FF0000"/>
              </a:solidFill>
              <a:latin typeface="Arial"/>
              <a:ea typeface="Arial"/>
              <a:cs typeface="Arial"/>
              <a:sym typeface="Arial"/>
            </a:endParaRPr>
          </a:p>
        </p:txBody>
      </p:sp>
      <p:sp>
        <p:nvSpPr>
          <p:cNvPr id="401" name="Google Shape;401;p27"/>
          <p:cNvSpPr txBox="1"/>
          <p:nvPr/>
        </p:nvSpPr>
        <p:spPr>
          <a:xfrm>
            <a:off x="7311396" y="1755655"/>
            <a:ext cx="1758900"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1" i="0" u="none" strike="noStrike" cap="none">
                <a:solidFill>
                  <a:schemeClr val="tx1"/>
                </a:solidFill>
                <a:latin typeface="Arial"/>
                <a:ea typeface="Arial"/>
                <a:cs typeface="Arial"/>
                <a:sym typeface="Arial"/>
              </a:rPr>
              <a:t>板寄せ</a:t>
            </a:r>
            <a:endParaRPr sz="1800" b="1"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1" i="0" u="none" strike="noStrike" cap="none">
                <a:solidFill>
                  <a:srgbClr val="FF0000"/>
                </a:solidFill>
                <a:latin typeface="Arial"/>
                <a:ea typeface="Arial"/>
                <a:cs typeface="Arial"/>
                <a:sym typeface="Arial"/>
              </a:rPr>
              <a:t>約</a:t>
            </a:r>
            <a:r>
              <a:rPr lang="ja-JP" sz="2400" b="1" i="0" u="none" strike="noStrike" cap="none">
                <a:solidFill>
                  <a:srgbClr val="FF0000"/>
                </a:solidFill>
                <a:latin typeface="Arial"/>
                <a:ea typeface="Arial"/>
                <a:cs typeface="Arial"/>
                <a:sym typeface="Arial"/>
              </a:rPr>
              <a:t>10.7</a:t>
            </a:r>
            <a:r>
              <a:rPr lang="ja-JP" sz="1800" b="1" i="0" u="none" strike="noStrike" cap="none">
                <a:solidFill>
                  <a:srgbClr val="FF0000"/>
                </a:solidFill>
                <a:latin typeface="Arial"/>
                <a:ea typeface="Arial"/>
                <a:cs typeface="Arial"/>
                <a:sym typeface="Arial"/>
              </a:rPr>
              <a:t>万円</a:t>
            </a:r>
            <a:endParaRPr sz="1800" b="1" i="0" u="none" strike="noStrike" cap="none" dirty="0">
              <a:solidFill>
                <a:srgbClr val="FF0000"/>
              </a:solidFill>
              <a:latin typeface="Arial"/>
              <a:ea typeface="Arial"/>
              <a:cs typeface="Arial"/>
              <a:sym typeface="Arial"/>
            </a:endParaRPr>
          </a:p>
        </p:txBody>
      </p:sp>
      <p:sp>
        <p:nvSpPr>
          <p:cNvPr id="2" name="円/楕円 1">
            <a:extLst>
              <a:ext uri="{FF2B5EF4-FFF2-40B4-BE49-F238E27FC236}">
                <a16:creationId xmlns:a16="http://schemas.microsoft.com/office/drawing/2014/main" id="{34DA70EF-6BD0-5F4E-82E3-DCCE36E253BB}"/>
              </a:ext>
            </a:extLst>
          </p:cNvPr>
          <p:cNvSpPr/>
          <p:nvPr/>
        </p:nvSpPr>
        <p:spPr>
          <a:xfrm>
            <a:off x="7188714" y="2522546"/>
            <a:ext cx="172590" cy="17347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64D25140-E084-F642-8FA3-D6AE4D498231}"/>
              </a:ext>
            </a:extLst>
          </p:cNvPr>
          <p:cNvSpPr/>
          <p:nvPr/>
        </p:nvSpPr>
        <p:spPr>
          <a:xfrm>
            <a:off x="7188714" y="2887995"/>
            <a:ext cx="172590" cy="17347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TextBox 8">
            <a:extLst>
              <a:ext uri="{FF2B5EF4-FFF2-40B4-BE49-F238E27FC236}">
                <a16:creationId xmlns:a16="http://schemas.microsoft.com/office/drawing/2014/main" id="{A487018A-916B-4CB0-91C2-C5B9A1C3EFC0}"/>
              </a:ext>
            </a:extLst>
          </p:cNvPr>
          <p:cNvSpPr txBox="1"/>
          <p:nvPr/>
        </p:nvSpPr>
        <p:spPr>
          <a:xfrm>
            <a:off x="1475374" y="4233915"/>
            <a:ext cx="6000751" cy="646331"/>
          </a:xfrm>
          <a:prstGeom prst="rect">
            <a:avLst/>
          </a:prstGeom>
          <a:noFill/>
        </p:spPr>
        <p:txBody>
          <a:bodyPr wrap="square">
            <a:spAutoFit/>
          </a:bodyPr>
          <a:lstStyle/>
          <a:p>
            <a:r>
              <a:rPr lang="ja-JP" altLang="en-US" sz="1800"/>
              <a:t>新規参加者</a:t>
            </a:r>
            <a:r>
              <a:rPr lang="en-US" altLang="ja-JP" sz="1800" dirty="0"/>
              <a:t>10</a:t>
            </a:r>
            <a:r>
              <a:rPr lang="ja-JP" altLang="en-US" sz="1800" dirty="0"/>
              <a:t>人：</a:t>
            </a:r>
            <a:endParaRPr lang="en-US" altLang="ja-JP" sz="1800" dirty="0"/>
          </a:p>
          <a:p>
            <a:pPr marL="285750" indent="-285750">
              <a:buFont typeface="Arial" panose="020B0604020202020204" pitchFamily="34" charset="0"/>
              <a:buChar char="•"/>
            </a:pPr>
            <a:r>
              <a:rPr lang="en-US" altLang="ja-JP" sz="1800" dirty="0"/>
              <a:t>1</a:t>
            </a:r>
            <a:r>
              <a:rPr lang="ja-JP" altLang="en-US" sz="1800" dirty="0"/>
              <a:t>取引あたりの</a:t>
            </a:r>
            <a:r>
              <a:rPr lang="ja-JP" altLang="en-US" sz="1800"/>
              <a:t>手数料が約</a:t>
            </a:r>
            <a:r>
              <a:rPr lang="en-US" altLang="ja-JP" sz="1800" b="1" dirty="0">
                <a:solidFill>
                  <a:srgbClr val="FF0000"/>
                </a:solidFill>
              </a:rPr>
              <a:t>3.1</a:t>
            </a:r>
            <a:r>
              <a:rPr lang="ja-JP" altLang="en-US" sz="1800" b="1" dirty="0">
                <a:solidFill>
                  <a:srgbClr val="FF0000"/>
                </a:solidFill>
              </a:rPr>
              <a:t>万円ザラバが有利</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139700" lvl="0" indent="0" algn="l" rtl="0">
              <a:lnSpc>
                <a:spcPct val="90000"/>
              </a:lnSpc>
              <a:spcBef>
                <a:spcPts val="0"/>
              </a:spcBef>
              <a:spcAft>
                <a:spcPts val="0"/>
              </a:spcAft>
              <a:buSzPts val="1400"/>
              <a:buNone/>
            </a:pPr>
            <a:r>
              <a:rPr lang="ja-JP"/>
              <a:t>・</a:t>
            </a:r>
            <a:r>
              <a:rPr lang="ja-JP" altLang="en-US"/>
              <a:t>まとめ</a:t>
            </a:r>
            <a:endParaRPr dirty="0"/>
          </a:p>
        </p:txBody>
      </p:sp>
      <p:sp>
        <p:nvSpPr>
          <p:cNvPr id="409" name="Google Shape;409;p2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fontScale="92500" lnSpcReduction="20000"/>
          </a:bodyPr>
          <a:lstStyle/>
          <a:p>
            <a:pPr marL="0" lvl="0" indent="0" algn="l" rtl="0">
              <a:lnSpc>
                <a:spcPct val="150000"/>
              </a:lnSpc>
              <a:spcBef>
                <a:spcPts val="0"/>
              </a:spcBef>
              <a:spcAft>
                <a:spcPts val="0"/>
              </a:spcAft>
              <a:buClr>
                <a:schemeClr val="dk1"/>
              </a:buClr>
              <a:buSzPts val="2100"/>
              <a:buNone/>
            </a:pPr>
            <a:r>
              <a:rPr lang="en-US" altLang="ja-JP" b="1" dirty="0"/>
              <a:t>[</a:t>
            </a:r>
            <a:r>
              <a:rPr lang="ja-JP" altLang="en-US" b="1"/>
              <a:t>目的</a:t>
            </a:r>
            <a:r>
              <a:rPr lang="en-US" altLang="ja-JP" b="1" dirty="0"/>
              <a:t>]</a:t>
            </a:r>
          </a:p>
          <a:p>
            <a:pPr marL="0" indent="0">
              <a:lnSpc>
                <a:spcPct val="150000"/>
              </a:lnSpc>
              <a:spcBef>
                <a:spcPts val="0"/>
              </a:spcBef>
              <a:buSzPts val="2100"/>
              <a:buNone/>
            </a:pPr>
            <a:r>
              <a:rPr lang="ja-JP" altLang="en-US" b="1"/>
              <a:t>ユーザーにメリットの大きい</a:t>
            </a:r>
            <a:r>
              <a:rPr lang="ja-JP" altLang="en-US" b="1" u="sng"/>
              <a:t>ザラ場での手数料（</a:t>
            </a:r>
            <a:r>
              <a:rPr lang="en-US" altLang="ja-JP" b="1" u="sng" dirty="0"/>
              <a:t>Gas</a:t>
            </a:r>
            <a:r>
              <a:rPr lang="ja-JP" altLang="en-US" b="1" u="sng"/>
              <a:t>）を検証</a:t>
            </a:r>
            <a:r>
              <a:rPr lang="ja-JP" altLang="en-US" b="1"/>
              <a:t>し、板寄せに比べて</a:t>
            </a:r>
            <a:r>
              <a:rPr lang="ja-JP" altLang="en-US" b="1" u="sng"/>
              <a:t>実用的かを明らかにする</a:t>
            </a:r>
            <a:endParaRPr lang="en-US" altLang="ja-JP" b="1" dirty="0"/>
          </a:p>
          <a:p>
            <a:pPr marL="0" lvl="0" indent="0" algn="l" rtl="0">
              <a:lnSpc>
                <a:spcPct val="150000"/>
              </a:lnSpc>
              <a:spcBef>
                <a:spcPts val="0"/>
              </a:spcBef>
              <a:spcAft>
                <a:spcPts val="0"/>
              </a:spcAft>
              <a:buClr>
                <a:schemeClr val="dk1"/>
              </a:buClr>
              <a:buSzPts val="2100"/>
              <a:buNone/>
            </a:pPr>
            <a:endParaRPr lang="en-US" altLang="ja-JP" b="1" dirty="0"/>
          </a:p>
          <a:p>
            <a:pPr marL="0" lvl="0" indent="0" algn="l" rtl="0">
              <a:lnSpc>
                <a:spcPct val="150000"/>
              </a:lnSpc>
              <a:spcBef>
                <a:spcPts val="0"/>
              </a:spcBef>
              <a:spcAft>
                <a:spcPts val="0"/>
              </a:spcAft>
              <a:buClr>
                <a:schemeClr val="dk1"/>
              </a:buClr>
              <a:buSzPts val="2100"/>
              <a:buNone/>
            </a:pPr>
            <a:r>
              <a:rPr lang="en-US" altLang="ja-JP" b="1" dirty="0"/>
              <a:t>[</a:t>
            </a:r>
            <a:r>
              <a:rPr lang="ja-JP" altLang="en-US" b="1" dirty="0"/>
              <a:t>結論</a:t>
            </a:r>
            <a:r>
              <a:rPr lang="en-US" altLang="ja-JP" b="1" dirty="0"/>
              <a:t>]</a:t>
            </a:r>
          </a:p>
          <a:p>
            <a:pPr marL="0" lvl="0" indent="0" algn="l" rtl="0">
              <a:lnSpc>
                <a:spcPct val="150000"/>
              </a:lnSpc>
              <a:spcBef>
                <a:spcPts val="0"/>
              </a:spcBef>
              <a:spcAft>
                <a:spcPts val="0"/>
              </a:spcAft>
              <a:buClr>
                <a:schemeClr val="dk1"/>
              </a:buClr>
              <a:buSzPts val="2100"/>
              <a:buNone/>
            </a:pPr>
            <a:r>
              <a:rPr lang="ja-JP" altLang="en-US" b="1"/>
              <a:t>・</a:t>
            </a:r>
            <a:r>
              <a:rPr lang="ja-JP" b="1"/>
              <a:t>実装</a:t>
            </a:r>
            <a:r>
              <a:rPr lang="ja-JP" b="1" dirty="0"/>
              <a:t>する場合は「ザラ場方式」を用いることが理想的で</a:t>
            </a:r>
            <a:r>
              <a:rPr lang="ja-JP" b="1"/>
              <a:t>ある。</a:t>
            </a:r>
            <a:endParaRPr lang="en-US" altLang="ja-JP" b="1" dirty="0"/>
          </a:p>
          <a:p>
            <a:pPr marL="0" lvl="0" indent="0" algn="l" rtl="0">
              <a:lnSpc>
                <a:spcPct val="150000"/>
              </a:lnSpc>
              <a:spcBef>
                <a:spcPts val="0"/>
              </a:spcBef>
              <a:spcAft>
                <a:spcPts val="0"/>
              </a:spcAft>
              <a:buClr>
                <a:schemeClr val="dk1"/>
              </a:buClr>
              <a:buSzPts val="2100"/>
              <a:buNone/>
            </a:pPr>
            <a:r>
              <a:rPr lang="ja-JP" altLang="en-US" b="1"/>
              <a:t>・「板寄せ」「ザラ場」ともに</a:t>
            </a:r>
            <a:r>
              <a:rPr lang="en-US" altLang="ja-JP" b="1" dirty="0"/>
              <a:t>1</a:t>
            </a:r>
            <a:r>
              <a:rPr lang="ja-JP" altLang="en-US" b="1"/>
              <a:t>取引に約</a:t>
            </a:r>
            <a:r>
              <a:rPr lang="en-US" altLang="ja-JP" b="1" dirty="0"/>
              <a:t>7~11</a:t>
            </a:r>
            <a:r>
              <a:rPr lang="ja-JP" altLang="en-US" b="1"/>
              <a:t>万円のコストがかかるため、小規模取引にはあまり向かない。</a:t>
            </a:r>
            <a:endParaRPr b="1" dirty="0"/>
          </a:p>
        </p:txBody>
      </p:sp>
      <p:sp>
        <p:nvSpPr>
          <p:cNvPr id="410" name="Google Shape;410;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10dc9aff80f_0_0"/>
          <p:cNvSpPr txBox="1">
            <a:spLocks noGrp="1"/>
          </p:cNvSpPr>
          <p:nvPr>
            <p:ph type="ctrTitle"/>
          </p:nvPr>
        </p:nvSpPr>
        <p:spPr>
          <a:xfrm>
            <a:off x="771525" y="841775"/>
            <a:ext cx="7511700" cy="1790700"/>
          </a:xfrm>
          <a:prstGeom prst="rect">
            <a:avLst/>
          </a:prstGeom>
          <a:noFill/>
          <a:ln>
            <a:noFill/>
          </a:ln>
        </p:spPr>
        <p:txBody>
          <a:bodyPr spcFirstLastPara="1" wrap="square" lIns="68575" tIns="34275" rIns="68575" bIns="34275" anchor="b" anchorCtr="0">
            <a:noAutofit/>
          </a:bodyPr>
          <a:lstStyle/>
          <a:p>
            <a:r>
              <a:rPr lang="en-US" altLang="ja-JP" sz="3600" dirty="0"/>
              <a:t>Ethereum</a:t>
            </a:r>
            <a:r>
              <a:rPr lang="ja-JP" altLang="ja-JP" sz="3600"/>
              <a:t>を用いた</a:t>
            </a:r>
            <a:r>
              <a:rPr lang="en-US" altLang="ja-JP" sz="3600" dirty="0"/>
              <a:t>P</a:t>
            </a:r>
            <a:r>
              <a:rPr lang="ja-JP" altLang="ja-JP" sz="3600"/>
              <a:t>２</a:t>
            </a:r>
            <a:r>
              <a:rPr lang="en-US" altLang="ja-JP" sz="3600" dirty="0"/>
              <a:t>P</a:t>
            </a:r>
            <a:r>
              <a:rPr lang="ja-JP" altLang="ja-JP" sz="3600"/>
              <a:t>電力取引におけるオープン市場の定量的評価</a:t>
            </a:r>
            <a:endParaRPr sz="3700" b="1" dirty="0"/>
          </a:p>
        </p:txBody>
      </p:sp>
      <p:sp>
        <p:nvSpPr>
          <p:cNvPr id="419" name="Google Shape;419;g10dc9aff80f_0_0"/>
          <p:cNvSpPr txBox="1">
            <a:spLocks noGrp="1"/>
          </p:cNvSpPr>
          <p:nvPr>
            <p:ph type="subTitle" idx="1"/>
          </p:nvPr>
        </p:nvSpPr>
        <p:spPr>
          <a:xfrm>
            <a:off x="1143000" y="2980128"/>
            <a:ext cx="6858000" cy="12417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800"/>
              </a:spcBef>
              <a:spcAft>
                <a:spcPts val="0"/>
              </a:spcAft>
              <a:buSzPts val="1800"/>
              <a:buNone/>
            </a:pPr>
            <a:r>
              <a:rPr lang="ja-JP"/>
              <a:t>近藤研究室　B4　7318017　伊藤 大翔</a:t>
            </a:r>
            <a:endParaRPr/>
          </a:p>
        </p:txBody>
      </p:sp>
      <p:sp>
        <p:nvSpPr>
          <p:cNvPr id="420" name="Google Shape;420;g10dc9aff80f_0_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10dc9aff80f_0_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ja-JP"/>
              <a:t>アジェンダ</a:t>
            </a:r>
            <a:endParaRPr/>
          </a:p>
        </p:txBody>
      </p:sp>
      <p:sp>
        <p:nvSpPr>
          <p:cNvPr id="427" name="Google Shape;427;g10dc9aff80f_0_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ja-JP" sz="3000"/>
              <a:t>・研究の背景</a:t>
            </a:r>
            <a:endParaRPr lang="en-US" altLang="ja-JP" sz="3000" dirty="0"/>
          </a:p>
          <a:p>
            <a:pPr marL="0" lvl="0" indent="0" algn="l" rtl="0">
              <a:lnSpc>
                <a:spcPct val="90000"/>
              </a:lnSpc>
              <a:spcBef>
                <a:spcPts val="800"/>
              </a:spcBef>
              <a:spcAft>
                <a:spcPts val="0"/>
              </a:spcAft>
              <a:buSzPts val="1400"/>
              <a:buNone/>
            </a:pPr>
            <a:r>
              <a:rPr lang="ja-JP" altLang="en-US" sz="3000"/>
              <a:t>・研究の</a:t>
            </a:r>
            <a:r>
              <a:rPr lang="ja-JP" sz="3000"/>
              <a:t>目的</a:t>
            </a:r>
            <a:endParaRPr sz="3000" dirty="0"/>
          </a:p>
          <a:p>
            <a:pPr marL="0" lvl="0" indent="0" algn="l" rtl="0">
              <a:lnSpc>
                <a:spcPct val="90000"/>
              </a:lnSpc>
              <a:spcBef>
                <a:spcPts val="800"/>
              </a:spcBef>
              <a:spcAft>
                <a:spcPts val="0"/>
              </a:spcAft>
              <a:buSzPts val="1400"/>
              <a:buNone/>
            </a:pPr>
            <a:r>
              <a:rPr lang="ja-JP" sz="3000"/>
              <a:t>・測定</a:t>
            </a:r>
            <a:r>
              <a:rPr lang="ja-JP" altLang="en-US" sz="3000"/>
              <a:t>フロー</a:t>
            </a:r>
            <a:endParaRPr sz="3000" dirty="0"/>
          </a:p>
          <a:p>
            <a:pPr marL="0" lvl="0" indent="0" algn="l" rtl="0">
              <a:lnSpc>
                <a:spcPct val="90000"/>
              </a:lnSpc>
              <a:spcBef>
                <a:spcPts val="800"/>
              </a:spcBef>
              <a:spcAft>
                <a:spcPts val="0"/>
              </a:spcAft>
              <a:buSzPts val="1400"/>
              <a:buNone/>
            </a:pPr>
            <a:r>
              <a:rPr lang="ja-JP" sz="3000"/>
              <a:t>・結果・考察</a:t>
            </a:r>
            <a:endParaRPr sz="3000" dirty="0"/>
          </a:p>
          <a:p>
            <a:pPr marL="0" lvl="0" indent="0" algn="l" rtl="0">
              <a:lnSpc>
                <a:spcPct val="90000"/>
              </a:lnSpc>
              <a:spcBef>
                <a:spcPts val="800"/>
              </a:spcBef>
              <a:spcAft>
                <a:spcPts val="0"/>
              </a:spcAft>
              <a:buSzPts val="1400"/>
              <a:buNone/>
            </a:pPr>
            <a:r>
              <a:rPr lang="ja-JP" sz="3000"/>
              <a:t>・</a:t>
            </a:r>
            <a:r>
              <a:rPr lang="ja-JP" altLang="en-US" sz="3000"/>
              <a:t>結論</a:t>
            </a:r>
            <a:endParaRPr sz="3000" dirty="0"/>
          </a:p>
        </p:txBody>
      </p:sp>
      <p:sp>
        <p:nvSpPr>
          <p:cNvPr id="428" name="Google Shape;428;g10dc9aff80f_0_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fld id="{00000000-1234-1234-1234-123412341234}" type="slidenum">
              <a:rPr kumimoji="0" lang="en-US" altLang="ja-JP" sz="9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t>19</a:t>
            </a:fld>
            <a:endParaRPr kumimoji="0" sz="900" b="0" i="0" u="none" strike="noStrike" kern="0" cap="none" spc="0" normalizeH="0" baseline="0" noProof="0">
              <a:ln>
                <a:noFill/>
              </a:ln>
              <a:solidFill>
                <a:srgbClr val="888888"/>
              </a:solidFill>
              <a:effectLst/>
              <a:uLnTx/>
              <a:uFillTx/>
              <a:latin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Arial"/>
              <a:buNone/>
            </a:pPr>
            <a:r>
              <a:rPr lang="ja-JP"/>
              <a:t>Agenda</a:t>
            </a:r>
            <a:endParaRPr/>
          </a:p>
        </p:txBody>
      </p:sp>
      <p:sp>
        <p:nvSpPr>
          <p:cNvPr id="96" name="Google Shape;96;p3"/>
          <p:cNvSpPr txBox="1">
            <a:spLocks noGrp="1"/>
          </p:cNvSpPr>
          <p:nvPr>
            <p:ph type="body" idx="1"/>
          </p:nvPr>
        </p:nvSpPr>
        <p:spPr>
          <a:xfrm>
            <a:off x="628650" y="1386900"/>
            <a:ext cx="8353500" cy="2996700"/>
          </a:xfrm>
          <a:prstGeom prst="rect">
            <a:avLst/>
          </a:prstGeom>
          <a:noFill/>
          <a:ln>
            <a:noFill/>
          </a:ln>
        </p:spPr>
        <p:txBody>
          <a:bodyPr spcFirstLastPara="1" wrap="square" lIns="68575" tIns="34275" rIns="68575" bIns="34275" anchor="t" anchorCtr="0">
            <a:noAutofit/>
          </a:bodyPr>
          <a:lstStyle/>
          <a:p>
            <a:pPr marL="361950" lvl="0" indent="-342900" algn="l" rtl="0">
              <a:lnSpc>
                <a:spcPct val="90000"/>
              </a:lnSpc>
              <a:spcBef>
                <a:spcPts val="0"/>
              </a:spcBef>
              <a:spcAft>
                <a:spcPts val="0"/>
              </a:spcAft>
              <a:buClr>
                <a:schemeClr val="dk1"/>
              </a:buClr>
              <a:buSzPts val="1900"/>
              <a:buFont typeface="Noto Sans Symbols"/>
              <a:buChar char="◆"/>
            </a:pPr>
            <a:r>
              <a:rPr lang="ja-JP" sz="2000" dirty="0"/>
              <a:t>共通する原理</a:t>
            </a:r>
            <a:endParaRPr sz="2000" dirty="0"/>
          </a:p>
          <a:p>
            <a:pPr marL="819150" lvl="1" indent="-342900" algn="l" rtl="0">
              <a:lnSpc>
                <a:spcPct val="90000"/>
              </a:lnSpc>
              <a:spcBef>
                <a:spcPts val="0"/>
              </a:spcBef>
              <a:spcAft>
                <a:spcPts val="0"/>
              </a:spcAft>
              <a:buSzPts val="1900"/>
              <a:buChar char="•"/>
            </a:pPr>
            <a:r>
              <a:rPr lang="ja-JP" dirty="0"/>
              <a:t>研究背景</a:t>
            </a:r>
            <a:endParaRPr dirty="0"/>
          </a:p>
          <a:p>
            <a:pPr marL="819150" lvl="1" indent="-342900" algn="l" rtl="0">
              <a:lnSpc>
                <a:spcPct val="90000"/>
              </a:lnSpc>
              <a:spcBef>
                <a:spcPts val="0"/>
              </a:spcBef>
              <a:spcAft>
                <a:spcPts val="0"/>
              </a:spcAft>
              <a:buSzPts val="1900"/>
              <a:buChar char="•"/>
            </a:pPr>
            <a:r>
              <a:rPr lang="ja-JP" dirty="0"/>
              <a:t>ブロックチェーンとは</a:t>
            </a:r>
            <a:endParaRPr dirty="0"/>
          </a:p>
          <a:p>
            <a:pPr marL="819150" lvl="1" indent="-342900" algn="l" rtl="0">
              <a:lnSpc>
                <a:spcPct val="90000"/>
              </a:lnSpc>
              <a:spcBef>
                <a:spcPts val="0"/>
              </a:spcBef>
              <a:spcAft>
                <a:spcPts val="0"/>
              </a:spcAft>
              <a:buSzPts val="1900"/>
              <a:buChar char="•"/>
            </a:pPr>
            <a:r>
              <a:rPr lang="ja-JP" altLang="en-US" dirty="0"/>
              <a:t>問題</a:t>
            </a:r>
            <a:r>
              <a:rPr lang="en-US" altLang="ja-JP" dirty="0"/>
              <a:t>/</a:t>
            </a:r>
            <a:r>
              <a:rPr lang="ja-JP" altLang="en-US"/>
              <a:t>目的</a:t>
            </a:r>
            <a:endParaRPr dirty="0"/>
          </a:p>
          <a:p>
            <a:pPr marL="361950" lvl="0" indent="-342900" algn="l" rtl="0">
              <a:lnSpc>
                <a:spcPct val="90000"/>
              </a:lnSpc>
              <a:spcBef>
                <a:spcPts val="800"/>
              </a:spcBef>
              <a:spcAft>
                <a:spcPts val="0"/>
              </a:spcAft>
              <a:buClr>
                <a:schemeClr val="dk1"/>
              </a:buClr>
              <a:buSzPts val="1900"/>
              <a:buFont typeface="Noto Sans Symbols"/>
              <a:buChar char="◆"/>
            </a:pPr>
            <a:r>
              <a:rPr lang="ja-JP" sz="2000" dirty="0"/>
              <a:t>各研究発表</a:t>
            </a:r>
            <a:endParaRPr sz="2000" dirty="0"/>
          </a:p>
          <a:p>
            <a:pPr marL="635000" lvl="1" indent="-158750" algn="l" rtl="0">
              <a:lnSpc>
                <a:spcPct val="90000"/>
              </a:lnSpc>
              <a:spcBef>
                <a:spcPts val="800"/>
              </a:spcBef>
              <a:spcAft>
                <a:spcPts val="0"/>
              </a:spcAft>
              <a:buSzPts val="1900"/>
              <a:buChar char="•"/>
            </a:pPr>
            <a:r>
              <a:rPr lang="ja-JP" dirty="0"/>
              <a:t>「板寄せ」「ザラ場」方式を用いたP2P電力取引の手数料比較　　　　</a:t>
            </a:r>
            <a:r>
              <a:rPr lang="ja-JP" sz="1600" dirty="0"/>
              <a:t>(7318138 バグスサントソ）</a:t>
            </a:r>
            <a:endParaRPr sz="1600" dirty="0"/>
          </a:p>
          <a:p>
            <a:pPr marL="635000" lvl="1" indent="-158750" algn="l" rtl="0">
              <a:lnSpc>
                <a:spcPct val="90000"/>
              </a:lnSpc>
              <a:spcBef>
                <a:spcPts val="800"/>
              </a:spcBef>
              <a:spcAft>
                <a:spcPts val="0"/>
              </a:spcAft>
              <a:buSzPts val="1900"/>
              <a:buChar char="•"/>
            </a:pPr>
            <a:r>
              <a:rPr lang="ja-JP" dirty="0"/>
              <a:t>新規ユーザー・既存ユーザー間で約定取引を行なった際の手数料比較　</a:t>
            </a:r>
            <a:r>
              <a:rPr lang="ja-JP" sz="1600" dirty="0"/>
              <a:t>(7318017 伊藤大翔)</a:t>
            </a:r>
            <a:endParaRPr dirty="0"/>
          </a:p>
          <a:p>
            <a:pPr marL="635000" lvl="1" indent="-158750" algn="l" rtl="0">
              <a:lnSpc>
                <a:spcPct val="90000"/>
              </a:lnSpc>
              <a:spcBef>
                <a:spcPts val="400"/>
              </a:spcBef>
              <a:spcAft>
                <a:spcPts val="0"/>
              </a:spcAft>
              <a:buSzPts val="1900"/>
              <a:buChar char="•"/>
            </a:pPr>
            <a:r>
              <a:rPr lang="ja-JP" dirty="0"/>
              <a:t>P2P電力取引におけるインバランス精算の検討　　　　　　　　　　　</a:t>
            </a:r>
            <a:r>
              <a:rPr lang="ja-JP" sz="1600" dirty="0"/>
              <a:t>(7318189 吉村英)</a:t>
            </a:r>
            <a:endParaRPr sz="1600" dirty="0"/>
          </a:p>
          <a:p>
            <a:pPr marL="19050" lvl="0" indent="0" algn="l" rtl="0">
              <a:lnSpc>
                <a:spcPct val="90000"/>
              </a:lnSpc>
              <a:spcBef>
                <a:spcPts val="800"/>
              </a:spcBef>
              <a:spcAft>
                <a:spcPts val="0"/>
              </a:spcAft>
              <a:buSzPts val="1900"/>
              <a:buNone/>
            </a:pPr>
            <a:endParaRPr sz="2000" dirty="0"/>
          </a:p>
          <a:p>
            <a:pPr marL="177800" lvl="0" indent="-38100" algn="l" rtl="0">
              <a:lnSpc>
                <a:spcPct val="90000"/>
              </a:lnSpc>
              <a:spcBef>
                <a:spcPts val="800"/>
              </a:spcBef>
              <a:spcAft>
                <a:spcPts val="0"/>
              </a:spcAft>
              <a:buClr>
                <a:schemeClr val="dk1"/>
              </a:buClr>
              <a:buSzPts val="2100"/>
              <a:buFont typeface="Noto Sans Symbols"/>
              <a:buNone/>
            </a:pPr>
            <a:endParaRPr sz="2000" dirty="0"/>
          </a:p>
        </p:txBody>
      </p:sp>
      <p:sp>
        <p:nvSpPr>
          <p:cNvPr id="97" name="Google Shape;97;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g10dc9aff80f_0_2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Font typeface="Arial"/>
              <a:buNone/>
            </a:pPr>
            <a:r>
              <a:rPr lang="ja-JP"/>
              <a:t>研究の</a:t>
            </a:r>
            <a:r>
              <a:rPr lang="ja-JP" altLang="en-US"/>
              <a:t>背景</a:t>
            </a:r>
            <a:endParaRPr dirty="0"/>
          </a:p>
        </p:txBody>
      </p:sp>
      <p:sp>
        <p:nvSpPr>
          <p:cNvPr id="448" name="Google Shape;448;g10dc9aff80f_0_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fld id="{00000000-1234-1234-1234-123412341234}" type="slidenum">
              <a:rPr kumimoji="0" lang="en-US" altLang="ja-JP" sz="9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t>20</a:t>
            </a:fld>
            <a:endParaRPr kumimoji="0" sz="900" b="0" i="0" u="none" strike="noStrike" kern="0" cap="none" spc="0" normalizeH="0" baseline="0" noProof="0">
              <a:ln>
                <a:noFill/>
              </a:ln>
              <a:solidFill>
                <a:srgbClr val="888888"/>
              </a:solidFill>
              <a:effectLst/>
              <a:uLnTx/>
              <a:uFillTx/>
              <a:latin typeface="Arial"/>
              <a:cs typeface="Arial"/>
              <a:sym typeface="Arial"/>
            </a:endParaRPr>
          </a:p>
        </p:txBody>
      </p:sp>
      <p:sp>
        <p:nvSpPr>
          <p:cNvPr id="451" name="Google Shape;451;g10dc9aff80f_0_25"/>
          <p:cNvSpPr txBox="1"/>
          <p:nvPr/>
        </p:nvSpPr>
        <p:spPr>
          <a:xfrm>
            <a:off x="1165728" y="3055265"/>
            <a:ext cx="2021502" cy="492412"/>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2000" b="1" i="0" u="none" strike="noStrike" kern="0" cap="none" spc="0" normalizeH="0" baseline="0" noProof="0" dirty="0">
                <a:ln>
                  <a:noFill/>
                </a:ln>
                <a:solidFill>
                  <a:srgbClr val="000000"/>
                </a:solidFill>
                <a:effectLst/>
                <a:uLnTx/>
                <a:uFillTx/>
                <a:latin typeface="Arial"/>
                <a:cs typeface="Arial"/>
                <a:sym typeface="Arial"/>
              </a:rPr>
              <a:t>②</a:t>
            </a:r>
            <a:r>
              <a:rPr kumimoji="1" lang="ja-JP" altLang="en-US" sz="2000" b="1" i="0" u="none" strike="noStrike" kern="0" cap="none" spc="0" normalizeH="0" baseline="0" noProof="0">
                <a:ln>
                  <a:noFill/>
                </a:ln>
                <a:solidFill>
                  <a:srgbClr val="000000"/>
                </a:solidFill>
                <a:effectLst/>
                <a:uLnTx/>
                <a:uFillTx/>
                <a:latin typeface="Arial"/>
                <a:cs typeface="Arial"/>
                <a:sym typeface="Arial"/>
              </a:rPr>
              <a:t>クローズ市場</a:t>
            </a:r>
          </a:p>
        </p:txBody>
      </p:sp>
      <p:sp>
        <p:nvSpPr>
          <p:cNvPr id="36" name="角丸四角形 13">
            <a:extLst>
              <a:ext uri="{FF2B5EF4-FFF2-40B4-BE49-F238E27FC236}">
                <a16:creationId xmlns:a16="http://schemas.microsoft.com/office/drawing/2014/main" id="{BE6247C0-A328-431D-9271-DEEAF04C5BA2}"/>
              </a:ext>
            </a:extLst>
          </p:cNvPr>
          <p:cNvSpPr/>
          <p:nvPr/>
        </p:nvSpPr>
        <p:spPr>
          <a:xfrm>
            <a:off x="6137342" y="792040"/>
            <a:ext cx="2116667" cy="4252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34" charset="-128"/>
                <a:cs typeface="+mn-cs"/>
                <a:sym typeface="Arial"/>
              </a:rPr>
              <a:t>スマートコントラクト</a:t>
            </a:r>
          </a:p>
        </p:txBody>
      </p:sp>
      <p:sp>
        <p:nvSpPr>
          <p:cNvPr id="37" name="テキスト ボックス 39">
            <a:extLst>
              <a:ext uri="{FF2B5EF4-FFF2-40B4-BE49-F238E27FC236}">
                <a16:creationId xmlns:a16="http://schemas.microsoft.com/office/drawing/2014/main" id="{58F3BB84-3345-402B-B850-C380C626BC7A}"/>
              </a:ext>
            </a:extLst>
          </p:cNvPr>
          <p:cNvSpPr txBox="1"/>
          <p:nvPr/>
        </p:nvSpPr>
        <p:spPr>
          <a:xfrm>
            <a:off x="3845196" y="1683917"/>
            <a:ext cx="1127746" cy="307777"/>
          </a:xfrm>
          <a:prstGeom prst="rect">
            <a:avLst/>
          </a:prstGeom>
          <a:noFill/>
          <a:ln>
            <a:solidFill>
              <a:schemeClr val="dk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400" b="0" i="0" u="none" strike="noStrike" kern="0" cap="none" spc="0" normalizeH="0" baseline="0" noProof="0">
                <a:ln>
                  <a:noFill/>
                </a:ln>
                <a:solidFill>
                  <a:srgbClr val="000000"/>
                </a:solidFill>
                <a:effectLst/>
                <a:uLnTx/>
                <a:uFillTx/>
                <a:latin typeface="Arial"/>
                <a:cs typeface="Arial"/>
                <a:sym typeface="Arial"/>
              </a:rPr>
              <a:t>新規</a:t>
            </a:r>
            <a:r>
              <a:rPr kumimoji="0" lang="ja-JP" altLang="ja-JP" sz="1400" b="0" i="0" u="none" strike="noStrike" kern="0" cap="none" spc="0" normalizeH="0" baseline="0" noProof="0">
                <a:ln>
                  <a:noFill/>
                </a:ln>
                <a:solidFill>
                  <a:srgbClr val="000000"/>
                </a:solidFill>
                <a:effectLst/>
                <a:uLnTx/>
                <a:uFillTx/>
                <a:latin typeface="Arial"/>
                <a:cs typeface="Arial"/>
                <a:sym typeface="Arial"/>
              </a:rPr>
              <a:t>買い手</a:t>
            </a:r>
            <a:endParaRPr kumimoji="0" lang="ja-JP" alt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テキスト ボックス 41">
            <a:extLst>
              <a:ext uri="{FF2B5EF4-FFF2-40B4-BE49-F238E27FC236}">
                <a16:creationId xmlns:a16="http://schemas.microsoft.com/office/drawing/2014/main" id="{69AAFBCA-430C-4577-AECA-1BC9233E8BBA}"/>
              </a:ext>
            </a:extLst>
          </p:cNvPr>
          <p:cNvSpPr txBox="1"/>
          <p:nvPr/>
        </p:nvSpPr>
        <p:spPr>
          <a:xfrm>
            <a:off x="3842891" y="1085956"/>
            <a:ext cx="1127745" cy="307777"/>
          </a:xfrm>
          <a:prstGeom prst="rect">
            <a:avLst/>
          </a:prstGeom>
          <a:noFill/>
          <a:ln>
            <a:solidFill>
              <a:schemeClr val="dk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400" b="0" i="0" u="none" strike="noStrike" kern="0" cap="none" spc="0" normalizeH="0" baseline="0" noProof="0">
                <a:ln>
                  <a:noFill/>
                </a:ln>
                <a:solidFill>
                  <a:srgbClr val="000000"/>
                </a:solidFill>
                <a:effectLst/>
                <a:uLnTx/>
                <a:uFillTx/>
                <a:latin typeface="Arial"/>
                <a:cs typeface="Arial"/>
                <a:sym typeface="Arial"/>
              </a:rPr>
              <a:t>新規売り</a:t>
            </a:r>
            <a:r>
              <a:rPr kumimoji="0" lang="ja-JP" altLang="ja-JP" sz="1400" b="0" i="0" u="none" strike="noStrike" kern="0" cap="none" spc="0" normalizeH="0" baseline="0" noProof="0">
                <a:ln>
                  <a:noFill/>
                </a:ln>
                <a:solidFill>
                  <a:srgbClr val="000000"/>
                </a:solidFill>
                <a:effectLst/>
                <a:uLnTx/>
                <a:uFillTx/>
                <a:latin typeface="Arial"/>
                <a:cs typeface="Arial"/>
                <a:sym typeface="Arial"/>
              </a:rPr>
              <a:t>手</a:t>
            </a:r>
            <a:endParaRPr kumimoji="0" lang="ja-JP" altLang="en-US"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9" name="直線コネクタ 46">
            <a:extLst>
              <a:ext uri="{FF2B5EF4-FFF2-40B4-BE49-F238E27FC236}">
                <a16:creationId xmlns:a16="http://schemas.microsoft.com/office/drawing/2014/main" id="{29E36BC5-3CEB-4AD5-9080-71A6A4FB98E0}"/>
              </a:ext>
            </a:extLst>
          </p:cNvPr>
          <p:cNvCxnSpPr>
            <a:cxnSpLocks/>
          </p:cNvCxnSpPr>
          <p:nvPr/>
        </p:nvCxnSpPr>
        <p:spPr>
          <a:xfrm flipV="1">
            <a:off x="4976352" y="1862887"/>
            <a:ext cx="318602" cy="1812"/>
          </a:xfrm>
          <a:prstGeom prst="line">
            <a:avLst/>
          </a:prstGeom>
        </p:spPr>
        <p:style>
          <a:lnRef idx="1">
            <a:schemeClr val="dk1"/>
          </a:lnRef>
          <a:fillRef idx="0">
            <a:schemeClr val="dk1"/>
          </a:fillRef>
          <a:effectRef idx="0">
            <a:schemeClr val="dk1"/>
          </a:effectRef>
          <a:fontRef idx="minor">
            <a:schemeClr val="tx1"/>
          </a:fontRef>
        </p:style>
      </p:cxnSp>
      <p:cxnSp>
        <p:nvCxnSpPr>
          <p:cNvPr id="41" name="直線矢印コネクタ 55">
            <a:extLst>
              <a:ext uri="{FF2B5EF4-FFF2-40B4-BE49-F238E27FC236}">
                <a16:creationId xmlns:a16="http://schemas.microsoft.com/office/drawing/2014/main" id="{313CF0A3-7A59-4F6E-8FCD-735470C60807}"/>
              </a:ext>
            </a:extLst>
          </p:cNvPr>
          <p:cNvCxnSpPr>
            <a:cxnSpLocks/>
          </p:cNvCxnSpPr>
          <p:nvPr/>
        </p:nvCxnSpPr>
        <p:spPr>
          <a:xfrm flipV="1">
            <a:off x="5294954" y="1516521"/>
            <a:ext cx="1390083" cy="5296"/>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5" name="正方形/長方形 67">
            <a:extLst>
              <a:ext uri="{FF2B5EF4-FFF2-40B4-BE49-F238E27FC236}">
                <a16:creationId xmlns:a16="http://schemas.microsoft.com/office/drawing/2014/main" id="{5E89E1D5-9166-4791-8443-9778733678BF}"/>
              </a:ext>
            </a:extLst>
          </p:cNvPr>
          <p:cNvSpPr/>
          <p:nvPr/>
        </p:nvSpPr>
        <p:spPr>
          <a:xfrm>
            <a:off x="6685037" y="1346218"/>
            <a:ext cx="1021278" cy="33914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dirty="0">
                <a:ln>
                  <a:noFill/>
                </a:ln>
                <a:solidFill>
                  <a:srgbClr val="000000"/>
                </a:solidFill>
                <a:effectLst/>
                <a:uLnTx/>
                <a:uFillTx/>
                <a:latin typeface="Arial"/>
                <a:ea typeface="ＭＳ Ｐゴシック" panose="020B0600070205080204" pitchFamily="34" charset="-128"/>
                <a:cs typeface="+mn-cs"/>
                <a:sym typeface="Arial"/>
              </a:rPr>
              <a:t>約定取引</a:t>
            </a:r>
          </a:p>
        </p:txBody>
      </p:sp>
      <p:cxnSp>
        <p:nvCxnSpPr>
          <p:cNvPr id="47" name="直線コネクタ 84">
            <a:extLst>
              <a:ext uri="{FF2B5EF4-FFF2-40B4-BE49-F238E27FC236}">
                <a16:creationId xmlns:a16="http://schemas.microsoft.com/office/drawing/2014/main" id="{3C829F18-EF9F-441B-A8F9-905B2E3DADDB}"/>
              </a:ext>
            </a:extLst>
          </p:cNvPr>
          <p:cNvCxnSpPr>
            <a:cxnSpLocks/>
            <a:stCxn id="36" idx="1"/>
          </p:cNvCxnSpPr>
          <p:nvPr/>
        </p:nvCxnSpPr>
        <p:spPr>
          <a:xfrm flipH="1" flipV="1">
            <a:off x="5493317" y="1004684"/>
            <a:ext cx="644025" cy="1"/>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88">
            <a:extLst>
              <a:ext uri="{FF2B5EF4-FFF2-40B4-BE49-F238E27FC236}">
                <a16:creationId xmlns:a16="http://schemas.microsoft.com/office/drawing/2014/main" id="{12D97E75-DDD1-43BB-B0DB-B6021D8204D0}"/>
              </a:ext>
            </a:extLst>
          </p:cNvPr>
          <p:cNvCxnSpPr>
            <a:cxnSpLocks/>
          </p:cNvCxnSpPr>
          <p:nvPr/>
        </p:nvCxnSpPr>
        <p:spPr>
          <a:xfrm>
            <a:off x="5493317" y="1002244"/>
            <a:ext cx="0" cy="1451470"/>
          </a:xfrm>
          <a:prstGeom prst="line">
            <a:avLst/>
          </a:prstGeom>
        </p:spPr>
        <p:style>
          <a:lnRef idx="1">
            <a:schemeClr val="dk1"/>
          </a:lnRef>
          <a:fillRef idx="0">
            <a:schemeClr val="dk1"/>
          </a:fillRef>
          <a:effectRef idx="0">
            <a:schemeClr val="dk1"/>
          </a:effectRef>
          <a:fontRef idx="minor">
            <a:schemeClr val="tx1"/>
          </a:fontRef>
        </p:style>
      </p:cxnSp>
      <p:cxnSp>
        <p:nvCxnSpPr>
          <p:cNvPr id="49" name="直線コネクタ 90">
            <a:extLst>
              <a:ext uri="{FF2B5EF4-FFF2-40B4-BE49-F238E27FC236}">
                <a16:creationId xmlns:a16="http://schemas.microsoft.com/office/drawing/2014/main" id="{78639E4C-F290-4D32-AC45-ADAF10618D73}"/>
              </a:ext>
            </a:extLst>
          </p:cNvPr>
          <p:cNvCxnSpPr>
            <a:cxnSpLocks/>
          </p:cNvCxnSpPr>
          <p:nvPr/>
        </p:nvCxnSpPr>
        <p:spPr>
          <a:xfrm>
            <a:off x="5493317" y="2449289"/>
            <a:ext cx="3283373" cy="4425"/>
          </a:xfrm>
          <a:prstGeom prst="line">
            <a:avLst/>
          </a:prstGeom>
        </p:spPr>
        <p:style>
          <a:lnRef idx="1">
            <a:schemeClr val="dk1"/>
          </a:lnRef>
          <a:fillRef idx="0">
            <a:schemeClr val="dk1"/>
          </a:fillRef>
          <a:effectRef idx="0">
            <a:schemeClr val="dk1"/>
          </a:effectRef>
          <a:fontRef idx="minor">
            <a:schemeClr val="tx1"/>
          </a:fontRef>
        </p:style>
      </p:cxnSp>
      <p:cxnSp>
        <p:nvCxnSpPr>
          <p:cNvPr id="50" name="カギ線コネクタ 93">
            <a:extLst>
              <a:ext uri="{FF2B5EF4-FFF2-40B4-BE49-F238E27FC236}">
                <a16:creationId xmlns:a16="http://schemas.microsoft.com/office/drawing/2014/main" id="{EB267667-9F5F-4730-A5E2-C39E2852FA2E}"/>
              </a:ext>
            </a:extLst>
          </p:cNvPr>
          <p:cNvCxnSpPr>
            <a:cxnSpLocks/>
            <a:stCxn id="36" idx="3"/>
          </p:cNvCxnSpPr>
          <p:nvPr/>
        </p:nvCxnSpPr>
        <p:spPr>
          <a:xfrm>
            <a:off x="8254009" y="1004685"/>
            <a:ext cx="522681" cy="1449029"/>
          </a:xfrm>
          <a:prstGeom prst="bentConnector2">
            <a:avLst/>
          </a:prstGeom>
        </p:spPr>
        <p:style>
          <a:lnRef idx="1">
            <a:schemeClr val="dk1"/>
          </a:lnRef>
          <a:fillRef idx="0">
            <a:schemeClr val="dk1"/>
          </a:fillRef>
          <a:effectRef idx="0">
            <a:schemeClr val="dk1"/>
          </a:effectRef>
          <a:fontRef idx="minor">
            <a:schemeClr val="tx1"/>
          </a:fontRef>
        </p:style>
      </p:cxnSp>
      <p:sp>
        <p:nvSpPr>
          <p:cNvPr id="51" name="テキスト ボックス 96">
            <a:extLst>
              <a:ext uri="{FF2B5EF4-FFF2-40B4-BE49-F238E27FC236}">
                <a16:creationId xmlns:a16="http://schemas.microsoft.com/office/drawing/2014/main" id="{56CF09D3-24E6-4475-B805-62677E91517F}"/>
              </a:ext>
            </a:extLst>
          </p:cNvPr>
          <p:cNvSpPr txBox="1"/>
          <p:nvPr/>
        </p:nvSpPr>
        <p:spPr>
          <a:xfrm>
            <a:off x="6037946" y="1954624"/>
            <a:ext cx="1111856" cy="276999"/>
          </a:xfrm>
          <a:prstGeom prst="rect">
            <a:avLst/>
          </a:prstGeom>
          <a:noFill/>
          <a:ln>
            <a:solidFill>
              <a:schemeClr val="dk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200" b="0" i="0" u="none" strike="noStrike" kern="0" cap="none" spc="0" normalizeH="0" baseline="0" noProof="0">
                <a:ln>
                  <a:noFill/>
                </a:ln>
                <a:solidFill>
                  <a:srgbClr val="000000"/>
                </a:solidFill>
                <a:effectLst/>
                <a:uLnTx/>
                <a:uFillTx/>
                <a:latin typeface="Arial"/>
                <a:cs typeface="Arial"/>
                <a:sym typeface="Arial"/>
              </a:rPr>
              <a:t>既存売り</a:t>
            </a:r>
            <a:r>
              <a:rPr kumimoji="0" lang="ja-JP" altLang="ja-JP" sz="1200" b="0" i="0" u="none" strike="noStrike" kern="0" cap="none" spc="0" normalizeH="0" baseline="0" noProof="0">
                <a:ln>
                  <a:noFill/>
                </a:ln>
                <a:solidFill>
                  <a:srgbClr val="000000"/>
                </a:solidFill>
                <a:effectLst/>
                <a:uLnTx/>
                <a:uFillTx/>
                <a:latin typeface="Arial"/>
                <a:cs typeface="Arial"/>
                <a:sym typeface="Arial"/>
              </a:rPr>
              <a:t>手</a:t>
            </a:r>
            <a:endParaRPr kumimoji="0" lang="ja-JP" altLang="en-US" sz="1200" b="0" i="0" u="none" strike="noStrike" kern="0" cap="none" spc="0" normalizeH="0" baseline="0" noProof="0">
              <a:ln>
                <a:noFill/>
              </a:ln>
              <a:solidFill>
                <a:srgbClr val="000000"/>
              </a:solidFill>
              <a:effectLst/>
              <a:uLnTx/>
              <a:uFillTx/>
              <a:latin typeface="Arial"/>
              <a:cs typeface="Arial"/>
              <a:sym typeface="Arial"/>
            </a:endParaRPr>
          </a:p>
        </p:txBody>
      </p:sp>
      <p:sp>
        <p:nvSpPr>
          <p:cNvPr id="52" name="テキスト ボックス 97">
            <a:extLst>
              <a:ext uri="{FF2B5EF4-FFF2-40B4-BE49-F238E27FC236}">
                <a16:creationId xmlns:a16="http://schemas.microsoft.com/office/drawing/2014/main" id="{447C2AB6-07B5-409A-BCA9-6A4E19C8702B}"/>
              </a:ext>
            </a:extLst>
          </p:cNvPr>
          <p:cNvSpPr txBox="1"/>
          <p:nvPr/>
        </p:nvSpPr>
        <p:spPr>
          <a:xfrm>
            <a:off x="7284880" y="1954624"/>
            <a:ext cx="1111856" cy="276999"/>
          </a:xfrm>
          <a:prstGeom prst="rect">
            <a:avLst/>
          </a:prstGeom>
          <a:noFill/>
          <a:ln>
            <a:solidFill>
              <a:schemeClr val="dk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200" b="0" i="0" u="none" strike="noStrike" kern="0" cap="none" spc="0" normalizeH="0" baseline="0" noProof="0">
                <a:ln>
                  <a:noFill/>
                </a:ln>
                <a:solidFill>
                  <a:srgbClr val="000000"/>
                </a:solidFill>
                <a:effectLst/>
                <a:uLnTx/>
                <a:uFillTx/>
                <a:latin typeface="Arial"/>
                <a:cs typeface="Arial"/>
                <a:sym typeface="Arial"/>
              </a:rPr>
              <a:t>既存買い手</a:t>
            </a:r>
          </a:p>
        </p:txBody>
      </p:sp>
      <p:sp>
        <p:nvSpPr>
          <p:cNvPr id="28" name="テキスト ボックス 27">
            <a:extLst>
              <a:ext uri="{FF2B5EF4-FFF2-40B4-BE49-F238E27FC236}">
                <a16:creationId xmlns:a16="http://schemas.microsoft.com/office/drawing/2014/main" id="{A0762139-BC0E-EA48-9C99-070797AB01B4}"/>
              </a:ext>
            </a:extLst>
          </p:cNvPr>
          <p:cNvSpPr txBox="1"/>
          <p:nvPr/>
        </p:nvSpPr>
        <p:spPr>
          <a:xfrm>
            <a:off x="1126725" y="3547677"/>
            <a:ext cx="2342467"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Arial"/>
              <a:buNone/>
              <a:tabLst/>
              <a:defRPr/>
            </a:pPr>
            <a:r>
              <a:rPr kumimoji="0" lang="ja-JP" altLang="en-US" sz="1400" b="1" i="0" u="none" strike="noStrike" kern="0" cap="none" spc="0" normalizeH="0" baseline="0" noProof="0">
                <a:ln>
                  <a:noFill/>
                </a:ln>
                <a:solidFill>
                  <a:srgbClr val="000000"/>
                </a:solidFill>
                <a:effectLst/>
                <a:uLnTx/>
                <a:uFillTx/>
                <a:latin typeface="Arial"/>
                <a:cs typeface="Arial"/>
                <a:sym typeface="Arial"/>
              </a:rPr>
              <a:t>一度市場参加すれば、それ以降</a:t>
            </a:r>
            <a:r>
              <a:rPr kumimoji="0" lang="en-US" altLang="ja-JP" sz="1400" b="1" i="0" u="none" strike="noStrike" kern="0" cap="none" spc="0" normalizeH="0" baseline="0" noProof="0" dirty="0">
                <a:ln>
                  <a:noFill/>
                </a:ln>
                <a:solidFill>
                  <a:srgbClr val="000000"/>
                </a:solidFill>
                <a:effectLst/>
                <a:uLnTx/>
                <a:uFillTx/>
                <a:latin typeface="Arial"/>
                <a:cs typeface="Arial"/>
                <a:sym typeface="Arial"/>
              </a:rPr>
              <a:t>Gas</a:t>
            </a:r>
            <a:r>
              <a:rPr kumimoji="0" lang="ja-JP" altLang="en-US" sz="1400" b="1" i="0" u="none" strike="noStrike" kern="0" cap="none" spc="0" normalizeH="0" baseline="0" noProof="0">
                <a:ln>
                  <a:noFill/>
                </a:ln>
                <a:solidFill>
                  <a:srgbClr val="000000"/>
                </a:solidFill>
                <a:effectLst/>
                <a:uLnTx/>
                <a:uFillTx/>
                <a:latin typeface="Arial"/>
                <a:cs typeface="Arial"/>
                <a:sym typeface="Arial"/>
              </a:rPr>
              <a:t>はかからないが、参加者が集まりづらい</a:t>
            </a:r>
            <a:endParaRPr kumimoji="0" lang="ja-JP" altLang="en-US" sz="1400" b="1"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13" name="直線矢印コネクタ 12">
            <a:extLst>
              <a:ext uri="{FF2B5EF4-FFF2-40B4-BE49-F238E27FC236}">
                <a16:creationId xmlns:a16="http://schemas.microsoft.com/office/drawing/2014/main" id="{39F28EB0-FFEF-1E4E-9E8A-9282D918C3F8}"/>
              </a:ext>
            </a:extLst>
          </p:cNvPr>
          <p:cNvCxnSpPr>
            <a:stCxn id="51" idx="0"/>
            <a:endCxn id="45" idx="2"/>
          </p:cNvCxnSpPr>
          <p:nvPr/>
        </p:nvCxnSpPr>
        <p:spPr>
          <a:xfrm flipV="1">
            <a:off x="6593874" y="1685366"/>
            <a:ext cx="601802" cy="269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489379CA-FC94-304C-9A25-267D7132191C}"/>
              </a:ext>
            </a:extLst>
          </p:cNvPr>
          <p:cNvCxnSpPr>
            <a:stCxn id="52" idx="0"/>
            <a:endCxn id="45" idx="2"/>
          </p:cNvCxnSpPr>
          <p:nvPr/>
        </p:nvCxnSpPr>
        <p:spPr>
          <a:xfrm flipH="1" flipV="1">
            <a:off x="7195676" y="1685366"/>
            <a:ext cx="645132" cy="269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カギ線コネクタ 26">
            <a:extLst>
              <a:ext uri="{FF2B5EF4-FFF2-40B4-BE49-F238E27FC236}">
                <a16:creationId xmlns:a16="http://schemas.microsoft.com/office/drawing/2014/main" id="{C57CDF78-F69A-5F44-9AC4-4EFA189F7926}"/>
              </a:ext>
            </a:extLst>
          </p:cNvPr>
          <p:cNvCxnSpPr>
            <a:stCxn id="38" idx="3"/>
          </p:cNvCxnSpPr>
          <p:nvPr/>
        </p:nvCxnSpPr>
        <p:spPr>
          <a:xfrm>
            <a:off x="4970636" y="1239845"/>
            <a:ext cx="324318" cy="623042"/>
          </a:xfrm>
          <a:prstGeom prst="bentConnector2">
            <a:avLst/>
          </a:prstGeom>
        </p:spPr>
        <p:style>
          <a:lnRef idx="1">
            <a:schemeClr val="dk1"/>
          </a:lnRef>
          <a:fillRef idx="0">
            <a:schemeClr val="dk1"/>
          </a:fillRef>
          <a:effectRef idx="0">
            <a:schemeClr val="dk1"/>
          </a:effectRef>
          <a:fontRef idx="minor">
            <a:schemeClr val="tx1"/>
          </a:fontRef>
        </p:style>
      </p:cxnSp>
      <p:sp>
        <p:nvSpPr>
          <p:cNvPr id="67" name="角丸四角形 13">
            <a:extLst>
              <a:ext uri="{FF2B5EF4-FFF2-40B4-BE49-F238E27FC236}">
                <a16:creationId xmlns:a16="http://schemas.microsoft.com/office/drawing/2014/main" id="{95E2081B-713A-D649-BF36-6EBFF3755CCE}"/>
              </a:ext>
            </a:extLst>
          </p:cNvPr>
          <p:cNvSpPr/>
          <p:nvPr/>
        </p:nvSpPr>
        <p:spPr>
          <a:xfrm>
            <a:off x="6137342" y="3007591"/>
            <a:ext cx="2116667" cy="4252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34" charset="-128"/>
                <a:cs typeface="+mn-cs"/>
                <a:sym typeface="Arial"/>
              </a:rPr>
              <a:t>スマートコントラクト</a:t>
            </a:r>
          </a:p>
        </p:txBody>
      </p:sp>
      <p:sp>
        <p:nvSpPr>
          <p:cNvPr id="69" name="正方形/長方形 67">
            <a:extLst>
              <a:ext uri="{FF2B5EF4-FFF2-40B4-BE49-F238E27FC236}">
                <a16:creationId xmlns:a16="http://schemas.microsoft.com/office/drawing/2014/main" id="{1E0AD712-282E-2542-A1DE-DEFBE03DC665}"/>
              </a:ext>
            </a:extLst>
          </p:cNvPr>
          <p:cNvSpPr/>
          <p:nvPr/>
        </p:nvSpPr>
        <p:spPr>
          <a:xfrm>
            <a:off x="6685037" y="3561769"/>
            <a:ext cx="1021278" cy="33914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dirty="0">
                <a:ln>
                  <a:noFill/>
                </a:ln>
                <a:solidFill>
                  <a:srgbClr val="000000"/>
                </a:solidFill>
                <a:effectLst/>
                <a:uLnTx/>
                <a:uFillTx/>
                <a:latin typeface="Arial"/>
                <a:ea typeface="ＭＳ Ｐゴシック" panose="020B0600070205080204" pitchFamily="34" charset="-128"/>
                <a:cs typeface="+mn-cs"/>
                <a:sym typeface="Arial"/>
              </a:rPr>
              <a:t>約定取引</a:t>
            </a:r>
          </a:p>
        </p:txBody>
      </p:sp>
      <p:cxnSp>
        <p:nvCxnSpPr>
          <p:cNvPr id="70" name="直線コネクタ 84">
            <a:extLst>
              <a:ext uri="{FF2B5EF4-FFF2-40B4-BE49-F238E27FC236}">
                <a16:creationId xmlns:a16="http://schemas.microsoft.com/office/drawing/2014/main" id="{E23B597A-8678-F948-A72C-5F4CF756B94E}"/>
              </a:ext>
            </a:extLst>
          </p:cNvPr>
          <p:cNvCxnSpPr>
            <a:cxnSpLocks/>
            <a:stCxn id="67" idx="1"/>
          </p:cNvCxnSpPr>
          <p:nvPr/>
        </p:nvCxnSpPr>
        <p:spPr>
          <a:xfrm flipH="1" flipV="1">
            <a:off x="5493317" y="3220235"/>
            <a:ext cx="644025" cy="1"/>
          </a:xfrm>
          <a:prstGeom prst="line">
            <a:avLst/>
          </a:prstGeom>
        </p:spPr>
        <p:style>
          <a:lnRef idx="1">
            <a:schemeClr val="dk1"/>
          </a:lnRef>
          <a:fillRef idx="0">
            <a:schemeClr val="dk1"/>
          </a:fillRef>
          <a:effectRef idx="0">
            <a:schemeClr val="dk1"/>
          </a:effectRef>
          <a:fontRef idx="minor">
            <a:schemeClr val="tx1"/>
          </a:fontRef>
        </p:style>
      </p:cxnSp>
      <p:cxnSp>
        <p:nvCxnSpPr>
          <p:cNvPr id="71" name="直線コネクタ 88">
            <a:extLst>
              <a:ext uri="{FF2B5EF4-FFF2-40B4-BE49-F238E27FC236}">
                <a16:creationId xmlns:a16="http://schemas.microsoft.com/office/drawing/2014/main" id="{BCCB8EA8-A3F6-FD49-BE99-66C20E471912}"/>
              </a:ext>
            </a:extLst>
          </p:cNvPr>
          <p:cNvCxnSpPr>
            <a:cxnSpLocks/>
          </p:cNvCxnSpPr>
          <p:nvPr/>
        </p:nvCxnSpPr>
        <p:spPr>
          <a:xfrm>
            <a:off x="5493317" y="3217795"/>
            <a:ext cx="0" cy="1451470"/>
          </a:xfrm>
          <a:prstGeom prst="line">
            <a:avLst/>
          </a:prstGeom>
        </p:spPr>
        <p:style>
          <a:lnRef idx="1">
            <a:schemeClr val="dk1"/>
          </a:lnRef>
          <a:fillRef idx="0">
            <a:schemeClr val="dk1"/>
          </a:fillRef>
          <a:effectRef idx="0">
            <a:schemeClr val="dk1"/>
          </a:effectRef>
          <a:fontRef idx="minor">
            <a:schemeClr val="tx1"/>
          </a:fontRef>
        </p:style>
      </p:cxnSp>
      <p:cxnSp>
        <p:nvCxnSpPr>
          <p:cNvPr id="72" name="直線コネクタ 90">
            <a:extLst>
              <a:ext uri="{FF2B5EF4-FFF2-40B4-BE49-F238E27FC236}">
                <a16:creationId xmlns:a16="http://schemas.microsoft.com/office/drawing/2014/main" id="{0BFE2F0F-8D0D-A54D-AC63-D32C21933F3E}"/>
              </a:ext>
            </a:extLst>
          </p:cNvPr>
          <p:cNvCxnSpPr>
            <a:cxnSpLocks/>
          </p:cNvCxnSpPr>
          <p:nvPr/>
        </p:nvCxnSpPr>
        <p:spPr>
          <a:xfrm>
            <a:off x="5493317" y="4664840"/>
            <a:ext cx="3283373" cy="4425"/>
          </a:xfrm>
          <a:prstGeom prst="line">
            <a:avLst/>
          </a:prstGeom>
        </p:spPr>
        <p:style>
          <a:lnRef idx="1">
            <a:schemeClr val="dk1"/>
          </a:lnRef>
          <a:fillRef idx="0">
            <a:schemeClr val="dk1"/>
          </a:fillRef>
          <a:effectRef idx="0">
            <a:schemeClr val="dk1"/>
          </a:effectRef>
          <a:fontRef idx="minor">
            <a:schemeClr val="tx1"/>
          </a:fontRef>
        </p:style>
      </p:cxnSp>
      <p:cxnSp>
        <p:nvCxnSpPr>
          <p:cNvPr id="73" name="カギ線コネクタ 93">
            <a:extLst>
              <a:ext uri="{FF2B5EF4-FFF2-40B4-BE49-F238E27FC236}">
                <a16:creationId xmlns:a16="http://schemas.microsoft.com/office/drawing/2014/main" id="{266DADD1-A5F2-BF48-A664-DE5E05E31E70}"/>
              </a:ext>
            </a:extLst>
          </p:cNvPr>
          <p:cNvCxnSpPr>
            <a:cxnSpLocks/>
            <a:stCxn id="67" idx="3"/>
          </p:cNvCxnSpPr>
          <p:nvPr/>
        </p:nvCxnSpPr>
        <p:spPr>
          <a:xfrm>
            <a:off x="8254009" y="3220236"/>
            <a:ext cx="522681" cy="1449029"/>
          </a:xfrm>
          <a:prstGeom prst="bentConnector2">
            <a:avLst/>
          </a:prstGeom>
        </p:spPr>
        <p:style>
          <a:lnRef idx="1">
            <a:schemeClr val="dk1"/>
          </a:lnRef>
          <a:fillRef idx="0">
            <a:schemeClr val="dk1"/>
          </a:fillRef>
          <a:effectRef idx="0">
            <a:schemeClr val="dk1"/>
          </a:effectRef>
          <a:fontRef idx="minor">
            <a:schemeClr val="tx1"/>
          </a:fontRef>
        </p:style>
      </p:cxnSp>
      <p:sp>
        <p:nvSpPr>
          <p:cNvPr id="74" name="テキスト ボックス 96">
            <a:extLst>
              <a:ext uri="{FF2B5EF4-FFF2-40B4-BE49-F238E27FC236}">
                <a16:creationId xmlns:a16="http://schemas.microsoft.com/office/drawing/2014/main" id="{455BBA97-7A9F-3248-A6FE-559323AFA44B}"/>
              </a:ext>
            </a:extLst>
          </p:cNvPr>
          <p:cNvSpPr txBox="1"/>
          <p:nvPr/>
        </p:nvSpPr>
        <p:spPr>
          <a:xfrm>
            <a:off x="6037946" y="4170175"/>
            <a:ext cx="1111856" cy="276999"/>
          </a:xfrm>
          <a:prstGeom prst="rect">
            <a:avLst/>
          </a:prstGeom>
          <a:noFill/>
          <a:ln>
            <a:solidFill>
              <a:schemeClr val="dk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200" b="0" i="0" u="none" strike="noStrike" kern="0" cap="none" spc="0" normalizeH="0" baseline="0" noProof="0">
                <a:ln>
                  <a:noFill/>
                </a:ln>
                <a:solidFill>
                  <a:srgbClr val="000000"/>
                </a:solidFill>
                <a:effectLst/>
                <a:uLnTx/>
                <a:uFillTx/>
                <a:latin typeface="Arial"/>
                <a:cs typeface="Arial"/>
                <a:sym typeface="Arial"/>
              </a:rPr>
              <a:t>既存売り</a:t>
            </a:r>
            <a:r>
              <a:rPr kumimoji="0" lang="ja-JP" altLang="ja-JP" sz="1200" b="0" i="0" u="none" strike="noStrike" kern="0" cap="none" spc="0" normalizeH="0" baseline="0" noProof="0">
                <a:ln>
                  <a:noFill/>
                </a:ln>
                <a:solidFill>
                  <a:srgbClr val="000000"/>
                </a:solidFill>
                <a:effectLst/>
                <a:uLnTx/>
                <a:uFillTx/>
                <a:latin typeface="Arial"/>
                <a:cs typeface="Arial"/>
                <a:sym typeface="Arial"/>
              </a:rPr>
              <a:t>手</a:t>
            </a:r>
            <a:endParaRPr kumimoji="0" lang="ja-JP" altLang="en-US" sz="1200" b="0" i="0" u="none" strike="noStrike" kern="0" cap="none" spc="0" normalizeH="0" baseline="0" noProof="0">
              <a:ln>
                <a:noFill/>
              </a:ln>
              <a:solidFill>
                <a:srgbClr val="000000"/>
              </a:solidFill>
              <a:effectLst/>
              <a:uLnTx/>
              <a:uFillTx/>
              <a:latin typeface="Arial"/>
              <a:cs typeface="Arial"/>
              <a:sym typeface="Arial"/>
            </a:endParaRPr>
          </a:p>
        </p:txBody>
      </p:sp>
      <p:sp>
        <p:nvSpPr>
          <p:cNvPr id="75" name="テキスト ボックス 97">
            <a:extLst>
              <a:ext uri="{FF2B5EF4-FFF2-40B4-BE49-F238E27FC236}">
                <a16:creationId xmlns:a16="http://schemas.microsoft.com/office/drawing/2014/main" id="{B6715251-9681-DD48-BCC8-C765E523E66D}"/>
              </a:ext>
            </a:extLst>
          </p:cNvPr>
          <p:cNvSpPr txBox="1"/>
          <p:nvPr/>
        </p:nvSpPr>
        <p:spPr>
          <a:xfrm>
            <a:off x="7284880" y="4170175"/>
            <a:ext cx="1111856" cy="276999"/>
          </a:xfrm>
          <a:prstGeom prst="rect">
            <a:avLst/>
          </a:prstGeom>
          <a:noFill/>
          <a:ln>
            <a:solidFill>
              <a:schemeClr val="dk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200" b="0" i="0" u="none" strike="noStrike" kern="0" cap="none" spc="0" normalizeH="0" baseline="0" noProof="0">
                <a:ln>
                  <a:noFill/>
                </a:ln>
                <a:solidFill>
                  <a:srgbClr val="000000"/>
                </a:solidFill>
                <a:effectLst/>
                <a:uLnTx/>
                <a:uFillTx/>
                <a:latin typeface="Arial"/>
                <a:cs typeface="Arial"/>
                <a:sym typeface="Arial"/>
              </a:rPr>
              <a:t>既存買い手</a:t>
            </a:r>
          </a:p>
        </p:txBody>
      </p:sp>
      <p:cxnSp>
        <p:nvCxnSpPr>
          <p:cNvPr id="76" name="直線矢印コネクタ 75">
            <a:extLst>
              <a:ext uri="{FF2B5EF4-FFF2-40B4-BE49-F238E27FC236}">
                <a16:creationId xmlns:a16="http://schemas.microsoft.com/office/drawing/2014/main" id="{E26F0F54-FF0C-FF43-9F10-2FBE85129A3E}"/>
              </a:ext>
            </a:extLst>
          </p:cNvPr>
          <p:cNvCxnSpPr>
            <a:cxnSpLocks/>
            <a:stCxn id="74" idx="0"/>
            <a:endCxn id="69" idx="2"/>
          </p:cNvCxnSpPr>
          <p:nvPr/>
        </p:nvCxnSpPr>
        <p:spPr>
          <a:xfrm flipV="1">
            <a:off x="6593874" y="3900917"/>
            <a:ext cx="601802" cy="269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71160486-91C8-044F-B4DC-45A8216F1B92}"/>
              </a:ext>
            </a:extLst>
          </p:cNvPr>
          <p:cNvCxnSpPr>
            <a:cxnSpLocks/>
            <a:stCxn id="75" idx="0"/>
            <a:endCxn id="69" idx="2"/>
          </p:cNvCxnSpPr>
          <p:nvPr/>
        </p:nvCxnSpPr>
        <p:spPr>
          <a:xfrm flipH="1" flipV="1">
            <a:off x="7195676" y="3900917"/>
            <a:ext cx="645132" cy="269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角丸四角形 30">
            <a:extLst>
              <a:ext uri="{FF2B5EF4-FFF2-40B4-BE49-F238E27FC236}">
                <a16:creationId xmlns:a16="http://schemas.microsoft.com/office/drawing/2014/main" id="{C6BD9FB4-8724-814D-A790-93A14CEF9C38}"/>
              </a:ext>
            </a:extLst>
          </p:cNvPr>
          <p:cNvSpPr/>
          <p:nvPr/>
        </p:nvSpPr>
        <p:spPr>
          <a:xfrm>
            <a:off x="841212" y="1230894"/>
            <a:ext cx="2831428" cy="3381633"/>
          </a:xfrm>
          <a:prstGeom prst="roundRect">
            <a:avLst>
              <a:gd name="adj" fmla="val 89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34" charset="-128"/>
              <a:cs typeface="+mn-cs"/>
              <a:sym typeface="Arial"/>
            </a:endParaRPr>
          </a:p>
        </p:txBody>
      </p:sp>
      <p:sp>
        <p:nvSpPr>
          <p:cNvPr id="79" name="テキスト ボックス 78">
            <a:extLst>
              <a:ext uri="{FF2B5EF4-FFF2-40B4-BE49-F238E27FC236}">
                <a16:creationId xmlns:a16="http://schemas.microsoft.com/office/drawing/2014/main" id="{B8FE0BA7-DD86-7244-8F2D-0374C0D73739}"/>
              </a:ext>
            </a:extLst>
          </p:cNvPr>
          <p:cNvSpPr txBox="1"/>
          <p:nvPr/>
        </p:nvSpPr>
        <p:spPr>
          <a:xfrm>
            <a:off x="1126725" y="1807704"/>
            <a:ext cx="2342467" cy="95410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Arial"/>
              <a:buNone/>
              <a:tabLst/>
              <a:defRPr/>
            </a:pPr>
            <a:r>
              <a:rPr kumimoji="0" lang="ja-JP" altLang="en-US" sz="1400" b="1" i="0" u="none" strike="noStrike" kern="0" cap="none" spc="0" normalizeH="0" baseline="0" noProof="0">
                <a:ln>
                  <a:noFill/>
                </a:ln>
                <a:solidFill>
                  <a:srgbClr val="000000"/>
                </a:solidFill>
                <a:effectLst/>
                <a:uLnTx/>
                <a:uFillTx/>
                <a:latin typeface="Arial"/>
                <a:ea typeface="Arial"/>
                <a:cs typeface="Arial"/>
                <a:sym typeface="Arial"/>
              </a:rPr>
              <a:t>スマートコントラクトの外部からの</a:t>
            </a:r>
            <a:r>
              <a:rPr kumimoji="0" lang="ja-JP" altLang="en-US" sz="1400" b="1" i="0" u="none" strike="noStrike" kern="0" cap="none" spc="0" normalizeH="0" baseline="0" noProof="0">
                <a:ln>
                  <a:noFill/>
                </a:ln>
                <a:solidFill>
                  <a:srgbClr val="000000"/>
                </a:solidFill>
                <a:effectLst/>
                <a:uLnTx/>
                <a:uFillTx/>
                <a:latin typeface="Arial"/>
                <a:cs typeface="Arial"/>
                <a:sym typeface="Arial"/>
              </a:rPr>
              <a:t>市場参加</a:t>
            </a:r>
            <a:r>
              <a:rPr kumimoji="0" lang="ja-JP" altLang="en-US" sz="1400" b="1" i="0" u="none" strike="noStrike" kern="0" cap="none" spc="0" normalizeH="0" baseline="0" noProof="0">
                <a:ln>
                  <a:noFill/>
                </a:ln>
                <a:solidFill>
                  <a:srgbClr val="000000"/>
                </a:solidFill>
                <a:effectLst/>
                <a:uLnTx/>
                <a:uFillTx/>
                <a:latin typeface="Arial"/>
                <a:ea typeface="Arial"/>
                <a:cs typeface="Arial"/>
                <a:sym typeface="Arial"/>
              </a:rPr>
              <a:t>にかかる</a:t>
            </a:r>
            <a:r>
              <a:rPr kumimoji="0" lang="en-US" altLang="ja-JP" sz="1400" b="1" i="0" u="none" strike="noStrike" kern="0" cap="none" spc="0" normalizeH="0" baseline="0" noProof="0" dirty="0">
                <a:ln>
                  <a:noFill/>
                </a:ln>
                <a:solidFill>
                  <a:srgbClr val="000000"/>
                </a:solidFill>
                <a:effectLst/>
                <a:uLnTx/>
                <a:uFillTx/>
                <a:latin typeface="Arial"/>
                <a:ea typeface="Arial"/>
                <a:cs typeface="Arial"/>
                <a:sym typeface="Arial"/>
              </a:rPr>
              <a:t>Gas</a:t>
            </a:r>
            <a:r>
              <a:rPr kumimoji="0" lang="ja-JP" altLang="en-US" sz="1400" b="1" i="0" u="none" strike="noStrike" kern="0" cap="none" spc="0" normalizeH="0" baseline="0" noProof="0">
                <a:ln>
                  <a:noFill/>
                </a:ln>
                <a:solidFill>
                  <a:srgbClr val="000000"/>
                </a:solidFill>
                <a:effectLst/>
                <a:uLnTx/>
                <a:uFillTx/>
                <a:latin typeface="Arial"/>
                <a:ea typeface="Arial"/>
                <a:cs typeface="Arial"/>
                <a:sym typeface="Arial"/>
              </a:rPr>
              <a:t>が多くなる。ただし、参加者は集まりやすい</a:t>
            </a:r>
            <a:endParaRPr kumimoji="0" lang="en-US" altLang="ja-JP" sz="14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3" name="テキスト ボックス 32">
            <a:extLst>
              <a:ext uri="{FF2B5EF4-FFF2-40B4-BE49-F238E27FC236}">
                <a16:creationId xmlns:a16="http://schemas.microsoft.com/office/drawing/2014/main" id="{6D9B15D8-0950-CA4B-8067-C20B5094160F}"/>
              </a:ext>
            </a:extLst>
          </p:cNvPr>
          <p:cNvSpPr txBox="1"/>
          <p:nvPr/>
        </p:nvSpPr>
        <p:spPr>
          <a:xfrm>
            <a:off x="1165728" y="1400398"/>
            <a:ext cx="213936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2000" b="1" i="0" u="none" strike="noStrike" kern="0" cap="none" spc="0" normalizeH="0" baseline="0" noProof="0">
                <a:ln>
                  <a:noFill/>
                </a:ln>
                <a:solidFill>
                  <a:srgbClr val="000000"/>
                </a:solidFill>
                <a:effectLst/>
                <a:uLnTx/>
                <a:uFillTx/>
                <a:latin typeface="Arial"/>
                <a:cs typeface="Arial"/>
                <a:sym typeface="Arial"/>
              </a:rPr>
              <a:t>①オープン市場</a:t>
            </a:r>
          </a:p>
        </p:txBody>
      </p:sp>
      <p:cxnSp>
        <p:nvCxnSpPr>
          <p:cNvPr id="42" name="直線矢印コネクタ 41">
            <a:extLst>
              <a:ext uri="{FF2B5EF4-FFF2-40B4-BE49-F238E27FC236}">
                <a16:creationId xmlns:a16="http://schemas.microsoft.com/office/drawing/2014/main" id="{616EA18D-DBF9-B142-963E-0ABF5997B341}"/>
              </a:ext>
            </a:extLst>
          </p:cNvPr>
          <p:cNvCxnSpPr>
            <a:cxnSpLocks/>
          </p:cNvCxnSpPr>
          <p:nvPr/>
        </p:nvCxnSpPr>
        <p:spPr>
          <a:xfrm flipH="1">
            <a:off x="5493317" y="682906"/>
            <a:ext cx="382685" cy="833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9" name="爆発 2 448">
            <a:extLst>
              <a:ext uri="{FF2B5EF4-FFF2-40B4-BE49-F238E27FC236}">
                <a16:creationId xmlns:a16="http://schemas.microsoft.com/office/drawing/2014/main" id="{6DCBCBBE-2E33-D44E-AC78-E44814787CF3}"/>
              </a:ext>
            </a:extLst>
          </p:cNvPr>
          <p:cNvSpPr/>
          <p:nvPr/>
        </p:nvSpPr>
        <p:spPr>
          <a:xfrm>
            <a:off x="4612074" y="103838"/>
            <a:ext cx="2832891" cy="682906"/>
          </a:xfrm>
          <a:prstGeom prst="irregularSeal2">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b="1" i="0" u="none" strike="noStrike" kern="0" cap="none" spc="0" normalizeH="0" baseline="0" noProof="0" dirty="0">
                <a:ln>
                  <a:noFill/>
                </a:ln>
                <a:solidFill>
                  <a:srgbClr val="000000"/>
                </a:solidFill>
                <a:effectLst/>
                <a:uLnTx/>
                <a:uFillTx/>
                <a:latin typeface="Arial"/>
                <a:ea typeface="ＭＳ Ｐゴシック" panose="020B0600070205080204" pitchFamily="34" charset="-128"/>
                <a:cs typeface="+mn-cs"/>
                <a:sym typeface="Arial"/>
              </a:rPr>
              <a:t>Gas</a:t>
            </a:r>
            <a:r>
              <a:rPr kumimoji="1" lang="ja-JP" altLang="en-US" sz="1400" b="1" i="0" u="none" strike="noStrike" kern="0" cap="none" spc="0" normalizeH="0" baseline="0" noProof="0">
                <a:ln>
                  <a:noFill/>
                </a:ln>
                <a:solidFill>
                  <a:srgbClr val="000000"/>
                </a:solidFill>
                <a:effectLst/>
                <a:uLnTx/>
                <a:uFillTx/>
                <a:latin typeface="Arial"/>
                <a:ea typeface="ＭＳ Ｐゴシック" panose="020B0600070205080204" pitchFamily="34" charset="-128"/>
                <a:cs typeface="+mn-cs"/>
                <a:sym typeface="Arial"/>
              </a:rPr>
              <a:t>が生じる</a:t>
            </a:r>
          </a:p>
        </p:txBody>
      </p:sp>
      <p:sp>
        <p:nvSpPr>
          <p:cNvPr id="454" name="テキスト ボックス 453">
            <a:extLst>
              <a:ext uri="{FF2B5EF4-FFF2-40B4-BE49-F238E27FC236}">
                <a16:creationId xmlns:a16="http://schemas.microsoft.com/office/drawing/2014/main" id="{B3500F67-4364-4145-8DBF-CF3CF41715E3}"/>
              </a:ext>
            </a:extLst>
          </p:cNvPr>
          <p:cNvSpPr txBox="1"/>
          <p:nvPr/>
        </p:nvSpPr>
        <p:spPr>
          <a:xfrm>
            <a:off x="8210337" y="452561"/>
            <a:ext cx="84020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2000" b="0" i="0" u="none" strike="noStrike" kern="0" cap="none" spc="0" normalizeH="0" baseline="0" noProof="0" dirty="0">
                <a:ln>
                  <a:noFill/>
                </a:ln>
                <a:solidFill>
                  <a:srgbClr val="000000"/>
                </a:solidFill>
                <a:effectLst/>
                <a:uLnTx/>
                <a:uFillTx/>
                <a:latin typeface="Arial"/>
                <a:cs typeface="Arial"/>
                <a:sym typeface="Arial"/>
              </a:rPr>
              <a:t>①</a:t>
            </a:r>
            <a:endParaRPr kumimoji="1" lang="ja-JP" altLang="en-US" sz="2000" b="0" i="0" u="none" strike="noStrike" kern="0" cap="none" spc="0" normalizeH="0" baseline="0" noProof="0">
              <a:ln>
                <a:noFill/>
              </a:ln>
              <a:solidFill>
                <a:srgbClr val="000000"/>
              </a:solidFill>
              <a:effectLst/>
              <a:uLnTx/>
              <a:uFillTx/>
              <a:latin typeface="Arial"/>
              <a:cs typeface="Arial"/>
              <a:sym typeface="Arial"/>
            </a:endParaRPr>
          </a:p>
        </p:txBody>
      </p:sp>
      <p:sp>
        <p:nvSpPr>
          <p:cNvPr id="89" name="テキスト ボックス 88">
            <a:extLst>
              <a:ext uri="{FF2B5EF4-FFF2-40B4-BE49-F238E27FC236}">
                <a16:creationId xmlns:a16="http://schemas.microsoft.com/office/drawing/2014/main" id="{EAFE9164-772E-7A4E-BFFF-547508C2C971}"/>
              </a:ext>
            </a:extLst>
          </p:cNvPr>
          <p:cNvSpPr txBox="1"/>
          <p:nvPr/>
        </p:nvSpPr>
        <p:spPr>
          <a:xfrm>
            <a:off x="8254009" y="2722972"/>
            <a:ext cx="358551"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2000" b="0" i="0" u="none" strike="noStrike" kern="0" cap="none" spc="0" normalizeH="0" baseline="0" noProof="0">
                <a:ln>
                  <a:noFill/>
                </a:ln>
                <a:solidFill>
                  <a:srgbClr val="000000"/>
                </a:solidFill>
                <a:effectLst/>
                <a:uLnTx/>
                <a:uFillTx/>
                <a:latin typeface="Arial"/>
                <a:cs typeface="Arial"/>
                <a:sym typeface="Arial"/>
              </a:rPr>
              <a:t>②</a:t>
            </a:r>
          </a:p>
        </p:txBody>
      </p:sp>
      <p:sp>
        <p:nvSpPr>
          <p:cNvPr id="456" name="円/楕円 455">
            <a:extLst>
              <a:ext uri="{FF2B5EF4-FFF2-40B4-BE49-F238E27FC236}">
                <a16:creationId xmlns:a16="http://schemas.microsoft.com/office/drawing/2014/main" id="{38727500-8699-264E-8D23-6126AAFB5463}"/>
              </a:ext>
            </a:extLst>
          </p:cNvPr>
          <p:cNvSpPr/>
          <p:nvPr/>
        </p:nvSpPr>
        <p:spPr>
          <a:xfrm>
            <a:off x="3742033" y="2586537"/>
            <a:ext cx="2457206" cy="5599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b="0" i="0" u="none" strike="noStrike" kern="0" cap="none" spc="0" normalizeH="0" baseline="0" noProof="0" dirty="0">
                <a:ln>
                  <a:noFill/>
                </a:ln>
                <a:solidFill>
                  <a:srgbClr val="000000"/>
                </a:solidFill>
                <a:effectLst/>
                <a:uLnTx/>
                <a:uFillTx/>
                <a:latin typeface="Arial"/>
                <a:ea typeface="ＭＳ Ｐゴシック" panose="020B0600070205080204" pitchFamily="34" charset="-128"/>
                <a:cs typeface="+mn-cs"/>
                <a:sym typeface="Arial"/>
              </a:rPr>
              <a:t>Gas</a:t>
            </a:r>
            <a:r>
              <a:rPr kumimoji="1" lang="ja-JP" altLang="en-US" sz="1400" b="0" i="0" u="none" strike="noStrike" kern="0" cap="none" spc="0" normalizeH="0" baseline="0" noProof="0">
                <a:ln>
                  <a:noFill/>
                </a:ln>
                <a:solidFill>
                  <a:srgbClr val="000000"/>
                </a:solidFill>
                <a:effectLst/>
                <a:uLnTx/>
                <a:uFillTx/>
                <a:latin typeface="Arial"/>
                <a:ea typeface="ＭＳ Ｐゴシック" panose="020B0600070205080204" pitchFamily="34" charset="-128"/>
                <a:cs typeface="+mn-cs"/>
                <a:sym typeface="Arial"/>
              </a:rPr>
              <a:t>が生じない</a:t>
            </a:r>
          </a:p>
        </p:txBody>
      </p:sp>
      <p:cxnSp>
        <p:nvCxnSpPr>
          <p:cNvPr id="461" name="直線矢印コネクタ 460">
            <a:extLst>
              <a:ext uri="{FF2B5EF4-FFF2-40B4-BE49-F238E27FC236}">
                <a16:creationId xmlns:a16="http://schemas.microsoft.com/office/drawing/2014/main" id="{3B9D08AB-346C-0E44-997D-B896FCFA584F}"/>
              </a:ext>
            </a:extLst>
          </p:cNvPr>
          <p:cNvCxnSpPr>
            <a:stCxn id="51" idx="2"/>
          </p:cNvCxnSpPr>
          <p:nvPr/>
        </p:nvCxnSpPr>
        <p:spPr>
          <a:xfrm>
            <a:off x="6593874" y="2231623"/>
            <a:ext cx="339361" cy="491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3" name="直線矢印コネクタ 462">
            <a:extLst>
              <a:ext uri="{FF2B5EF4-FFF2-40B4-BE49-F238E27FC236}">
                <a16:creationId xmlns:a16="http://schemas.microsoft.com/office/drawing/2014/main" id="{F8F2B9B9-D836-A147-AEB1-F49FC863BB28}"/>
              </a:ext>
            </a:extLst>
          </p:cNvPr>
          <p:cNvCxnSpPr>
            <a:stCxn id="52" idx="2"/>
          </p:cNvCxnSpPr>
          <p:nvPr/>
        </p:nvCxnSpPr>
        <p:spPr>
          <a:xfrm>
            <a:off x="7840808" y="2231623"/>
            <a:ext cx="369529" cy="458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1A3207-40ED-EA4F-A119-8CAE50BA7982}"/>
              </a:ext>
            </a:extLst>
          </p:cNvPr>
          <p:cNvSpPr>
            <a:spLocks noGrp="1"/>
          </p:cNvSpPr>
          <p:nvPr>
            <p:ph type="title"/>
          </p:nvPr>
        </p:nvSpPr>
        <p:spPr/>
        <p:txBody>
          <a:bodyPr/>
          <a:lstStyle/>
          <a:p>
            <a:r>
              <a:rPr kumimoji="1" lang="ja-JP" altLang="en-US"/>
              <a:t>研究の目的</a:t>
            </a:r>
          </a:p>
        </p:txBody>
      </p:sp>
      <p:sp>
        <p:nvSpPr>
          <p:cNvPr id="4" name="スライド番号プレースホルダー 3">
            <a:extLst>
              <a:ext uri="{FF2B5EF4-FFF2-40B4-BE49-F238E27FC236}">
                <a16:creationId xmlns:a16="http://schemas.microsoft.com/office/drawing/2014/main" id="{59F4CBAC-9EAD-0248-AA8B-19CAFA0C3B53}"/>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fld id="{00000000-1234-1234-1234-123412341234}" type="slidenum">
              <a:rPr kumimoji="0" lang="en-US" altLang="ja-JP" sz="9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t>21</a:t>
            </a:fld>
            <a:endParaRPr kumimoji="0" lang="ja-JP" altLang="en-US" sz="900" b="0" i="0" u="none" strike="noStrike" kern="0" cap="none" spc="0" normalizeH="0" baseline="0" noProof="0">
              <a:ln>
                <a:noFill/>
              </a:ln>
              <a:solidFill>
                <a:srgbClr val="888888"/>
              </a:solidFill>
              <a:effectLst/>
              <a:uLnTx/>
              <a:uFillTx/>
              <a:latin typeface="Arial"/>
              <a:cs typeface="Arial"/>
              <a:sym typeface="Arial"/>
            </a:endParaRPr>
          </a:p>
        </p:txBody>
      </p:sp>
      <p:sp>
        <p:nvSpPr>
          <p:cNvPr id="7" name="テキスト ボックス 6">
            <a:extLst>
              <a:ext uri="{FF2B5EF4-FFF2-40B4-BE49-F238E27FC236}">
                <a16:creationId xmlns:a16="http://schemas.microsoft.com/office/drawing/2014/main" id="{1618C0F0-D252-A545-AEB6-E1D6A1628DE9}"/>
              </a:ext>
            </a:extLst>
          </p:cNvPr>
          <p:cNvSpPr txBox="1"/>
          <p:nvPr/>
        </p:nvSpPr>
        <p:spPr>
          <a:xfrm>
            <a:off x="819397" y="1398673"/>
            <a:ext cx="7695953"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2000" b="0" i="0" u="none" strike="noStrike" kern="0" cap="none" spc="0" normalizeH="0" baseline="0" noProof="0">
                <a:ln>
                  <a:noFill/>
                </a:ln>
                <a:solidFill>
                  <a:srgbClr val="000000"/>
                </a:solidFill>
                <a:effectLst/>
                <a:uLnTx/>
                <a:uFillTx/>
                <a:latin typeface="Arial"/>
                <a:cs typeface="Arial"/>
                <a:sym typeface="Arial"/>
              </a:rPr>
              <a:t>・オープン市場の課題　</a:t>
            </a:r>
            <a:endParaRPr kumimoji="1" lang="en-US" altLang="ja-JP" sz="2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2000" b="0" i="0" u="none" strike="noStrike" kern="0" cap="none" spc="0" normalizeH="0" baseline="0" noProof="0">
                <a:ln>
                  <a:noFill/>
                </a:ln>
                <a:solidFill>
                  <a:srgbClr val="000000"/>
                </a:solidFill>
                <a:effectLst/>
                <a:uLnTx/>
                <a:uFillTx/>
                <a:latin typeface="Arial"/>
                <a:cs typeface="Arial"/>
                <a:sym typeface="Arial"/>
              </a:rPr>
              <a:t>市場参加者（出入り自由な参加者）を多く募りたいが、参加</a:t>
            </a:r>
            <a:r>
              <a:rPr kumimoji="1" lang="en-US" altLang="ja-JP" sz="2000" b="0" i="0" u="none" strike="noStrike" kern="0" cap="none" spc="0" normalizeH="0" baseline="0" noProof="0" dirty="0">
                <a:ln>
                  <a:noFill/>
                </a:ln>
                <a:solidFill>
                  <a:srgbClr val="000000"/>
                </a:solidFill>
                <a:effectLst/>
                <a:uLnTx/>
                <a:uFillTx/>
                <a:latin typeface="Arial"/>
                <a:cs typeface="Arial"/>
                <a:sym typeface="Arial"/>
              </a:rPr>
              <a:t>/</a:t>
            </a:r>
            <a:r>
              <a:rPr kumimoji="1" lang="ja-JP" altLang="en-US" sz="2000" b="0" i="0" u="none" strike="noStrike" kern="0" cap="none" spc="0" normalizeH="0" baseline="0" noProof="0">
                <a:ln>
                  <a:noFill/>
                </a:ln>
                <a:solidFill>
                  <a:srgbClr val="000000"/>
                </a:solidFill>
                <a:effectLst/>
                <a:uLnTx/>
                <a:uFillTx/>
                <a:latin typeface="Arial"/>
                <a:cs typeface="Arial"/>
                <a:sym typeface="Arial"/>
              </a:rPr>
              <a:t>退場が増える登録</a:t>
            </a:r>
            <a:r>
              <a:rPr kumimoji="1" lang="ja-JP" altLang="en-US" sz="2000" b="0" i="0" u="none" strike="noStrike" kern="0" cap="none" spc="0" normalizeH="0" baseline="0" noProof="0" dirty="0">
                <a:ln>
                  <a:noFill/>
                </a:ln>
                <a:solidFill>
                  <a:srgbClr val="000000"/>
                </a:solidFill>
                <a:effectLst/>
                <a:uLnTx/>
                <a:uFillTx/>
                <a:latin typeface="Arial"/>
                <a:cs typeface="Arial"/>
                <a:sym typeface="Arial"/>
              </a:rPr>
              <a:t>のための</a:t>
            </a:r>
            <a:r>
              <a:rPr kumimoji="1" lang="en-US" altLang="ja-JP" sz="2000" b="0" i="0" u="none" strike="noStrike" kern="0" cap="none" spc="0" normalizeH="0" baseline="0" noProof="0" dirty="0">
                <a:ln>
                  <a:noFill/>
                </a:ln>
                <a:solidFill>
                  <a:srgbClr val="000000"/>
                </a:solidFill>
                <a:effectLst/>
                <a:uLnTx/>
                <a:uFillTx/>
                <a:latin typeface="Arial"/>
                <a:cs typeface="Arial"/>
                <a:sym typeface="Arial"/>
              </a:rPr>
              <a:t>Gas</a:t>
            </a:r>
            <a:r>
              <a:rPr kumimoji="1" lang="ja-JP" altLang="en-US" sz="2000" b="0" i="0" u="none" strike="noStrike" kern="0" cap="none" spc="0" normalizeH="0" baseline="0" noProof="0" dirty="0">
                <a:ln>
                  <a:noFill/>
                </a:ln>
                <a:solidFill>
                  <a:srgbClr val="000000"/>
                </a:solidFill>
                <a:effectLst/>
                <a:uLnTx/>
                <a:uFillTx/>
                <a:latin typeface="Arial"/>
                <a:cs typeface="Arial"/>
                <a:sym typeface="Arial"/>
              </a:rPr>
              <a:t>が高騰　　　</a:t>
            </a:r>
          </a:p>
        </p:txBody>
      </p:sp>
      <p:sp>
        <p:nvSpPr>
          <p:cNvPr id="9" name="Google Shape;450;g10dc9aff80f_0_25">
            <a:extLst>
              <a:ext uri="{FF2B5EF4-FFF2-40B4-BE49-F238E27FC236}">
                <a16:creationId xmlns:a16="http://schemas.microsoft.com/office/drawing/2014/main" id="{C3FA5BC1-3298-AE46-81C1-C123209D2BE3}"/>
              </a:ext>
            </a:extLst>
          </p:cNvPr>
          <p:cNvSpPr/>
          <p:nvPr/>
        </p:nvSpPr>
        <p:spPr>
          <a:xfrm>
            <a:off x="4228835" y="2711750"/>
            <a:ext cx="650700" cy="310649"/>
          </a:xfrm>
          <a:prstGeom prst="down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 name="角丸四角形 9">
            <a:extLst>
              <a:ext uri="{FF2B5EF4-FFF2-40B4-BE49-F238E27FC236}">
                <a16:creationId xmlns:a16="http://schemas.microsoft.com/office/drawing/2014/main" id="{6732E11A-4B6D-5C4C-B6F9-DEC18D2A2B23}"/>
              </a:ext>
            </a:extLst>
          </p:cNvPr>
          <p:cNvSpPr/>
          <p:nvPr/>
        </p:nvSpPr>
        <p:spPr>
          <a:xfrm>
            <a:off x="819397" y="3347590"/>
            <a:ext cx="7469579"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34" charset="-128"/>
              <a:cs typeface="+mn-cs"/>
              <a:sym typeface="Arial"/>
            </a:endParaRPr>
          </a:p>
        </p:txBody>
      </p:sp>
      <p:sp>
        <p:nvSpPr>
          <p:cNvPr id="13" name="テキスト ボックス 12">
            <a:extLst>
              <a:ext uri="{FF2B5EF4-FFF2-40B4-BE49-F238E27FC236}">
                <a16:creationId xmlns:a16="http://schemas.microsoft.com/office/drawing/2014/main" id="{87EE70AB-B8DB-2F48-A6E5-E85F96235DFA}"/>
              </a:ext>
            </a:extLst>
          </p:cNvPr>
          <p:cNvSpPr txBox="1"/>
          <p:nvPr/>
        </p:nvSpPr>
        <p:spPr>
          <a:xfrm>
            <a:off x="819396" y="3448715"/>
            <a:ext cx="7469579"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2000" b="0" i="0" u="none" strike="noStrike" kern="0" cap="none" spc="0" normalizeH="0" baseline="0" noProof="0" dirty="0">
                <a:ln>
                  <a:noFill/>
                </a:ln>
                <a:solidFill>
                  <a:srgbClr val="000000"/>
                </a:solidFill>
                <a:effectLst/>
                <a:uLnTx/>
                <a:uFillTx/>
                <a:latin typeface="Arial"/>
                <a:cs typeface="Arial"/>
                <a:sym typeface="Arial"/>
              </a:rPr>
              <a:t>新規の参加者が増加することによって、増大する手数料を定量的に評価する</a:t>
            </a:r>
            <a:endParaRPr kumimoji="1" lang="en-US" altLang="ja-JP" sz="2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20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9596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496B48-01D5-B146-A3A8-9DE1115ED8A1}"/>
              </a:ext>
            </a:extLst>
          </p:cNvPr>
          <p:cNvSpPr>
            <a:spLocks noGrp="1"/>
          </p:cNvSpPr>
          <p:nvPr>
            <p:ph type="title"/>
          </p:nvPr>
        </p:nvSpPr>
        <p:spPr/>
        <p:txBody>
          <a:bodyPr>
            <a:normAutofit/>
          </a:bodyPr>
          <a:lstStyle/>
          <a:p>
            <a:r>
              <a:rPr kumimoji="1" lang="ja-JP" altLang="en-US"/>
              <a:t>測定フロー</a:t>
            </a:r>
            <a:r>
              <a:rPr kumimoji="1" lang="en-US" altLang="ja-JP" dirty="0"/>
              <a:t> </a:t>
            </a:r>
            <a:r>
              <a:rPr kumimoji="1" lang="ja-JP" altLang="en-US" sz="2000" b="1">
                <a:solidFill>
                  <a:srgbClr val="000000"/>
                </a:solidFill>
              </a:rPr>
              <a:t>①</a:t>
            </a:r>
            <a:r>
              <a:rPr lang="ja-JP" altLang="en-US" sz="2000" b="1">
                <a:solidFill>
                  <a:srgbClr val="000000"/>
                </a:solidFill>
              </a:rPr>
              <a:t>オープン市場における約定取引</a:t>
            </a:r>
            <a:endParaRPr kumimoji="1" lang="ja-JP" altLang="en-US"/>
          </a:p>
        </p:txBody>
      </p:sp>
      <p:sp>
        <p:nvSpPr>
          <p:cNvPr id="4" name="スライド番号プレースホルダー 3">
            <a:extLst>
              <a:ext uri="{FF2B5EF4-FFF2-40B4-BE49-F238E27FC236}">
                <a16:creationId xmlns:a16="http://schemas.microsoft.com/office/drawing/2014/main" id="{561755A4-29A0-CC46-B681-40FF018F2088}"/>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fld id="{00000000-1234-1234-1234-123412341234}" type="slidenum">
              <a:rPr kumimoji="0" lang="en-US" altLang="ja-JP" sz="9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t>22</a:t>
            </a:fld>
            <a:endParaRPr kumimoji="0" lang="ja-JP" altLang="en-US" sz="900" b="0" i="0" u="none" strike="noStrike" kern="0" cap="none" spc="0" normalizeH="0" baseline="0" noProof="0">
              <a:ln>
                <a:noFill/>
              </a:ln>
              <a:solidFill>
                <a:srgbClr val="888888"/>
              </a:solidFill>
              <a:effectLst/>
              <a:uLnTx/>
              <a:uFillTx/>
              <a:latin typeface="Arial"/>
              <a:cs typeface="Arial"/>
              <a:sym typeface="Arial"/>
            </a:endParaRPr>
          </a:p>
        </p:txBody>
      </p:sp>
      <p:sp>
        <p:nvSpPr>
          <p:cNvPr id="14" name="角丸四角形 13">
            <a:extLst>
              <a:ext uri="{FF2B5EF4-FFF2-40B4-BE49-F238E27FC236}">
                <a16:creationId xmlns:a16="http://schemas.microsoft.com/office/drawing/2014/main" id="{370A8D7C-F355-0940-BF7B-29CE5F26B258}"/>
              </a:ext>
            </a:extLst>
          </p:cNvPr>
          <p:cNvSpPr/>
          <p:nvPr/>
        </p:nvSpPr>
        <p:spPr>
          <a:xfrm>
            <a:off x="5415395" y="2029293"/>
            <a:ext cx="2116667" cy="4252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34" charset="-128"/>
                <a:cs typeface="+mn-cs"/>
                <a:sym typeface="Arial"/>
              </a:rPr>
              <a:t>スマートコントラクト</a:t>
            </a:r>
          </a:p>
        </p:txBody>
      </p:sp>
      <p:sp>
        <p:nvSpPr>
          <p:cNvPr id="40" name="テキスト ボックス 39">
            <a:extLst>
              <a:ext uri="{FF2B5EF4-FFF2-40B4-BE49-F238E27FC236}">
                <a16:creationId xmlns:a16="http://schemas.microsoft.com/office/drawing/2014/main" id="{22B38FA7-018F-C648-A3BB-7D705E65664F}"/>
              </a:ext>
            </a:extLst>
          </p:cNvPr>
          <p:cNvSpPr txBox="1"/>
          <p:nvPr/>
        </p:nvSpPr>
        <p:spPr>
          <a:xfrm>
            <a:off x="2445574" y="3593096"/>
            <a:ext cx="1127746" cy="307777"/>
          </a:xfrm>
          <a:prstGeom prst="rect">
            <a:avLst/>
          </a:prstGeom>
          <a:noFill/>
          <a:ln>
            <a:solidFill>
              <a:schemeClr val="dk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400" b="0" i="0" u="none" strike="noStrike" kern="0" cap="none" spc="0" normalizeH="0" baseline="0" noProof="0">
                <a:ln>
                  <a:noFill/>
                </a:ln>
                <a:solidFill>
                  <a:srgbClr val="000000"/>
                </a:solidFill>
                <a:effectLst/>
                <a:uLnTx/>
                <a:uFillTx/>
                <a:latin typeface="Arial"/>
                <a:cs typeface="Arial"/>
                <a:sym typeface="Arial"/>
              </a:rPr>
              <a:t>新規</a:t>
            </a:r>
            <a:r>
              <a:rPr kumimoji="0" lang="ja-JP" altLang="ja-JP" sz="1400" b="0" i="0" u="none" strike="noStrike" kern="0" cap="none" spc="0" normalizeH="0" baseline="0" noProof="0">
                <a:ln>
                  <a:noFill/>
                </a:ln>
                <a:solidFill>
                  <a:srgbClr val="000000"/>
                </a:solidFill>
                <a:effectLst/>
                <a:uLnTx/>
                <a:uFillTx/>
                <a:latin typeface="Arial"/>
                <a:cs typeface="Arial"/>
                <a:sym typeface="Arial"/>
              </a:rPr>
              <a:t>買い手</a:t>
            </a:r>
            <a:endParaRPr kumimoji="0" lang="ja-JP" alt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テキスト ボックス 41">
            <a:extLst>
              <a:ext uri="{FF2B5EF4-FFF2-40B4-BE49-F238E27FC236}">
                <a16:creationId xmlns:a16="http://schemas.microsoft.com/office/drawing/2014/main" id="{E95077CC-EF4A-2C41-B3B1-C8E0CCFF4343}"/>
              </a:ext>
            </a:extLst>
          </p:cNvPr>
          <p:cNvSpPr txBox="1"/>
          <p:nvPr/>
        </p:nvSpPr>
        <p:spPr>
          <a:xfrm>
            <a:off x="2455040" y="2183725"/>
            <a:ext cx="1127745" cy="307777"/>
          </a:xfrm>
          <a:prstGeom prst="rect">
            <a:avLst/>
          </a:prstGeom>
          <a:noFill/>
          <a:ln>
            <a:solidFill>
              <a:schemeClr val="dk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400" b="0" i="0" u="none" strike="noStrike" kern="0" cap="none" spc="0" normalizeH="0" baseline="0" noProof="0">
                <a:ln>
                  <a:noFill/>
                </a:ln>
                <a:solidFill>
                  <a:srgbClr val="000000"/>
                </a:solidFill>
                <a:effectLst/>
                <a:uLnTx/>
                <a:uFillTx/>
                <a:latin typeface="Arial"/>
                <a:cs typeface="Arial"/>
                <a:sym typeface="Arial"/>
              </a:rPr>
              <a:t>新規売り</a:t>
            </a:r>
            <a:r>
              <a:rPr kumimoji="0" lang="ja-JP" altLang="ja-JP" sz="1400" b="0" i="0" u="none" strike="noStrike" kern="0" cap="none" spc="0" normalizeH="0" baseline="0" noProof="0">
                <a:ln>
                  <a:noFill/>
                </a:ln>
                <a:solidFill>
                  <a:srgbClr val="000000"/>
                </a:solidFill>
                <a:effectLst/>
                <a:uLnTx/>
                <a:uFillTx/>
                <a:latin typeface="Arial"/>
                <a:cs typeface="Arial"/>
                <a:sym typeface="Arial"/>
              </a:rPr>
              <a:t>手</a:t>
            </a:r>
            <a:endParaRPr kumimoji="0" lang="ja-JP" altLang="en-US"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47" name="直線コネクタ 46">
            <a:extLst>
              <a:ext uri="{FF2B5EF4-FFF2-40B4-BE49-F238E27FC236}">
                <a16:creationId xmlns:a16="http://schemas.microsoft.com/office/drawing/2014/main" id="{2D1BE8BD-991E-0345-ACB4-8EAA741FCBE4}"/>
              </a:ext>
            </a:extLst>
          </p:cNvPr>
          <p:cNvCxnSpPr>
            <a:cxnSpLocks/>
          </p:cNvCxnSpPr>
          <p:nvPr/>
        </p:nvCxnSpPr>
        <p:spPr>
          <a:xfrm flipV="1">
            <a:off x="3573322" y="3746985"/>
            <a:ext cx="318602" cy="1812"/>
          </a:xfrm>
          <a:prstGeom prst="line">
            <a:avLst/>
          </a:prstGeom>
        </p:spPr>
        <p:style>
          <a:lnRef idx="1">
            <a:schemeClr val="dk1"/>
          </a:lnRef>
          <a:fillRef idx="0">
            <a:schemeClr val="dk1"/>
          </a:fillRef>
          <a:effectRef idx="0">
            <a:schemeClr val="dk1"/>
          </a:effectRef>
          <a:fontRef idx="minor">
            <a:schemeClr val="tx1"/>
          </a:fontRef>
        </p:style>
      </p:cxnSp>
      <p:cxnSp>
        <p:nvCxnSpPr>
          <p:cNvPr id="49" name="カギ線コネクタ 48">
            <a:extLst>
              <a:ext uri="{FF2B5EF4-FFF2-40B4-BE49-F238E27FC236}">
                <a16:creationId xmlns:a16="http://schemas.microsoft.com/office/drawing/2014/main" id="{FD3296A8-A781-3C4B-A170-437C4414E9E2}"/>
              </a:ext>
            </a:extLst>
          </p:cNvPr>
          <p:cNvCxnSpPr>
            <a:cxnSpLocks/>
          </p:cNvCxnSpPr>
          <p:nvPr/>
        </p:nvCxnSpPr>
        <p:spPr>
          <a:xfrm>
            <a:off x="3573321" y="2321135"/>
            <a:ext cx="318603" cy="142585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B5C138DB-D0D5-B545-BC8E-756ADF57A93C}"/>
              </a:ext>
            </a:extLst>
          </p:cNvPr>
          <p:cNvCxnSpPr>
            <a:cxnSpLocks/>
            <a:endCxn id="57" idx="1"/>
          </p:cNvCxnSpPr>
          <p:nvPr/>
        </p:nvCxnSpPr>
        <p:spPr>
          <a:xfrm flipV="1">
            <a:off x="3890384" y="3034060"/>
            <a:ext cx="946171" cy="5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正方形/長方形 56">
            <a:extLst>
              <a:ext uri="{FF2B5EF4-FFF2-40B4-BE49-F238E27FC236}">
                <a16:creationId xmlns:a16="http://schemas.microsoft.com/office/drawing/2014/main" id="{B02CED2D-F1AF-5A4E-B309-51E4AFF16ADC}"/>
              </a:ext>
            </a:extLst>
          </p:cNvPr>
          <p:cNvSpPr/>
          <p:nvPr/>
        </p:nvSpPr>
        <p:spPr>
          <a:xfrm>
            <a:off x="4836555" y="2864486"/>
            <a:ext cx="1021278" cy="33914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dirty="0">
                <a:ln>
                  <a:noFill/>
                </a:ln>
                <a:solidFill>
                  <a:srgbClr val="000000"/>
                </a:solidFill>
                <a:effectLst/>
                <a:uLnTx/>
                <a:uFillTx/>
                <a:latin typeface="Arial"/>
                <a:ea typeface="ＭＳ Ｐゴシック" panose="020B0600070205080204" pitchFamily="34" charset="-128"/>
                <a:cs typeface="+mn-cs"/>
                <a:sym typeface="Arial"/>
              </a:rPr>
              <a:t>入札</a:t>
            </a:r>
          </a:p>
        </p:txBody>
      </p:sp>
      <p:sp>
        <p:nvSpPr>
          <p:cNvPr id="58" name="正方形/長方形 57">
            <a:extLst>
              <a:ext uri="{FF2B5EF4-FFF2-40B4-BE49-F238E27FC236}">
                <a16:creationId xmlns:a16="http://schemas.microsoft.com/office/drawing/2014/main" id="{DC7E5C9A-65AA-4545-92CC-086465BCCC13}"/>
              </a:ext>
            </a:extLst>
          </p:cNvPr>
          <p:cNvSpPr/>
          <p:nvPr/>
        </p:nvSpPr>
        <p:spPr>
          <a:xfrm>
            <a:off x="6015594" y="2864486"/>
            <a:ext cx="1021278" cy="33914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dirty="0">
                <a:ln>
                  <a:noFill/>
                </a:ln>
                <a:solidFill>
                  <a:srgbClr val="000000"/>
                </a:solidFill>
                <a:effectLst/>
                <a:uLnTx/>
                <a:uFillTx/>
                <a:latin typeface="Arial"/>
                <a:ea typeface="ＭＳ Ｐゴシック" panose="020B0600070205080204" pitchFamily="34" charset="-128"/>
                <a:cs typeface="+mn-cs"/>
                <a:sym typeface="Arial"/>
              </a:rPr>
              <a:t>マッチング</a:t>
            </a:r>
          </a:p>
        </p:txBody>
      </p:sp>
      <p:cxnSp>
        <p:nvCxnSpPr>
          <p:cNvPr id="63" name="直線矢印コネクタ 62">
            <a:extLst>
              <a:ext uri="{FF2B5EF4-FFF2-40B4-BE49-F238E27FC236}">
                <a16:creationId xmlns:a16="http://schemas.microsoft.com/office/drawing/2014/main" id="{41B6840A-5FE4-F94C-B9CA-CF5EA99FD70D}"/>
              </a:ext>
            </a:extLst>
          </p:cNvPr>
          <p:cNvCxnSpPr>
            <a:stCxn id="57" idx="3"/>
            <a:endCxn id="58" idx="1"/>
          </p:cNvCxnSpPr>
          <p:nvPr/>
        </p:nvCxnSpPr>
        <p:spPr>
          <a:xfrm>
            <a:off x="5857833" y="3034060"/>
            <a:ext cx="1577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正方形/長方形 67">
            <a:extLst>
              <a:ext uri="{FF2B5EF4-FFF2-40B4-BE49-F238E27FC236}">
                <a16:creationId xmlns:a16="http://schemas.microsoft.com/office/drawing/2014/main" id="{0C09DD81-FD9A-5A40-8028-84C9F41F97A1}"/>
              </a:ext>
            </a:extLst>
          </p:cNvPr>
          <p:cNvSpPr/>
          <p:nvPr/>
        </p:nvSpPr>
        <p:spPr>
          <a:xfrm>
            <a:off x="7194633" y="2864486"/>
            <a:ext cx="1021278" cy="33914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dirty="0">
                <a:ln>
                  <a:noFill/>
                </a:ln>
                <a:solidFill>
                  <a:srgbClr val="000000"/>
                </a:solidFill>
                <a:effectLst/>
                <a:uLnTx/>
                <a:uFillTx/>
                <a:latin typeface="Arial"/>
                <a:ea typeface="ＭＳ Ｐゴシック" panose="020B0600070205080204" pitchFamily="34" charset="-128"/>
                <a:cs typeface="+mn-cs"/>
                <a:sym typeface="Arial"/>
              </a:rPr>
              <a:t>約定取引</a:t>
            </a:r>
          </a:p>
        </p:txBody>
      </p:sp>
      <p:cxnSp>
        <p:nvCxnSpPr>
          <p:cNvPr id="70" name="直線矢印コネクタ 69">
            <a:extLst>
              <a:ext uri="{FF2B5EF4-FFF2-40B4-BE49-F238E27FC236}">
                <a16:creationId xmlns:a16="http://schemas.microsoft.com/office/drawing/2014/main" id="{79E89172-1342-1C43-9F7E-BEC71512822A}"/>
              </a:ext>
            </a:extLst>
          </p:cNvPr>
          <p:cNvCxnSpPr>
            <a:stCxn id="58" idx="3"/>
            <a:endCxn id="68" idx="1"/>
          </p:cNvCxnSpPr>
          <p:nvPr/>
        </p:nvCxnSpPr>
        <p:spPr>
          <a:xfrm>
            <a:off x="7036872" y="3034060"/>
            <a:ext cx="1577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コネクタ 84">
            <a:extLst>
              <a:ext uri="{FF2B5EF4-FFF2-40B4-BE49-F238E27FC236}">
                <a16:creationId xmlns:a16="http://schemas.microsoft.com/office/drawing/2014/main" id="{E2911BCF-A106-0941-A6B2-53BE07F6FA92}"/>
              </a:ext>
            </a:extLst>
          </p:cNvPr>
          <p:cNvCxnSpPr>
            <a:stCxn id="14" idx="1"/>
          </p:cNvCxnSpPr>
          <p:nvPr/>
        </p:nvCxnSpPr>
        <p:spPr>
          <a:xfrm flipH="1" flipV="1">
            <a:off x="4363469" y="2241937"/>
            <a:ext cx="1051926" cy="1"/>
          </a:xfrm>
          <a:prstGeom prst="line">
            <a:avLst/>
          </a:prstGeom>
        </p:spPr>
        <p:style>
          <a:lnRef idx="1">
            <a:schemeClr val="dk1"/>
          </a:lnRef>
          <a:fillRef idx="0">
            <a:schemeClr val="dk1"/>
          </a:fillRef>
          <a:effectRef idx="0">
            <a:schemeClr val="dk1"/>
          </a:effectRef>
          <a:fontRef idx="minor">
            <a:schemeClr val="tx1"/>
          </a:fontRef>
        </p:style>
      </p:cxnSp>
      <p:cxnSp>
        <p:nvCxnSpPr>
          <p:cNvPr id="89" name="直線コネクタ 88">
            <a:extLst>
              <a:ext uri="{FF2B5EF4-FFF2-40B4-BE49-F238E27FC236}">
                <a16:creationId xmlns:a16="http://schemas.microsoft.com/office/drawing/2014/main" id="{BF82DE91-5160-024A-891E-EB0A9C444F25}"/>
              </a:ext>
            </a:extLst>
          </p:cNvPr>
          <p:cNvCxnSpPr/>
          <p:nvPr/>
        </p:nvCxnSpPr>
        <p:spPr>
          <a:xfrm>
            <a:off x="4363469" y="2241937"/>
            <a:ext cx="0" cy="2047125"/>
          </a:xfrm>
          <a:prstGeom prst="line">
            <a:avLst/>
          </a:prstGeom>
        </p:spPr>
        <p:style>
          <a:lnRef idx="1">
            <a:schemeClr val="dk1"/>
          </a:lnRef>
          <a:fillRef idx="0">
            <a:schemeClr val="dk1"/>
          </a:fillRef>
          <a:effectRef idx="0">
            <a:schemeClr val="dk1"/>
          </a:effectRef>
          <a:fontRef idx="minor">
            <a:schemeClr val="tx1"/>
          </a:fontRef>
        </p:style>
      </p:cxnSp>
      <p:cxnSp>
        <p:nvCxnSpPr>
          <p:cNvPr id="91" name="直線コネクタ 90">
            <a:extLst>
              <a:ext uri="{FF2B5EF4-FFF2-40B4-BE49-F238E27FC236}">
                <a16:creationId xmlns:a16="http://schemas.microsoft.com/office/drawing/2014/main" id="{8F758E35-3906-3E47-A70B-6941E2BE6439}"/>
              </a:ext>
            </a:extLst>
          </p:cNvPr>
          <p:cNvCxnSpPr>
            <a:cxnSpLocks/>
          </p:cNvCxnSpPr>
          <p:nvPr/>
        </p:nvCxnSpPr>
        <p:spPr>
          <a:xfrm flipV="1">
            <a:off x="4363469" y="4265311"/>
            <a:ext cx="4365633" cy="23751"/>
          </a:xfrm>
          <a:prstGeom prst="line">
            <a:avLst/>
          </a:prstGeom>
        </p:spPr>
        <p:style>
          <a:lnRef idx="1">
            <a:schemeClr val="dk1"/>
          </a:lnRef>
          <a:fillRef idx="0">
            <a:schemeClr val="dk1"/>
          </a:fillRef>
          <a:effectRef idx="0">
            <a:schemeClr val="dk1"/>
          </a:effectRef>
          <a:fontRef idx="minor">
            <a:schemeClr val="tx1"/>
          </a:fontRef>
        </p:style>
      </p:cxnSp>
      <p:cxnSp>
        <p:nvCxnSpPr>
          <p:cNvPr id="94" name="カギ線コネクタ 93">
            <a:extLst>
              <a:ext uri="{FF2B5EF4-FFF2-40B4-BE49-F238E27FC236}">
                <a16:creationId xmlns:a16="http://schemas.microsoft.com/office/drawing/2014/main" id="{639BC795-FCF1-6B4E-985B-40EFFDFE6C0F}"/>
              </a:ext>
            </a:extLst>
          </p:cNvPr>
          <p:cNvCxnSpPr>
            <a:cxnSpLocks/>
            <a:stCxn id="14" idx="3"/>
          </p:cNvCxnSpPr>
          <p:nvPr/>
        </p:nvCxnSpPr>
        <p:spPr>
          <a:xfrm>
            <a:off x="7532062" y="2241938"/>
            <a:ext cx="1197040" cy="2023373"/>
          </a:xfrm>
          <a:prstGeom prst="bentConnector2">
            <a:avLst/>
          </a:prstGeom>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15B9805A-EF7C-B24E-A8F9-AD2E097B8326}"/>
              </a:ext>
            </a:extLst>
          </p:cNvPr>
          <p:cNvSpPr txBox="1"/>
          <p:nvPr/>
        </p:nvSpPr>
        <p:spPr>
          <a:xfrm>
            <a:off x="4750726" y="3841867"/>
            <a:ext cx="1197040" cy="307777"/>
          </a:xfrm>
          <a:prstGeom prst="rect">
            <a:avLst/>
          </a:prstGeom>
          <a:noFill/>
          <a:ln>
            <a:solidFill>
              <a:schemeClr val="dk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400" b="0" i="0" u="none" strike="noStrike" kern="0" cap="none" spc="0" normalizeH="0" baseline="0" noProof="0">
                <a:ln>
                  <a:noFill/>
                </a:ln>
                <a:solidFill>
                  <a:srgbClr val="000000"/>
                </a:solidFill>
                <a:effectLst/>
                <a:uLnTx/>
                <a:uFillTx/>
                <a:latin typeface="Arial"/>
                <a:cs typeface="Arial"/>
                <a:sym typeface="Arial"/>
              </a:rPr>
              <a:t>既存売り</a:t>
            </a:r>
            <a:r>
              <a:rPr kumimoji="0" lang="ja-JP" altLang="ja-JP" sz="1400" b="0" i="0" u="none" strike="noStrike" kern="0" cap="none" spc="0" normalizeH="0" baseline="0" noProof="0">
                <a:ln>
                  <a:noFill/>
                </a:ln>
                <a:solidFill>
                  <a:srgbClr val="000000"/>
                </a:solidFill>
                <a:effectLst/>
                <a:uLnTx/>
                <a:uFillTx/>
                <a:latin typeface="Arial"/>
                <a:cs typeface="Arial"/>
                <a:sym typeface="Arial"/>
              </a:rPr>
              <a:t>手</a:t>
            </a:r>
            <a:endParaRPr kumimoji="0" lang="ja-JP" alt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テキスト ボックス 97">
            <a:extLst>
              <a:ext uri="{FF2B5EF4-FFF2-40B4-BE49-F238E27FC236}">
                <a16:creationId xmlns:a16="http://schemas.microsoft.com/office/drawing/2014/main" id="{5824E440-8FB0-1D4D-A7A2-DCE3961E2F22}"/>
              </a:ext>
            </a:extLst>
          </p:cNvPr>
          <p:cNvSpPr txBox="1"/>
          <p:nvPr/>
        </p:nvSpPr>
        <p:spPr>
          <a:xfrm>
            <a:off x="6099825" y="3841867"/>
            <a:ext cx="1197040" cy="307777"/>
          </a:xfrm>
          <a:prstGeom prst="rect">
            <a:avLst/>
          </a:prstGeom>
          <a:noFill/>
          <a:ln>
            <a:solidFill>
              <a:schemeClr val="dk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400" b="0" i="0" u="none" strike="noStrike" kern="0" cap="none" spc="0" normalizeH="0" baseline="0" noProof="0">
                <a:ln>
                  <a:noFill/>
                </a:ln>
                <a:solidFill>
                  <a:srgbClr val="000000"/>
                </a:solidFill>
                <a:effectLst/>
                <a:uLnTx/>
                <a:uFillTx/>
                <a:latin typeface="Arial"/>
                <a:cs typeface="Arial"/>
                <a:sym typeface="Arial"/>
              </a:rPr>
              <a:t>既存買い手</a:t>
            </a:r>
          </a:p>
        </p:txBody>
      </p:sp>
      <p:cxnSp>
        <p:nvCxnSpPr>
          <p:cNvPr id="106" name="直線矢印コネクタ 105">
            <a:extLst>
              <a:ext uri="{FF2B5EF4-FFF2-40B4-BE49-F238E27FC236}">
                <a16:creationId xmlns:a16="http://schemas.microsoft.com/office/drawing/2014/main" id="{F72644BC-DBF4-7D42-AA44-B73C72545028}"/>
              </a:ext>
            </a:extLst>
          </p:cNvPr>
          <p:cNvCxnSpPr>
            <a:stCxn id="97" idx="0"/>
            <a:endCxn id="57" idx="2"/>
          </p:cNvCxnSpPr>
          <p:nvPr/>
        </p:nvCxnSpPr>
        <p:spPr>
          <a:xfrm flipH="1" flipV="1">
            <a:off x="5347194" y="3203634"/>
            <a:ext cx="2052" cy="638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カギ線コネクタ 109">
            <a:extLst>
              <a:ext uri="{FF2B5EF4-FFF2-40B4-BE49-F238E27FC236}">
                <a16:creationId xmlns:a16="http://schemas.microsoft.com/office/drawing/2014/main" id="{5FE3FF1E-0961-0440-A299-431AFA90EDC4}"/>
              </a:ext>
            </a:extLst>
          </p:cNvPr>
          <p:cNvCxnSpPr>
            <a:stCxn id="98" idx="0"/>
          </p:cNvCxnSpPr>
          <p:nvPr/>
        </p:nvCxnSpPr>
        <p:spPr>
          <a:xfrm rot="16200000" flipV="1">
            <a:off x="5897342" y="3040863"/>
            <a:ext cx="250857" cy="1351151"/>
          </a:xfrm>
          <a:prstGeom prst="bentConnector2">
            <a:avLst/>
          </a:prstGeom>
        </p:spPr>
        <p:style>
          <a:lnRef idx="1">
            <a:schemeClr val="dk1"/>
          </a:lnRef>
          <a:fillRef idx="0">
            <a:schemeClr val="dk1"/>
          </a:fillRef>
          <a:effectRef idx="0">
            <a:schemeClr val="dk1"/>
          </a:effectRef>
          <a:fontRef idx="minor">
            <a:schemeClr val="tx1"/>
          </a:fontRef>
        </p:style>
      </p:cxnSp>
      <p:sp>
        <p:nvSpPr>
          <p:cNvPr id="111" name="テキスト ボックス 110">
            <a:extLst>
              <a:ext uri="{FF2B5EF4-FFF2-40B4-BE49-F238E27FC236}">
                <a16:creationId xmlns:a16="http://schemas.microsoft.com/office/drawing/2014/main" id="{E6426E1E-9E8F-9D46-A28A-3E4B55522F9D}"/>
              </a:ext>
            </a:extLst>
          </p:cNvPr>
          <p:cNvSpPr txBox="1"/>
          <p:nvPr/>
        </p:nvSpPr>
        <p:spPr>
          <a:xfrm>
            <a:off x="5820585" y="1367215"/>
            <a:ext cx="1306285" cy="307777"/>
          </a:xfrm>
          <a:prstGeom prst="rect">
            <a:avLst/>
          </a:prstGeom>
          <a:noFill/>
          <a:ln>
            <a:solidFill>
              <a:schemeClr val="dk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400" b="0" i="0" u="none" strike="noStrike" kern="0" cap="none" spc="0" normalizeH="0" baseline="0" noProof="0">
                <a:ln>
                  <a:noFill/>
                </a:ln>
                <a:solidFill>
                  <a:srgbClr val="000000"/>
                </a:solidFill>
                <a:effectLst/>
                <a:uLnTx/>
                <a:uFillTx/>
                <a:latin typeface="Arial"/>
                <a:cs typeface="Arial"/>
                <a:sym typeface="Arial"/>
              </a:rPr>
              <a:t>電気事業者</a:t>
            </a:r>
          </a:p>
        </p:txBody>
      </p:sp>
      <p:cxnSp>
        <p:nvCxnSpPr>
          <p:cNvPr id="124" name="直線矢印コネクタ 123">
            <a:extLst>
              <a:ext uri="{FF2B5EF4-FFF2-40B4-BE49-F238E27FC236}">
                <a16:creationId xmlns:a16="http://schemas.microsoft.com/office/drawing/2014/main" id="{06E3A2BA-A0E2-A643-BE41-E63E8275E08D}"/>
              </a:ext>
            </a:extLst>
          </p:cNvPr>
          <p:cNvCxnSpPr>
            <a:stCxn id="111" idx="2"/>
            <a:endCxn id="14" idx="0"/>
          </p:cNvCxnSpPr>
          <p:nvPr/>
        </p:nvCxnSpPr>
        <p:spPr>
          <a:xfrm>
            <a:off x="6473728" y="1674992"/>
            <a:ext cx="1" cy="3543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円/楕円 124">
            <a:extLst>
              <a:ext uri="{FF2B5EF4-FFF2-40B4-BE49-F238E27FC236}">
                <a16:creationId xmlns:a16="http://schemas.microsoft.com/office/drawing/2014/main" id="{9B08EBAB-5FBF-5A48-B5D6-7EF9BCE1381B}"/>
              </a:ext>
            </a:extLst>
          </p:cNvPr>
          <p:cNvSpPr/>
          <p:nvPr/>
        </p:nvSpPr>
        <p:spPr>
          <a:xfrm>
            <a:off x="2306274" y="1367991"/>
            <a:ext cx="1431264" cy="336332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34" charset="-128"/>
              <a:cs typeface="+mn-cs"/>
              <a:sym typeface="Arial"/>
            </a:endParaRPr>
          </a:p>
        </p:txBody>
      </p:sp>
      <p:sp>
        <p:nvSpPr>
          <p:cNvPr id="126" name="角丸四角形 125">
            <a:extLst>
              <a:ext uri="{FF2B5EF4-FFF2-40B4-BE49-F238E27FC236}">
                <a16:creationId xmlns:a16="http://schemas.microsoft.com/office/drawing/2014/main" id="{C615858E-E09C-0745-B9BD-ECFFCD13129B}"/>
              </a:ext>
            </a:extLst>
          </p:cNvPr>
          <p:cNvSpPr/>
          <p:nvPr/>
        </p:nvSpPr>
        <p:spPr>
          <a:xfrm>
            <a:off x="180675" y="1733204"/>
            <a:ext cx="2003477" cy="201378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0" i="0" u="none" strike="noStrike" kern="0" cap="none" spc="0" normalizeH="0" baseline="0" noProof="0">
              <a:ln>
                <a:noFill/>
              </a:ln>
              <a:solidFill>
                <a:sysClr val="windowText" lastClr="000000"/>
              </a:solidFill>
              <a:effectLst/>
              <a:uLnTx/>
              <a:uFillTx/>
              <a:latin typeface="Arial"/>
              <a:ea typeface="ＭＳ Ｐゴシック" panose="020B0600070205080204" pitchFamily="34" charset="-128"/>
              <a:cs typeface="+mn-cs"/>
              <a:sym typeface="Arial"/>
            </a:endParaRPr>
          </a:p>
        </p:txBody>
      </p:sp>
      <p:cxnSp>
        <p:nvCxnSpPr>
          <p:cNvPr id="128" name="カギ線コネクタ 127">
            <a:extLst>
              <a:ext uri="{FF2B5EF4-FFF2-40B4-BE49-F238E27FC236}">
                <a16:creationId xmlns:a16="http://schemas.microsoft.com/office/drawing/2014/main" id="{377CEC63-E7B6-1144-A7C8-66B4B63427A7}"/>
              </a:ext>
            </a:extLst>
          </p:cNvPr>
          <p:cNvCxnSpPr>
            <a:cxnSpLocks/>
            <a:stCxn id="126" idx="0"/>
            <a:endCxn id="125" idx="0"/>
          </p:cNvCxnSpPr>
          <p:nvPr/>
        </p:nvCxnSpPr>
        <p:spPr>
          <a:xfrm rot="5400000" flipH="1" flipV="1">
            <a:off x="1919554" y="630852"/>
            <a:ext cx="365213" cy="1839492"/>
          </a:xfrm>
          <a:prstGeom prst="bentConnector3">
            <a:avLst>
              <a:gd name="adj1" fmla="val 162594"/>
            </a:avLst>
          </a:prstGeom>
          <a:ln>
            <a:tailEnd type="triangle"/>
          </a:ln>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DCA1BB97-6014-6D4C-BB07-BF830CB3B695}"/>
              </a:ext>
            </a:extLst>
          </p:cNvPr>
          <p:cNvSpPr txBox="1"/>
          <p:nvPr/>
        </p:nvSpPr>
        <p:spPr>
          <a:xfrm>
            <a:off x="330866" y="1924528"/>
            <a:ext cx="1703094" cy="16004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a:ln>
                  <a:noFill/>
                </a:ln>
                <a:solidFill>
                  <a:srgbClr val="000000"/>
                </a:solidFill>
                <a:effectLst/>
                <a:uLnTx/>
                <a:uFillTx/>
                <a:latin typeface="Arial"/>
                <a:cs typeface="Arial"/>
                <a:sym typeface="Arial"/>
              </a:rPr>
              <a:t>新規の売り手と買い手をスマートコントラクトへ</a:t>
            </a:r>
            <a:r>
              <a:rPr kumimoji="1" lang="en-US" altLang="ja-JP" sz="1400" b="0" i="0" u="none" strike="noStrike" kern="0" cap="none" spc="0" normalizeH="0" baseline="0" noProof="0" dirty="0">
                <a:ln>
                  <a:noFill/>
                </a:ln>
                <a:solidFill>
                  <a:srgbClr val="000000"/>
                </a:solidFill>
                <a:effectLst/>
                <a:uLnTx/>
                <a:uFillTx/>
                <a:latin typeface="Arial"/>
                <a:cs typeface="Arial"/>
                <a:sym typeface="Arial"/>
              </a:rPr>
              <a:t>10</a:t>
            </a:r>
            <a:r>
              <a:rPr kumimoji="1" lang="ja-JP" altLang="en-US" sz="1400" b="0" i="0" u="none" strike="noStrike" kern="0" cap="none" spc="0" normalizeH="0" baseline="0" noProof="0">
                <a:ln>
                  <a:noFill/>
                </a:ln>
                <a:solidFill>
                  <a:srgbClr val="000000"/>
                </a:solidFill>
                <a:effectLst/>
                <a:uLnTx/>
                <a:uFillTx/>
                <a:latin typeface="Arial"/>
                <a:cs typeface="Arial"/>
                <a:sym typeface="Arial"/>
              </a:rPr>
              <a:t>人分追加し、既存取引者とランダムにマッチングさせ約定取引を行う</a:t>
            </a:r>
          </a:p>
        </p:txBody>
      </p:sp>
      <mc:AlternateContent xmlns:mc="http://schemas.openxmlformats.org/markup-compatibility/2006" xmlns:p14="http://schemas.microsoft.com/office/powerpoint/2010/main">
        <mc:Choice Requires="p14">
          <p:contentPart p14:bwMode="auto" r:id="rId2">
            <p14:nvContentPartPr>
              <p14:cNvPr id="7" name="インク 6">
                <a:extLst>
                  <a:ext uri="{FF2B5EF4-FFF2-40B4-BE49-F238E27FC236}">
                    <a16:creationId xmlns:a16="http://schemas.microsoft.com/office/drawing/2014/main" id="{FAC73968-D53F-864A-9EAE-088797CF06D2}"/>
                  </a:ext>
                </a:extLst>
              </p14:cNvPr>
              <p14:cNvContentPartPr/>
              <p14:nvPr/>
            </p14:nvContentPartPr>
            <p14:xfrm>
              <a:off x="3947997" y="2994876"/>
              <a:ext cx="847440" cy="39240"/>
            </p14:xfrm>
          </p:contentPart>
        </mc:Choice>
        <mc:Fallback xmlns="">
          <p:pic>
            <p:nvPicPr>
              <p:cNvPr id="7" name="インク 6">
                <a:extLst>
                  <a:ext uri="{FF2B5EF4-FFF2-40B4-BE49-F238E27FC236}">
                    <a16:creationId xmlns:a16="http://schemas.microsoft.com/office/drawing/2014/main" id="{FAC73968-D53F-864A-9EAE-088797CF06D2}"/>
                  </a:ext>
                </a:extLst>
              </p:cNvPr>
              <p:cNvPicPr/>
              <p:nvPr/>
            </p:nvPicPr>
            <p:blipFill>
              <a:blip r:embed="rId3"/>
              <a:stretch>
                <a:fillRect/>
              </a:stretch>
            </p:blipFill>
            <p:spPr>
              <a:xfrm>
                <a:off x="3894357" y="2886876"/>
                <a:ext cx="9550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インク 8">
                <a:extLst>
                  <a:ext uri="{FF2B5EF4-FFF2-40B4-BE49-F238E27FC236}">
                    <a16:creationId xmlns:a16="http://schemas.microsoft.com/office/drawing/2014/main" id="{ABB127F7-B3E8-174B-9357-56808BDA9461}"/>
                  </a:ext>
                </a:extLst>
              </p14:cNvPr>
              <p14:cNvContentPartPr/>
              <p14:nvPr/>
            </p14:nvContentPartPr>
            <p14:xfrm>
              <a:off x="5176317" y="3036636"/>
              <a:ext cx="327600" cy="9360"/>
            </p14:xfrm>
          </p:contentPart>
        </mc:Choice>
        <mc:Fallback xmlns="">
          <p:pic>
            <p:nvPicPr>
              <p:cNvPr id="9" name="インク 8">
                <a:extLst>
                  <a:ext uri="{FF2B5EF4-FFF2-40B4-BE49-F238E27FC236}">
                    <a16:creationId xmlns:a16="http://schemas.microsoft.com/office/drawing/2014/main" id="{ABB127F7-B3E8-174B-9357-56808BDA9461}"/>
                  </a:ext>
                </a:extLst>
              </p:cNvPr>
              <p:cNvPicPr/>
              <p:nvPr/>
            </p:nvPicPr>
            <p:blipFill>
              <a:blip r:embed="rId5"/>
              <a:stretch>
                <a:fillRect/>
              </a:stretch>
            </p:blipFill>
            <p:spPr>
              <a:xfrm>
                <a:off x="5122317" y="2928996"/>
                <a:ext cx="4352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インク 9">
                <a:extLst>
                  <a:ext uri="{FF2B5EF4-FFF2-40B4-BE49-F238E27FC236}">
                    <a16:creationId xmlns:a16="http://schemas.microsoft.com/office/drawing/2014/main" id="{7F00C356-3420-6A4B-8102-9B7A69F7DA98}"/>
                  </a:ext>
                </a:extLst>
              </p14:cNvPr>
              <p14:cNvContentPartPr/>
              <p14:nvPr/>
            </p14:nvContentPartPr>
            <p14:xfrm>
              <a:off x="6184677" y="2988396"/>
              <a:ext cx="698400" cy="114120"/>
            </p14:xfrm>
          </p:contentPart>
        </mc:Choice>
        <mc:Fallback xmlns="">
          <p:pic>
            <p:nvPicPr>
              <p:cNvPr id="10" name="インク 9">
                <a:extLst>
                  <a:ext uri="{FF2B5EF4-FFF2-40B4-BE49-F238E27FC236}">
                    <a16:creationId xmlns:a16="http://schemas.microsoft.com/office/drawing/2014/main" id="{7F00C356-3420-6A4B-8102-9B7A69F7DA98}"/>
                  </a:ext>
                </a:extLst>
              </p:cNvPr>
              <p:cNvPicPr/>
              <p:nvPr/>
            </p:nvPicPr>
            <p:blipFill>
              <a:blip r:embed="rId7"/>
              <a:stretch>
                <a:fillRect/>
              </a:stretch>
            </p:blipFill>
            <p:spPr>
              <a:xfrm>
                <a:off x="6131037" y="2880756"/>
                <a:ext cx="80604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インク 10">
                <a:extLst>
                  <a:ext uri="{FF2B5EF4-FFF2-40B4-BE49-F238E27FC236}">
                    <a16:creationId xmlns:a16="http://schemas.microsoft.com/office/drawing/2014/main" id="{21F80CC6-7438-0540-AB00-02A3B24970A5}"/>
                  </a:ext>
                </a:extLst>
              </p14:cNvPr>
              <p14:cNvContentPartPr/>
              <p14:nvPr/>
            </p14:nvContentPartPr>
            <p14:xfrm>
              <a:off x="7349637" y="3007476"/>
              <a:ext cx="684000" cy="70200"/>
            </p14:xfrm>
          </p:contentPart>
        </mc:Choice>
        <mc:Fallback xmlns="">
          <p:pic>
            <p:nvPicPr>
              <p:cNvPr id="11" name="インク 10">
                <a:extLst>
                  <a:ext uri="{FF2B5EF4-FFF2-40B4-BE49-F238E27FC236}">
                    <a16:creationId xmlns:a16="http://schemas.microsoft.com/office/drawing/2014/main" id="{21F80CC6-7438-0540-AB00-02A3B24970A5}"/>
                  </a:ext>
                </a:extLst>
              </p:cNvPr>
              <p:cNvPicPr/>
              <p:nvPr/>
            </p:nvPicPr>
            <p:blipFill>
              <a:blip r:embed="rId9"/>
              <a:stretch>
                <a:fillRect/>
              </a:stretch>
            </p:blipFill>
            <p:spPr>
              <a:xfrm>
                <a:off x="7295637" y="2899836"/>
                <a:ext cx="791640" cy="285840"/>
              </a:xfrm>
              <a:prstGeom prst="rect">
                <a:avLst/>
              </a:prstGeom>
            </p:spPr>
          </p:pic>
        </mc:Fallback>
      </mc:AlternateContent>
    </p:spTree>
    <p:extLst>
      <p:ext uri="{BB962C8B-B14F-4D97-AF65-F5344CB8AC3E}">
        <p14:creationId xmlns:p14="http://schemas.microsoft.com/office/powerpoint/2010/main" val="2306377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496B48-01D5-B146-A3A8-9DE1115ED8A1}"/>
              </a:ext>
            </a:extLst>
          </p:cNvPr>
          <p:cNvSpPr>
            <a:spLocks noGrp="1"/>
          </p:cNvSpPr>
          <p:nvPr>
            <p:ph type="title"/>
          </p:nvPr>
        </p:nvSpPr>
        <p:spPr/>
        <p:txBody>
          <a:bodyPr>
            <a:normAutofit/>
          </a:bodyPr>
          <a:lstStyle/>
          <a:p>
            <a:r>
              <a:rPr kumimoji="1" lang="ja-JP" altLang="en-US"/>
              <a:t>測定フロー</a:t>
            </a:r>
            <a:r>
              <a:rPr kumimoji="1" lang="en-US" altLang="ja-JP" dirty="0"/>
              <a:t> </a:t>
            </a:r>
            <a:r>
              <a:rPr kumimoji="1" lang="en-US" altLang="ja-JP" sz="2200" b="1" dirty="0">
                <a:solidFill>
                  <a:srgbClr val="000000"/>
                </a:solidFill>
              </a:rPr>
              <a:t>②</a:t>
            </a:r>
            <a:r>
              <a:rPr kumimoji="1" lang="ja-JP" altLang="en-US" sz="2200" b="1">
                <a:solidFill>
                  <a:srgbClr val="000000"/>
                </a:solidFill>
              </a:rPr>
              <a:t>クローズ市場における約定取引</a:t>
            </a:r>
            <a:endParaRPr kumimoji="1" lang="ja-JP" altLang="en-US"/>
          </a:p>
        </p:txBody>
      </p:sp>
      <p:sp>
        <p:nvSpPr>
          <p:cNvPr id="4" name="スライド番号プレースホルダー 3">
            <a:extLst>
              <a:ext uri="{FF2B5EF4-FFF2-40B4-BE49-F238E27FC236}">
                <a16:creationId xmlns:a16="http://schemas.microsoft.com/office/drawing/2014/main" id="{561755A4-29A0-CC46-B681-40FF018F2088}"/>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fld id="{00000000-1234-1234-1234-123412341234}" type="slidenum">
              <a:rPr kumimoji="0" lang="en-US" altLang="ja-JP" sz="9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t>23</a:t>
            </a:fld>
            <a:endParaRPr kumimoji="0" lang="ja-JP" altLang="en-US" sz="900" b="0" i="0" u="none" strike="noStrike" kern="0" cap="none" spc="0" normalizeH="0" baseline="0" noProof="0">
              <a:ln>
                <a:noFill/>
              </a:ln>
              <a:solidFill>
                <a:srgbClr val="888888"/>
              </a:solidFill>
              <a:effectLst/>
              <a:uLnTx/>
              <a:uFillTx/>
              <a:latin typeface="Arial"/>
              <a:cs typeface="Arial"/>
              <a:sym typeface="Arial"/>
            </a:endParaRPr>
          </a:p>
        </p:txBody>
      </p:sp>
      <p:sp>
        <p:nvSpPr>
          <p:cNvPr id="14" name="角丸四角形 13">
            <a:extLst>
              <a:ext uri="{FF2B5EF4-FFF2-40B4-BE49-F238E27FC236}">
                <a16:creationId xmlns:a16="http://schemas.microsoft.com/office/drawing/2014/main" id="{370A8D7C-F355-0940-BF7B-29CE5F26B258}"/>
              </a:ext>
            </a:extLst>
          </p:cNvPr>
          <p:cNvSpPr/>
          <p:nvPr/>
        </p:nvSpPr>
        <p:spPr>
          <a:xfrm>
            <a:off x="2562044" y="2112421"/>
            <a:ext cx="2116667" cy="4252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34" charset="-128"/>
                <a:cs typeface="+mn-cs"/>
                <a:sym typeface="Arial"/>
              </a:rPr>
              <a:t>スマートコントラクト</a:t>
            </a:r>
          </a:p>
        </p:txBody>
      </p:sp>
      <p:sp>
        <p:nvSpPr>
          <p:cNvPr id="57" name="正方形/長方形 56">
            <a:extLst>
              <a:ext uri="{FF2B5EF4-FFF2-40B4-BE49-F238E27FC236}">
                <a16:creationId xmlns:a16="http://schemas.microsoft.com/office/drawing/2014/main" id="{B02CED2D-F1AF-5A4E-B309-51E4AFF16ADC}"/>
              </a:ext>
            </a:extLst>
          </p:cNvPr>
          <p:cNvSpPr/>
          <p:nvPr/>
        </p:nvSpPr>
        <p:spPr>
          <a:xfrm>
            <a:off x="1983204" y="2947614"/>
            <a:ext cx="1021278" cy="33914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a:ln>
                  <a:noFill/>
                </a:ln>
                <a:solidFill>
                  <a:srgbClr val="000000"/>
                </a:solidFill>
                <a:effectLst/>
                <a:uLnTx/>
                <a:uFillTx/>
                <a:latin typeface="Arial"/>
                <a:ea typeface="ＭＳ Ｐゴシック" panose="020B0600070205080204" pitchFamily="34" charset="-128"/>
                <a:cs typeface="+mn-cs"/>
                <a:sym typeface="Arial"/>
              </a:rPr>
              <a:t>入札</a:t>
            </a:r>
          </a:p>
        </p:txBody>
      </p:sp>
      <p:sp>
        <p:nvSpPr>
          <p:cNvPr id="58" name="正方形/長方形 57">
            <a:extLst>
              <a:ext uri="{FF2B5EF4-FFF2-40B4-BE49-F238E27FC236}">
                <a16:creationId xmlns:a16="http://schemas.microsoft.com/office/drawing/2014/main" id="{DC7E5C9A-65AA-4545-92CC-086465BCCC13}"/>
              </a:ext>
            </a:extLst>
          </p:cNvPr>
          <p:cNvSpPr/>
          <p:nvPr/>
        </p:nvSpPr>
        <p:spPr>
          <a:xfrm>
            <a:off x="3162243" y="2947614"/>
            <a:ext cx="1021278" cy="33914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a:ln>
                  <a:noFill/>
                </a:ln>
                <a:solidFill>
                  <a:srgbClr val="000000"/>
                </a:solidFill>
                <a:effectLst/>
                <a:uLnTx/>
                <a:uFillTx/>
                <a:latin typeface="Arial"/>
                <a:ea typeface="ＭＳ Ｐゴシック" panose="020B0600070205080204" pitchFamily="34" charset="-128"/>
                <a:cs typeface="+mn-cs"/>
                <a:sym typeface="Arial"/>
              </a:rPr>
              <a:t>マッチング</a:t>
            </a:r>
          </a:p>
        </p:txBody>
      </p:sp>
      <p:cxnSp>
        <p:nvCxnSpPr>
          <p:cNvPr id="63" name="直線矢印コネクタ 62">
            <a:extLst>
              <a:ext uri="{FF2B5EF4-FFF2-40B4-BE49-F238E27FC236}">
                <a16:creationId xmlns:a16="http://schemas.microsoft.com/office/drawing/2014/main" id="{41B6840A-5FE4-F94C-B9CA-CF5EA99FD70D}"/>
              </a:ext>
            </a:extLst>
          </p:cNvPr>
          <p:cNvCxnSpPr>
            <a:stCxn id="57" idx="3"/>
            <a:endCxn id="58" idx="1"/>
          </p:cNvCxnSpPr>
          <p:nvPr/>
        </p:nvCxnSpPr>
        <p:spPr>
          <a:xfrm>
            <a:off x="3004482" y="3117188"/>
            <a:ext cx="1577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正方形/長方形 67">
            <a:extLst>
              <a:ext uri="{FF2B5EF4-FFF2-40B4-BE49-F238E27FC236}">
                <a16:creationId xmlns:a16="http://schemas.microsoft.com/office/drawing/2014/main" id="{0C09DD81-FD9A-5A40-8028-84C9F41F97A1}"/>
              </a:ext>
            </a:extLst>
          </p:cNvPr>
          <p:cNvSpPr/>
          <p:nvPr/>
        </p:nvSpPr>
        <p:spPr>
          <a:xfrm>
            <a:off x="4341282" y="2947614"/>
            <a:ext cx="1021278" cy="33914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a:ln>
                  <a:noFill/>
                </a:ln>
                <a:solidFill>
                  <a:srgbClr val="000000"/>
                </a:solidFill>
                <a:effectLst/>
                <a:uLnTx/>
                <a:uFillTx/>
                <a:latin typeface="Arial"/>
                <a:ea typeface="ＭＳ Ｐゴシック" panose="020B0600070205080204" pitchFamily="34" charset="-128"/>
                <a:cs typeface="+mn-cs"/>
                <a:sym typeface="Arial"/>
              </a:rPr>
              <a:t>約定取引</a:t>
            </a:r>
          </a:p>
        </p:txBody>
      </p:sp>
      <p:cxnSp>
        <p:nvCxnSpPr>
          <p:cNvPr id="70" name="直線矢印コネクタ 69">
            <a:extLst>
              <a:ext uri="{FF2B5EF4-FFF2-40B4-BE49-F238E27FC236}">
                <a16:creationId xmlns:a16="http://schemas.microsoft.com/office/drawing/2014/main" id="{79E89172-1342-1C43-9F7E-BEC71512822A}"/>
              </a:ext>
            </a:extLst>
          </p:cNvPr>
          <p:cNvCxnSpPr>
            <a:stCxn id="58" idx="3"/>
            <a:endCxn id="68" idx="1"/>
          </p:cNvCxnSpPr>
          <p:nvPr/>
        </p:nvCxnSpPr>
        <p:spPr>
          <a:xfrm>
            <a:off x="4183521" y="3117188"/>
            <a:ext cx="1577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コネクタ 84">
            <a:extLst>
              <a:ext uri="{FF2B5EF4-FFF2-40B4-BE49-F238E27FC236}">
                <a16:creationId xmlns:a16="http://schemas.microsoft.com/office/drawing/2014/main" id="{E2911BCF-A106-0941-A6B2-53BE07F6FA92}"/>
              </a:ext>
            </a:extLst>
          </p:cNvPr>
          <p:cNvCxnSpPr>
            <a:stCxn id="14" idx="1"/>
          </p:cNvCxnSpPr>
          <p:nvPr/>
        </p:nvCxnSpPr>
        <p:spPr>
          <a:xfrm flipH="1" flipV="1">
            <a:off x="1510118" y="2325065"/>
            <a:ext cx="1051926" cy="1"/>
          </a:xfrm>
          <a:prstGeom prst="line">
            <a:avLst/>
          </a:prstGeom>
        </p:spPr>
        <p:style>
          <a:lnRef idx="1">
            <a:schemeClr val="dk1"/>
          </a:lnRef>
          <a:fillRef idx="0">
            <a:schemeClr val="dk1"/>
          </a:fillRef>
          <a:effectRef idx="0">
            <a:schemeClr val="dk1"/>
          </a:effectRef>
          <a:fontRef idx="minor">
            <a:schemeClr val="tx1"/>
          </a:fontRef>
        </p:style>
      </p:cxnSp>
      <p:cxnSp>
        <p:nvCxnSpPr>
          <p:cNvPr id="89" name="直線コネクタ 88">
            <a:extLst>
              <a:ext uri="{FF2B5EF4-FFF2-40B4-BE49-F238E27FC236}">
                <a16:creationId xmlns:a16="http://schemas.microsoft.com/office/drawing/2014/main" id="{BF82DE91-5160-024A-891E-EB0A9C444F25}"/>
              </a:ext>
            </a:extLst>
          </p:cNvPr>
          <p:cNvCxnSpPr>
            <a:cxnSpLocks/>
          </p:cNvCxnSpPr>
          <p:nvPr/>
        </p:nvCxnSpPr>
        <p:spPr>
          <a:xfrm>
            <a:off x="1510118" y="2325065"/>
            <a:ext cx="0" cy="2047125"/>
          </a:xfrm>
          <a:prstGeom prst="line">
            <a:avLst/>
          </a:prstGeom>
        </p:spPr>
        <p:style>
          <a:lnRef idx="1">
            <a:schemeClr val="dk1"/>
          </a:lnRef>
          <a:fillRef idx="0">
            <a:schemeClr val="dk1"/>
          </a:fillRef>
          <a:effectRef idx="0">
            <a:schemeClr val="dk1"/>
          </a:effectRef>
          <a:fontRef idx="minor">
            <a:schemeClr val="tx1"/>
          </a:fontRef>
        </p:style>
      </p:cxnSp>
      <p:cxnSp>
        <p:nvCxnSpPr>
          <p:cNvPr id="91" name="直線コネクタ 90">
            <a:extLst>
              <a:ext uri="{FF2B5EF4-FFF2-40B4-BE49-F238E27FC236}">
                <a16:creationId xmlns:a16="http://schemas.microsoft.com/office/drawing/2014/main" id="{8F758E35-3906-3E47-A70B-6941E2BE6439}"/>
              </a:ext>
            </a:extLst>
          </p:cNvPr>
          <p:cNvCxnSpPr>
            <a:cxnSpLocks/>
          </p:cNvCxnSpPr>
          <p:nvPr/>
        </p:nvCxnSpPr>
        <p:spPr>
          <a:xfrm flipV="1">
            <a:off x="1510118" y="4348439"/>
            <a:ext cx="4365633" cy="23751"/>
          </a:xfrm>
          <a:prstGeom prst="line">
            <a:avLst/>
          </a:prstGeom>
        </p:spPr>
        <p:style>
          <a:lnRef idx="1">
            <a:schemeClr val="dk1"/>
          </a:lnRef>
          <a:fillRef idx="0">
            <a:schemeClr val="dk1"/>
          </a:fillRef>
          <a:effectRef idx="0">
            <a:schemeClr val="dk1"/>
          </a:effectRef>
          <a:fontRef idx="minor">
            <a:schemeClr val="tx1"/>
          </a:fontRef>
        </p:style>
      </p:cxnSp>
      <p:cxnSp>
        <p:nvCxnSpPr>
          <p:cNvPr id="94" name="カギ線コネクタ 93">
            <a:extLst>
              <a:ext uri="{FF2B5EF4-FFF2-40B4-BE49-F238E27FC236}">
                <a16:creationId xmlns:a16="http://schemas.microsoft.com/office/drawing/2014/main" id="{639BC795-FCF1-6B4E-985B-40EFFDFE6C0F}"/>
              </a:ext>
            </a:extLst>
          </p:cNvPr>
          <p:cNvCxnSpPr>
            <a:cxnSpLocks/>
            <a:stCxn id="14" idx="3"/>
          </p:cNvCxnSpPr>
          <p:nvPr/>
        </p:nvCxnSpPr>
        <p:spPr>
          <a:xfrm>
            <a:off x="4678711" y="2325066"/>
            <a:ext cx="1197040" cy="2023373"/>
          </a:xfrm>
          <a:prstGeom prst="bentConnector2">
            <a:avLst/>
          </a:prstGeom>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15B9805A-EF7C-B24E-A8F9-AD2E097B8326}"/>
              </a:ext>
            </a:extLst>
          </p:cNvPr>
          <p:cNvSpPr txBox="1"/>
          <p:nvPr/>
        </p:nvSpPr>
        <p:spPr>
          <a:xfrm>
            <a:off x="1897375" y="3924995"/>
            <a:ext cx="1197040" cy="307777"/>
          </a:xfrm>
          <a:prstGeom prst="rect">
            <a:avLst/>
          </a:prstGeom>
          <a:noFill/>
          <a:ln>
            <a:solidFill>
              <a:schemeClr val="dk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400" b="0" i="0" u="none" strike="noStrike" kern="0" cap="none" spc="0" normalizeH="0" baseline="0" noProof="0">
                <a:ln>
                  <a:noFill/>
                </a:ln>
                <a:solidFill>
                  <a:srgbClr val="000000"/>
                </a:solidFill>
                <a:effectLst/>
                <a:uLnTx/>
                <a:uFillTx/>
                <a:latin typeface="Arial"/>
                <a:cs typeface="Arial"/>
                <a:sym typeface="Arial"/>
              </a:rPr>
              <a:t>既存売り</a:t>
            </a:r>
            <a:r>
              <a:rPr kumimoji="0" lang="ja-JP" altLang="ja-JP" sz="1400" b="0" i="0" u="none" strike="noStrike" kern="0" cap="none" spc="0" normalizeH="0" baseline="0" noProof="0">
                <a:ln>
                  <a:noFill/>
                </a:ln>
                <a:solidFill>
                  <a:srgbClr val="000000"/>
                </a:solidFill>
                <a:effectLst/>
                <a:uLnTx/>
                <a:uFillTx/>
                <a:latin typeface="Arial"/>
                <a:cs typeface="Arial"/>
                <a:sym typeface="Arial"/>
              </a:rPr>
              <a:t>手</a:t>
            </a:r>
            <a:endParaRPr kumimoji="0" lang="ja-JP" alt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テキスト ボックス 97">
            <a:extLst>
              <a:ext uri="{FF2B5EF4-FFF2-40B4-BE49-F238E27FC236}">
                <a16:creationId xmlns:a16="http://schemas.microsoft.com/office/drawing/2014/main" id="{5824E440-8FB0-1D4D-A7A2-DCE3961E2F22}"/>
              </a:ext>
            </a:extLst>
          </p:cNvPr>
          <p:cNvSpPr txBox="1"/>
          <p:nvPr/>
        </p:nvSpPr>
        <p:spPr>
          <a:xfrm>
            <a:off x="3246474" y="3924995"/>
            <a:ext cx="1197040" cy="307777"/>
          </a:xfrm>
          <a:prstGeom prst="rect">
            <a:avLst/>
          </a:prstGeom>
          <a:noFill/>
          <a:ln>
            <a:solidFill>
              <a:schemeClr val="dk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400" b="0" i="0" u="none" strike="noStrike" kern="0" cap="none" spc="0" normalizeH="0" baseline="0" noProof="0">
                <a:ln>
                  <a:noFill/>
                </a:ln>
                <a:solidFill>
                  <a:srgbClr val="000000"/>
                </a:solidFill>
                <a:effectLst/>
                <a:uLnTx/>
                <a:uFillTx/>
                <a:latin typeface="Arial"/>
                <a:cs typeface="Arial"/>
                <a:sym typeface="Arial"/>
              </a:rPr>
              <a:t>既存買い手</a:t>
            </a:r>
          </a:p>
        </p:txBody>
      </p:sp>
      <p:cxnSp>
        <p:nvCxnSpPr>
          <p:cNvPr id="106" name="直線矢印コネクタ 105">
            <a:extLst>
              <a:ext uri="{FF2B5EF4-FFF2-40B4-BE49-F238E27FC236}">
                <a16:creationId xmlns:a16="http://schemas.microsoft.com/office/drawing/2014/main" id="{F72644BC-DBF4-7D42-AA44-B73C72545028}"/>
              </a:ext>
            </a:extLst>
          </p:cNvPr>
          <p:cNvCxnSpPr>
            <a:stCxn id="97" idx="0"/>
            <a:endCxn id="57" idx="2"/>
          </p:cNvCxnSpPr>
          <p:nvPr/>
        </p:nvCxnSpPr>
        <p:spPr>
          <a:xfrm flipH="1" flipV="1">
            <a:off x="2493843" y="3286762"/>
            <a:ext cx="2052" cy="638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カギ線コネクタ 109">
            <a:extLst>
              <a:ext uri="{FF2B5EF4-FFF2-40B4-BE49-F238E27FC236}">
                <a16:creationId xmlns:a16="http://schemas.microsoft.com/office/drawing/2014/main" id="{5FE3FF1E-0961-0440-A299-431AFA90EDC4}"/>
              </a:ext>
            </a:extLst>
          </p:cNvPr>
          <p:cNvCxnSpPr>
            <a:stCxn id="98" idx="0"/>
          </p:cNvCxnSpPr>
          <p:nvPr/>
        </p:nvCxnSpPr>
        <p:spPr>
          <a:xfrm rot="16200000" flipV="1">
            <a:off x="3043992" y="3123992"/>
            <a:ext cx="250857" cy="1351149"/>
          </a:xfrm>
          <a:prstGeom prst="bentConnector2">
            <a:avLst/>
          </a:prstGeom>
        </p:spPr>
        <p:style>
          <a:lnRef idx="1">
            <a:schemeClr val="dk1"/>
          </a:lnRef>
          <a:fillRef idx="0">
            <a:schemeClr val="dk1"/>
          </a:fillRef>
          <a:effectRef idx="0">
            <a:schemeClr val="dk1"/>
          </a:effectRef>
          <a:fontRef idx="minor">
            <a:schemeClr val="tx1"/>
          </a:fontRef>
        </p:style>
      </p:cxnSp>
      <p:sp>
        <p:nvSpPr>
          <p:cNvPr id="111" name="テキスト ボックス 110">
            <a:extLst>
              <a:ext uri="{FF2B5EF4-FFF2-40B4-BE49-F238E27FC236}">
                <a16:creationId xmlns:a16="http://schemas.microsoft.com/office/drawing/2014/main" id="{E6426E1E-9E8F-9D46-A28A-3E4B55522F9D}"/>
              </a:ext>
            </a:extLst>
          </p:cNvPr>
          <p:cNvSpPr txBox="1"/>
          <p:nvPr/>
        </p:nvSpPr>
        <p:spPr>
          <a:xfrm>
            <a:off x="2967234" y="1450343"/>
            <a:ext cx="1306285" cy="307777"/>
          </a:xfrm>
          <a:prstGeom prst="rect">
            <a:avLst/>
          </a:prstGeom>
          <a:noFill/>
          <a:ln>
            <a:solidFill>
              <a:schemeClr val="dk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400" b="0" i="0" u="none" strike="noStrike" kern="0" cap="none" spc="0" normalizeH="0" baseline="0" noProof="0">
                <a:ln>
                  <a:noFill/>
                </a:ln>
                <a:solidFill>
                  <a:srgbClr val="000000"/>
                </a:solidFill>
                <a:effectLst/>
                <a:uLnTx/>
                <a:uFillTx/>
                <a:latin typeface="Arial"/>
                <a:cs typeface="Arial"/>
                <a:sym typeface="Arial"/>
              </a:rPr>
              <a:t>電気事業者</a:t>
            </a:r>
          </a:p>
        </p:txBody>
      </p:sp>
      <p:cxnSp>
        <p:nvCxnSpPr>
          <p:cNvPr id="124" name="直線矢印コネクタ 123">
            <a:extLst>
              <a:ext uri="{FF2B5EF4-FFF2-40B4-BE49-F238E27FC236}">
                <a16:creationId xmlns:a16="http://schemas.microsoft.com/office/drawing/2014/main" id="{06E3A2BA-A0E2-A643-BE41-E63E8275E08D}"/>
              </a:ext>
            </a:extLst>
          </p:cNvPr>
          <p:cNvCxnSpPr>
            <a:stCxn id="111" idx="2"/>
            <a:endCxn id="14" idx="0"/>
          </p:cNvCxnSpPr>
          <p:nvPr/>
        </p:nvCxnSpPr>
        <p:spPr>
          <a:xfrm>
            <a:off x="3620377" y="1758120"/>
            <a:ext cx="1" cy="3543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E085B54C-BD8A-6C4D-A65E-AEF1D5812800}"/>
              </a:ext>
            </a:extLst>
          </p:cNvPr>
          <p:cNvSpPr/>
          <p:nvPr/>
        </p:nvSpPr>
        <p:spPr>
          <a:xfrm>
            <a:off x="1599770" y="3745616"/>
            <a:ext cx="3230165" cy="6519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34" charset="-128"/>
              <a:cs typeface="+mn-cs"/>
              <a:sym typeface="Arial"/>
            </a:endParaRPr>
          </a:p>
        </p:txBody>
      </p:sp>
      <p:cxnSp>
        <p:nvCxnSpPr>
          <p:cNvPr id="11" name="カギ線コネクタ 10">
            <a:extLst>
              <a:ext uri="{FF2B5EF4-FFF2-40B4-BE49-F238E27FC236}">
                <a16:creationId xmlns:a16="http://schemas.microsoft.com/office/drawing/2014/main" id="{FD2832F3-E786-8A4F-B68E-C6D2F1F25508}"/>
              </a:ext>
            </a:extLst>
          </p:cNvPr>
          <p:cNvCxnSpPr>
            <a:cxnSpLocks/>
          </p:cNvCxnSpPr>
          <p:nvPr/>
        </p:nvCxnSpPr>
        <p:spPr>
          <a:xfrm rot="10800000" flipV="1">
            <a:off x="4840192" y="2879310"/>
            <a:ext cx="1767632" cy="120188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5" name="角丸四角形 14">
            <a:extLst>
              <a:ext uri="{FF2B5EF4-FFF2-40B4-BE49-F238E27FC236}">
                <a16:creationId xmlns:a16="http://schemas.microsoft.com/office/drawing/2014/main" id="{5D2E5274-2E39-1649-A214-64ABD0BC04BE}"/>
              </a:ext>
            </a:extLst>
          </p:cNvPr>
          <p:cNvSpPr/>
          <p:nvPr/>
        </p:nvSpPr>
        <p:spPr>
          <a:xfrm>
            <a:off x="6602136" y="1616600"/>
            <a:ext cx="2234274" cy="212901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34" charset="-128"/>
              <a:cs typeface="+mn-cs"/>
              <a:sym typeface="Arial"/>
            </a:endParaRPr>
          </a:p>
        </p:txBody>
      </p:sp>
      <p:sp>
        <p:nvSpPr>
          <p:cNvPr id="27" name="テキスト ボックス 26">
            <a:extLst>
              <a:ext uri="{FF2B5EF4-FFF2-40B4-BE49-F238E27FC236}">
                <a16:creationId xmlns:a16="http://schemas.microsoft.com/office/drawing/2014/main" id="{444A7A96-CAC2-9545-9422-7FC733657EFE}"/>
              </a:ext>
            </a:extLst>
          </p:cNvPr>
          <p:cNvSpPr txBox="1"/>
          <p:nvPr/>
        </p:nvSpPr>
        <p:spPr>
          <a:xfrm>
            <a:off x="6787438" y="1745313"/>
            <a:ext cx="1863669"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600" b="0" i="0" u="none" strike="noStrike" kern="0" cap="none" spc="0" normalizeH="0" baseline="0" noProof="0">
                <a:ln>
                  <a:noFill/>
                </a:ln>
                <a:solidFill>
                  <a:srgbClr val="000000"/>
                </a:solidFill>
                <a:effectLst/>
                <a:uLnTx/>
                <a:uFillTx/>
                <a:latin typeface="Arial"/>
                <a:cs typeface="Arial"/>
                <a:sym typeface="Arial"/>
              </a:rPr>
              <a:t>市場に参加した既存取引者の中から、ランダムに毎回</a:t>
            </a:r>
            <a:r>
              <a:rPr kumimoji="1" lang="en-US" altLang="ja-JP" sz="1600" b="0" i="0" u="none" strike="noStrike" kern="0" cap="none" spc="0" normalizeH="0" baseline="0" noProof="0" dirty="0">
                <a:ln>
                  <a:noFill/>
                </a:ln>
                <a:solidFill>
                  <a:srgbClr val="000000"/>
                </a:solidFill>
                <a:effectLst/>
                <a:uLnTx/>
                <a:uFillTx/>
                <a:latin typeface="Arial"/>
                <a:cs typeface="Arial"/>
                <a:sym typeface="Arial"/>
              </a:rPr>
              <a:t>10</a:t>
            </a:r>
            <a:r>
              <a:rPr kumimoji="1" lang="ja-JP" altLang="en-US" sz="1600" b="0" i="0" u="none" strike="noStrike" kern="0" cap="none" spc="0" normalizeH="0" baseline="0" noProof="0">
                <a:ln>
                  <a:noFill/>
                </a:ln>
                <a:solidFill>
                  <a:srgbClr val="000000"/>
                </a:solidFill>
                <a:effectLst/>
                <a:uLnTx/>
                <a:uFillTx/>
                <a:latin typeface="Arial"/>
                <a:cs typeface="Arial"/>
                <a:sym typeface="Arial"/>
              </a:rPr>
              <a:t>人を選択し、売り手と買い手としてマッチングさせ約定取引を行う</a:t>
            </a:r>
          </a:p>
        </p:txBody>
      </p:sp>
      <mc:AlternateContent xmlns:mc="http://schemas.openxmlformats.org/markup-compatibility/2006" xmlns:p14="http://schemas.microsoft.com/office/powerpoint/2010/main">
        <mc:Choice Requires="p14">
          <p:contentPart p14:bwMode="auto" r:id="rId3">
            <p14:nvContentPartPr>
              <p14:cNvPr id="3" name="インク 2">
                <a:extLst>
                  <a:ext uri="{FF2B5EF4-FFF2-40B4-BE49-F238E27FC236}">
                    <a16:creationId xmlns:a16="http://schemas.microsoft.com/office/drawing/2014/main" id="{80836D48-80B5-364D-B818-1E0180D688BF}"/>
                  </a:ext>
                </a:extLst>
              </p14:cNvPr>
              <p14:cNvContentPartPr/>
              <p14:nvPr/>
            </p14:nvContentPartPr>
            <p14:xfrm>
              <a:off x="2343117" y="3119436"/>
              <a:ext cx="297360" cy="12600"/>
            </p14:xfrm>
          </p:contentPart>
        </mc:Choice>
        <mc:Fallback xmlns="">
          <p:pic>
            <p:nvPicPr>
              <p:cNvPr id="3" name="インク 2">
                <a:extLst>
                  <a:ext uri="{FF2B5EF4-FFF2-40B4-BE49-F238E27FC236}">
                    <a16:creationId xmlns:a16="http://schemas.microsoft.com/office/drawing/2014/main" id="{80836D48-80B5-364D-B818-1E0180D688BF}"/>
                  </a:ext>
                </a:extLst>
              </p:cNvPr>
              <p:cNvPicPr/>
              <p:nvPr/>
            </p:nvPicPr>
            <p:blipFill>
              <a:blip r:embed="rId4"/>
              <a:stretch>
                <a:fillRect/>
              </a:stretch>
            </p:blipFill>
            <p:spPr>
              <a:xfrm>
                <a:off x="2289477" y="3011436"/>
                <a:ext cx="40500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インク 4">
                <a:extLst>
                  <a:ext uri="{FF2B5EF4-FFF2-40B4-BE49-F238E27FC236}">
                    <a16:creationId xmlns:a16="http://schemas.microsoft.com/office/drawing/2014/main" id="{671023C4-591A-314A-A1AE-6184E996E9C7}"/>
                  </a:ext>
                </a:extLst>
              </p14:cNvPr>
              <p14:cNvContentPartPr/>
              <p14:nvPr/>
            </p14:nvContentPartPr>
            <p14:xfrm>
              <a:off x="3352197" y="3082356"/>
              <a:ext cx="646560" cy="77400"/>
            </p14:xfrm>
          </p:contentPart>
        </mc:Choice>
        <mc:Fallback xmlns="">
          <p:pic>
            <p:nvPicPr>
              <p:cNvPr id="5" name="インク 4">
                <a:extLst>
                  <a:ext uri="{FF2B5EF4-FFF2-40B4-BE49-F238E27FC236}">
                    <a16:creationId xmlns:a16="http://schemas.microsoft.com/office/drawing/2014/main" id="{671023C4-591A-314A-A1AE-6184E996E9C7}"/>
                  </a:ext>
                </a:extLst>
              </p:cNvPr>
              <p:cNvPicPr/>
              <p:nvPr/>
            </p:nvPicPr>
            <p:blipFill>
              <a:blip r:embed="rId6"/>
              <a:stretch>
                <a:fillRect/>
              </a:stretch>
            </p:blipFill>
            <p:spPr>
              <a:xfrm>
                <a:off x="3298557" y="2974716"/>
                <a:ext cx="75420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インク 5">
                <a:extLst>
                  <a:ext uri="{FF2B5EF4-FFF2-40B4-BE49-F238E27FC236}">
                    <a16:creationId xmlns:a16="http://schemas.microsoft.com/office/drawing/2014/main" id="{3BCFA3E2-B774-F54B-99F8-1A62EA628809}"/>
                  </a:ext>
                </a:extLst>
              </p14:cNvPr>
              <p14:cNvContentPartPr/>
              <p14:nvPr/>
            </p14:nvContentPartPr>
            <p14:xfrm>
              <a:off x="4448397" y="3132036"/>
              <a:ext cx="772920" cy="16200"/>
            </p14:xfrm>
          </p:contentPart>
        </mc:Choice>
        <mc:Fallback xmlns="">
          <p:pic>
            <p:nvPicPr>
              <p:cNvPr id="6" name="インク 5">
                <a:extLst>
                  <a:ext uri="{FF2B5EF4-FFF2-40B4-BE49-F238E27FC236}">
                    <a16:creationId xmlns:a16="http://schemas.microsoft.com/office/drawing/2014/main" id="{3BCFA3E2-B774-F54B-99F8-1A62EA628809}"/>
                  </a:ext>
                </a:extLst>
              </p:cNvPr>
              <p:cNvPicPr/>
              <p:nvPr/>
            </p:nvPicPr>
            <p:blipFill>
              <a:blip r:embed="rId8"/>
              <a:stretch>
                <a:fillRect/>
              </a:stretch>
            </p:blipFill>
            <p:spPr>
              <a:xfrm>
                <a:off x="4394397" y="3024036"/>
                <a:ext cx="880560" cy="231840"/>
              </a:xfrm>
              <a:prstGeom prst="rect">
                <a:avLst/>
              </a:prstGeom>
            </p:spPr>
          </p:pic>
        </mc:Fallback>
      </mc:AlternateContent>
    </p:spTree>
    <p:extLst>
      <p:ext uri="{BB962C8B-B14F-4D97-AF65-F5344CB8AC3E}">
        <p14:creationId xmlns:p14="http://schemas.microsoft.com/office/powerpoint/2010/main" val="1607287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 name="図 4">
            <a:extLst>
              <a:ext uri="{FF2B5EF4-FFF2-40B4-BE49-F238E27FC236}">
                <a16:creationId xmlns:a16="http://schemas.microsoft.com/office/drawing/2014/main" id="{A9CC83ED-33D0-FE4D-8D55-8D7D279168F9}"/>
              </a:ext>
            </a:extLst>
          </p:cNvPr>
          <p:cNvPicPr>
            <a:picLocks noChangeAspect="1"/>
          </p:cNvPicPr>
          <p:nvPr/>
        </p:nvPicPr>
        <p:blipFill>
          <a:blip r:embed="rId3"/>
          <a:stretch>
            <a:fillRect/>
          </a:stretch>
        </p:blipFill>
        <p:spPr>
          <a:xfrm>
            <a:off x="160279" y="1328772"/>
            <a:ext cx="5211821" cy="3125355"/>
          </a:xfrm>
          <a:prstGeom prst="rect">
            <a:avLst/>
          </a:prstGeom>
        </p:spPr>
      </p:pic>
      <p:sp>
        <p:nvSpPr>
          <p:cNvPr id="505" name="Google Shape;505;g10dc9aff80f_0_8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ja-JP"/>
              <a:t>結果・考察 - </a:t>
            </a:r>
            <a:r>
              <a:rPr lang="ja-JP" sz="2300"/>
              <a:t>追加人数とシステムにかかるGas</a:t>
            </a:r>
            <a:endParaRPr sz="2300"/>
          </a:p>
        </p:txBody>
      </p:sp>
      <p:sp>
        <p:nvSpPr>
          <p:cNvPr id="506" name="Google Shape;506;g10dc9aff80f_0_8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fld id="{00000000-1234-1234-1234-123412341234}" type="slidenum">
              <a:rPr kumimoji="0" lang="en-US" altLang="ja-JP" sz="9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t>24</a:t>
            </a:fld>
            <a:endParaRPr kumimoji="0" sz="900" b="0" i="0" u="none" strike="noStrike" kern="0" cap="none" spc="0" normalizeH="0" baseline="0" noProof="0">
              <a:ln>
                <a:noFill/>
              </a:ln>
              <a:solidFill>
                <a:srgbClr val="888888"/>
              </a:solidFill>
              <a:effectLst/>
              <a:uLnTx/>
              <a:uFillTx/>
              <a:latin typeface="Arial"/>
              <a:cs typeface="Arial"/>
              <a:sym typeface="Arial"/>
            </a:endParaRPr>
          </a:p>
        </p:txBody>
      </p:sp>
      <p:sp>
        <p:nvSpPr>
          <p:cNvPr id="507" name="Google Shape;507;g10dc9aff80f_0_89"/>
          <p:cNvSpPr/>
          <p:nvPr/>
        </p:nvSpPr>
        <p:spPr>
          <a:xfrm>
            <a:off x="5239950" y="1423400"/>
            <a:ext cx="3761100" cy="2936100"/>
          </a:xfrm>
          <a:prstGeom prst="roundRect">
            <a:avLst>
              <a:gd name="adj" fmla="val 912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ja-JP" altLang="en-US" sz="1600" b="0" i="0" u="none" strike="noStrike" kern="0" cap="none" spc="0" normalizeH="0" baseline="0" noProof="0" dirty="0">
                <a:ln>
                  <a:noFill/>
                </a:ln>
                <a:solidFill>
                  <a:srgbClr val="000000"/>
                </a:solidFill>
                <a:effectLst/>
                <a:uLnTx/>
                <a:uFillTx/>
                <a:latin typeface="Arial"/>
                <a:ea typeface="Arial"/>
                <a:cs typeface="Arial"/>
                <a:sym typeface="Arial"/>
              </a:rPr>
              <a:t>追加人数とシステムにかかる</a:t>
            </a:r>
            <a:endParaRPr kumimoji="0" sz="16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altLang="ja-JP" sz="1600" b="0" i="0" u="none" strike="noStrike" kern="0" cap="none" spc="0" normalizeH="0" baseline="0" noProof="0" dirty="0">
                <a:ln>
                  <a:noFill/>
                </a:ln>
                <a:solidFill>
                  <a:srgbClr val="000000"/>
                </a:solidFill>
                <a:effectLst/>
                <a:uLnTx/>
                <a:uFillTx/>
                <a:latin typeface="Arial"/>
                <a:ea typeface="Arial"/>
                <a:cs typeface="Arial"/>
                <a:sym typeface="Arial"/>
              </a:rPr>
              <a:t>Gas</a:t>
            </a:r>
            <a:r>
              <a:rPr kumimoji="0" lang="ja-JP" altLang="en-US" sz="1600" b="0" i="0" u="none" strike="noStrike" kern="0" cap="none" spc="0" normalizeH="0" baseline="0" noProof="0" dirty="0">
                <a:ln>
                  <a:noFill/>
                </a:ln>
                <a:solidFill>
                  <a:srgbClr val="000000"/>
                </a:solidFill>
                <a:effectLst/>
                <a:uLnTx/>
                <a:uFillTx/>
                <a:latin typeface="Arial"/>
                <a:ea typeface="Arial"/>
                <a:cs typeface="Arial"/>
                <a:sym typeface="Arial"/>
              </a:rPr>
              <a:t>は</a:t>
            </a:r>
            <a:r>
              <a:rPr kumimoji="0" lang="ja-JP" altLang="en-US" sz="1700" b="1" i="0" u="none" strike="noStrike" kern="0" cap="none" spc="0" normalizeH="0" baseline="0" noProof="0" dirty="0">
                <a:ln>
                  <a:noFill/>
                </a:ln>
                <a:solidFill>
                  <a:srgbClr val="000000"/>
                </a:solidFill>
                <a:effectLst/>
                <a:uLnTx/>
                <a:uFillTx/>
                <a:latin typeface="Arial"/>
                <a:ea typeface="Arial"/>
                <a:cs typeface="Arial"/>
                <a:sym typeface="Arial"/>
              </a:rPr>
              <a:t>比例関係</a:t>
            </a:r>
            <a:endParaRPr kumimoji="0" sz="17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ja-JP" altLang="en-US" sz="1600" b="0" i="0" u="none" strike="noStrike" kern="0" cap="none" spc="0" normalizeH="0" baseline="0" noProof="0" dirty="0">
                <a:ln>
                  <a:noFill/>
                </a:ln>
                <a:solidFill>
                  <a:srgbClr val="000000"/>
                </a:solidFill>
                <a:effectLst/>
                <a:uLnTx/>
                <a:uFillTx/>
                <a:latin typeface="Arial"/>
                <a:ea typeface="Arial"/>
                <a:cs typeface="Arial"/>
                <a:sym typeface="Arial"/>
              </a:rPr>
              <a:t>人数を追加していくにあたり</a:t>
            </a:r>
            <a:r>
              <a:rPr kumimoji="0" lang="en-US" altLang="ja-JP" sz="1600" b="0" i="0" u="none" strike="noStrike" kern="0" cap="none" spc="0" normalizeH="0" baseline="0" noProof="0" dirty="0">
                <a:ln>
                  <a:noFill/>
                </a:ln>
                <a:solidFill>
                  <a:srgbClr val="000000"/>
                </a:solidFill>
                <a:effectLst/>
                <a:uLnTx/>
                <a:uFillTx/>
                <a:latin typeface="Arial"/>
                <a:ea typeface="Arial"/>
                <a:cs typeface="Arial"/>
                <a:sym typeface="Arial"/>
              </a:rPr>
              <a:t>...</a:t>
            </a:r>
            <a:endParaRPr kumimoji="0" sz="16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ja-JP" altLang="en-US" sz="1600" b="0" i="0" u="none" strike="noStrike" kern="0" cap="none" spc="0" normalizeH="0" baseline="0" noProof="0" dirty="0">
                <a:ln>
                  <a:noFill/>
                </a:ln>
                <a:solidFill>
                  <a:srgbClr val="000000"/>
                </a:solidFill>
                <a:effectLst/>
                <a:uLnTx/>
                <a:uFillTx/>
                <a:latin typeface="Arial"/>
                <a:ea typeface="Arial"/>
                <a:cs typeface="Arial"/>
                <a:sym typeface="Arial"/>
              </a:rPr>
              <a:t>平均</a:t>
            </a:r>
            <a:r>
              <a:rPr kumimoji="0" lang="en-US" altLang="ja-JP" sz="1800" b="1" i="0" u="none" strike="noStrike" kern="0" cap="none" spc="0" normalizeH="0" baseline="0" noProof="0" dirty="0">
                <a:ln>
                  <a:noFill/>
                </a:ln>
                <a:solidFill>
                  <a:srgbClr val="FF0000"/>
                </a:solidFill>
                <a:effectLst/>
                <a:uLnTx/>
                <a:uFillTx/>
                <a:latin typeface="Arial"/>
                <a:ea typeface="Arial"/>
                <a:cs typeface="Arial"/>
                <a:sym typeface="Arial"/>
              </a:rPr>
              <a:t>10.9%</a:t>
            </a:r>
            <a:r>
              <a:rPr kumimoji="0" lang="ja-JP" altLang="en-US" sz="1600" b="0" i="0" u="none" strike="noStrike" kern="0" cap="none" spc="0" normalizeH="0" baseline="0" noProof="0" dirty="0">
                <a:ln>
                  <a:noFill/>
                </a:ln>
                <a:solidFill>
                  <a:srgbClr val="000000"/>
                </a:solidFill>
                <a:effectLst/>
                <a:uLnTx/>
                <a:uFillTx/>
                <a:latin typeface="Arial"/>
                <a:ea typeface="Arial"/>
                <a:cs typeface="Arial"/>
                <a:sym typeface="Arial"/>
              </a:rPr>
              <a:t>の差が生じた</a:t>
            </a:r>
            <a:endParaRPr kumimoji="0" sz="16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テキスト ボックス 1">
            <a:extLst>
              <a:ext uri="{FF2B5EF4-FFF2-40B4-BE49-F238E27FC236}">
                <a16:creationId xmlns:a16="http://schemas.microsoft.com/office/drawing/2014/main" id="{EC9763A5-9D3E-5D4B-9816-F734B14D075E}"/>
              </a:ext>
            </a:extLst>
          </p:cNvPr>
          <p:cNvSpPr txBox="1"/>
          <p:nvPr/>
        </p:nvSpPr>
        <p:spPr>
          <a:xfrm rot="16200000">
            <a:off x="-1430178" y="2171429"/>
            <a:ext cx="3505200"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200" b="0" i="0" u="none" strike="noStrike" kern="0" cap="none" spc="0" normalizeH="0" baseline="0" noProof="0">
                <a:ln>
                  <a:noFill/>
                </a:ln>
                <a:solidFill>
                  <a:srgbClr val="000000"/>
                </a:solidFill>
                <a:effectLst/>
                <a:uLnTx/>
                <a:uFillTx/>
                <a:latin typeface="Arial"/>
                <a:cs typeface="Arial"/>
                <a:sym typeface="Arial"/>
              </a:rPr>
              <a:t>システムにかかる</a:t>
            </a:r>
            <a:r>
              <a:rPr kumimoji="0" lang="en-US" altLang="ja-JP" sz="1200" b="0" i="0" u="none" strike="noStrike" kern="0" cap="none" spc="0" normalizeH="0" baseline="0" noProof="0" dirty="0">
                <a:ln>
                  <a:noFill/>
                </a:ln>
                <a:solidFill>
                  <a:srgbClr val="000000"/>
                </a:solidFill>
                <a:effectLst/>
                <a:uLnTx/>
                <a:uFillTx/>
                <a:latin typeface="Arial"/>
                <a:cs typeface="Arial"/>
                <a:sym typeface="Arial"/>
              </a:rPr>
              <a:t>Gas</a:t>
            </a:r>
            <a:r>
              <a:rPr kumimoji="0" lang="ja-JP" altLang="en-US" sz="1200" b="0" i="0" u="none" strike="noStrike" kern="0" cap="none" spc="0" normalizeH="0" baseline="0" noProof="0">
                <a:ln>
                  <a:noFill/>
                </a:ln>
                <a:solidFill>
                  <a:srgbClr val="000000"/>
                </a:solidFill>
                <a:effectLst/>
                <a:uLnTx/>
                <a:uFillTx/>
                <a:latin typeface="Arial"/>
                <a:cs typeface="Arial"/>
                <a:sym typeface="Arial"/>
              </a:rPr>
              <a:t>の総和</a:t>
            </a:r>
            <a:r>
              <a:rPr kumimoji="0" lang="en-US" altLang="ja-JP" sz="1200" b="0" i="0" u="none" strike="noStrike" kern="0" cap="none" spc="0" normalizeH="0" baseline="0" noProof="0" dirty="0">
                <a:ln>
                  <a:noFill/>
                </a:ln>
                <a:solidFill>
                  <a:srgbClr val="000000"/>
                </a:solidFill>
                <a:effectLst/>
                <a:uLnTx/>
                <a:uFillTx/>
                <a:latin typeface="Arial"/>
                <a:cs typeface="Arial"/>
                <a:sym typeface="Arial"/>
              </a:rPr>
              <a:t> [×10</a:t>
            </a:r>
            <a:r>
              <a:rPr kumimoji="0" lang="en-US" altLang="ja-JP" sz="1200" b="0" i="0" u="none" strike="noStrike" kern="0" cap="none" spc="0" normalizeH="0" baseline="30000" noProof="0" dirty="0">
                <a:ln>
                  <a:noFill/>
                </a:ln>
                <a:solidFill>
                  <a:srgbClr val="000000"/>
                </a:solidFill>
                <a:effectLst/>
                <a:uLnTx/>
                <a:uFillTx/>
                <a:latin typeface="Arial"/>
                <a:cs typeface="Arial"/>
                <a:sym typeface="Arial"/>
              </a:rPr>
              <a:t>5</a:t>
            </a:r>
            <a:r>
              <a:rPr kumimoji="0" lang="en-US" altLang="ja-JP" sz="1200" b="0" i="0" u="none" strike="noStrike" kern="0" cap="none" spc="0" normalizeH="0" baseline="0" noProof="0" dirty="0">
                <a:ln>
                  <a:noFill/>
                </a:ln>
                <a:solidFill>
                  <a:srgbClr val="000000"/>
                </a:solidFill>
                <a:effectLst/>
                <a:uLnTx/>
                <a:uFillTx/>
                <a:latin typeface="Arial"/>
                <a:cs typeface="Arial"/>
                <a:sym typeface="Arial"/>
              </a:rPr>
              <a:t>]</a:t>
            </a:r>
            <a:endParaRPr kumimoji="0" lang="ja-JP" altLang="en-US" sz="12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テキスト ボックス 10">
            <a:extLst>
              <a:ext uri="{FF2B5EF4-FFF2-40B4-BE49-F238E27FC236}">
                <a16:creationId xmlns:a16="http://schemas.microsoft.com/office/drawing/2014/main" id="{8E212B3D-47A2-6242-ADF4-9F7D7E730FD3}"/>
              </a:ext>
            </a:extLst>
          </p:cNvPr>
          <p:cNvSpPr txBox="1"/>
          <p:nvPr/>
        </p:nvSpPr>
        <p:spPr>
          <a:xfrm>
            <a:off x="568644" y="4170251"/>
            <a:ext cx="4572000"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lang="ja-JP" sz="1000" b="0" i="0" u="none" strike="noStrike" kern="1200" baseline="0">
                <a:solidFill>
                  <a:srgbClr val="000000"/>
                </a:solidFill>
                <a:latin typeface="+mn-lt"/>
                <a:ea typeface="+mn-ea"/>
                <a:cs typeface="+mn-cs"/>
              </a:defRPr>
            </a:pPr>
            <a:r>
              <a:rPr kumimoji="0" lang="ja-JP" altLang="en-US" sz="1400" b="0" i="0" u="none" strike="noStrike" kern="1200" cap="none" spc="0" normalizeH="0" baseline="0" noProof="0">
                <a:ln>
                  <a:noFill/>
                </a:ln>
                <a:solidFill>
                  <a:srgbClr val="000000"/>
                </a:solidFill>
                <a:effectLst/>
                <a:uLnTx/>
                <a:uFillTx/>
                <a:latin typeface="Arial"/>
                <a:ea typeface="ＭＳ Ｐゴシック" panose="020B0600070205080204" pitchFamily="34" charset="-128"/>
                <a:cs typeface="Arial"/>
                <a:sym typeface="Arial"/>
              </a:rPr>
              <a:t>市場参加人数</a:t>
            </a:r>
            <a:r>
              <a:rPr kumimoji="0" lang="en-US" altLang="ja-JP" sz="1400" b="0" i="0" u="none" strike="noStrike" kern="1200" cap="none" spc="0" normalizeH="0" baseline="0" noProof="0" dirty="0">
                <a:ln>
                  <a:noFill/>
                </a:ln>
                <a:solidFill>
                  <a:srgbClr val="000000"/>
                </a:solidFill>
                <a:effectLst/>
                <a:uLnTx/>
                <a:uFillTx/>
                <a:latin typeface="Arial"/>
                <a:ea typeface="ＭＳ Ｐゴシック" panose="020B0600070205080204" pitchFamily="34" charset="-128"/>
                <a:cs typeface="Arial"/>
                <a:sym typeface="Arial"/>
              </a:rPr>
              <a:t> [</a:t>
            </a:r>
            <a:r>
              <a:rPr kumimoji="0" lang="ja-JP" altLang="en-US" sz="1400" b="0" i="0" u="none" strike="noStrike" kern="1200" cap="none" spc="0" normalizeH="0" baseline="0" noProof="0">
                <a:ln>
                  <a:noFill/>
                </a:ln>
                <a:solidFill>
                  <a:srgbClr val="000000"/>
                </a:solidFill>
                <a:effectLst/>
                <a:uLnTx/>
                <a:uFillTx/>
                <a:latin typeface="Arial"/>
                <a:ea typeface="ＭＳ Ｐゴシック" panose="020B0600070205080204" pitchFamily="34" charset="-128"/>
                <a:cs typeface="Arial"/>
                <a:sym typeface="Arial"/>
              </a:rPr>
              <a:t>人</a:t>
            </a:r>
            <a:r>
              <a:rPr kumimoji="0" lang="en-US" altLang="ja-JP" sz="1400" b="0" i="0" u="none" strike="noStrike" kern="1200" cap="none" spc="0" normalizeH="0" baseline="0" noProof="0" dirty="0">
                <a:ln>
                  <a:noFill/>
                </a:ln>
                <a:solidFill>
                  <a:srgbClr val="000000"/>
                </a:solidFill>
                <a:effectLst/>
                <a:uLnTx/>
                <a:uFillTx/>
                <a:latin typeface="Arial"/>
                <a:ea typeface="ＭＳ Ｐゴシック" panose="020B0600070205080204" pitchFamily="34" charset="-128"/>
                <a:cs typeface="Arial"/>
                <a:sym typeface="Arial"/>
              </a:rPr>
              <a:t>]</a:t>
            </a:r>
            <a:endParaRPr kumimoji="0" lang="ja-JP" altLang="en-US" sz="1400" b="0" i="0" u="none" strike="noStrike" kern="1200" cap="none" spc="0" normalizeH="0" baseline="0" noProof="0">
              <a:ln>
                <a:noFill/>
              </a:ln>
              <a:solidFill>
                <a:srgbClr val="000000"/>
              </a:solidFill>
              <a:effectLst/>
              <a:uLnTx/>
              <a:uFillTx/>
              <a:latin typeface="Arial"/>
              <a:ea typeface="ＭＳ Ｐゴシック" panose="020B0600070205080204" pitchFamily="34" charset="-128"/>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g10dc9aff80f_0_9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ja-JP" dirty="0"/>
              <a:t>結果・考察 - </a:t>
            </a:r>
            <a:r>
              <a:rPr lang="ja-JP" sz="2500" dirty="0"/>
              <a:t>一取引あたりにかかるGas</a:t>
            </a:r>
            <a:r>
              <a:rPr lang="ja-JP" dirty="0"/>
              <a:t> </a:t>
            </a:r>
            <a:endParaRPr dirty="0"/>
          </a:p>
        </p:txBody>
      </p:sp>
      <p:sp>
        <p:nvSpPr>
          <p:cNvPr id="516" name="Google Shape;516;g10dc9aff80f_0_9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fld id="{00000000-1234-1234-1234-123412341234}" type="slidenum">
              <a:rPr kumimoji="0" lang="en-US" altLang="ja-JP" sz="9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t>25</a:t>
            </a:fld>
            <a:endParaRPr kumimoji="0" sz="900" b="0" i="0" u="none" strike="noStrike" kern="0" cap="none" spc="0" normalizeH="0" baseline="0" noProof="0">
              <a:ln>
                <a:noFill/>
              </a:ln>
              <a:solidFill>
                <a:srgbClr val="888888"/>
              </a:solidFill>
              <a:effectLst/>
              <a:uLnTx/>
              <a:uFillTx/>
              <a:latin typeface="Arial"/>
              <a:cs typeface="Arial"/>
              <a:sym typeface="Arial"/>
            </a:endParaRPr>
          </a:p>
        </p:txBody>
      </p:sp>
      <p:sp>
        <p:nvSpPr>
          <p:cNvPr id="518" name="Google Shape;518;g10dc9aff80f_0_98"/>
          <p:cNvSpPr/>
          <p:nvPr/>
        </p:nvSpPr>
        <p:spPr>
          <a:xfrm>
            <a:off x="5598805" y="2016566"/>
            <a:ext cx="3311100" cy="2764500"/>
          </a:xfrm>
          <a:prstGeom prst="flowChartAlternate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cs typeface="Arial"/>
                <a:sym typeface="Arial"/>
              </a:rPr>
              <a:t>一取引あたり</a:t>
            </a:r>
            <a:r>
              <a:rPr kumimoji="0" lang="en-US" altLang="ja-JP" sz="1600" b="0" i="0" u="none" strike="noStrike" kern="0" cap="none" spc="0" normalizeH="0" baseline="0" noProof="0" dirty="0">
                <a:ln>
                  <a:noFill/>
                </a:ln>
                <a:solidFill>
                  <a:srgbClr val="000000"/>
                </a:solidFill>
                <a:effectLst/>
                <a:uLnTx/>
                <a:uFillTx/>
                <a:latin typeface="Arial"/>
                <a:cs typeface="Arial"/>
                <a:sym typeface="Arial"/>
              </a:rPr>
              <a:t>…..</a:t>
            </a:r>
          </a:p>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平均</a:t>
            </a:r>
            <a:r>
              <a:rPr kumimoji="0" lang="en-US" altLang="ja-JP" sz="2000" b="1" i="0" u="none" strike="noStrike" kern="0" cap="none" spc="0" normalizeH="0" baseline="0" noProof="0" dirty="0">
                <a:ln>
                  <a:noFill/>
                </a:ln>
                <a:solidFill>
                  <a:srgbClr val="FF0000"/>
                </a:solidFill>
                <a:effectLst/>
                <a:uLnTx/>
                <a:uFillTx/>
                <a:latin typeface="Arial"/>
                <a:cs typeface="Arial"/>
                <a:sym typeface="Arial"/>
              </a:rPr>
              <a:t>9.9</a:t>
            </a:r>
            <a:r>
              <a:rPr kumimoji="0" lang="en-US" altLang="ja-JP" sz="2000" b="1" i="0" u="none" strike="noStrike" kern="0" cap="none" spc="0" normalizeH="0" baseline="0" noProof="0" dirty="0">
                <a:ln>
                  <a:noFill/>
                </a:ln>
                <a:solidFill>
                  <a:srgbClr val="FF0000"/>
                </a:solidFill>
                <a:effectLst/>
                <a:uLnTx/>
                <a:uFillTx/>
                <a:latin typeface="Arial"/>
                <a:ea typeface="Arial"/>
                <a:cs typeface="Arial"/>
                <a:sym typeface="Arial"/>
              </a:rPr>
              <a:t>%</a:t>
            </a: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の</a:t>
            </a:r>
            <a:r>
              <a:rPr kumimoji="0" lang="ja-JP" altLang="en-US" sz="1600" b="0" i="0" u="none" strike="noStrike" kern="0" cap="none" spc="0" normalizeH="0" baseline="0" noProof="0">
                <a:ln>
                  <a:noFill/>
                </a:ln>
                <a:solidFill>
                  <a:srgbClr val="000000"/>
                </a:solidFill>
                <a:effectLst/>
                <a:uLnTx/>
                <a:uFillTx/>
                <a:latin typeface="Arial"/>
                <a:cs typeface="Arial"/>
                <a:sym typeface="Arial"/>
              </a:rPr>
              <a:t>差が生じた</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700"/>
              <a:buFont typeface="Arial"/>
              <a:buNone/>
              <a:tabLst/>
              <a:defRPr/>
            </a:pPr>
            <a:endParaRPr kumimoji="0" lang="en-US" altLang="ja-JP" sz="17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700"/>
              <a:buFont typeface="Arial"/>
              <a:buNone/>
              <a:tabLst/>
              <a:defRPr/>
            </a:pPr>
            <a:endParaRPr kumimoji="0" lang="en-US" altLang="ja-JP" sz="17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700"/>
              <a:buFont typeface="Arial"/>
              <a:buNone/>
              <a:tabLst/>
              <a:defRPr/>
            </a:pPr>
            <a:r>
              <a:rPr kumimoji="0" lang="ja-JP" altLang="en-US" sz="1700" b="0" i="0" u="none" strike="noStrike" kern="0" cap="none" spc="0" normalizeH="0" baseline="0" noProof="0">
                <a:ln>
                  <a:noFill/>
                </a:ln>
                <a:solidFill>
                  <a:srgbClr val="000000"/>
                </a:solidFill>
                <a:effectLst/>
                <a:uLnTx/>
                <a:uFillTx/>
                <a:latin typeface="Arial"/>
                <a:ea typeface="Arial"/>
                <a:cs typeface="Arial"/>
                <a:sym typeface="Arial"/>
              </a:rPr>
              <a:t>日本</a:t>
            </a:r>
            <a:r>
              <a:rPr kumimoji="0" lang="ja-JP" altLang="en-US" sz="1700" b="0" i="0" u="none" strike="noStrike" kern="0" cap="none" spc="0" normalizeH="0" baseline="0" noProof="0" dirty="0">
                <a:ln>
                  <a:noFill/>
                </a:ln>
                <a:solidFill>
                  <a:srgbClr val="000000"/>
                </a:solidFill>
                <a:effectLst/>
                <a:uLnTx/>
                <a:uFillTx/>
                <a:latin typeface="Arial"/>
                <a:ea typeface="Arial"/>
                <a:cs typeface="Arial"/>
                <a:sym typeface="Arial"/>
              </a:rPr>
              <a:t>円に換算すると</a:t>
            </a:r>
            <a:r>
              <a:rPr kumimoji="0" lang="en-US" altLang="ja-JP" sz="1700" b="0" i="0" u="none" strike="noStrike" kern="0" cap="none" spc="0" normalizeH="0" baseline="0" noProof="0" dirty="0">
                <a:ln>
                  <a:noFill/>
                </a:ln>
                <a:solidFill>
                  <a:srgbClr val="000000"/>
                </a:solidFill>
                <a:effectLst/>
                <a:uLnTx/>
                <a:uFillTx/>
                <a:latin typeface="Arial"/>
                <a:ea typeface="Arial"/>
                <a:cs typeface="Arial"/>
                <a:sym typeface="Arial"/>
              </a:rPr>
              <a:t>...</a:t>
            </a:r>
            <a:endParaRPr kumimoji="0" sz="17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700"/>
              <a:buFont typeface="Arial"/>
              <a:buNone/>
              <a:tabLst/>
              <a:defRPr/>
            </a:pPr>
            <a:r>
              <a:rPr kumimoji="0" lang="ja-JP" altLang="en-US" sz="1700" b="0" i="0" u="none" strike="noStrike" kern="0" cap="none" spc="0" normalizeH="0" baseline="0" noProof="0">
                <a:ln>
                  <a:noFill/>
                </a:ln>
                <a:solidFill>
                  <a:srgbClr val="000000"/>
                </a:solidFill>
                <a:effectLst/>
                <a:uLnTx/>
                <a:uFillTx/>
                <a:latin typeface="Arial"/>
                <a:ea typeface="Arial"/>
                <a:cs typeface="Arial"/>
                <a:sym typeface="Arial"/>
              </a:rPr>
              <a:t>平均</a:t>
            </a:r>
            <a:r>
              <a:rPr kumimoji="0" lang="en-US" altLang="ja-JP" sz="2100" b="1" i="0" u="none" strike="noStrike" kern="0" cap="none" spc="0" normalizeH="0" baseline="0" noProof="0" dirty="0">
                <a:ln>
                  <a:noFill/>
                </a:ln>
                <a:solidFill>
                  <a:srgbClr val="FF0000"/>
                </a:solidFill>
                <a:effectLst/>
                <a:uLnTx/>
                <a:uFillTx/>
                <a:latin typeface="Arial"/>
                <a:cs typeface="Arial"/>
                <a:sym typeface="Arial"/>
              </a:rPr>
              <a:t>705.2</a:t>
            </a:r>
            <a:r>
              <a:rPr kumimoji="0" lang="ja-JP" altLang="en-US" sz="1700" b="0" i="0" u="none" strike="noStrike" kern="0" cap="none" spc="0" normalizeH="0" baseline="0" noProof="0">
                <a:ln>
                  <a:noFill/>
                </a:ln>
                <a:solidFill>
                  <a:srgbClr val="FF0000"/>
                </a:solidFill>
                <a:effectLst/>
                <a:uLnTx/>
                <a:uFillTx/>
                <a:latin typeface="Arial"/>
                <a:ea typeface="Arial"/>
                <a:cs typeface="Arial"/>
                <a:sym typeface="Arial"/>
              </a:rPr>
              <a:t>円</a:t>
            </a:r>
            <a:r>
              <a:rPr kumimoji="0" lang="ja-JP" altLang="en-US" sz="1700" b="0" i="0" u="none" strike="noStrike" kern="0" cap="none" spc="0" normalizeH="0" baseline="0" noProof="0">
                <a:ln>
                  <a:noFill/>
                </a:ln>
                <a:solidFill>
                  <a:srgbClr val="000000"/>
                </a:solidFill>
                <a:effectLst/>
                <a:uLnTx/>
                <a:uFillTx/>
                <a:latin typeface="Arial"/>
                <a:ea typeface="Arial"/>
                <a:cs typeface="Arial"/>
                <a:sym typeface="Arial"/>
              </a:rPr>
              <a:t>の</a:t>
            </a:r>
            <a:r>
              <a:rPr kumimoji="0" lang="ja-JP" altLang="en-US" sz="1700" b="0" i="0" u="none" strike="noStrike" kern="0" cap="none" spc="0" normalizeH="0" baseline="0" noProof="0">
                <a:ln>
                  <a:noFill/>
                </a:ln>
                <a:solidFill>
                  <a:srgbClr val="000000"/>
                </a:solidFill>
                <a:effectLst/>
                <a:uLnTx/>
                <a:uFillTx/>
                <a:latin typeface="Arial"/>
                <a:cs typeface="Arial"/>
                <a:sym typeface="Arial"/>
              </a:rPr>
              <a:t>差が生じた</a:t>
            </a:r>
            <a:endParaRPr kumimoji="0" sz="17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19" name="Google Shape;519;g10dc9aff80f_0_98"/>
          <p:cNvSpPr/>
          <p:nvPr/>
        </p:nvSpPr>
        <p:spPr>
          <a:xfrm>
            <a:off x="1135850" y="1092975"/>
            <a:ext cx="7083300" cy="747498"/>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ja-JP" altLang="en-US" sz="2000" b="1" i="0" u="none" strike="noStrike" kern="0" cap="none" spc="0" normalizeH="0" baseline="0" noProof="0">
                <a:ln>
                  <a:noFill/>
                </a:ln>
                <a:solidFill>
                  <a:srgbClr val="000000"/>
                </a:solidFill>
                <a:effectLst/>
                <a:uLnTx/>
                <a:uFillTx/>
                <a:latin typeface="Arial"/>
                <a:ea typeface="Arial"/>
                <a:cs typeface="Arial"/>
                <a:sym typeface="Arial"/>
              </a:rPr>
              <a:t>一取引あたりの</a:t>
            </a:r>
            <a:r>
              <a:rPr kumimoji="0" lang="en-US" altLang="ja-JP" sz="2000" b="1" i="0" u="none" strike="noStrike" kern="0" cap="none" spc="0" normalizeH="0" baseline="0" noProof="0">
                <a:ln>
                  <a:noFill/>
                </a:ln>
                <a:solidFill>
                  <a:srgbClr val="000000"/>
                </a:solidFill>
                <a:effectLst/>
                <a:uLnTx/>
                <a:uFillTx/>
                <a:latin typeface="Arial"/>
                <a:ea typeface="Arial"/>
                <a:cs typeface="Arial"/>
                <a:sym typeface="Arial"/>
              </a:rPr>
              <a:t>Gas = </a:t>
            </a:r>
            <a:r>
              <a:rPr kumimoji="0" lang="ja-JP" altLang="en-US" sz="2000" b="1" i="0" u="none" strike="noStrike" kern="0" cap="none" spc="0" normalizeH="0" baseline="0" noProof="0">
                <a:ln>
                  <a:noFill/>
                </a:ln>
                <a:solidFill>
                  <a:srgbClr val="000000"/>
                </a:solidFill>
                <a:effectLst/>
                <a:uLnTx/>
                <a:uFillTx/>
                <a:latin typeface="Arial"/>
                <a:ea typeface="Arial"/>
                <a:cs typeface="Arial"/>
                <a:sym typeface="Arial"/>
              </a:rPr>
              <a:t>参加者が支払う</a:t>
            </a:r>
            <a:r>
              <a:rPr kumimoji="0" lang="en-US" altLang="ja-JP" sz="2000" b="1" i="0" u="none" strike="noStrike" kern="0" cap="none" spc="0" normalizeH="0" baseline="0" noProof="0">
                <a:ln>
                  <a:noFill/>
                </a:ln>
                <a:solidFill>
                  <a:srgbClr val="000000"/>
                </a:solidFill>
                <a:effectLst/>
                <a:uLnTx/>
                <a:uFillTx/>
                <a:latin typeface="Arial"/>
                <a:ea typeface="Arial"/>
                <a:cs typeface="Arial"/>
                <a:sym typeface="Arial"/>
              </a:rPr>
              <a:t>Gas</a:t>
            </a:r>
            <a:endParaRPr kumimoji="0" sz="20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20" name="Google Shape;520;g10dc9aff80f_0_98"/>
          <p:cNvSpPr/>
          <p:nvPr/>
        </p:nvSpPr>
        <p:spPr>
          <a:xfrm>
            <a:off x="6841855" y="3144869"/>
            <a:ext cx="825000" cy="331800"/>
          </a:xfrm>
          <a:prstGeom prst="down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 name="テキスト ボックス 10">
            <a:extLst>
              <a:ext uri="{FF2B5EF4-FFF2-40B4-BE49-F238E27FC236}">
                <a16:creationId xmlns:a16="http://schemas.microsoft.com/office/drawing/2014/main" id="{AF96036A-4F23-2F4A-935C-8954F53772B3}"/>
              </a:ext>
            </a:extLst>
          </p:cNvPr>
          <p:cNvSpPr txBox="1"/>
          <p:nvPr/>
        </p:nvSpPr>
        <p:spPr>
          <a:xfrm rot="16200000">
            <a:off x="-1883606" y="2147655"/>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400" b="0" i="0" u="none" strike="noStrike" kern="0" cap="none" spc="0" normalizeH="0" baseline="0" noProof="0">
                <a:ln>
                  <a:noFill/>
                </a:ln>
                <a:solidFill>
                  <a:srgbClr val="000000"/>
                </a:solidFill>
                <a:effectLst/>
                <a:uLnTx/>
                <a:uFillTx/>
                <a:latin typeface="Arial"/>
                <a:cs typeface="Arial"/>
                <a:sym typeface="Arial"/>
              </a:rPr>
              <a:t>一取引あたりにかかる</a:t>
            </a:r>
            <a:r>
              <a:rPr kumimoji="0" lang="en-US" altLang="ja-JP" sz="1400" b="0" i="0" u="none" strike="noStrike" kern="0" cap="none" spc="0" normalizeH="0" baseline="0" noProof="0" dirty="0">
                <a:ln>
                  <a:noFill/>
                </a:ln>
                <a:solidFill>
                  <a:srgbClr val="000000"/>
                </a:solidFill>
                <a:effectLst/>
                <a:uLnTx/>
                <a:uFillTx/>
                <a:latin typeface="Arial"/>
                <a:cs typeface="Arial"/>
                <a:sym typeface="Arial"/>
              </a:rPr>
              <a:t>Gas [×10</a:t>
            </a:r>
            <a:r>
              <a:rPr kumimoji="0" lang="en-US" altLang="ja-JP" sz="1400" b="0" i="0" u="none" strike="noStrike" kern="0" cap="none" spc="0" normalizeH="0" baseline="30000" noProof="0" dirty="0">
                <a:ln>
                  <a:noFill/>
                </a:ln>
                <a:solidFill>
                  <a:srgbClr val="000000"/>
                </a:solidFill>
                <a:effectLst/>
                <a:uLnTx/>
                <a:uFillTx/>
                <a:latin typeface="Arial"/>
                <a:cs typeface="Arial"/>
                <a:sym typeface="Arial"/>
              </a:rPr>
              <a:t>6</a:t>
            </a:r>
            <a:r>
              <a:rPr kumimoji="0" lang="en-US" altLang="ja-JP" sz="1400" b="0" i="0" u="none" strike="noStrike" kern="0" cap="none" spc="0" normalizeH="0" baseline="0" noProof="0" dirty="0">
                <a:ln>
                  <a:noFill/>
                </a:ln>
                <a:solidFill>
                  <a:srgbClr val="000000"/>
                </a:solidFill>
                <a:effectLst/>
                <a:uLnTx/>
                <a:uFillTx/>
                <a:latin typeface="Arial"/>
                <a:cs typeface="Arial"/>
                <a:sym typeface="Arial"/>
              </a:rPr>
              <a:t>]</a:t>
            </a:r>
            <a:endParaRPr kumimoji="0" lang="ja-JP" alt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テキスト ボックス 12">
            <a:extLst>
              <a:ext uri="{FF2B5EF4-FFF2-40B4-BE49-F238E27FC236}">
                <a16:creationId xmlns:a16="http://schemas.microsoft.com/office/drawing/2014/main" id="{BC3CCF7C-DAAE-9E4C-AA42-6DB710D4983B}"/>
              </a:ext>
            </a:extLst>
          </p:cNvPr>
          <p:cNvSpPr txBox="1"/>
          <p:nvPr/>
        </p:nvSpPr>
        <p:spPr>
          <a:xfrm>
            <a:off x="771369" y="4473289"/>
            <a:ext cx="4572000"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lang="ja-JP" sz="1000" b="0" i="0" u="none" strike="noStrike" kern="1200" baseline="0">
                <a:solidFill>
                  <a:srgbClr val="000000"/>
                </a:solidFill>
                <a:latin typeface="+mn-lt"/>
                <a:ea typeface="+mn-ea"/>
                <a:cs typeface="+mn-cs"/>
              </a:defRPr>
            </a:pPr>
            <a:r>
              <a:rPr kumimoji="0" lang="ja-JP" altLang="en-US" sz="1400" b="0" i="0" u="none" strike="noStrike" kern="1200" cap="none" spc="0" normalizeH="0" baseline="0" noProof="0">
                <a:ln>
                  <a:noFill/>
                </a:ln>
                <a:solidFill>
                  <a:srgbClr val="000000"/>
                </a:solidFill>
                <a:effectLst/>
                <a:uLnTx/>
                <a:uFillTx/>
                <a:latin typeface="Arial"/>
                <a:ea typeface="ＭＳ Ｐゴシック" panose="020B0600070205080204" pitchFamily="34" charset="-128"/>
                <a:cs typeface="Arial"/>
                <a:sym typeface="Arial"/>
              </a:rPr>
              <a:t>市場参加人数</a:t>
            </a:r>
            <a:r>
              <a:rPr kumimoji="0" lang="en-US" altLang="ja-JP" sz="1400" b="0" i="0" u="none" strike="noStrike" kern="1200" cap="none" spc="0" normalizeH="0" baseline="0" noProof="0" dirty="0">
                <a:ln>
                  <a:noFill/>
                </a:ln>
                <a:solidFill>
                  <a:srgbClr val="000000"/>
                </a:solidFill>
                <a:effectLst/>
                <a:uLnTx/>
                <a:uFillTx/>
                <a:latin typeface="Arial"/>
                <a:ea typeface="ＭＳ Ｐゴシック" panose="020B0600070205080204" pitchFamily="34" charset="-128"/>
                <a:cs typeface="Arial"/>
                <a:sym typeface="Arial"/>
              </a:rPr>
              <a:t> [</a:t>
            </a:r>
            <a:r>
              <a:rPr kumimoji="0" lang="ja-JP" altLang="en-US" sz="1400" b="0" i="0" u="none" strike="noStrike" kern="1200" cap="none" spc="0" normalizeH="0" baseline="0" noProof="0">
                <a:ln>
                  <a:noFill/>
                </a:ln>
                <a:solidFill>
                  <a:srgbClr val="000000"/>
                </a:solidFill>
                <a:effectLst/>
                <a:uLnTx/>
                <a:uFillTx/>
                <a:latin typeface="Arial"/>
                <a:ea typeface="ＭＳ Ｐゴシック" panose="020B0600070205080204" pitchFamily="34" charset="-128"/>
                <a:cs typeface="Arial"/>
                <a:sym typeface="Arial"/>
              </a:rPr>
              <a:t>人</a:t>
            </a:r>
            <a:r>
              <a:rPr kumimoji="0" lang="en-US" altLang="ja-JP" sz="1400" b="0" i="0" u="none" strike="noStrike" kern="1200" cap="none" spc="0" normalizeH="0" baseline="0" noProof="0" dirty="0">
                <a:ln>
                  <a:noFill/>
                </a:ln>
                <a:solidFill>
                  <a:srgbClr val="000000"/>
                </a:solidFill>
                <a:effectLst/>
                <a:uLnTx/>
                <a:uFillTx/>
                <a:latin typeface="Arial"/>
                <a:ea typeface="ＭＳ Ｐゴシック" panose="020B0600070205080204" pitchFamily="34" charset="-128"/>
                <a:cs typeface="Arial"/>
                <a:sym typeface="Arial"/>
              </a:rPr>
              <a:t>]</a:t>
            </a:r>
            <a:endParaRPr kumimoji="0" lang="ja-JP" altLang="en-US" sz="1400" b="0" i="0" u="none" strike="noStrike" kern="1200" cap="none" spc="0" normalizeH="0" baseline="0" noProof="0">
              <a:ln>
                <a:noFill/>
              </a:ln>
              <a:solidFill>
                <a:srgbClr val="000000"/>
              </a:solidFill>
              <a:effectLst/>
              <a:uLnTx/>
              <a:uFillTx/>
              <a:latin typeface="Arial"/>
              <a:ea typeface="ＭＳ Ｐゴシック" panose="020B0600070205080204" pitchFamily="34" charset="-128"/>
              <a:cs typeface="Arial"/>
              <a:sym typeface="Arial"/>
            </a:endParaRPr>
          </a:p>
        </p:txBody>
      </p:sp>
      <p:pic>
        <p:nvPicPr>
          <p:cNvPr id="3" name="図 2">
            <a:extLst>
              <a:ext uri="{FF2B5EF4-FFF2-40B4-BE49-F238E27FC236}">
                <a16:creationId xmlns:a16="http://schemas.microsoft.com/office/drawing/2014/main" id="{3010941B-EF85-114F-8140-AE1E4298FCCF}"/>
              </a:ext>
            </a:extLst>
          </p:cNvPr>
          <p:cNvPicPr>
            <a:picLocks noChangeAspect="1"/>
          </p:cNvPicPr>
          <p:nvPr/>
        </p:nvPicPr>
        <p:blipFill>
          <a:blip r:embed="rId3"/>
          <a:stretch>
            <a:fillRect/>
          </a:stretch>
        </p:blipFill>
        <p:spPr>
          <a:xfrm>
            <a:off x="295930" y="1756469"/>
            <a:ext cx="5440695" cy="2961123"/>
          </a:xfrm>
          <a:prstGeom prst="rect">
            <a:avLst/>
          </a:prstGeom>
        </p:spPr>
      </p:pic>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2E838056-169B-4200-AAA2-02398E21221B}"/>
                  </a:ext>
                </a:extLst>
              </p:cNvPr>
              <p:cNvSpPr txBox="1"/>
              <p:nvPr/>
            </p:nvSpPr>
            <p:spPr>
              <a:xfrm rot="16200000">
                <a:off x="90981" y="1886825"/>
                <a:ext cx="666776" cy="27911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200" i="1" smtClean="0">
                              <a:latin typeface="Cambria Math" panose="02040503050406030204" pitchFamily="18" charset="0"/>
                            </a:rPr>
                          </m:ctrlPr>
                        </m:sSupPr>
                        <m:e>
                          <m:r>
                            <a:rPr kumimoji="1" lang="en-US" altLang="ja-JP" sz="1200" b="0" i="1" smtClean="0">
                              <a:latin typeface="Cambria Math" panose="02040503050406030204" pitchFamily="18" charset="0"/>
                            </a:rPr>
                            <m:t>[</m:t>
                          </m:r>
                          <m:r>
                            <a:rPr kumimoji="1" lang="en-US" altLang="ja-JP" sz="1200" i="1" smtClean="0">
                              <a:latin typeface="Cambria Math" panose="02040503050406030204" pitchFamily="18" charset="0"/>
                              <a:ea typeface="Cambria Math" panose="02040503050406030204" pitchFamily="18" charset="0"/>
                            </a:rPr>
                            <m:t>×</m:t>
                          </m:r>
                          <m:r>
                            <a:rPr kumimoji="1" lang="en-US" altLang="ja-JP" sz="1200" i="1">
                              <a:latin typeface="Cambria Math" panose="02040503050406030204" pitchFamily="18" charset="0"/>
                            </a:rPr>
                            <m:t>10</m:t>
                          </m:r>
                        </m:e>
                        <m:sup>
                          <m:r>
                            <a:rPr kumimoji="1" lang="en-US" altLang="ja-JP" sz="1200" i="1">
                              <a:latin typeface="Cambria Math" panose="02040503050406030204" pitchFamily="18" charset="0"/>
                            </a:rPr>
                            <m:t>5</m:t>
                          </m:r>
                        </m:sup>
                      </m:sSup>
                      <m:r>
                        <a:rPr kumimoji="1" lang="en-US" altLang="ja-JP" sz="1200" b="0" i="1" smtClean="0">
                          <a:latin typeface="Cambria Math" panose="02040503050406030204" pitchFamily="18" charset="0"/>
                        </a:rPr>
                        <m:t>]</m:t>
                      </m:r>
                    </m:oMath>
                  </m:oMathPara>
                </a14:m>
                <a:endParaRPr kumimoji="1" lang="ja-JP" altLang="en-US" sz="1200" dirty="0"/>
              </a:p>
            </p:txBody>
          </p:sp>
        </mc:Choice>
        <mc:Fallback xmlns="">
          <p:sp>
            <p:nvSpPr>
              <p:cNvPr id="2" name="テキスト ボックス 1">
                <a:extLst>
                  <a:ext uri="{FF2B5EF4-FFF2-40B4-BE49-F238E27FC236}">
                    <a16:creationId xmlns:a16="http://schemas.microsoft.com/office/drawing/2014/main" id="{2E838056-169B-4200-AAA2-02398E21221B}"/>
                  </a:ext>
                </a:extLst>
              </p:cNvPr>
              <p:cNvSpPr txBox="1">
                <a:spLocks noRot="1" noChangeAspect="1" noMove="1" noResize="1" noEditPoints="1" noAdjustHandles="1" noChangeArrowheads="1" noChangeShapeType="1" noTextEdit="1"/>
              </p:cNvSpPr>
              <p:nvPr/>
            </p:nvSpPr>
            <p:spPr>
              <a:xfrm rot="16200000">
                <a:off x="90981" y="1886825"/>
                <a:ext cx="666776" cy="279115"/>
              </a:xfrm>
              <a:prstGeom prst="rect">
                <a:avLst/>
              </a:prstGeom>
              <a:blipFill>
                <a:blip r:embed="rId4"/>
                <a:stretch>
                  <a:fillRect r="-10870"/>
                </a:stretch>
              </a:blipFill>
            </p:spPr>
            <p:txBody>
              <a:bodyPr/>
              <a:lstStyle/>
              <a:p>
                <a:r>
                  <a:rPr lang="ja-JP"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9" name="Google Shape;529;g10dc9aff80f_0_10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ja-JP" altLang="en-US" dirty="0"/>
              <a:t>結論</a:t>
            </a:r>
            <a:endParaRPr dirty="0"/>
          </a:p>
        </p:txBody>
      </p:sp>
      <p:sp>
        <p:nvSpPr>
          <p:cNvPr id="530" name="Google Shape;530;g10dc9aff80f_0_10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fld id="{00000000-1234-1234-1234-123412341234}" type="slidenum">
              <a:rPr kumimoji="0" lang="en-US" altLang="ja-JP" sz="9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t>26</a:t>
            </a:fld>
            <a:endParaRPr kumimoji="0" sz="900" b="0" i="0" u="none" strike="noStrike" kern="0" cap="none" spc="0" normalizeH="0" baseline="0" noProof="0">
              <a:ln>
                <a:noFill/>
              </a:ln>
              <a:solidFill>
                <a:srgbClr val="888888"/>
              </a:solidFill>
              <a:effectLst/>
              <a:uLnTx/>
              <a:uFillTx/>
              <a:latin typeface="Arial"/>
              <a:cs typeface="Arial"/>
              <a:sym typeface="Arial"/>
            </a:endParaRPr>
          </a:p>
        </p:txBody>
      </p:sp>
      <p:sp>
        <p:nvSpPr>
          <p:cNvPr id="531" name="Google Shape;531;g10dc9aff80f_0_109"/>
          <p:cNvSpPr txBox="1"/>
          <p:nvPr/>
        </p:nvSpPr>
        <p:spPr>
          <a:xfrm>
            <a:off x="428650" y="1103700"/>
            <a:ext cx="8475900" cy="758126"/>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90000"/>
              </a:lnSpc>
              <a:spcBef>
                <a:spcPts val="800"/>
              </a:spcBef>
              <a:spcAft>
                <a:spcPts val="0"/>
              </a:spcAft>
              <a:buClr>
                <a:srgbClr val="000000"/>
              </a:buClr>
              <a:buSzPts val="1700"/>
              <a:buFont typeface="Arial"/>
              <a:buNone/>
              <a:tabLst/>
              <a:defRPr/>
            </a:pPr>
            <a:r>
              <a:rPr kumimoji="0" lang="ja-JP" altLang="en-US" sz="1700" b="0" i="0" u="none" strike="noStrike" kern="0" cap="none" spc="0" normalizeH="0" baseline="0" noProof="0" dirty="0">
                <a:ln>
                  <a:noFill/>
                </a:ln>
                <a:solidFill>
                  <a:srgbClr val="000000"/>
                </a:solidFill>
                <a:effectLst/>
                <a:uLnTx/>
                <a:uFillTx/>
                <a:latin typeface="Arial"/>
                <a:ea typeface="Arial"/>
                <a:cs typeface="Arial"/>
                <a:sym typeface="Arial"/>
              </a:rPr>
              <a:t>・オープン市場はクローズ市場と</a:t>
            </a:r>
            <a:r>
              <a:rPr kumimoji="0" lang="en-US" altLang="ja-JP" sz="1700" b="0" i="0" u="none" strike="noStrike" kern="0" cap="none" spc="0" normalizeH="0" baseline="0" noProof="0" dirty="0">
                <a:ln>
                  <a:noFill/>
                </a:ln>
                <a:solidFill>
                  <a:srgbClr val="000000"/>
                </a:solidFill>
                <a:effectLst/>
                <a:uLnTx/>
                <a:uFillTx/>
                <a:latin typeface="Arial"/>
                <a:ea typeface="Arial"/>
                <a:cs typeface="Arial"/>
                <a:sym typeface="Arial"/>
              </a:rPr>
              <a:t>Gas</a:t>
            </a:r>
            <a:r>
              <a:rPr kumimoji="0" lang="ja-JP" altLang="en-US" sz="1700" b="0" i="0" u="none" strike="noStrike" kern="0" cap="none" spc="0" normalizeH="0" baseline="0" noProof="0" dirty="0">
                <a:ln>
                  <a:noFill/>
                </a:ln>
                <a:solidFill>
                  <a:srgbClr val="000000"/>
                </a:solidFill>
                <a:effectLst/>
                <a:uLnTx/>
                <a:uFillTx/>
                <a:latin typeface="Arial"/>
                <a:ea typeface="Arial"/>
                <a:cs typeface="Arial"/>
                <a:sym typeface="Arial"/>
              </a:rPr>
              <a:t>比較すると、システム全体では人数を追加していくに</a:t>
            </a:r>
            <a:r>
              <a:rPr lang="ja-JP" altLang="en-US" sz="1700" dirty="0"/>
              <a:t>つれて</a:t>
            </a:r>
            <a:r>
              <a:rPr kumimoji="0" lang="ja-JP" altLang="en-US" sz="1700" b="0" i="0" u="none" strike="noStrike" kern="0" cap="none" spc="0" normalizeH="0" baseline="0" noProof="0" dirty="0">
                <a:ln>
                  <a:noFill/>
                </a:ln>
                <a:solidFill>
                  <a:srgbClr val="000000"/>
                </a:solidFill>
                <a:effectLst/>
                <a:uLnTx/>
                <a:uFillTx/>
                <a:latin typeface="Arial"/>
                <a:ea typeface="Arial"/>
                <a:cs typeface="Arial"/>
                <a:sym typeface="Arial"/>
              </a:rPr>
              <a:t>平均</a:t>
            </a:r>
            <a:r>
              <a:rPr kumimoji="0" lang="en-US" altLang="ja-JP" sz="1700" b="0" i="0" u="none" strike="noStrike" kern="0" cap="none" spc="0" normalizeH="0" baseline="0" noProof="0" dirty="0">
                <a:ln>
                  <a:noFill/>
                </a:ln>
                <a:solidFill>
                  <a:srgbClr val="000000"/>
                </a:solidFill>
                <a:effectLst/>
                <a:uLnTx/>
                <a:uFillTx/>
                <a:latin typeface="Arial"/>
                <a:ea typeface="Arial"/>
                <a:cs typeface="Arial"/>
                <a:sym typeface="Arial"/>
              </a:rPr>
              <a:t>10.9%</a:t>
            </a:r>
            <a:r>
              <a:rPr kumimoji="0" lang="ja-JP" altLang="en-US" sz="1700" b="0" i="0" u="none" strike="noStrike" kern="0" cap="none" spc="0" normalizeH="0" baseline="0" noProof="0" dirty="0">
                <a:ln>
                  <a:noFill/>
                </a:ln>
                <a:solidFill>
                  <a:srgbClr val="000000"/>
                </a:solidFill>
                <a:effectLst/>
                <a:uLnTx/>
                <a:uFillTx/>
                <a:latin typeface="Arial"/>
                <a:ea typeface="Arial"/>
                <a:cs typeface="Arial"/>
                <a:sym typeface="Arial"/>
              </a:rPr>
              <a:t>上昇、一取引あたりで平均</a:t>
            </a:r>
            <a:r>
              <a:rPr lang="en-US" altLang="ja-JP" sz="1700" dirty="0"/>
              <a:t>9.9</a:t>
            </a:r>
            <a:r>
              <a:rPr kumimoji="0" lang="en-US" altLang="ja-JP" sz="1700" b="0" i="0" u="none" strike="noStrike" kern="0" cap="none" spc="0" normalizeH="0" baseline="0" noProof="0" dirty="0">
                <a:ln>
                  <a:noFill/>
                </a:ln>
                <a:solidFill>
                  <a:srgbClr val="000000"/>
                </a:solidFill>
                <a:effectLst/>
                <a:uLnTx/>
                <a:uFillTx/>
                <a:latin typeface="Arial"/>
                <a:ea typeface="Arial"/>
                <a:cs typeface="Arial"/>
                <a:sym typeface="Arial"/>
              </a:rPr>
              <a:t>%</a:t>
            </a:r>
            <a:r>
              <a:rPr lang="ja-JP" altLang="en-US" sz="1700" dirty="0"/>
              <a:t>上回ってしまう</a:t>
            </a:r>
            <a:r>
              <a:rPr kumimoji="0" lang="ja-JP" altLang="en-US" sz="1700" b="0" i="0" u="none" strike="noStrike" kern="0" cap="none" spc="0" normalizeH="0" baseline="0" noProof="0" dirty="0">
                <a:ln>
                  <a:noFill/>
                </a:ln>
                <a:solidFill>
                  <a:srgbClr val="000000"/>
                </a:solidFill>
                <a:effectLst/>
                <a:uLnTx/>
                <a:uFillTx/>
                <a:latin typeface="Arial"/>
                <a:ea typeface="Arial"/>
                <a:cs typeface="Arial"/>
                <a:sym typeface="Arial"/>
              </a:rPr>
              <a:t>と判明</a:t>
            </a:r>
            <a:endParaRPr kumimoji="0" sz="13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32" name="Google Shape;532;g10dc9aff80f_0_109"/>
          <p:cNvSpPr/>
          <p:nvPr/>
        </p:nvSpPr>
        <p:spPr>
          <a:xfrm>
            <a:off x="3864750" y="2340252"/>
            <a:ext cx="1414500" cy="385800"/>
          </a:xfrm>
          <a:prstGeom prst="down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 name="Google Shape;528;g10dc9aff80f_0_109">
            <a:extLst>
              <a:ext uri="{FF2B5EF4-FFF2-40B4-BE49-F238E27FC236}">
                <a16:creationId xmlns:a16="http://schemas.microsoft.com/office/drawing/2014/main" id="{6226ECCC-59C2-4EBF-9EE7-41247FBFD6C1}"/>
              </a:ext>
            </a:extLst>
          </p:cNvPr>
          <p:cNvSpPr/>
          <p:nvPr/>
        </p:nvSpPr>
        <p:spPr>
          <a:xfrm>
            <a:off x="214325" y="3319834"/>
            <a:ext cx="8715350" cy="758126"/>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ja-JP" altLang="en-US" sz="2000" b="0" i="0" u="none" strike="noStrike" kern="0" cap="none" spc="0" normalizeH="0" baseline="0" noProof="0" dirty="0">
                <a:ln>
                  <a:noFill/>
                </a:ln>
                <a:solidFill>
                  <a:srgbClr val="000000"/>
                </a:solidFill>
                <a:effectLst/>
                <a:uLnTx/>
                <a:uFillTx/>
                <a:latin typeface="Arial"/>
                <a:cs typeface="Arial"/>
                <a:sym typeface="Arial"/>
              </a:rPr>
              <a:t>オープン市場</a:t>
            </a:r>
            <a:r>
              <a:rPr lang="ja-JP" altLang="en-US" sz="2000" dirty="0"/>
              <a:t>は</a:t>
            </a:r>
            <a:r>
              <a:rPr kumimoji="0" lang="ja-JP" altLang="en-US" sz="2000" b="0" i="0" u="none" strike="noStrike" kern="0" cap="none" spc="0" normalizeH="0" baseline="0" noProof="0" dirty="0">
                <a:ln>
                  <a:noFill/>
                </a:ln>
                <a:solidFill>
                  <a:srgbClr val="000000"/>
                </a:solidFill>
                <a:effectLst/>
                <a:uLnTx/>
                <a:uFillTx/>
                <a:latin typeface="Arial"/>
                <a:cs typeface="Arial"/>
                <a:sym typeface="Arial"/>
              </a:rPr>
              <a:t>新規の参加料が高くなるため、現在のブロックチェーンプラットフォームでは非合理的になってしまう</a:t>
            </a:r>
            <a:endParaRPr kumimoji="0" sz="20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g10cc11267d0_0_363"/>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ja-JP" b="1"/>
              <a:t>ブロックチェーンを用いたP2P電力取引における</a:t>
            </a:r>
            <a:br>
              <a:rPr lang="ja-JP" b="1"/>
            </a:br>
            <a:r>
              <a:rPr lang="ja-JP" b="1"/>
              <a:t>インバランス精算の検討</a:t>
            </a:r>
            <a:endParaRPr/>
          </a:p>
        </p:txBody>
      </p:sp>
      <p:sp>
        <p:nvSpPr>
          <p:cNvPr id="541" name="Google Shape;541;g10cc11267d0_0_363"/>
          <p:cNvSpPr txBox="1">
            <a:spLocks noGrp="1"/>
          </p:cNvSpPr>
          <p:nvPr>
            <p:ph type="subTitle" idx="1"/>
          </p:nvPr>
        </p:nvSpPr>
        <p:spPr>
          <a:xfrm>
            <a:off x="1143000" y="2940334"/>
            <a:ext cx="6858000" cy="12417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1800"/>
              <a:buNone/>
            </a:pPr>
            <a:r>
              <a:rPr lang="ja-JP"/>
              <a:t>近藤研究室　B4　7318189　吉村　英</a:t>
            </a:r>
            <a:endParaRPr/>
          </a:p>
        </p:txBody>
      </p:sp>
      <p:sp>
        <p:nvSpPr>
          <p:cNvPr id="542" name="Google Shape;542;g10cc11267d0_0_36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ja-JP"/>
              <a:t>Agenda</a:t>
            </a:r>
            <a:endParaRPr/>
          </a:p>
        </p:txBody>
      </p:sp>
      <p:sp>
        <p:nvSpPr>
          <p:cNvPr id="548" name="Google Shape;548;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Clr>
                <a:schemeClr val="dk1"/>
              </a:buClr>
              <a:buSzPts val="1400"/>
              <a:buChar char="•"/>
            </a:pPr>
            <a:r>
              <a:rPr lang="ja-JP"/>
              <a:t>インバランス</a:t>
            </a:r>
            <a:endParaRPr/>
          </a:p>
          <a:p>
            <a:pPr marL="457200" lvl="0" indent="-317500" algn="l" rtl="0">
              <a:lnSpc>
                <a:spcPct val="90000"/>
              </a:lnSpc>
              <a:spcBef>
                <a:spcPts val="800"/>
              </a:spcBef>
              <a:spcAft>
                <a:spcPts val="0"/>
              </a:spcAft>
              <a:buClr>
                <a:schemeClr val="dk1"/>
              </a:buClr>
              <a:buSzPts val="1400"/>
              <a:buChar char="•"/>
            </a:pPr>
            <a:r>
              <a:rPr lang="ja-JP"/>
              <a:t>問題/背景</a:t>
            </a:r>
            <a:endParaRPr/>
          </a:p>
          <a:p>
            <a:pPr marL="457200" lvl="0" indent="-317500" algn="l" rtl="0">
              <a:lnSpc>
                <a:spcPct val="90000"/>
              </a:lnSpc>
              <a:spcBef>
                <a:spcPts val="800"/>
              </a:spcBef>
              <a:spcAft>
                <a:spcPts val="0"/>
              </a:spcAft>
              <a:buClr>
                <a:schemeClr val="dk1"/>
              </a:buClr>
              <a:buSzPts val="1400"/>
              <a:buChar char="•"/>
            </a:pPr>
            <a:r>
              <a:rPr lang="ja-JP"/>
              <a:t>目的</a:t>
            </a:r>
            <a:endParaRPr/>
          </a:p>
          <a:p>
            <a:pPr marL="457200" lvl="0" indent="-317500" algn="l" rtl="0">
              <a:lnSpc>
                <a:spcPct val="90000"/>
              </a:lnSpc>
              <a:spcBef>
                <a:spcPts val="800"/>
              </a:spcBef>
              <a:spcAft>
                <a:spcPts val="0"/>
              </a:spcAft>
              <a:buClr>
                <a:schemeClr val="dk1"/>
              </a:buClr>
              <a:buSzPts val="1400"/>
              <a:buChar char="•"/>
            </a:pPr>
            <a:r>
              <a:rPr lang="ja-JP"/>
              <a:t>測定方法</a:t>
            </a:r>
            <a:endParaRPr/>
          </a:p>
          <a:p>
            <a:pPr marL="457200" lvl="0" indent="-317500" algn="l" rtl="0">
              <a:lnSpc>
                <a:spcPct val="90000"/>
              </a:lnSpc>
              <a:spcBef>
                <a:spcPts val="800"/>
              </a:spcBef>
              <a:spcAft>
                <a:spcPts val="0"/>
              </a:spcAft>
              <a:buClr>
                <a:schemeClr val="dk1"/>
              </a:buClr>
              <a:buSzPts val="1400"/>
              <a:buChar char="•"/>
            </a:pPr>
            <a:r>
              <a:rPr lang="ja-JP"/>
              <a:t>結果および考察</a:t>
            </a:r>
            <a:endParaRPr/>
          </a:p>
          <a:p>
            <a:pPr marL="457200" lvl="0" indent="-317500" algn="l" rtl="0">
              <a:lnSpc>
                <a:spcPct val="90000"/>
              </a:lnSpc>
              <a:spcBef>
                <a:spcPts val="800"/>
              </a:spcBef>
              <a:spcAft>
                <a:spcPts val="0"/>
              </a:spcAft>
              <a:buClr>
                <a:schemeClr val="dk1"/>
              </a:buClr>
              <a:buSzPts val="1400"/>
              <a:buChar char="•"/>
            </a:pPr>
            <a:r>
              <a:rPr lang="ja-JP"/>
              <a:t>まとめ</a:t>
            </a:r>
            <a:endParaRPr/>
          </a:p>
          <a:p>
            <a:pPr marL="457200" lvl="0" indent="-228600" algn="l" rtl="0">
              <a:lnSpc>
                <a:spcPct val="90000"/>
              </a:lnSpc>
              <a:spcBef>
                <a:spcPts val="800"/>
              </a:spcBef>
              <a:spcAft>
                <a:spcPts val="0"/>
              </a:spcAft>
              <a:buClr>
                <a:schemeClr val="dk1"/>
              </a:buClr>
              <a:buSzPts val="1400"/>
              <a:buNone/>
            </a:pPr>
            <a:endParaRPr/>
          </a:p>
        </p:txBody>
      </p:sp>
      <p:sp>
        <p:nvSpPr>
          <p:cNvPr id="549" name="Google Shape;549;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ltLang="ja-JP"/>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457200" lvl="0" indent="-457200" algn="l" rtl="0">
              <a:lnSpc>
                <a:spcPct val="90000"/>
              </a:lnSpc>
              <a:spcBef>
                <a:spcPts val="0"/>
              </a:spcBef>
              <a:spcAft>
                <a:spcPts val="0"/>
              </a:spcAft>
              <a:buSzPts val="1400"/>
              <a:buFont typeface="Arial"/>
              <a:buChar char="•"/>
            </a:pPr>
            <a:r>
              <a:rPr lang="ja-JP"/>
              <a:t>インバランス- 発生原理</a:t>
            </a:r>
            <a:endParaRPr/>
          </a:p>
        </p:txBody>
      </p:sp>
      <p:sp>
        <p:nvSpPr>
          <p:cNvPr id="555" name="Google Shape;555;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ltLang="ja-JP"/>
              <a:t>29</a:t>
            </a:fld>
            <a:endParaRPr/>
          </a:p>
        </p:txBody>
      </p:sp>
      <p:cxnSp>
        <p:nvCxnSpPr>
          <p:cNvPr id="556" name="Google Shape;556;p8"/>
          <p:cNvCxnSpPr/>
          <p:nvPr/>
        </p:nvCxnSpPr>
        <p:spPr>
          <a:xfrm>
            <a:off x="267790" y="2949396"/>
            <a:ext cx="6949440" cy="0"/>
          </a:xfrm>
          <a:prstGeom prst="straightConnector1">
            <a:avLst/>
          </a:prstGeom>
          <a:noFill/>
          <a:ln w="9525" cap="flat" cmpd="sng">
            <a:solidFill>
              <a:schemeClr val="dk1"/>
            </a:solidFill>
            <a:prstDash val="solid"/>
            <a:round/>
            <a:headEnd type="none" w="sm" len="sm"/>
            <a:tailEnd type="triangle" w="med" len="med"/>
          </a:ln>
        </p:spPr>
      </p:cxnSp>
      <p:sp>
        <p:nvSpPr>
          <p:cNvPr id="557" name="Google Shape;557;p8"/>
          <p:cNvSpPr txBox="1"/>
          <p:nvPr/>
        </p:nvSpPr>
        <p:spPr>
          <a:xfrm>
            <a:off x="267789" y="1613263"/>
            <a:ext cx="411480" cy="92333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Arial"/>
                <a:ea typeface="Arial"/>
                <a:cs typeface="Arial"/>
                <a:sym typeface="Arial"/>
              </a:rPr>
              <a:t>売り手</a:t>
            </a:r>
            <a:endParaRPr sz="1400" b="0" i="0" u="none" strike="noStrike" cap="none">
              <a:solidFill>
                <a:srgbClr val="000000"/>
              </a:solidFill>
              <a:latin typeface="Arial"/>
              <a:ea typeface="Arial"/>
              <a:cs typeface="Arial"/>
              <a:sym typeface="Arial"/>
            </a:endParaRPr>
          </a:p>
        </p:txBody>
      </p:sp>
      <p:sp>
        <p:nvSpPr>
          <p:cNvPr id="558" name="Google Shape;558;p8"/>
          <p:cNvSpPr txBox="1"/>
          <p:nvPr/>
        </p:nvSpPr>
        <p:spPr>
          <a:xfrm>
            <a:off x="267790" y="3339627"/>
            <a:ext cx="411479" cy="92333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Arial"/>
                <a:ea typeface="Arial"/>
                <a:cs typeface="Arial"/>
                <a:sym typeface="Arial"/>
              </a:rPr>
              <a:t>買い手</a:t>
            </a:r>
            <a:endParaRPr sz="1400" b="0" i="0" u="none" strike="noStrike" cap="none">
              <a:solidFill>
                <a:srgbClr val="000000"/>
              </a:solidFill>
              <a:latin typeface="Arial"/>
              <a:ea typeface="Arial"/>
              <a:cs typeface="Arial"/>
              <a:sym typeface="Arial"/>
            </a:endParaRPr>
          </a:p>
        </p:txBody>
      </p:sp>
      <p:grpSp>
        <p:nvGrpSpPr>
          <p:cNvPr id="559" name="Google Shape;559;p8"/>
          <p:cNvGrpSpPr/>
          <p:nvPr/>
        </p:nvGrpSpPr>
        <p:grpSpPr>
          <a:xfrm>
            <a:off x="267789" y="1077491"/>
            <a:ext cx="3500844" cy="310151"/>
            <a:chOff x="267789" y="1077491"/>
            <a:chExt cx="3540034" cy="310151"/>
          </a:xfrm>
        </p:grpSpPr>
        <p:sp>
          <p:nvSpPr>
            <p:cNvPr id="560" name="Google Shape;560;p8"/>
            <p:cNvSpPr/>
            <p:nvPr/>
          </p:nvSpPr>
          <p:spPr>
            <a:xfrm>
              <a:off x="267789" y="1079865"/>
              <a:ext cx="3540034" cy="307777"/>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61" name="Google Shape;561;p8"/>
            <p:cNvSpPr txBox="1"/>
            <p:nvPr/>
          </p:nvSpPr>
          <p:spPr>
            <a:xfrm>
              <a:off x="523549" y="1077491"/>
              <a:ext cx="30747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取引前日(翌日の予報：</a:t>
              </a:r>
              <a:r>
                <a:rPr lang="ja-JP" sz="1400" b="0" i="0" u="sng" strike="noStrike" cap="none">
                  <a:solidFill>
                    <a:srgbClr val="000000"/>
                  </a:solidFill>
                  <a:latin typeface="Arial"/>
                  <a:ea typeface="Arial"/>
                  <a:cs typeface="Arial"/>
                  <a:sym typeface="Arial"/>
                </a:rPr>
                <a:t>晴天</a:t>
              </a:r>
              <a:r>
                <a:rPr lang="ja-JP"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grpSp>
      <p:grpSp>
        <p:nvGrpSpPr>
          <p:cNvPr id="562" name="Google Shape;562;p8"/>
          <p:cNvGrpSpPr/>
          <p:nvPr/>
        </p:nvGrpSpPr>
        <p:grpSpPr>
          <a:xfrm>
            <a:off x="3768634" y="1072076"/>
            <a:ext cx="3448596" cy="313193"/>
            <a:chOff x="267789" y="1074449"/>
            <a:chExt cx="3540034" cy="313193"/>
          </a:xfrm>
        </p:grpSpPr>
        <p:sp>
          <p:nvSpPr>
            <p:cNvPr id="563" name="Google Shape;563;p8"/>
            <p:cNvSpPr/>
            <p:nvPr/>
          </p:nvSpPr>
          <p:spPr>
            <a:xfrm>
              <a:off x="267789" y="1079865"/>
              <a:ext cx="3540034" cy="307777"/>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64" name="Google Shape;564;p8"/>
            <p:cNvSpPr txBox="1"/>
            <p:nvPr/>
          </p:nvSpPr>
          <p:spPr>
            <a:xfrm>
              <a:off x="1061947" y="1074449"/>
              <a:ext cx="19517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取引当日(天候：</a:t>
              </a:r>
              <a:r>
                <a:rPr lang="ja-JP" sz="1400" b="0" i="0" u="sng" strike="noStrike" cap="none">
                  <a:solidFill>
                    <a:srgbClr val="000000"/>
                  </a:solidFill>
                  <a:latin typeface="Arial"/>
                  <a:ea typeface="Arial"/>
                  <a:cs typeface="Arial"/>
                  <a:sym typeface="Arial"/>
                </a:rPr>
                <a:t>曇り</a:t>
              </a:r>
              <a:r>
                <a:rPr lang="ja-JP"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grpSp>
      <p:cxnSp>
        <p:nvCxnSpPr>
          <p:cNvPr id="565" name="Google Shape;565;p8"/>
          <p:cNvCxnSpPr/>
          <p:nvPr/>
        </p:nvCxnSpPr>
        <p:spPr>
          <a:xfrm>
            <a:off x="4207117" y="1778439"/>
            <a:ext cx="10500" cy="2615100"/>
          </a:xfrm>
          <a:prstGeom prst="straightConnector1">
            <a:avLst/>
          </a:prstGeom>
          <a:noFill/>
          <a:ln w="9525" cap="flat" cmpd="sng">
            <a:solidFill>
              <a:schemeClr val="dk1"/>
            </a:solidFill>
            <a:prstDash val="solid"/>
            <a:round/>
            <a:headEnd type="none" w="sm" len="sm"/>
            <a:tailEnd type="none" w="sm" len="sm"/>
          </a:ln>
        </p:spPr>
      </p:cxnSp>
      <p:grpSp>
        <p:nvGrpSpPr>
          <p:cNvPr id="566" name="Google Shape;566;p8"/>
          <p:cNvGrpSpPr/>
          <p:nvPr/>
        </p:nvGrpSpPr>
        <p:grpSpPr>
          <a:xfrm>
            <a:off x="1978726" y="1935442"/>
            <a:ext cx="1149300" cy="314185"/>
            <a:chOff x="904599" y="1671634"/>
            <a:chExt cx="1149300" cy="347100"/>
          </a:xfrm>
        </p:grpSpPr>
        <p:sp>
          <p:nvSpPr>
            <p:cNvPr id="567" name="Google Shape;567;p8"/>
            <p:cNvSpPr/>
            <p:nvPr/>
          </p:nvSpPr>
          <p:spPr>
            <a:xfrm>
              <a:off x="950170" y="1680033"/>
              <a:ext cx="1058158" cy="338701"/>
            </a:xfrm>
            <a:prstGeom prst="roundRect">
              <a:avLst>
                <a:gd name="adj" fmla="val 16667"/>
              </a:avLst>
            </a:prstGeom>
            <a:solidFill>
              <a:schemeClr val="l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68" name="Google Shape;568;p8"/>
            <p:cNvSpPr txBox="1"/>
            <p:nvPr/>
          </p:nvSpPr>
          <p:spPr>
            <a:xfrm>
              <a:off x="904599" y="1671634"/>
              <a:ext cx="11493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Arial"/>
                  <a:ea typeface="Arial"/>
                  <a:cs typeface="Arial"/>
                  <a:sym typeface="Arial"/>
                </a:rPr>
                <a:t>売: </a:t>
              </a:r>
              <a:r>
                <a:rPr lang="ja-JP" sz="1600" b="0" i="0" u="none" strike="noStrike" cap="none">
                  <a:solidFill>
                    <a:srgbClr val="000000"/>
                  </a:solidFill>
                  <a:latin typeface="Arial"/>
                  <a:ea typeface="Arial"/>
                  <a:cs typeface="Arial"/>
                  <a:sym typeface="Arial"/>
                </a:rPr>
                <a:t>30 kwh</a:t>
              </a:r>
              <a:endParaRPr sz="1400" b="0" i="0" u="none" strike="noStrike" cap="none">
                <a:solidFill>
                  <a:srgbClr val="000000"/>
                </a:solidFill>
                <a:latin typeface="Arial"/>
                <a:ea typeface="Arial"/>
                <a:cs typeface="Arial"/>
                <a:sym typeface="Arial"/>
              </a:endParaRPr>
            </a:p>
          </p:txBody>
        </p:sp>
      </p:grpSp>
      <p:sp>
        <p:nvSpPr>
          <p:cNvPr id="569" name="Google Shape;569;p8"/>
          <p:cNvSpPr txBox="1"/>
          <p:nvPr/>
        </p:nvSpPr>
        <p:spPr>
          <a:xfrm>
            <a:off x="1867630" y="2627784"/>
            <a:ext cx="411480" cy="64633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FF0000"/>
                </a:solidFill>
                <a:latin typeface="Arial"/>
                <a:ea typeface="Arial"/>
                <a:cs typeface="Arial"/>
                <a:sym typeface="Arial"/>
              </a:rPr>
              <a:t>入札</a:t>
            </a:r>
            <a:endParaRPr sz="1400" b="0" i="0" u="none" strike="noStrike" cap="none">
              <a:solidFill>
                <a:srgbClr val="000000"/>
              </a:solidFill>
              <a:latin typeface="Arial"/>
              <a:ea typeface="Arial"/>
              <a:cs typeface="Arial"/>
              <a:sym typeface="Arial"/>
            </a:endParaRPr>
          </a:p>
        </p:txBody>
      </p:sp>
      <p:sp>
        <p:nvSpPr>
          <p:cNvPr id="570" name="Google Shape;570;p8"/>
          <p:cNvSpPr txBox="1"/>
          <p:nvPr/>
        </p:nvSpPr>
        <p:spPr>
          <a:xfrm>
            <a:off x="7243554" y="2761685"/>
            <a:ext cx="57088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時間</a:t>
            </a:r>
            <a:endParaRPr sz="1400" b="0" i="0" u="none" strike="noStrike" cap="none">
              <a:solidFill>
                <a:srgbClr val="000000"/>
              </a:solidFill>
              <a:latin typeface="Arial"/>
              <a:ea typeface="Arial"/>
              <a:cs typeface="Arial"/>
              <a:sym typeface="Arial"/>
            </a:endParaRPr>
          </a:p>
        </p:txBody>
      </p:sp>
      <p:sp>
        <p:nvSpPr>
          <p:cNvPr id="571" name="Google Shape;571;p8"/>
          <p:cNvSpPr txBox="1"/>
          <p:nvPr/>
        </p:nvSpPr>
        <p:spPr>
          <a:xfrm>
            <a:off x="3209728" y="2626230"/>
            <a:ext cx="411480" cy="64633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FF0000"/>
                </a:solidFill>
                <a:latin typeface="Arial"/>
                <a:ea typeface="Arial"/>
                <a:cs typeface="Arial"/>
                <a:sym typeface="Arial"/>
              </a:rPr>
              <a:t>約定</a:t>
            </a:r>
            <a:endParaRPr sz="1400" b="0" i="0" u="none" strike="noStrike" cap="none">
              <a:solidFill>
                <a:srgbClr val="000000"/>
              </a:solidFill>
              <a:latin typeface="Arial"/>
              <a:ea typeface="Arial"/>
              <a:cs typeface="Arial"/>
              <a:sym typeface="Arial"/>
            </a:endParaRPr>
          </a:p>
        </p:txBody>
      </p:sp>
      <p:sp>
        <p:nvSpPr>
          <p:cNvPr id="572" name="Google Shape;572;p8"/>
          <p:cNvSpPr txBox="1"/>
          <p:nvPr/>
        </p:nvSpPr>
        <p:spPr>
          <a:xfrm>
            <a:off x="969048" y="4541799"/>
            <a:ext cx="7205904" cy="500107"/>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ja-JP" sz="2100" b="1" i="0" u="none" strike="noStrike" cap="none" dirty="0">
                <a:solidFill>
                  <a:srgbClr val="000000"/>
                </a:solidFill>
                <a:latin typeface="Arial"/>
                <a:ea typeface="Arial"/>
                <a:cs typeface="Arial"/>
                <a:sym typeface="Arial"/>
              </a:rPr>
              <a:t>気象条件等の変化によりインバランスは</a:t>
            </a:r>
            <a:r>
              <a:rPr lang="ja-JP" sz="2800" b="1" i="0" strike="noStrike" cap="none" dirty="0">
                <a:solidFill>
                  <a:srgbClr val="FF0000"/>
                </a:solidFill>
                <a:latin typeface="Arial"/>
                <a:ea typeface="Arial"/>
                <a:cs typeface="Arial"/>
                <a:sym typeface="Arial"/>
              </a:rPr>
              <a:t>必ず発生する</a:t>
            </a:r>
            <a:endParaRPr sz="1100" b="0" i="0" strike="noStrike" cap="none" dirty="0">
              <a:solidFill>
                <a:srgbClr val="FF0000"/>
              </a:solidFill>
              <a:latin typeface="Arial"/>
              <a:ea typeface="Arial"/>
              <a:cs typeface="Arial"/>
              <a:sym typeface="Arial"/>
            </a:endParaRPr>
          </a:p>
        </p:txBody>
      </p:sp>
      <p:grpSp>
        <p:nvGrpSpPr>
          <p:cNvPr id="573" name="Google Shape;573;p8"/>
          <p:cNvGrpSpPr/>
          <p:nvPr/>
        </p:nvGrpSpPr>
        <p:grpSpPr>
          <a:xfrm>
            <a:off x="4245429" y="2374469"/>
            <a:ext cx="1051500" cy="1129086"/>
            <a:chOff x="923845" y="1680033"/>
            <a:chExt cx="1051500" cy="1129086"/>
          </a:xfrm>
        </p:grpSpPr>
        <p:sp>
          <p:nvSpPr>
            <p:cNvPr id="574" name="Google Shape;574;p8"/>
            <p:cNvSpPr/>
            <p:nvPr/>
          </p:nvSpPr>
          <p:spPr>
            <a:xfrm>
              <a:off x="950170" y="1680033"/>
              <a:ext cx="960731" cy="1129086"/>
            </a:xfrm>
            <a:prstGeom prst="roundRect">
              <a:avLst>
                <a:gd name="adj" fmla="val 16667"/>
              </a:avLst>
            </a:prstGeom>
            <a:solidFill>
              <a:schemeClr val="l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75" name="Google Shape;575;p8"/>
            <p:cNvSpPr txBox="1"/>
            <p:nvPr/>
          </p:nvSpPr>
          <p:spPr>
            <a:xfrm>
              <a:off x="923845" y="1691872"/>
              <a:ext cx="1051500" cy="1077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a:solidFill>
                    <a:srgbClr val="000000"/>
                  </a:solidFill>
                  <a:latin typeface="Arial"/>
                  <a:ea typeface="Arial"/>
                  <a:cs typeface="Arial"/>
                  <a:sym typeface="Arial"/>
                </a:rPr>
                <a:t>供給: </a:t>
              </a:r>
              <a:endParaRPr sz="16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a:solidFill>
                    <a:srgbClr val="000000"/>
                  </a:solidFill>
                  <a:latin typeface="Arial"/>
                  <a:ea typeface="Arial"/>
                  <a:cs typeface="Arial"/>
                  <a:sym typeface="Arial"/>
                </a:rPr>
                <a:t>20 kwh</a:t>
              </a:r>
              <a:endParaRPr sz="16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a:solidFill>
                    <a:srgbClr val="FF0000"/>
                  </a:solidFill>
                  <a:latin typeface="Arial"/>
                  <a:ea typeface="Arial"/>
                  <a:cs typeface="Arial"/>
                  <a:sym typeface="Arial"/>
                </a:rPr>
                <a:t>不足: 10kwh</a:t>
              </a:r>
              <a:endParaRPr sz="1600" b="0" i="0" u="none" strike="noStrike" cap="none">
                <a:solidFill>
                  <a:srgbClr val="FF0000"/>
                </a:solidFill>
                <a:latin typeface="Arial"/>
                <a:ea typeface="Arial"/>
                <a:cs typeface="Arial"/>
                <a:sym typeface="Arial"/>
              </a:endParaRPr>
            </a:p>
          </p:txBody>
        </p:sp>
      </p:grpSp>
      <p:sp>
        <p:nvSpPr>
          <p:cNvPr id="576" name="Google Shape;576;p8"/>
          <p:cNvSpPr txBox="1"/>
          <p:nvPr/>
        </p:nvSpPr>
        <p:spPr>
          <a:xfrm>
            <a:off x="6516366" y="1765839"/>
            <a:ext cx="411480" cy="230832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FF0000"/>
                </a:solidFill>
                <a:latin typeface="Arial"/>
                <a:ea typeface="Arial"/>
                <a:cs typeface="Arial"/>
                <a:sym typeface="Arial"/>
              </a:rPr>
              <a:t>インバランス精算</a:t>
            </a:r>
            <a:endParaRPr sz="1400" b="0" i="0" u="none" strike="noStrike" cap="none">
              <a:solidFill>
                <a:srgbClr val="000000"/>
              </a:solidFill>
              <a:latin typeface="Arial"/>
              <a:ea typeface="Arial"/>
              <a:cs typeface="Arial"/>
              <a:sym typeface="Arial"/>
            </a:endParaRPr>
          </a:p>
        </p:txBody>
      </p:sp>
      <p:sp>
        <p:nvSpPr>
          <p:cNvPr id="577" name="Google Shape;577;p8"/>
          <p:cNvSpPr txBox="1"/>
          <p:nvPr/>
        </p:nvSpPr>
        <p:spPr>
          <a:xfrm>
            <a:off x="4273791" y="1479688"/>
            <a:ext cx="105155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rgbClr val="000000"/>
                </a:solidFill>
                <a:latin typeface="Arial"/>
                <a:ea typeface="Arial"/>
                <a:cs typeface="Arial"/>
                <a:sym typeface="Arial"/>
              </a:rPr>
              <a:t>取引時間</a:t>
            </a:r>
            <a:endParaRPr sz="1400" b="0" i="0" u="none" strike="noStrike" cap="none">
              <a:solidFill>
                <a:srgbClr val="000000"/>
              </a:solidFill>
              <a:latin typeface="Arial"/>
              <a:ea typeface="Arial"/>
              <a:cs typeface="Arial"/>
              <a:sym typeface="Arial"/>
            </a:endParaRPr>
          </a:p>
        </p:txBody>
      </p:sp>
      <p:grpSp>
        <p:nvGrpSpPr>
          <p:cNvPr id="578" name="Google Shape;578;p8"/>
          <p:cNvGrpSpPr/>
          <p:nvPr/>
        </p:nvGrpSpPr>
        <p:grpSpPr>
          <a:xfrm>
            <a:off x="2036774" y="3595727"/>
            <a:ext cx="1098658" cy="338514"/>
            <a:chOff x="1615820" y="3432779"/>
            <a:chExt cx="1098658" cy="338514"/>
          </a:xfrm>
        </p:grpSpPr>
        <p:sp>
          <p:nvSpPr>
            <p:cNvPr id="579" name="Google Shape;579;p8"/>
            <p:cNvSpPr/>
            <p:nvPr/>
          </p:nvSpPr>
          <p:spPr>
            <a:xfrm>
              <a:off x="1621070" y="3451801"/>
              <a:ext cx="1088158" cy="304057"/>
            </a:xfrm>
            <a:prstGeom prst="roundRect">
              <a:avLst>
                <a:gd name="adj" fmla="val 16667"/>
              </a:avLst>
            </a:prstGeom>
            <a:solidFill>
              <a:schemeClr val="l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80" name="Google Shape;580;p8"/>
            <p:cNvSpPr txBox="1"/>
            <p:nvPr/>
          </p:nvSpPr>
          <p:spPr>
            <a:xfrm>
              <a:off x="1615820" y="3432779"/>
              <a:ext cx="109865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a:solidFill>
                    <a:srgbClr val="000000"/>
                  </a:solidFill>
                  <a:latin typeface="Arial"/>
                  <a:ea typeface="Arial"/>
                  <a:cs typeface="Arial"/>
                  <a:sym typeface="Arial"/>
                </a:rPr>
                <a:t>買: 30kwh</a:t>
              </a:r>
              <a:endParaRPr sz="1400" b="0" i="0" u="none" strike="noStrike" cap="none">
                <a:solidFill>
                  <a:srgbClr val="000000"/>
                </a:solidFill>
                <a:latin typeface="Arial"/>
                <a:ea typeface="Arial"/>
                <a:cs typeface="Arial"/>
                <a:sym typeface="Arial"/>
              </a:endParaRPr>
            </a:p>
          </p:txBody>
        </p:sp>
      </p:grpSp>
      <p:cxnSp>
        <p:nvCxnSpPr>
          <p:cNvPr id="581" name="Google Shape;581;p8"/>
          <p:cNvCxnSpPr/>
          <p:nvPr/>
        </p:nvCxnSpPr>
        <p:spPr>
          <a:xfrm>
            <a:off x="5282674" y="1778439"/>
            <a:ext cx="10500" cy="2615100"/>
          </a:xfrm>
          <a:prstGeom prst="straightConnector1">
            <a:avLst/>
          </a:prstGeom>
          <a:noFill/>
          <a:ln w="9525" cap="flat" cmpd="sng">
            <a:solidFill>
              <a:schemeClr val="dk1"/>
            </a:solidFill>
            <a:prstDash val="solid"/>
            <a:round/>
            <a:headEnd type="none" w="sm" len="sm"/>
            <a:tailEnd type="none" w="sm" len="sm"/>
          </a:ln>
        </p:spPr>
      </p:cxnSp>
      <p:cxnSp>
        <p:nvCxnSpPr>
          <p:cNvPr id="582" name="Google Shape;582;p8"/>
          <p:cNvCxnSpPr>
            <a:stCxn id="583" idx="6"/>
          </p:cNvCxnSpPr>
          <p:nvPr/>
        </p:nvCxnSpPr>
        <p:spPr>
          <a:xfrm rot="10800000" flipH="1">
            <a:off x="5171053" y="3180900"/>
            <a:ext cx="1196100" cy="6900"/>
          </a:xfrm>
          <a:prstGeom prst="straightConnector1">
            <a:avLst/>
          </a:prstGeom>
          <a:noFill/>
          <a:ln w="38100" cap="flat" cmpd="sng">
            <a:solidFill>
              <a:schemeClr val="dk1"/>
            </a:solidFill>
            <a:prstDash val="solid"/>
            <a:round/>
            <a:headEnd type="none" w="sm" len="sm"/>
            <a:tailEnd type="triangle" w="med" len="med"/>
          </a:ln>
        </p:spPr>
      </p:cxnSp>
      <p:cxnSp>
        <p:nvCxnSpPr>
          <p:cNvPr id="584" name="Google Shape;584;p8"/>
          <p:cNvCxnSpPr/>
          <p:nvPr/>
        </p:nvCxnSpPr>
        <p:spPr>
          <a:xfrm>
            <a:off x="3763383" y="1412612"/>
            <a:ext cx="13130" cy="3269974"/>
          </a:xfrm>
          <a:prstGeom prst="straightConnector1">
            <a:avLst/>
          </a:prstGeom>
          <a:noFill/>
          <a:ln w="9525" cap="flat" cmpd="sng">
            <a:solidFill>
              <a:schemeClr val="dk1"/>
            </a:solidFill>
            <a:prstDash val="dash"/>
            <a:round/>
            <a:headEnd type="none" w="sm" len="sm"/>
            <a:tailEnd type="none" w="sm" len="sm"/>
          </a:ln>
        </p:spPr>
      </p:cxnSp>
      <p:sp>
        <p:nvSpPr>
          <p:cNvPr id="583" name="Google Shape;583;p8"/>
          <p:cNvSpPr/>
          <p:nvPr/>
        </p:nvSpPr>
        <p:spPr>
          <a:xfrm>
            <a:off x="4356463" y="2922377"/>
            <a:ext cx="814590" cy="530845"/>
          </a:xfrm>
          <a:prstGeom prst="ellipse">
            <a:avLst/>
          </a:prstGeom>
          <a:no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585" name="Google Shape;585;p8"/>
          <p:cNvPicPr preferRelativeResize="0"/>
          <p:nvPr/>
        </p:nvPicPr>
        <p:blipFill rotWithShape="1">
          <a:blip r:embed="rId3">
            <a:alphaModFix/>
          </a:blip>
          <a:srcRect/>
          <a:stretch/>
        </p:blipFill>
        <p:spPr>
          <a:xfrm>
            <a:off x="920568" y="3325708"/>
            <a:ext cx="1058158" cy="1053109"/>
          </a:xfrm>
          <a:prstGeom prst="rect">
            <a:avLst/>
          </a:prstGeom>
          <a:noFill/>
          <a:ln>
            <a:noFill/>
          </a:ln>
        </p:spPr>
      </p:pic>
      <p:pic>
        <p:nvPicPr>
          <p:cNvPr id="586" name="Google Shape;586;p8"/>
          <p:cNvPicPr preferRelativeResize="0"/>
          <p:nvPr/>
        </p:nvPicPr>
        <p:blipFill rotWithShape="1">
          <a:blip r:embed="rId4">
            <a:alphaModFix/>
          </a:blip>
          <a:srcRect/>
          <a:stretch/>
        </p:blipFill>
        <p:spPr>
          <a:xfrm>
            <a:off x="716520" y="1717792"/>
            <a:ext cx="1258451" cy="7349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a:t>研究背景</a:t>
            </a:r>
            <a:endParaRPr/>
          </a:p>
        </p:txBody>
      </p:sp>
      <p:sp>
        <p:nvSpPr>
          <p:cNvPr id="103" name="Google Shape;103;p4"/>
          <p:cNvSpPr txBox="1">
            <a:spLocks noGrp="1"/>
          </p:cNvSpPr>
          <p:nvPr>
            <p:ph type="body" idx="1"/>
          </p:nvPr>
        </p:nvSpPr>
        <p:spPr>
          <a:xfrm>
            <a:off x="628650" y="1119735"/>
            <a:ext cx="7886700" cy="3263400"/>
          </a:xfrm>
          <a:prstGeom prst="rect">
            <a:avLst/>
          </a:prstGeom>
          <a:noFill/>
          <a:ln>
            <a:noFill/>
          </a:ln>
        </p:spPr>
        <p:txBody>
          <a:bodyPr spcFirstLastPara="1" wrap="square" lIns="68575" tIns="34275" rIns="68575" bIns="34275" anchor="t" anchorCtr="0">
            <a:normAutofit fontScale="92500"/>
          </a:bodyPr>
          <a:lstStyle/>
          <a:p>
            <a:pPr marL="0" lvl="0" indent="0" algn="ctr" rtl="0">
              <a:lnSpc>
                <a:spcPct val="150000"/>
              </a:lnSpc>
              <a:spcBef>
                <a:spcPts val="0"/>
              </a:spcBef>
              <a:spcAft>
                <a:spcPts val="0"/>
              </a:spcAft>
              <a:buClr>
                <a:schemeClr val="dk1"/>
              </a:buClr>
              <a:buSzPct val="100000"/>
              <a:buNone/>
            </a:pPr>
            <a:r>
              <a:rPr lang="ja-JP" sz="2400" dirty="0"/>
              <a:t>2019年11月</a:t>
            </a:r>
            <a:r>
              <a:rPr lang="ja-JP" altLang="en-US" sz="2400" dirty="0"/>
              <a:t>より</a:t>
            </a:r>
            <a:r>
              <a:rPr lang="ja-JP" sz="2400" dirty="0"/>
              <a:t>、</a:t>
            </a:r>
            <a:r>
              <a:rPr lang="en-US" altLang="ja-JP" sz="2400" dirty="0"/>
              <a:t>PV</a:t>
            </a:r>
            <a:r>
              <a:rPr lang="ja-JP" altLang="en-US" sz="2400" dirty="0"/>
              <a:t>の余剰電力買取制度</a:t>
            </a:r>
            <a:r>
              <a:rPr lang="ja-JP" sz="2400" dirty="0"/>
              <a:t>の</a:t>
            </a:r>
            <a:endParaRPr lang="en-US" altLang="ja-JP" sz="2400" dirty="0"/>
          </a:p>
          <a:p>
            <a:pPr marL="0" lvl="0" indent="0" algn="ctr" rtl="0">
              <a:lnSpc>
                <a:spcPct val="150000"/>
              </a:lnSpc>
              <a:spcBef>
                <a:spcPts val="0"/>
              </a:spcBef>
              <a:spcAft>
                <a:spcPts val="0"/>
              </a:spcAft>
              <a:buClr>
                <a:schemeClr val="dk1"/>
              </a:buClr>
              <a:buSzPct val="100000"/>
              <a:buNone/>
            </a:pPr>
            <a:r>
              <a:rPr lang="ja-JP" altLang="en-US" sz="2400" dirty="0"/>
              <a:t>買取期間満了を迎える</a:t>
            </a:r>
            <a:endParaRPr sz="2400" dirty="0"/>
          </a:p>
          <a:p>
            <a:pPr marL="0" lvl="0" indent="0" algn="ctr" rtl="0">
              <a:lnSpc>
                <a:spcPct val="150000"/>
              </a:lnSpc>
              <a:spcBef>
                <a:spcPts val="800"/>
              </a:spcBef>
              <a:spcAft>
                <a:spcPts val="0"/>
              </a:spcAft>
              <a:buClr>
                <a:schemeClr val="dk1"/>
              </a:buClr>
              <a:buSzPct val="100000"/>
              <a:buNone/>
            </a:pPr>
            <a:endParaRPr sz="2400" dirty="0"/>
          </a:p>
          <a:p>
            <a:pPr marL="0" lvl="0" indent="0" algn="ctr" rtl="0">
              <a:lnSpc>
                <a:spcPct val="150000"/>
              </a:lnSpc>
              <a:spcBef>
                <a:spcPts val="800"/>
              </a:spcBef>
              <a:spcAft>
                <a:spcPts val="0"/>
              </a:spcAft>
              <a:buClr>
                <a:schemeClr val="dk1"/>
              </a:buClr>
              <a:buSzPct val="100000"/>
              <a:buNone/>
            </a:pPr>
            <a:r>
              <a:rPr lang="ja-JP" altLang="en-US" sz="2400" b="1" dirty="0"/>
              <a:t>今まで</a:t>
            </a:r>
            <a:r>
              <a:rPr lang="en-US" altLang="ja-JP" sz="2400" b="1" dirty="0"/>
              <a:t>….</a:t>
            </a:r>
            <a:r>
              <a:rPr lang="ja-JP" sz="2400" b="1" dirty="0"/>
              <a:t>「電力会社に売る」「自家消費する」</a:t>
            </a:r>
            <a:endParaRPr sz="2400" b="1" dirty="0"/>
          </a:p>
          <a:p>
            <a:pPr marL="0" lvl="0" indent="0" algn="ctr" rtl="0">
              <a:lnSpc>
                <a:spcPct val="150000"/>
              </a:lnSpc>
              <a:spcBef>
                <a:spcPts val="800"/>
              </a:spcBef>
              <a:spcAft>
                <a:spcPts val="0"/>
              </a:spcAft>
              <a:buClr>
                <a:schemeClr val="dk1"/>
              </a:buClr>
              <a:buSzPct val="100000"/>
              <a:buNone/>
            </a:pPr>
            <a:r>
              <a:rPr lang="ja-JP" altLang="en-US" sz="2400" b="1" dirty="0"/>
              <a:t>これから</a:t>
            </a:r>
            <a:r>
              <a:rPr lang="en-US" altLang="ja-JP" sz="2400" b="1" dirty="0"/>
              <a:t>…. </a:t>
            </a:r>
            <a:r>
              <a:rPr lang="ja-JP" sz="2400" b="1" dirty="0"/>
              <a:t>ブロックチェーン技術を用いたP2P電力取引</a:t>
            </a:r>
            <a:endParaRPr dirty="0"/>
          </a:p>
        </p:txBody>
      </p:sp>
      <p:sp>
        <p:nvSpPr>
          <p:cNvPr id="104" name="Google Shape;104;p4"/>
          <p:cNvSpPr/>
          <p:nvPr/>
        </p:nvSpPr>
        <p:spPr>
          <a:xfrm>
            <a:off x="4354500" y="2238576"/>
            <a:ext cx="435000" cy="451500"/>
          </a:xfrm>
          <a:prstGeom prst="downArrow">
            <a:avLst>
              <a:gd name="adj1" fmla="val 50000"/>
              <a:gd name="adj2" fmla="val 50000"/>
            </a:avLst>
          </a:prstGeom>
          <a:solidFill>
            <a:srgbClr val="7F7F7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6" name="Google Shape;106;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ltLang="ja-JP"/>
              <a:t>30</a:t>
            </a:fld>
            <a:endParaRPr/>
          </a:p>
        </p:txBody>
      </p:sp>
      <p:sp>
        <p:nvSpPr>
          <p:cNvPr id="606" name="Google Shape;606;p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457200" lvl="0" indent="-457200" algn="l" rtl="0">
              <a:lnSpc>
                <a:spcPct val="90000"/>
              </a:lnSpc>
              <a:spcBef>
                <a:spcPts val="0"/>
              </a:spcBef>
              <a:spcAft>
                <a:spcPts val="0"/>
              </a:spcAft>
              <a:buSzPts val="1400"/>
              <a:buFont typeface="Arial"/>
              <a:buChar char="•"/>
            </a:pPr>
            <a:r>
              <a:rPr lang="ja-JP"/>
              <a:t>問題/背景</a:t>
            </a:r>
            <a:endParaRPr/>
          </a:p>
        </p:txBody>
      </p:sp>
      <p:grpSp>
        <p:nvGrpSpPr>
          <p:cNvPr id="607" name="Google Shape;607;p9"/>
          <p:cNvGrpSpPr/>
          <p:nvPr/>
        </p:nvGrpSpPr>
        <p:grpSpPr>
          <a:xfrm>
            <a:off x="267789" y="1064505"/>
            <a:ext cx="7640098" cy="323137"/>
            <a:chOff x="267789" y="1064505"/>
            <a:chExt cx="3540034" cy="323137"/>
          </a:xfrm>
        </p:grpSpPr>
        <p:sp>
          <p:nvSpPr>
            <p:cNvPr id="608" name="Google Shape;608;p9"/>
            <p:cNvSpPr/>
            <p:nvPr/>
          </p:nvSpPr>
          <p:spPr>
            <a:xfrm>
              <a:off x="267789" y="1079865"/>
              <a:ext cx="3540034" cy="307777"/>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09" name="Google Shape;609;p9"/>
            <p:cNvSpPr txBox="1"/>
            <p:nvPr/>
          </p:nvSpPr>
          <p:spPr>
            <a:xfrm>
              <a:off x="1896717" y="1064505"/>
              <a:ext cx="35759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取引日</a:t>
              </a:r>
              <a:endParaRPr sz="1400" b="0" i="0" u="none" strike="noStrike" cap="none">
                <a:solidFill>
                  <a:srgbClr val="000000"/>
                </a:solidFill>
                <a:latin typeface="Arial"/>
                <a:ea typeface="Arial"/>
                <a:cs typeface="Arial"/>
                <a:sym typeface="Arial"/>
              </a:endParaRPr>
            </a:p>
          </p:txBody>
        </p:sp>
      </p:grpSp>
      <p:cxnSp>
        <p:nvCxnSpPr>
          <p:cNvPr id="610" name="Google Shape;610;p9"/>
          <p:cNvCxnSpPr>
            <a:cxnSpLocks/>
          </p:cNvCxnSpPr>
          <p:nvPr/>
        </p:nvCxnSpPr>
        <p:spPr>
          <a:xfrm>
            <a:off x="473529" y="2949396"/>
            <a:ext cx="7434358" cy="0"/>
          </a:xfrm>
          <a:prstGeom prst="straightConnector1">
            <a:avLst/>
          </a:prstGeom>
          <a:noFill/>
          <a:ln w="9525" cap="flat" cmpd="sng">
            <a:solidFill>
              <a:schemeClr val="dk1"/>
            </a:solidFill>
            <a:prstDash val="solid"/>
            <a:round/>
            <a:headEnd type="none" w="sm" len="sm"/>
            <a:tailEnd type="triangle" w="med" len="med"/>
          </a:ln>
        </p:spPr>
      </p:cxnSp>
      <p:sp>
        <p:nvSpPr>
          <p:cNvPr id="611" name="Google Shape;611;p9"/>
          <p:cNvSpPr txBox="1"/>
          <p:nvPr/>
        </p:nvSpPr>
        <p:spPr>
          <a:xfrm>
            <a:off x="7890736" y="2801179"/>
            <a:ext cx="57088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dirty="0">
                <a:solidFill>
                  <a:srgbClr val="000000"/>
                </a:solidFill>
                <a:latin typeface="Arial"/>
                <a:ea typeface="Arial"/>
                <a:cs typeface="Arial"/>
                <a:sym typeface="Arial"/>
              </a:rPr>
              <a:t>時間</a:t>
            </a:r>
            <a:endParaRPr sz="1400" b="0" i="0" u="none" strike="noStrike" cap="none" dirty="0">
              <a:solidFill>
                <a:srgbClr val="000000"/>
              </a:solidFill>
              <a:latin typeface="Arial"/>
              <a:ea typeface="Arial"/>
              <a:cs typeface="Arial"/>
              <a:sym typeface="Arial"/>
            </a:endParaRPr>
          </a:p>
        </p:txBody>
      </p:sp>
      <p:sp>
        <p:nvSpPr>
          <p:cNvPr id="612" name="Google Shape;612;p9"/>
          <p:cNvSpPr txBox="1"/>
          <p:nvPr/>
        </p:nvSpPr>
        <p:spPr>
          <a:xfrm>
            <a:off x="267789" y="1613263"/>
            <a:ext cx="411480" cy="92333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Arial"/>
                <a:ea typeface="Arial"/>
                <a:cs typeface="Arial"/>
                <a:sym typeface="Arial"/>
              </a:rPr>
              <a:t>売り手</a:t>
            </a:r>
            <a:endParaRPr sz="1400" b="0" i="0" u="none" strike="noStrike" cap="none">
              <a:solidFill>
                <a:srgbClr val="000000"/>
              </a:solidFill>
              <a:latin typeface="Arial"/>
              <a:ea typeface="Arial"/>
              <a:cs typeface="Arial"/>
              <a:sym typeface="Arial"/>
            </a:endParaRPr>
          </a:p>
        </p:txBody>
      </p:sp>
      <p:sp>
        <p:nvSpPr>
          <p:cNvPr id="613" name="Google Shape;613;p9"/>
          <p:cNvSpPr txBox="1"/>
          <p:nvPr/>
        </p:nvSpPr>
        <p:spPr>
          <a:xfrm>
            <a:off x="267790" y="3339627"/>
            <a:ext cx="411479" cy="92333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Arial"/>
                <a:ea typeface="Arial"/>
                <a:cs typeface="Arial"/>
                <a:sym typeface="Arial"/>
              </a:rPr>
              <a:t>買い手</a:t>
            </a:r>
            <a:endParaRPr sz="1400" b="0" i="0" u="none" strike="noStrike" cap="none">
              <a:solidFill>
                <a:srgbClr val="000000"/>
              </a:solidFill>
              <a:latin typeface="Arial"/>
              <a:ea typeface="Arial"/>
              <a:cs typeface="Arial"/>
              <a:sym typeface="Arial"/>
            </a:endParaRPr>
          </a:p>
        </p:txBody>
      </p:sp>
      <p:grpSp>
        <p:nvGrpSpPr>
          <p:cNvPr id="614" name="Google Shape;614;p9"/>
          <p:cNvGrpSpPr/>
          <p:nvPr/>
        </p:nvGrpSpPr>
        <p:grpSpPr>
          <a:xfrm>
            <a:off x="759979" y="2245244"/>
            <a:ext cx="1149300" cy="314185"/>
            <a:chOff x="904599" y="1671634"/>
            <a:chExt cx="1149300" cy="347100"/>
          </a:xfrm>
        </p:grpSpPr>
        <p:sp>
          <p:nvSpPr>
            <p:cNvPr id="615" name="Google Shape;615;p9"/>
            <p:cNvSpPr/>
            <p:nvPr/>
          </p:nvSpPr>
          <p:spPr>
            <a:xfrm>
              <a:off x="950170" y="1680033"/>
              <a:ext cx="1058158" cy="338701"/>
            </a:xfrm>
            <a:prstGeom prst="roundRect">
              <a:avLst>
                <a:gd name="adj" fmla="val 16667"/>
              </a:avLst>
            </a:prstGeom>
            <a:solidFill>
              <a:schemeClr val="l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16" name="Google Shape;616;p9"/>
            <p:cNvSpPr txBox="1"/>
            <p:nvPr/>
          </p:nvSpPr>
          <p:spPr>
            <a:xfrm>
              <a:off x="904599" y="1671634"/>
              <a:ext cx="11493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Arial"/>
                  <a:ea typeface="Arial"/>
                  <a:cs typeface="Arial"/>
                  <a:sym typeface="Arial"/>
                </a:rPr>
                <a:t>売: </a:t>
              </a:r>
              <a:r>
                <a:rPr lang="ja-JP" sz="1600" b="0" i="0" u="none" strike="noStrike" cap="none">
                  <a:solidFill>
                    <a:srgbClr val="000000"/>
                  </a:solidFill>
                  <a:latin typeface="Arial"/>
                  <a:ea typeface="Arial"/>
                  <a:cs typeface="Arial"/>
                  <a:sym typeface="Arial"/>
                </a:rPr>
                <a:t>30 kwh</a:t>
              </a:r>
              <a:endParaRPr sz="1400" b="0" i="0" u="none" strike="noStrike" cap="none">
                <a:solidFill>
                  <a:srgbClr val="000000"/>
                </a:solidFill>
                <a:latin typeface="Arial"/>
                <a:ea typeface="Arial"/>
                <a:cs typeface="Arial"/>
                <a:sym typeface="Arial"/>
              </a:endParaRPr>
            </a:p>
          </p:txBody>
        </p:sp>
      </p:grpSp>
      <p:sp>
        <p:nvSpPr>
          <p:cNvPr id="617" name="Google Shape;617;p9"/>
          <p:cNvSpPr txBox="1"/>
          <p:nvPr/>
        </p:nvSpPr>
        <p:spPr>
          <a:xfrm>
            <a:off x="1157697" y="2620191"/>
            <a:ext cx="411480" cy="64633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FF0000"/>
                </a:solidFill>
                <a:latin typeface="Arial"/>
                <a:ea typeface="Arial"/>
                <a:cs typeface="Arial"/>
                <a:sym typeface="Arial"/>
              </a:rPr>
              <a:t>入札</a:t>
            </a:r>
            <a:endParaRPr sz="1400" b="0" i="0" u="none" strike="noStrike" cap="none">
              <a:solidFill>
                <a:srgbClr val="000000"/>
              </a:solidFill>
              <a:latin typeface="Arial"/>
              <a:ea typeface="Arial"/>
              <a:cs typeface="Arial"/>
              <a:sym typeface="Arial"/>
            </a:endParaRPr>
          </a:p>
        </p:txBody>
      </p:sp>
      <p:sp>
        <p:nvSpPr>
          <p:cNvPr id="618" name="Google Shape;618;p9"/>
          <p:cNvSpPr txBox="1"/>
          <p:nvPr/>
        </p:nvSpPr>
        <p:spPr>
          <a:xfrm>
            <a:off x="2047604" y="2620190"/>
            <a:ext cx="411480" cy="64633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FF0000"/>
                </a:solidFill>
                <a:latin typeface="Arial"/>
                <a:ea typeface="Arial"/>
                <a:cs typeface="Arial"/>
                <a:sym typeface="Arial"/>
              </a:rPr>
              <a:t>約定</a:t>
            </a:r>
            <a:endParaRPr sz="1400" b="0" i="0" u="none" strike="noStrike" cap="none">
              <a:solidFill>
                <a:srgbClr val="000000"/>
              </a:solidFill>
              <a:latin typeface="Arial"/>
              <a:ea typeface="Arial"/>
              <a:cs typeface="Arial"/>
              <a:sym typeface="Arial"/>
            </a:endParaRPr>
          </a:p>
        </p:txBody>
      </p:sp>
      <p:grpSp>
        <p:nvGrpSpPr>
          <p:cNvPr id="619" name="Google Shape;619;p9"/>
          <p:cNvGrpSpPr/>
          <p:nvPr/>
        </p:nvGrpSpPr>
        <p:grpSpPr>
          <a:xfrm>
            <a:off x="762425" y="4336062"/>
            <a:ext cx="1098658" cy="338514"/>
            <a:chOff x="1615820" y="3432779"/>
            <a:chExt cx="1098658" cy="338514"/>
          </a:xfrm>
        </p:grpSpPr>
        <p:sp>
          <p:nvSpPr>
            <p:cNvPr id="620" name="Google Shape;620;p9"/>
            <p:cNvSpPr/>
            <p:nvPr/>
          </p:nvSpPr>
          <p:spPr>
            <a:xfrm>
              <a:off x="1621070" y="3451801"/>
              <a:ext cx="1088158" cy="304057"/>
            </a:xfrm>
            <a:prstGeom prst="roundRect">
              <a:avLst>
                <a:gd name="adj" fmla="val 16667"/>
              </a:avLst>
            </a:prstGeom>
            <a:solidFill>
              <a:schemeClr val="l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1" name="Google Shape;621;p9"/>
            <p:cNvSpPr txBox="1"/>
            <p:nvPr/>
          </p:nvSpPr>
          <p:spPr>
            <a:xfrm>
              <a:off x="1615820" y="3432779"/>
              <a:ext cx="109865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a:solidFill>
                    <a:srgbClr val="000000"/>
                  </a:solidFill>
                  <a:latin typeface="Arial"/>
                  <a:ea typeface="Arial"/>
                  <a:cs typeface="Arial"/>
                  <a:sym typeface="Arial"/>
                </a:rPr>
                <a:t>買: 30kwh</a:t>
              </a:r>
              <a:endParaRPr sz="1400" b="0" i="0" u="none" strike="noStrike" cap="none">
                <a:solidFill>
                  <a:srgbClr val="000000"/>
                </a:solidFill>
                <a:latin typeface="Arial"/>
                <a:ea typeface="Arial"/>
                <a:cs typeface="Arial"/>
                <a:sym typeface="Arial"/>
              </a:endParaRPr>
            </a:p>
          </p:txBody>
        </p:sp>
      </p:grpSp>
      <p:pic>
        <p:nvPicPr>
          <p:cNvPr id="622" name="Google Shape;622;p9"/>
          <p:cNvPicPr preferRelativeResize="0"/>
          <p:nvPr/>
        </p:nvPicPr>
        <p:blipFill rotWithShape="1">
          <a:blip r:embed="rId3">
            <a:alphaModFix/>
          </a:blip>
          <a:srcRect/>
          <a:stretch/>
        </p:blipFill>
        <p:spPr>
          <a:xfrm>
            <a:off x="802925" y="3275692"/>
            <a:ext cx="1058158" cy="1051200"/>
          </a:xfrm>
          <a:prstGeom prst="rect">
            <a:avLst/>
          </a:prstGeom>
          <a:noFill/>
          <a:ln>
            <a:noFill/>
          </a:ln>
        </p:spPr>
      </p:pic>
      <p:pic>
        <p:nvPicPr>
          <p:cNvPr id="623" name="Google Shape;623;p9"/>
          <p:cNvPicPr preferRelativeResize="0"/>
          <p:nvPr/>
        </p:nvPicPr>
        <p:blipFill rotWithShape="1">
          <a:blip r:embed="rId4">
            <a:alphaModFix/>
          </a:blip>
          <a:srcRect/>
          <a:stretch/>
        </p:blipFill>
        <p:spPr>
          <a:xfrm>
            <a:off x="734212" y="1472266"/>
            <a:ext cx="1258451" cy="734956"/>
          </a:xfrm>
          <a:prstGeom prst="rect">
            <a:avLst/>
          </a:prstGeom>
          <a:noFill/>
          <a:ln>
            <a:noFill/>
          </a:ln>
        </p:spPr>
      </p:pic>
      <p:pic>
        <p:nvPicPr>
          <p:cNvPr id="624" name="Google Shape;624;p9"/>
          <p:cNvPicPr preferRelativeResize="0"/>
          <p:nvPr/>
        </p:nvPicPr>
        <p:blipFill rotWithShape="1">
          <a:blip r:embed="rId5">
            <a:alphaModFix/>
          </a:blip>
          <a:srcRect/>
          <a:stretch/>
        </p:blipFill>
        <p:spPr>
          <a:xfrm>
            <a:off x="4571999" y="1440455"/>
            <a:ext cx="736270" cy="756278"/>
          </a:xfrm>
          <a:prstGeom prst="rect">
            <a:avLst/>
          </a:prstGeom>
          <a:noFill/>
          <a:ln>
            <a:noFill/>
          </a:ln>
        </p:spPr>
      </p:pic>
      <p:sp>
        <p:nvSpPr>
          <p:cNvPr id="625" name="Google Shape;625;p9"/>
          <p:cNvSpPr txBox="1"/>
          <p:nvPr/>
        </p:nvSpPr>
        <p:spPr>
          <a:xfrm>
            <a:off x="4764787" y="2631672"/>
            <a:ext cx="411480" cy="64633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FF0000"/>
                </a:solidFill>
                <a:latin typeface="Arial"/>
                <a:ea typeface="Arial"/>
                <a:cs typeface="Arial"/>
                <a:sym typeface="Arial"/>
              </a:rPr>
              <a:t>入札</a:t>
            </a:r>
            <a:endParaRPr sz="1400" b="0" i="0" u="none" strike="noStrike" cap="none">
              <a:solidFill>
                <a:srgbClr val="000000"/>
              </a:solidFill>
              <a:latin typeface="Arial"/>
              <a:ea typeface="Arial"/>
              <a:cs typeface="Arial"/>
              <a:sym typeface="Arial"/>
            </a:endParaRPr>
          </a:p>
        </p:txBody>
      </p:sp>
      <p:sp>
        <p:nvSpPr>
          <p:cNvPr id="626" name="Google Shape;626;p9"/>
          <p:cNvSpPr txBox="1"/>
          <p:nvPr/>
        </p:nvSpPr>
        <p:spPr>
          <a:xfrm>
            <a:off x="2633769" y="1927711"/>
            <a:ext cx="411480" cy="203128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インバランスを予測</a:t>
            </a:r>
            <a:endParaRPr sz="1400" b="0" i="0" u="none" strike="noStrike" cap="none">
              <a:solidFill>
                <a:srgbClr val="000000"/>
              </a:solidFill>
              <a:latin typeface="Arial"/>
              <a:ea typeface="Arial"/>
              <a:cs typeface="Arial"/>
              <a:sym typeface="Arial"/>
            </a:endParaRPr>
          </a:p>
        </p:txBody>
      </p:sp>
      <p:grpSp>
        <p:nvGrpSpPr>
          <p:cNvPr id="627" name="Google Shape;627;p9"/>
          <p:cNvGrpSpPr/>
          <p:nvPr/>
        </p:nvGrpSpPr>
        <p:grpSpPr>
          <a:xfrm>
            <a:off x="3128614" y="2378810"/>
            <a:ext cx="1051500" cy="1129086"/>
            <a:chOff x="923845" y="1680033"/>
            <a:chExt cx="1051500" cy="1129086"/>
          </a:xfrm>
        </p:grpSpPr>
        <p:sp>
          <p:nvSpPr>
            <p:cNvPr id="628" name="Google Shape;628;p9"/>
            <p:cNvSpPr/>
            <p:nvPr/>
          </p:nvSpPr>
          <p:spPr>
            <a:xfrm>
              <a:off x="950170" y="1680033"/>
              <a:ext cx="960731" cy="1129086"/>
            </a:xfrm>
            <a:prstGeom prst="roundRect">
              <a:avLst>
                <a:gd name="adj" fmla="val 16667"/>
              </a:avLst>
            </a:prstGeom>
            <a:solidFill>
              <a:schemeClr val="l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9" name="Google Shape;629;p9"/>
            <p:cNvSpPr txBox="1"/>
            <p:nvPr/>
          </p:nvSpPr>
          <p:spPr>
            <a:xfrm>
              <a:off x="923845" y="1691872"/>
              <a:ext cx="1051500" cy="1077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a:solidFill>
                    <a:srgbClr val="000000"/>
                  </a:solidFill>
                  <a:latin typeface="Arial"/>
                  <a:ea typeface="Arial"/>
                  <a:cs typeface="Arial"/>
                  <a:sym typeface="Arial"/>
                </a:rPr>
                <a:t>供給: </a:t>
              </a:r>
              <a:endParaRPr sz="16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a:solidFill>
                    <a:srgbClr val="000000"/>
                  </a:solidFill>
                  <a:latin typeface="Arial"/>
                  <a:ea typeface="Arial"/>
                  <a:cs typeface="Arial"/>
                  <a:sym typeface="Arial"/>
                </a:rPr>
                <a:t>20 kwh</a:t>
              </a:r>
              <a:endParaRPr sz="16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a:solidFill>
                    <a:srgbClr val="FF0000"/>
                  </a:solidFill>
                  <a:latin typeface="Arial"/>
                  <a:ea typeface="Arial"/>
                  <a:cs typeface="Arial"/>
                  <a:sym typeface="Arial"/>
                </a:rPr>
                <a:t>不足: 10kwh</a:t>
              </a:r>
              <a:endParaRPr sz="1600" b="0" i="0" u="none" strike="noStrike" cap="none">
                <a:solidFill>
                  <a:srgbClr val="FF0000"/>
                </a:solidFill>
                <a:latin typeface="Arial"/>
                <a:ea typeface="Arial"/>
                <a:cs typeface="Arial"/>
                <a:sym typeface="Arial"/>
              </a:endParaRPr>
            </a:p>
          </p:txBody>
        </p:sp>
      </p:grpSp>
      <p:grpSp>
        <p:nvGrpSpPr>
          <p:cNvPr id="630" name="Google Shape;630;p9"/>
          <p:cNvGrpSpPr/>
          <p:nvPr/>
        </p:nvGrpSpPr>
        <p:grpSpPr>
          <a:xfrm>
            <a:off x="4389238" y="2242840"/>
            <a:ext cx="1149300" cy="338514"/>
            <a:chOff x="904599" y="1671634"/>
            <a:chExt cx="1149300" cy="373978"/>
          </a:xfrm>
        </p:grpSpPr>
        <p:sp>
          <p:nvSpPr>
            <p:cNvPr id="631" name="Google Shape;631;p9"/>
            <p:cNvSpPr/>
            <p:nvPr/>
          </p:nvSpPr>
          <p:spPr>
            <a:xfrm>
              <a:off x="950170" y="1680033"/>
              <a:ext cx="1058158" cy="338701"/>
            </a:xfrm>
            <a:prstGeom prst="roundRect">
              <a:avLst>
                <a:gd name="adj" fmla="val 16667"/>
              </a:avLst>
            </a:prstGeom>
            <a:solidFill>
              <a:schemeClr val="l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2" name="Google Shape;632;p9"/>
            <p:cNvSpPr txBox="1"/>
            <p:nvPr/>
          </p:nvSpPr>
          <p:spPr>
            <a:xfrm>
              <a:off x="904599" y="1671634"/>
              <a:ext cx="1149300" cy="3739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Arial"/>
                  <a:ea typeface="Arial"/>
                  <a:cs typeface="Arial"/>
                  <a:sym typeface="Arial"/>
                </a:rPr>
                <a:t>売: </a:t>
              </a:r>
              <a:r>
                <a:rPr lang="ja-JP" sz="1600" b="0" i="0" u="none" strike="noStrike" cap="none">
                  <a:solidFill>
                    <a:srgbClr val="000000"/>
                  </a:solidFill>
                  <a:latin typeface="Arial"/>
                  <a:ea typeface="Arial"/>
                  <a:cs typeface="Arial"/>
                  <a:sym typeface="Arial"/>
                </a:rPr>
                <a:t>10 kwh</a:t>
              </a:r>
              <a:endParaRPr sz="1400" b="0" i="0" u="none" strike="noStrike" cap="none">
                <a:solidFill>
                  <a:srgbClr val="000000"/>
                </a:solidFill>
                <a:latin typeface="Arial"/>
                <a:ea typeface="Arial"/>
                <a:cs typeface="Arial"/>
                <a:sym typeface="Arial"/>
              </a:endParaRPr>
            </a:p>
          </p:txBody>
        </p:sp>
      </p:grpSp>
      <p:sp>
        <p:nvSpPr>
          <p:cNvPr id="633" name="Google Shape;633;p9"/>
          <p:cNvSpPr txBox="1"/>
          <p:nvPr/>
        </p:nvSpPr>
        <p:spPr>
          <a:xfrm>
            <a:off x="5639440" y="2606133"/>
            <a:ext cx="411480" cy="64633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FF0000"/>
                </a:solidFill>
                <a:latin typeface="Arial"/>
                <a:ea typeface="Arial"/>
                <a:cs typeface="Arial"/>
                <a:sym typeface="Arial"/>
              </a:rPr>
              <a:t>約定</a:t>
            </a:r>
            <a:endParaRPr sz="1400" b="0" i="0" u="none" strike="noStrike" cap="none">
              <a:solidFill>
                <a:srgbClr val="000000"/>
              </a:solidFill>
              <a:latin typeface="Arial"/>
              <a:ea typeface="Arial"/>
              <a:cs typeface="Arial"/>
              <a:sym typeface="Arial"/>
            </a:endParaRPr>
          </a:p>
        </p:txBody>
      </p:sp>
      <p:sp>
        <p:nvSpPr>
          <p:cNvPr id="634" name="Google Shape;634;p9"/>
          <p:cNvSpPr txBox="1"/>
          <p:nvPr/>
        </p:nvSpPr>
        <p:spPr>
          <a:xfrm>
            <a:off x="6457950" y="2354693"/>
            <a:ext cx="411480" cy="1200288"/>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FF0000"/>
                </a:solidFill>
                <a:latin typeface="Arial"/>
                <a:ea typeface="Arial"/>
                <a:cs typeface="Arial"/>
                <a:sym typeface="Arial"/>
              </a:rPr>
              <a:t>取引実行</a:t>
            </a:r>
            <a:endParaRPr sz="1400" b="0" i="0" u="none" strike="noStrike" cap="none">
              <a:solidFill>
                <a:srgbClr val="000000"/>
              </a:solidFill>
              <a:latin typeface="Arial"/>
              <a:ea typeface="Arial"/>
              <a:cs typeface="Arial"/>
              <a:sym typeface="Arial"/>
            </a:endParaRPr>
          </a:p>
        </p:txBody>
      </p:sp>
      <p:sp>
        <p:nvSpPr>
          <p:cNvPr id="635" name="Google Shape;635;p9"/>
          <p:cNvSpPr txBox="1"/>
          <p:nvPr/>
        </p:nvSpPr>
        <p:spPr>
          <a:xfrm>
            <a:off x="1621687" y="4511791"/>
            <a:ext cx="6286200" cy="500107"/>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None/>
            </a:pPr>
            <a:r>
              <a:rPr lang="ja-JP" sz="2000" b="1" i="0" u="none" strike="noStrike" cap="none" dirty="0">
                <a:solidFill>
                  <a:srgbClr val="000000"/>
                </a:solidFill>
                <a:latin typeface="Arial"/>
                <a:ea typeface="Arial"/>
                <a:cs typeface="Arial"/>
                <a:sym typeface="Arial"/>
              </a:rPr>
              <a:t>手数料が</a:t>
            </a:r>
            <a:r>
              <a:rPr lang="ja-JP" altLang="en-US" sz="2800" b="1" i="0" u="none" strike="noStrike" cap="none" dirty="0">
                <a:solidFill>
                  <a:srgbClr val="FF0000"/>
                </a:solidFill>
                <a:latin typeface="Arial"/>
                <a:ea typeface="Arial"/>
                <a:cs typeface="Arial"/>
                <a:sym typeface="Arial"/>
              </a:rPr>
              <a:t>多くなってしまう</a:t>
            </a:r>
            <a:endParaRPr sz="2000" b="1" i="0" u="none" strike="noStrike" cap="none" dirty="0">
              <a:solidFill>
                <a:srgbClr val="FF0000"/>
              </a:solidFill>
              <a:latin typeface="Arial"/>
              <a:ea typeface="Arial"/>
              <a:cs typeface="Arial"/>
              <a:sym typeface="Arial"/>
            </a:endParaRPr>
          </a:p>
        </p:txBody>
      </p:sp>
      <p:sp>
        <p:nvSpPr>
          <p:cNvPr id="636" name="Google Shape;636;p9"/>
          <p:cNvSpPr/>
          <p:nvPr/>
        </p:nvSpPr>
        <p:spPr>
          <a:xfrm>
            <a:off x="3226298" y="2929299"/>
            <a:ext cx="814590" cy="530845"/>
          </a:xfrm>
          <a:prstGeom prst="ellipse">
            <a:avLst/>
          </a:prstGeom>
          <a:no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637" name="Google Shape;637;p9"/>
          <p:cNvCxnSpPr>
            <a:cxnSpLocks/>
            <a:stCxn id="636" idx="7"/>
          </p:cNvCxnSpPr>
          <p:nvPr/>
        </p:nvCxnSpPr>
        <p:spPr>
          <a:xfrm flipV="1">
            <a:off x="3921594" y="2593193"/>
            <a:ext cx="526811" cy="413846"/>
          </a:xfrm>
          <a:prstGeom prst="straightConnector1">
            <a:avLst/>
          </a:prstGeom>
          <a:noFill/>
          <a:ln w="38100" cap="flat" cmpd="sng">
            <a:solidFill>
              <a:schemeClr val="dk1"/>
            </a:solidFill>
            <a:prstDash val="solid"/>
            <a:round/>
            <a:headEnd type="none" w="sm" len="sm"/>
            <a:tailEnd type="triangle" w="med" len="med"/>
          </a:ln>
        </p:spPr>
      </p:cxnSp>
      <p:sp>
        <p:nvSpPr>
          <p:cNvPr id="2" name="正方形/長方形 1">
            <a:extLst>
              <a:ext uri="{FF2B5EF4-FFF2-40B4-BE49-F238E27FC236}">
                <a16:creationId xmlns:a16="http://schemas.microsoft.com/office/drawing/2014/main" id="{E4F22FC7-1E75-415F-AB8B-4047D6090539}"/>
              </a:ext>
            </a:extLst>
          </p:cNvPr>
          <p:cNvSpPr/>
          <p:nvPr/>
        </p:nvSpPr>
        <p:spPr>
          <a:xfrm>
            <a:off x="4282980" y="1414504"/>
            <a:ext cx="2009849" cy="263034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0E61E09-18F1-4B9C-BD31-7F54A4050859}"/>
              </a:ext>
            </a:extLst>
          </p:cNvPr>
          <p:cNvSpPr/>
          <p:nvPr/>
        </p:nvSpPr>
        <p:spPr>
          <a:xfrm>
            <a:off x="715762" y="1433459"/>
            <a:ext cx="1841969" cy="333380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Google Shape;576;p8">
            <a:extLst>
              <a:ext uri="{FF2B5EF4-FFF2-40B4-BE49-F238E27FC236}">
                <a16:creationId xmlns:a16="http://schemas.microsoft.com/office/drawing/2014/main" id="{8B1DFBA8-8809-4AEE-8188-9D66A239F211}"/>
              </a:ext>
            </a:extLst>
          </p:cNvPr>
          <p:cNvSpPr txBox="1"/>
          <p:nvPr/>
        </p:nvSpPr>
        <p:spPr>
          <a:xfrm>
            <a:off x="7174343" y="1854586"/>
            <a:ext cx="411480" cy="230832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FF0000"/>
                </a:solidFill>
                <a:latin typeface="Arial"/>
                <a:ea typeface="Arial"/>
                <a:cs typeface="Arial"/>
                <a:sym typeface="Arial"/>
              </a:rPr>
              <a:t>インバランス精算</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g10cc11267d0_0_44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dirty="0"/>
              <a:t>目的</a:t>
            </a:r>
            <a:endParaRPr dirty="0"/>
          </a:p>
        </p:txBody>
      </p:sp>
      <p:sp>
        <p:nvSpPr>
          <p:cNvPr id="652" name="Google Shape;652;g10cc11267d0_0_44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381000" lvl="0" indent="-374650" algn="l" rtl="0">
              <a:lnSpc>
                <a:spcPct val="100000"/>
              </a:lnSpc>
              <a:spcBef>
                <a:spcPts val="800"/>
              </a:spcBef>
              <a:spcAft>
                <a:spcPts val="0"/>
              </a:spcAft>
              <a:buClr>
                <a:schemeClr val="dk1"/>
              </a:buClr>
              <a:buSzPts val="2100"/>
              <a:buFont typeface="Arial"/>
              <a:buAutoNum type="arabicPeriod"/>
            </a:pPr>
            <a:r>
              <a:rPr lang="ja-JP" dirty="0"/>
              <a:t>インバランス精算の取引と本取引との</a:t>
            </a:r>
            <a:r>
              <a:rPr lang="ja-JP" altLang="en-US" dirty="0"/>
              <a:t>ガス手数料</a:t>
            </a:r>
            <a:r>
              <a:rPr lang="ja-JP" dirty="0"/>
              <a:t>の比較</a:t>
            </a:r>
            <a:endParaRPr dirty="0"/>
          </a:p>
          <a:p>
            <a:pPr marL="381000" lvl="0" indent="-374650" algn="l" rtl="0">
              <a:lnSpc>
                <a:spcPct val="100000"/>
              </a:lnSpc>
              <a:spcBef>
                <a:spcPts val="800"/>
              </a:spcBef>
              <a:spcAft>
                <a:spcPts val="0"/>
              </a:spcAft>
              <a:buClr>
                <a:schemeClr val="dk1"/>
              </a:buClr>
              <a:buSzPts val="2100"/>
              <a:buFont typeface="Arial"/>
              <a:buAutoNum type="arabicPeriod"/>
            </a:pPr>
            <a:r>
              <a:rPr lang="ja-JP" dirty="0"/>
              <a:t>インバランス調整によるガス手数料の削減の評価</a:t>
            </a:r>
            <a:endParaRPr dirty="0"/>
          </a:p>
          <a:p>
            <a:pPr marL="381000" lvl="0" indent="-241300" algn="l" rtl="0">
              <a:lnSpc>
                <a:spcPct val="100000"/>
              </a:lnSpc>
              <a:spcBef>
                <a:spcPts val="800"/>
              </a:spcBef>
              <a:spcAft>
                <a:spcPts val="0"/>
              </a:spcAft>
              <a:buClr>
                <a:schemeClr val="dk1"/>
              </a:buClr>
              <a:buSzPts val="2100"/>
              <a:buFont typeface="Arial"/>
              <a:buNone/>
            </a:pPr>
            <a:endParaRPr dirty="0"/>
          </a:p>
        </p:txBody>
      </p:sp>
      <p:sp>
        <p:nvSpPr>
          <p:cNvPr id="653" name="Google Shape;653;g10cc11267d0_0_44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ltLang="ja-JP"/>
              <a:t>32</a:t>
            </a:fld>
            <a:endParaRPr/>
          </a:p>
        </p:txBody>
      </p:sp>
      <p:sp>
        <p:nvSpPr>
          <p:cNvPr id="659" name="Google Shape;659;p4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457200" lvl="0" indent="-317500" algn="l" rtl="0">
              <a:lnSpc>
                <a:spcPct val="90000"/>
              </a:lnSpc>
              <a:spcBef>
                <a:spcPts val="0"/>
              </a:spcBef>
              <a:spcAft>
                <a:spcPts val="0"/>
              </a:spcAft>
              <a:buSzPts val="1400"/>
              <a:buChar char="●"/>
            </a:pPr>
            <a:r>
              <a:rPr lang="ja-JP"/>
              <a:t>測定方法-フロー</a:t>
            </a:r>
            <a:endParaRPr/>
          </a:p>
        </p:txBody>
      </p:sp>
      <p:grpSp>
        <p:nvGrpSpPr>
          <p:cNvPr id="660" name="Google Shape;660;p47"/>
          <p:cNvGrpSpPr/>
          <p:nvPr/>
        </p:nvGrpSpPr>
        <p:grpSpPr>
          <a:xfrm>
            <a:off x="3304176" y="1809127"/>
            <a:ext cx="3172642" cy="1765452"/>
            <a:chOff x="5361576" y="933916"/>
            <a:chExt cx="3172642" cy="1765452"/>
          </a:xfrm>
        </p:grpSpPr>
        <p:sp>
          <p:nvSpPr>
            <p:cNvPr id="661" name="Google Shape;661;p47"/>
            <p:cNvSpPr/>
            <p:nvPr/>
          </p:nvSpPr>
          <p:spPr>
            <a:xfrm>
              <a:off x="5361576" y="1195506"/>
              <a:ext cx="3172642" cy="15038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grpSp>
          <p:nvGrpSpPr>
            <p:cNvPr id="662" name="Google Shape;662;p47"/>
            <p:cNvGrpSpPr/>
            <p:nvPr/>
          </p:nvGrpSpPr>
          <p:grpSpPr>
            <a:xfrm>
              <a:off x="5521930" y="1553500"/>
              <a:ext cx="975060" cy="444679"/>
              <a:chOff x="5844904" y="1513656"/>
              <a:chExt cx="1803730" cy="710775"/>
            </a:xfrm>
          </p:grpSpPr>
          <p:sp>
            <p:nvSpPr>
              <p:cNvPr id="663" name="Google Shape;663;p47"/>
              <p:cNvSpPr/>
              <p:nvPr/>
            </p:nvSpPr>
            <p:spPr>
              <a:xfrm>
                <a:off x="5844904" y="1513656"/>
                <a:ext cx="1803730" cy="710775"/>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4" name="Google Shape;664;p47"/>
              <p:cNvSpPr txBox="1"/>
              <p:nvPr/>
            </p:nvSpPr>
            <p:spPr>
              <a:xfrm>
                <a:off x="5998700" y="1553089"/>
                <a:ext cx="1496138" cy="6395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ja-JP" sz="2000" b="1" i="0" u="none" strike="noStrike" cap="none" dirty="0">
                    <a:solidFill>
                      <a:srgbClr val="000000"/>
                    </a:solidFill>
                    <a:highlight>
                      <a:srgbClr val="FFFF00"/>
                    </a:highlight>
                    <a:latin typeface="Arial"/>
                    <a:ea typeface="Arial"/>
                    <a:cs typeface="Arial"/>
                    <a:sym typeface="Arial"/>
                  </a:rPr>
                  <a:t>入札</a:t>
                </a:r>
                <a:endParaRPr sz="1400" b="1" i="0" u="none" strike="noStrike" cap="none" dirty="0">
                  <a:solidFill>
                    <a:srgbClr val="000000"/>
                  </a:solidFill>
                  <a:highlight>
                    <a:srgbClr val="FFFF00"/>
                  </a:highlight>
                  <a:latin typeface="Arial"/>
                  <a:ea typeface="Arial"/>
                  <a:cs typeface="Arial"/>
                  <a:sym typeface="Arial"/>
                </a:endParaRPr>
              </a:p>
            </p:txBody>
          </p:sp>
        </p:grpSp>
        <p:grpSp>
          <p:nvGrpSpPr>
            <p:cNvPr id="665" name="Google Shape;665;p47"/>
            <p:cNvGrpSpPr/>
            <p:nvPr/>
          </p:nvGrpSpPr>
          <p:grpSpPr>
            <a:xfrm>
              <a:off x="6637172" y="1561437"/>
              <a:ext cx="1703538" cy="457526"/>
              <a:chOff x="5303489" y="1526342"/>
              <a:chExt cx="2677543" cy="731310"/>
            </a:xfrm>
          </p:grpSpPr>
          <p:sp>
            <p:nvSpPr>
              <p:cNvPr id="666" name="Google Shape;666;p47"/>
              <p:cNvSpPr/>
              <p:nvPr/>
            </p:nvSpPr>
            <p:spPr>
              <a:xfrm>
                <a:off x="5303489" y="1526342"/>
                <a:ext cx="2677543" cy="73131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7" name="Google Shape;667;p47"/>
              <p:cNvSpPr txBox="1"/>
              <p:nvPr/>
            </p:nvSpPr>
            <p:spPr>
              <a:xfrm>
                <a:off x="5325607" y="1547556"/>
                <a:ext cx="2655425" cy="63947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ja-JP" sz="2000" b="1" i="0" u="none" strike="noStrike" cap="none" dirty="0">
                    <a:solidFill>
                      <a:srgbClr val="000000"/>
                    </a:solidFill>
                    <a:highlight>
                      <a:srgbClr val="FFFF00"/>
                    </a:highlight>
                    <a:latin typeface="Arial"/>
                    <a:ea typeface="Arial"/>
                    <a:cs typeface="Arial"/>
                    <a:sym typeface="Arial"/>
                  </a:rPr>
                  <a:t>約定</a:t>
                </a:r>
                <a:r>
                  <a:rPr lang="en-US" altLang="ja-JP" sz="2000" b="1" dirty="0">
                    <a:highlight>
                      <a:srgbClr val="FFFF00"/>
                    </a:highlight>
                  </a:rPr>
                  <a:t>(</a:t>
                </a:r>
                <a:r>
                  <a:rPr lang="ja-JP" altLang="en-US" sz="2000" b="1" dirty="0">
                    <a:highlight>
                      <a:srgbClr val="FFFF00"/>
                    </a:highlight>
                  </a:rPr>
                  <a:t>本取引</a:t>
                </a:r>
                <a:r>
                  <a:rPr lang="en-US" altLang="ja-JP" sz="2000" b="1" dirty="0">
                    <a:highlight>
                      <a:srgbClr val="FFFF00"/>
                    </a:highlight>
                  </a:rPr>
                  <a:t>)</a:t>
                </a:r>
                <a:endParaRPr sz="1400" b="1" i="0" u="none" strike="noStrike" cap="none" dirty="0">
                  <a:solidFill>
                    <a:srgbClr val="000000"/>
                  </a:solidFill>
                  <a:highlight>
                    <a:srgbClr val="FFFF00"/>
                  </a:highlight>
                  <a:latin typeface="Arial"/>
                  <a:ea typeface="Arial"/>
                  <a:cs typeface="Arial"/>
                  <a:sym typeface="Arial"/>
                </a:endParaRPr>
              </a:p>
            </p:txBody>
          </p:sp>
        </p:grpSp>
        <p:grpSp>
          <p:nvGrpSpPr>
            <p:cNvPr id="668" name="Google Shape;668;p47"/>
            <p:cNvGrpSpPr/>
            <p:nvPr/>
          </p:nvGrpSpPr>
          <p:grpSpPr>
            <a:xfrm>
              <a:off x="5799106" y="2123304"/>
              <a:ext cx="2244362" cy="457526"/>
              <a:chOff x="5842363" y="1545417"/>
              <a:chExt cx="2253342" cy="731310"/>
            </a:xfrm>
          </p:grpSpPr>
          <p:sp>
            <p:nvSpPr>
              <p:cNvPr id="669" name="Google Shape;669;p47"/>
              <p:cNvSpPr/>
              <p:nvPr/>
            </p:nvSpPr>
            <p:spPr>
              <a:xfrm>
                <a:off x="5842363" y="1545417"/>
                <a:ext cx="2253342" cy="73131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670" name="Google Shape;670;p47"/>
              <p:cNvSpPr txBox="1"/>
              <p:nvPr/>
            </p:nvSpPr>
            <p:spPr>
              <a:xfrm>
                <a:off x="5924005" y="1573807"/>
                <a:ext cx="2090057" cy="5903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1" i="0" u="sng" strike="noStrike" cap="none" dirty="0">
                    <a:solidFill>
                      <a:srgbClr val="000000"/>
                    </a:solidFill>
                    <a:highlight>
                      <a:srgbClr val="FFFF00"/>
                    </a:highlight>
                    <a:latin typeface="Arial"/>
                    <a:ea typeface="Arial"/>
                    <a:cs typeface="Arial"/>
                    <a:sym typeface="Arial"/>
                  </a:rPr>
                  <a:t>インバランス精算</a:t>
                </a:r>
                <a:endParaRPr sz="1400" b="1" i="0" u="sng" strike="noStrike" cap="none" dirty="0">
                  <a:solidFill>
                    <a:srgbClr val="000000"/>
                  </a:solidFill>
                  <a:highlight>
                    <a:srgbClr val="FFFF00"/>
                  </a:highlight>
                  <a:latin typeface="Arial"/>
                  <a:ea typeface="Arial"/>
                  <a:cs typeface="Arial"/>
                  <a:sym typeface="Arial"/>
                </a:endParaRPr>
              </a:p>
            </p:txBody>
          </p:sp>
        </p:grpSp>
        <p:sp>
          <p:nvSpPr>
            <p:cNvPr id="671" name="Google Shape;671;p47"/>
            <p:cNvSpPr txBox="1"/>
            <p:nvPr/>
          </p:nvSpPr>
          <p:spPr>
            <a:xfrm>
              <a:off x="5931775" y="933916"/>
              <a:ext cx="2170791" cy="523180"/>
            </a:xfrm>
            <a:prstGeom prst="rect">
              <a:avLst/>
            </a:prstGeom>
            <a:solidFill>
              <a:schemeClr val="accent6">
                <a:lumMod val="40000"/>
                <a:lumOff val="60000"/>
              </a:schemeClr>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dirty="0">
                  <a:solidFill>
                    <a:srgbClr val="000000"/>
                  </a:solidFill>
                  <a:latin typeface="Arial"/>
                  <a:ea typeface="Arial"/>
                  <a:cs typeface="Arial"/>
                  <a:sym typeface="Arial"/>
                </a:rPr>
                <a:t>スマートコントラクト（ブロックチェーン上）</a:t>
              </a:r>
              <a:endParaRPr sz="1400" b="0" i="0" u="none" strike="noStrike" cap="none" dirty="0">
                <a:solidFill>
                  <a:srgbClr val="000000"/>
                </a:solidFill>
                <a:latin typeface="Arial"/>
                <a:ea typeface="Arial"/>
                <a:cs typeface="Arial"/>
                <a:sym typeface="Arial"/>
              </a:endParaRPr>
            </a:p>
          </p:txBody>
        </p:sp>
      </p:grpSp>
      <p:sp>
        <p:nvSpPr>
          <p:cNvPr id="672" name="Google Shape;672;p47"/>
          <p:cNvSpPr txBox="1"/>
          <p:nvPr/>
        </p:nvSpPr>
        <p:spPr>
          <a:xfrm>
            <a:off x="7328955" y="2505683"/>
            <a:ext cx="1084217" cy="30777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電力事業者</a:t>
            </a:r>
            <a:endParaRPr sz="1400" b="0" i="0" u="none" strike="noStrike" cap="none">
              <a:solidFill>
                <a:srgbClr val="000000"/>
              </a:solidFill>
              <a:latin typeface="Arial"/>
              <a:ea typeface="Arial"/>
              <a:cs typeface="Arial"/>
              <a:sym typeface="Arial"/>
            </a:endParaRPr>
          </a:p>
        </p:txBody>
      </p:sp>
      <p:sp>
        <p:nvSpPr>
          <p:cNvPr id="673" name="Google Shape;673;p47"/>
          <p:cNvSpPr txBox="1"/>
          <p:nvPr/>
        </p:nvSpPr>
        <p:spPr>
          <a:xfrm>
            <a:off x="628650" y="1910529"/>
            <a:ext cx="1115241" cy="30773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売り手</a:t>
            </a:r>
            <a:endParaRPr sz="1400" b="0" i="0" u="none" strike="noStrike" cap="none">
              <a:solidFill>
                <a:srgbClr val="000000"/>
              </a:solidFill>
              <a:latin typeface="Arial"/>
              <a:ea typeface="Arial"/>
              <a:cs typeface="Arial"/>
              <a:sym typeface="Arial"/>
            </a:endParaRPr>
          </a:p>
        </p:txBody>
      </p:sp>
      <p:sp>
        <p:nvSpPr>
          <p:cNvPr id="674" name="Google Shape;674;p47"/>
          <p:cNvSpPr txBox="1"/>
          <p:nvPr/>
        </p:nvSpPr>
        <p:spPr>
          <a:xfrm>
            <a:off x="628650" y="3853899"/>
            <a:ext cx="1115241" cy="30773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買い手</a:t>
            </a:r>
            <a:endParaRPr sz="1400" b="0" i="0" u="none" strike="noStrike" cap="none">
              <a:solidFill>
                <a:srgbClr val="000000"/>
              </a:solidFill>
              <a:latin typeface="Arial"/>
              <a:ea typeface="Arial"/>
              <a:cs typeface="Arial"/>
              <a:sym typeface="Arial"/>
            </a:endParaRPr>
          </a:p>
        </p:txBody>
      </p:sp>
      <p:cxnSp>
        <p:nvCxnSpPr>
          <p:cNvPr id="675" name="Google Shape;675;p47"/>
          <p:cNvCxnSpPr>
            <a:stCxn id="672" idx="0"/>
            <a:endCxn id="671" idx="0"/>
          </p:cNvCxnSpPr>
          <p:nvPr/>
        </p:nvCxnSpPr>
        <p:spPr>
          <a:xfrm rot="16200000" flipV="1">
            <a:off x="6067140" y="701758"/>
            <a:ext cx="696556" cy="2911293"/>
          </a:xfrm>
          <a:prstGeom prst="bentConnector3">
            <a:avLst>
              <a:gd name="adj1" fmla="val 132819"/>
            </a:avLst>
          </a:prstGeom>
          <a:noFill/>
          <a:ln w="9525" cap="flat" cmpd="sng">
            <a:solidFill>
              <a:schemeClr val="dk1"/>
            </a:solidFill>
            <a:prstDash val="solid"/>
            <a:round/>
            <a:headEnd type="none" w="sm" len="sm"/>
            <a:tailEnd type="triangle" w="med" len="med"/>
          </a:ln>
        </p:spPr>
      </p:cxnSp>
      <p:cxnSp>
        <p:nvCxnSpPr>
          <p:cNvPr id="676" name="Google Shape;676;p47"/>
          <p:cNvCxnSpPr>
            <a:cxnSpLocks/>
            <a:stCxn id="672" idx="1"/>
            <a:endCxn id="666" idx="3"/>
          </p:cNvCxnSpPr>
          <p:nvPr/>
        </p:nvCxnSpPr>
        <p:spPr>
          <a:xfrm rot="10800000" flipV="1">
            <a:off x="6283311" y="2659571"/>
            <a:ext cx="1045645" cy="5839"/>
          </a:xfrm>
          <a:prstGeom prst="bentConnector3">
            <a:avLst>
              <a:gd name="adj1" fmla="val -595"/>
            </a:avLst>
          </a:prstGeom>
          <a:noFill/>
          <a:ln w="9525" cap="flat" cmpd="sng">
            <a:solidFill>
              <a:schemeClr val="dk1"/>
            </a:solidFill>
            <a:prstDash val="solid"/>
            <a:round/>
            <a:headEnd type="none" w="sm" len="sm"/>
            <a:tailEnd type="triangle" w="med" len="med"/>
          </a:ln>
        </p:spPr>
      </p:cxnSp>
      <p:cxnSp>
        <p:nvCxnSpPr>
          <p:cNvPr id="677" name="Google Shape;677;p47"/>
          <p:cNvCxnSpPr>
            <a:cxnSpLocks/>
            <a:stCxn id="673" idx="3"/>
            <a:endCxn id="663" idx="1"/>
          </p:cNvCxnSpPr>
          <p:nvPr/>
        </p:nvCxnSpPr>
        <p:spPr>
          <a:xfrm>
            <a:off x="1743891" y="2064397"/>
            <a:ext cx="1720639" cy="586654"/>
          </a:xfrm>
          <a:prstGeom prst="bentConnector3">
            <a:avLst>
              <a:gd name="adj1" fmla="val 50000"/>
            </a:avLst>
          </a:prstGeom>
          <a:noFill/>
          <a:ln w="9525" cap="flat" cmpd="sng">
            <a:solidFill>
              <a:schemeClr val="dk1"/>
            </a:solidFill>
            <a:prstDash val="solid"/>
            <a:round/>
            <a:headEnd type="none" w="sm" len="sm"/>
            <a:tailEnd type="triangle" w="med" len="med"/>
          </a:ln>
        </p:spPr>
      </p:cxnSp>
      <p:cxnSp>
        <p:nvCxnSpPr>
          <p:cNvPr id="678" name="Google Shape;678;p47"/>
          <p:cNvCxnSpPr>
            <a:cxnSpLocks/>
            <a:stCxn id="674" idx="3"/>
            <a:endCxn id="663" idx="1"/>
          </p:cNvCxnSpPr>
          <p:nvPr/>
        </p:nvCxnSpPr>
        <p:spPr>
          <a:xfrm flipV="1">
            <a:off x="1743891" y="2651051"/>
            <a:ext cx="1720639" cy="1356716"/>
          </a:xfrm>
          <a:prstGeom prst="bentConnector3">
            <a:avLst>
              <a:gd name="adj1" fmla="val 50000"/>
            </a:avLst>
          </a:prstGeom>
          <a:noFill/>
          <a:ln w="9525" cap="flat" cmpd="sng">
            <a:solidFill>
              <a:schemeClr val="dk1"/>
            </a:solidFill>
            <a:prstDash val="solid"/>
            <a:round/>
            <a:headEnd type="none" w="sm" len="sm"/>
            <a:tailEnd type="triangle" w="med" len="med"/>
          </a:ln>
        </p:spPr>
      </p:cxnSp>
      <p:cxnSp>
        <p:nvCxnSpPr>
          <p:cNvPr id="679" name="Google Shape;679;p47"/>
          <p:cNvCxnSpPr>
            <a:cxnSpLocks/>
            <a:stCxn id="674" idx="3"/>
            <a:endCxn id="669" idx="2"/>
          </p:cNvCxnSpPr>
          <p:nvPr/>
        </p:nvCxnSpPr>
        <p:spPr>
          <a:xfrm flipV="1">
            <a:off x="1743891" y="3456041"/>
            <a:ext cx="3119996" cy="551726"/>
          </a:xfrm>
          <a:prstGeom prst="bentConnector2">
            <a:avLst/>
          </a:prstGeom>
          <a:noFill/>
          <a:ln w="9525" cap="flat" cmpd="sng">
            <a:solidFill>
              <a:schemeClr val="dk1"/>
            </a:solidFill>
            <a:prstDash val="solid"/>
            <a:round/>
            <a:headEnd type="none" w="sm" len="sm"/>
            <a:tailEnd type="triangle" w="med" len="med"/>
          </a:ln>
        </p:spPr>
      </p:cxnSp>
      <p:sp>
        <p:nvSpPr>
          <p:cNvPr id="680" name="Google Shape;680;p47"/>
          <p:cNvSpPr txBox="1"/>
          <p:nvPr/>
        </p:nvSpPr>
        <p:spPr>
          <a:xfrm>
            <a:off x="4980268" y="1281316"/>
            <a:ext cx="299309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dirty="0">
                <a:solidFill>
                  <a:srgbClr val="000000"/>
                </a:solidFill>
                <a:latin typeface="Arial"/>
                <a:ea typeface="Arial"/>
                <a:cs typeface="Arial"/>
                <a:sym typeface="Arial"/>
              </a:rPr>
              <a:t>① </a:t>
            </a:r>
            <a:r>
              <a:rPr lang="ja-JP" sz="1400" b="0" i="0" u="none" strike="noStrike" cap="none" dirty="0">
                <a:solidFill>
                  <a:srgbClr val="000000"/>
                </a:solidFill>
                <a:highlight>
                  <a:srgbClr val="FFFF00"/>
                </a:highlight>
                <a:latin typeface="Arial"/>
                <a:ea typeface="Arial"/>
                <a:cs typeface="Arial"/>
                <a:sym typeface="Arial"/>
              </a:rPr>
              <a:t>プログラムの有効化</a:t>
            </a:r>
            <a:endParaRPr sz="1400" b="0" i="0" u="none" strike="noStrike" cap="none" dirty="0">
              <a:solidFill>
                <a:srgbClr val="000000"/>
              </a:solidFill>
              <a:highlight>
                <a:srgbClr val="FFFF00"/>
              </a:highlight>
              <a:latin typeface="Arial"/>
              <a:ea typeface="Arial"/>
              <a:cs typeface="Arial"/>
              <a:sym typeface="Arial"/>
            </a:endParaRPr>
          </a:p>
        </p:txBody>
      </p:sp>
      <p:sp>
        <p:nvSpPr>
          <p:cNvPr id="681" name="Google Shape;681;p47"/>
          <p:cNvSpPr txBox="1"/>
          <p:nvPr/>
        </p:nvSpPr>
        <p:spPr>
          <a:xfrm>
            <a:off x="2502706" y="4007787"/>
            <a:ext cx="339859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④ インバランスが</a:t>
            </a:r>
            <a:r>
              <a:rPr lang="ja-JP" sz="1400" b="0" i="0" u="sng" strike="noStrike" cap="none">
                <a:solidFill>
                  <a:srgbClr val="000000"/>
                </a:solidFill>
                <a:latin typeface="Arial"/>
                <a:ea typeface="Arial"/>
                <a:cs typeface="Arial"/>
                <a:sym typeface="Arial"/>
              </a:rPr>
              <a:t>許容範囲内で</a:t>
            </a: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    </a:t>
            </a:r>
            <a:r>
              <a:rPr lang="ja-JP" sz="1400" b="0" i="0" u="sng" strike="noStrike" cap="none">
                <a:solidFill>
                  <a:srgbClr val="000000"/>
                </a:solidFill>
                <a:latin typeface="Arial"/>
                <a:ea typeface="Arial"/>
                <a:cs typeface="Arial"/>
                <a:sym typeface="Arial"/>
              </a:rPr>
              <a:t>あれば処理は実行されない</a:t>
            </a:r>
            <a:endParaRPr sz="1400" b="0" i="0" u="none" strike="noStrike" cap="none">
              <a:solidFill>
                <a:srgbClr val="000000"/>
              </a:solidFill>
              <a:latin typeface="Arial"/>
              <a:ea typeface="Arial"/>
              <a:cs typeface="Arial"/>
              <a:sym typeface="Arial"/>
            </a:endParaRPr>
          </a:p>
        </p:txBody>
      </p:sp>
      <p:sp>
        <p:nvSpPr>
          <p:cNvPr id="682" name="Google Shape;682;p47"/>
          <p:cNvSpPr txBox="1"/>
          <p:nvPr/>
        </p:nvSpPr>
        <p:spPr>
          <a:xfrm>
            <a:off x="2585889" y="2293114"/>
            <a:ext cx="30821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②</a:t>
            </a:r>
            <a:endParaRPr sz="1400" b="0" i="0" u="none" strike="noStrike" cap="none">
              <a:solidFill>
                <a:srgbClr val="000000"/>
              </a:solidFill>
              <a:latin typeface="Arial"/>
              <a:ea typeface="Arial"/>
              <a:cs typeface="Arial"/>
              <a:sym typeface="Arial"/>
            </a:endParaRPr>
          </a:p>
        </p:txBody>
      </p:sp>
      <p:sp>
        <p:nvSpPr>
          <p:cNvPr id="683" name="Google Shape;683;p47"/>
          <p:cNvSpPr txBox="1"/>
          <p:nvPr/>
        </p:nvSpPr>
        <p:spPr>
          <a:xfrm>
            <a:off x="6571584" y="2297050"/>
            <a:ext cx="30821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③</a:t>
            </a:r>
            <a:endParaRPr sz="1400" b="0" i="0" u="none" strike="noStrike" cap="none">
              <a:solidFill>
                <a:srgbClr val="000000"/>
              </a:solidFill>
              <a:latin typeface="Arial"/>
              <a:ea typeface="Arial"/>
              <a:cs typeface="Arial"/>
              <a:sym typeface="Arial"/>
            </a:endParaRPr>
          </a:p>
        </p:txBody>
      </p:sp>
      <p:sp>
        <p:nvSpPr>
          <p:cNvPr id="16" name="矢印: 下 15">
            <a:extLst>
              <a:ext uri="{FF2B5EF4-FFF2-40B4-BE49-F238E27FC236}">
                <a16:creationId xmlns:a16="http://schemas.microsoft.com/office/drawing/2014/main" id="{BD5C8907-0345-443F-82F1-D179A37B6B4A}"/>
              </a:ext>
            </a:extLst>
          </p:cNvPr>
          <p:cNvSpPr/>
          <p:nvPr/>
        </p:nvSpPr>
        <p:spPr>
          <a:xfrm rot="20041944">
            <a:off x="6376724" y="2867286"/>
            <a:ext cx="395220" cy="1101131"/>
          </a:xfrm>
          <a:prstGeom prst="downArrow">
            <a:avLst>
              <a:gd name="adj1" fmla="val 24503"/>
              <a:gd name="adj2" fmla="val 4617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矢印: 下 43">
            <a:extLst>
              <a:ext uri="{FF2B5EF4-FFF2-40B4-BE49-F238E27FC236}">
                <a16:creationId xmlns:a16="http://schemas.microsoft.com/office/drawing/2014/main" id="{B27C8C81-3897-42F8-BB17-0AFA7E577D69}"/>
              </a:ext>
            </a:extLst>
          </p:cNvPr>
          <p:cNvSpPr/>
          <p:nvPr/>
        </p:nvSpPr>
        <p:spPr>
          <a:xfrm rot="19161310">
            <a:off x="5992386" y="3464544"/>
            <a:ext cx="294759" cy="621974"/>
          </a:xfrm>
          <a:prstGeom prst="downArrow">
            <a:avLst>
              <a:gd name="adj1" fmla="val 32319"/>
              <a:gd name="adj2" fmla="val 4713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A11B3BEA-C211-414E-99E7-E56B1677ADE1}"/>
              </a:ext>
            </a:extLst>
          </p:cNvPr>
          <p:cNvSpPr/>
          <p:nvPr/>
        </p:nvSpPr>
        <p:spPr>
          <a:xfrm>
            <a:off x="6355080" y="4039980"/>
            <a:ext cx="1933303" cy="61628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4" name="Google Shape;684;p47"/>
          <p:cNvSpPr txBox="1"/>
          <p:nvPr/>
        </p:nvSpPr>
        <p:spPr>
          <a:xfrm>
            <a:off x="6447828" y="3996000"/>
            <a:ext cx="1674653" cy="67706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ja-JP" sz="1800" b="1" i="0" u="none" strike="noStrike" cap="none" dirty="0">
                <a:solidFill>
                  <a:srgbClr val="000000"/>
                </a:solidFill>
                <a:latin typeface="Arial"/>
                <a:ea typeface="Arial"/>
                <a:cs typeface="Arial"/>
                <a:sym typeface="Arial"/>
              </a:rPr>
              <a:t>ガス</a:t>
            </a:r>
            <a:r>
              <a:rPr lang="ja-JP" altLang="en-US" sz="1800" b="1" i="0" u="none" strike="noStrike" cap="none" dirty="0">
                <a:solidFill>
                  <a:srgbClr val="000000"/>
                </a:solidFill>
                <a:latin typeface="Arial"/>
                <a:ea typeface="Arial"/>
                <a:cs typeface="Arial"/>
                <a:sym typeface="Arial"/>
              </a:rPr>
              <a:t>手数料</a:t>
            </a:r>
            <a:r>
              <a:rPr lang="ja-JP" sz="1800" b="1" i="0" u="none" strike="noStrike" cap="none" dirty="0">
                <a:solidFill>
                  <a:srgbClr val="000000"/>
                </a:solidFill>
                <a:latin typeface="Arial"/>
                <a:ea typeface="Arial"/>
                <a:cs typeface="Arial"/>
                <a:sym typeface="Arial"/>
              </a:rPr>
              <a:t>を</a:t>
            </a:r>
            <a:r>
              <a:rPr lang="ja-JP" altLang="en-US" sz="2000" b="1" i="0" u="none" strike="noStrike" cap="none" dirty="0">
                <a:solidFill>
                  <a:srgbClr val="FF0000"/>
                </a:solidFill>
                <a:latin typeface="Arial"/>
                <a:ea typeface="Arial"/>
                <a:cs typeface="Arial"/>
                <a:sym typeface="Arial"/>
              </a:rPr>
              <a:t>比較</a:t>
            </a:r>
            <a:endParaRPr sz="1800" b="1" i="0" u="none" strike="noStrike" cap="none" dirty="0">
              <a:solidFill>
                <a:srgbClr val="FF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13"/>
          <p:cNvSpPr txBox="1">
            <a:spLocks noGrp="1"/>
          </p:cNvSpPr>
          <p:nvPr>
            <p:ph type="body" idx="1"/>
          </p:nvPr>
        </p:nvSpPr>
        <p:spPr>
          <a:xfrm>
            <a:off x="571028" y="1361086"/>
            <a:ext cx="3266400" cy="3255000"/>
          </a:xfrm>
          <a:prstGeom prst="rect">
            <a:avLst/>
          </a:prstGeom>
          <a:no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Clr>
                <a:schemeClr val="dk1"/>
              </a:buClr>
              <a:buSzPts val="1400"/>
              <a:buChar char="•"/>
            </a:pPr>
            <a:r>
              <a:rPr lang="ja-JP"/>
              <a:t>インバランスは不足と余剰は</a:t>
            </a:r>
            <a:r>
              <a:rPr lang="ja-JP" b="1" u="sng"/>
              <a:t>均等ではない</a:t>
            </a:r>
            <a:endParaRPr b="1" u="sng"/>
          </a:p>
          <a:p>
            <a:pPr marL="457200" lvl="0" indent="0" algn="ctr" rtl="0">
              <a:lnSpc>
                <a:spcPct val="90000"/>
              </a:lnSpc>
              <a:spcBef>
                <a:spcPts val="800"/>
              </a:spcBef>
              <a:spcAft>
                <a:spcPts val="0"/>
              </a:spcAft>
              <a:buSzPts val="1400"/>
              <a:buNone/>
            </a:pPr>
            <a:endParaRPr b="1" u="sng"/>
          </a:p>
          <a:p>
            <a:pPr marL="0" lvl="0" indent="0" algn="ctr" rtl="0">
              <a:lnSpc>
                <a:spcPct val="90000"/>
              </a:lnSpc>
              <a:spcBef>
                <a:spcPts val="800"/>
              </a:spcBef>
              <a:spcAft>
                <a:spcPts val="0"/>
              </a:spcAft>
              <a:buSzPts val="1400"/>
              <a:buNone/>
            </a:pPr>
            <a:r>
              <a:rPr lang="ja-JP"/>
              <a:t>不足と余剰で</a:t>
            </a:r>
            <a:r>
              <a:rPr lang="ja-JP" b="1" u="sng"/>
              <a:t>別々に</a:t>
            </a:r>
            <a:r>
              <a:rPr lang="ja-JP" b="1"/>
              <a:t>　　</a:t>
            </a:r>
            <a:r>
              <a:rPr lang="ja-JP" b="1" u="sng"/>
              <a:t>許容率を設定</a:t>
            </a:r>
            <a:r>
              <a:rPr lang="ja-JP"/>
              <a:t>する必要</a:t>
            </a:r>
            <a:endParaRPr/>
          </a:p>
          <a:p>
            <a:pPr marL="457200" lvl="0" indent="-317500" algn="l" rtl="0">
              <a:lnSpc>
                <a:spcPct val="90000"/>
              </a:lnSpc>
              <a:spcBef>
                <a:spcPts val="800"/>
              </a:spcBef>
              <a:spcAft>
                <a:spcPts val="0"/>
              </a:spcAft>
              <a:buClr>
                <a:schemeClr val="dk1"/>
              </a:buClr>
              <a:buSzPts val="1400"/>
              <a:buChar char="•"/>
            </a:pPr>
            <a:r>
              <a:rPr lang="ja-JP"/>
              <a:t>許容率を</a:t>
            </a:r>
            <a:r>
              <a:rPr lang="ja-JP" b="1" u="sng"/>
              <a:t>変動</a:t>
            </a:r>
            <a:r>
              <a:rPr lang="ja-JP"/>
              <a:t>して　　いったときのGasを　測定</a:t>
            </a:r>
            <a:endParaRPr/>
          </a:p>
        </p:txBody>
      </p:sp>
      <p:sp>
        <p:nvSpPr>
          <p:cNvPr id="690" name="Google Shape;690;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ltLang="ja-JP"/>
              <a:t>33</a:t>
            </a:fld>
            <a:endParaRPr/>
          </a:p>
        </p:txBody>
      </p:sp>
      <p:sp>
        <p:nvSpPr>
          <p:cNvPr id="691" name="Google Shape;69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457200" lvl="0" indent="-317500" algn="l" rtl="0">
              <a:lnSpc>
                <a:spcPct val="90000"/>
              </a:lnSpc>
              <a:spcBef>
                <a:spcPts val="0"/>
              </a:spcBef>
              <a:spcAft>
                <a:spcPts val="0"/>
              </a:spcAft>
              <a:buSzPts val="1400"/>
              <a:buChar char="●"/>
            </a:pPr>
            <a:r>
              <a:rPr lang="ja-JP"/>
              <a:t>測定方法-データ</a:t>
            </a:r>
            <a:endParaRPr/>
          </a:p>
        </p:txBody>
      </p:sp>
      <p:graphicFrame>
        <p:nvGraphicFramePr>
          <p:cNvPr id="692" name="Google Shape;692;p13"/>
          <p:cNvGraphicFramePr/>
          <p:nvPr/>
        </p:nvGraphicFramePr>
        <p:xfrm>
          <a:off x="3733731" y="975699"/>
          <a:ext cx="5220858" cy="3733461"/>
        </p:xfrm>
        <a:graphic>
          <a:graphicData uri="http://schemas.openxmlformats.org/drawingml/2006/chart">
            <c:chart xmlns:c="http://schemas.openxmlformats.org/drawingml/2006/chart" xmlns:r="http://schemas.openxmlformats.org/officeDocument/2006/relationships" r:id="rId3"/>
          </a:graphicData>
        </a:graphic>
      </p:graphicFrame>
      <p:sp>
        <p:nvSpPr>
          <p:cNvPr id="693" name="Google Shape;693;p13"/>
          <p:cNvSpPr txBox="1"/>
          <p:nvPr/>
        </p:nvSpPr>
        <p:spPr>
          <a:xfrm>
            <a:off x="7922911" y="1808859"/>
            <a:ext cx="72498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：余剰</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：不足</a:t>
            </a:r>
            <a:endParaRPr sz="1400" b="0" i="0" u="none" strike="noStrike" cap="none">
              <a:solidFill>
                <a:srgbClr val="000000"/>
              </a:solidFill>
              <a:latin typeface="Arial"/>
              <a:ea typeface="Arial"/>
              <a:cs typeface="Arial"/>
              <a:sym typeface="Arial"/>
            </a:endParaRPr>
          </a:p>
        </p:txBody>
      </p:sp>
      <p:sp>
        <p:nvSpPr>
          <p:cNvPr id="694" name="Google Shape;694;p13"/>
          <p:cNvSpPr/>
          <p:nvPr/>
        </p:nvSpPr>
        <p:spPr>
          <a:xfrm>
            <a:off x="4205575" y="3833950"/>
            <a:ext cx="4592100" cy="523200"/>
          </a:xfrm>
          <a:prstGeom prst="rect">
            <a:avLst/>
          </a:prstGeom>
          <a:solidFill>
            <a:srgbClr val="DCDC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5" name="Google Shape;695;p13"/>
          <p:cNvSpPr txBox="1"/>
          <p:nvPr/>
        </p:nvSpPr>
        <p:spPr>
          <a:xfrm>
            <a:off x="4114800" y="3833949"/>
            <a:ext cx="4931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ja-JP" sz="1200" b="0" i="0" u="none" strike="noStrike" cap="none">
                <a:solidFill>
                  <a:srgbClr val="000000"/>
                </a:solidFill>
                <a:latin typeface="Arial"/>
                <a:ea typeface="Arial"/>
                <a:cs typeface="Arial"/>
                <a:sym typeface="Arial"/>
              </a:rPr>
              <a:t>     -10　　    -5　　       0　　　  +5　　　 +10           +15          +20</a:t>
            </a:r>
            <a:endParaRPr sz="1200" b="0" i="0" u="none" strike="noStrike" cap="none">
              <a:solidFill>
                <a:srgbClr val="000000"/>
              </a:solidFill>
              <a:latin typeface="Arial"/>
              <a:ea typeface="Arial"/>
              <a:cs typeface="Arial"/>
              <a:sym typeface="Arial"/>
            </a:endParaRPr>
          </a:p>
        </p:txBody>
      </p:sp>
      <p:cxnSp>
        <p:nvCxnSpPr>
          <p:cNvPr id="696" name="Google Shape;696;p13"/>
          <p:cNvCxnSpPr/>
          <p:nvPr/>
        </p:nvCxnSpPr>
        <p:spPr>
          <a:xfrm rot="10800000">
            <a:off x="6548451" y="1436915"/>
            <a:ext cx="18902" cy="2397034"/>
          </a:xfrm>
          <a:prstGeom prst="straightConnector1">
            <a:avLst/>
          </a:prstGeom>
          <a:noFill/>
          <a:ln w="19050" cap="flat" cmpd="sng">
            <a:solidFill>
              <a:srgbClr val="F4B081"/>
            </a:solidFill>
            <a:prstDash val="solid"/>
            <a:round/>
            <a:headEnd type="none" w="sm" len="sm"/>
            <a:tailEnd type="none" w="sm" len="sm"/>
          </a:ln>
        </p:spPr>
      </p:cxnSp>
      <p:cxnSp>
        <p:nvCxnSpPr>
          <p:cNvPr id="697" name="Google Shape;697;p13"/>
          <p:cNvCxnSpPr/>
          <p:nvPr/>
        </p:nvCxnSpPr>
        <p:spPr>
          <a:xfrm rot="10800000">
            <a:off x="5578631" y="1436915"/>
            <a:ext cx="0" cy="2397034"/>
          </a:xfrm>
          <a:prstGeom prst="straightConnector1">
            <a:avLst/>
          </a:prstGeom>
          <a:noFill/>
          <a:ln w="19050" cap="flat" cmpd="sng">
            <a:solidFill>
              <a:srgbClr val="8DA9DB"/>
            </a:solidFill>
            <a:prstDash val="solid"/>
            <a:round/>
            <a:headEnd type="none" w="sm" len="sm"/>
            <a:tailEnd type="none" w="sm" len="sm"/>
          </a:ln>
        </p:spPr>
      </p:cxnSp>
      <p:grpSp>
        <p:nvGrpSpPr>
          <p:cNvPr id="698" name="Google Shape;698;p13"/>
          <p:cNvGrpSpPr/>
          <p:nvPr/>
        </p:nvGrpSpPr>
        <p:grpSpPr>
          <a:xfrm>
            <a:off x="7757793" y="2230685"/>
            <a:ext cx="1129845" cy="307777"/>
            <a:chOff x="7570018" y="353644"/>
            <a:chExt cx="1129845" cy="307777"/>
          </a:xfrm>
        </p:grpSpPr>
        <p:sp>
          <p:nvSpPr>
            <p:cNvPr id="699" name="Google Shape;699;p13"/>
            <p:cNvSpPr txBox="1"/>
            <p:nvPr/>
          </p:nvSpPr>
          <p:spPr>
            <a:xfrm>
              <a:off x="7739743" y="353644"/>
              <a:ext cx="96012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：許容率</a:t>
              </a:r>
              <a:endParaRPr sz="1400" b="0" i="0" u="none" strike="noStrike" cap="none">
                <a:solidFill>
                  <a:srgbClr val="000000"/>
                </a:solidFill>
                <a:latin typeface="Arial"/>
                <a:ea typeface="Arial"/>
                <a:cs typeface="Arial"/>
                <a:sym typeface="Arial"/>
              </a:endParaRPr>
            </a:p>
          </p:txBody>
        </p:sp>
        <p:cxnSp>
          <p:nvCxnSpPr>
            <p:cNvPr id="700" name="Google Shape;700;p13"/>
            <p:cNvCxnSpPr/>
            <p:nvPr/>
          </p:nvCxnSpPr>
          <p:spPr>
            <a:xfrm>
              <a:off x="7570018" y="489855"/>
              <a:ext cx="261160" cy="0"/>
            </a:xfrm>
            <a:prstGeom prst="straightConnector1">
              <a:avLst/>
            </a:prstGeom>
            <a:noFill/>
            <a:ln w="19050" cap="flat" cmpd="sng">
              <a:solidFill>
                <a:srgbClr val="8DA9DB"/>
              </a:solidFill>
              <a:prstDash val="solid"/>
              <a:round/>
              <a:headEnd type="none" w="sm" len="sm"/>
              <a:tailEnd type="none" w="sm" len="sm"/>
            </a:ln>
          </p:spPr>
        </p:cxnSp>
        <p:cxnSp>
          <p:nvCxnSpPr>
            <p:cNvPr id="701" name="Google Shape;701;p13"/>
            <p:cNvCxnSpPr/>
            <p:nvPr/>
          </p:nvCxnSpPr>
          <p:spPr>
            <a:xfrm>
              <a:off x="7570018" y="576943"/>
              <a:ext cx="261162" cy="0"/>
            </a:xfrm>
            <a:prstGeom prst="straightConnector1">
              <a:avLst/>
            </a:prstGeom>
            <a:noFill/>
            <a:ln w="19050" cap="flat" cmpd="sng">
              <a:solidFill>
                <a:srgbClr val="F4B081"/>
              </a:solidFill>
              <a:prstDash val="solid"/>
              <a:round/>
              <a:headEnd type="none" w="sm" len="sm"/>
              <a:tailEnd type="none" w="sm" len="sm"/>
            </a:ln>
          </p:spPr>
        </p:cxnSp>
      </p:grpSp>
      <p:sp>
        <p:nvSpPr>
          <p:cNvPr id="702" name="Google Shape;702;p13"/>
          <p:cNvSpPr txBox="1"/>
          <p:nvPr/>
        </p:nvSpPr>
        <p:spPr>
          <a:xfrm>
            <a:off x="6555514" y="1640954"/>
            <a:ext cx="111360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JP" sz="1000" b="0" i="0" u="none" strike="noStrike" cap="none">
                <a:solidFill>
                  <a:srgbClr val="000000"/>
                </a:solidFill>
                <a:latin typeface="Arial"/>
                <a:ea typeface="Arial"/>
                <a:cs typeface="Arial"/>
                <a:sym typeface="Arial"/>
              </a:rPr>
              <a:t>変動</a:t>
            </a:r>
            <a:endParaRPr sz="1400" b="0" i="0" u="none" strike="noStrike" cap="none">
              <a:solidFill>
                <a:srgbClr val="000000"/>
              </a:solidFill>
              <a:latin typeface="Arial"/>
              <a:ea typeface="Arial"/>
              <a:cs typeface="Arial"/>
              <a:sym typeface="Arial"/>
            </a:endParaRPr>
          </a:p>
        </p:txBody>
      </p:sp>
      <p:sp>
        <p:nvSpPr>
          <p:cNvPr id="703" name="Google Shape;703;p13"/>
          <p:cNvSpPr txBox="1"/>
          <p:nvPr/>
        </p:nvSpPr>
        <p:spPr>
          <a:xfrm>
            <a:off x="5197624" y="1647889"/>
            <a:ext cx="87007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JP" sz="1000" b="0" i="0" u="none" strike="noStrike" cap="none">
                <a:solidFill>
                  <a:srgbClr val="000000"/>
                </a:solidFill>
                <a:latin typeface="Arial"/>
                <a:ea typeface="Arial"/>
                <a:cs typeface="Arial"/>
                <a:sym typeface="Arial"/>
              </a:rPr>
              <a:t>変動</a:t>
            </a:r>
            <a:r>
              <a:rPr lang="ja-JP"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04" name="Google Shape;704;p13"/>
          <p:cNvSpPr txBox="1"/>
          <p:nvPr/>
        </p:nvSpPr>
        <p:spPr>
          <a:xfrm>
            <a:off x="5790901" y="1267219"/>
            <a:ext cx="83523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ja-JP" sz="1200" b="0" i="0" u="none" strike="noStrike" cap="none">
                <a:solidFill>
                  <a:srgbClr val="000000"/>
                </a:solidFill>
                <a:latin typeface="Arial"/>
                <a:ea typeface="Arial"/>
                <a:cs typeface="Arial"/>
                <a:sym typeface="Arial"/>
              </a:rPr>
              <a:t>約5割</a:t>
            </a:r>
            <a:endParaRPr sz="1400" b="0" i="0" u="none" strike="noStrike" cap="none">
              <a:solidFill>
                <a:srgbClr val="000000"/>
              </a:solidFill>
              <a:latin typeface="Arial"/>
              <a:ea typeface="Arial"/>
              <a:cs typeface="Arial"/>
              <a:sym typeface="Arial"/>
            </a:endParaRPr>
          </a:p>
        </p:txBody>
      </p:sp>
      <p:cxnSp>
        <p:nvCxnSpPr>
          <p:cNvPr id="705" name="Google Shape;705;p13"/>
          <p:cNvCxnSpPr/>
          <p:nvPr/>
        </p:nvCxnSpPr>
        <p:spPr>
          <a:xfrm>
            <a:off x="5578631" y="1544218"/>
            <a:ext cx="969820" cy="0"/>
          </a:xfrm>
          <a:prstGeom prst="straightConnector1">
            <a:avLst/>
          </a:prstGeom>
          <a:noFill/>
          <a:ln w="9525" cap="flat" cmpd="sng">
            <a:solidFill>
              <a:schemeClr val="dk1"/>
            </a:solidFill>
            <a:prstDash val="solid"/>
            <a:round/>
            <a:headEnd type="triangle" w="med" len="med"/>
            <a:tailEnd type="triangle" w="med" len="med"/>
          </a:ln>
        </p:spPr>
      </p:cxnSp>
      <p:sp>
        <p:nvSpPr>
          <p:cNvPr id="706" name="Google Shape;706;p13"/>
          <p:cNvSpPr txBox="1"/>
          <p:nvPr/>
        </p:nvSpPr>
        <p:spPr>
          <a:xfrm>
            <a:off x="5433899" y="3833949"/>
            <a:ext cx="35700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ja-JP" sz="1200" b="0" i="0" u="none" strike="noStrike" cap="none">
                <a:solidFill>
                  <a:srgbClr val="000000"/>
                </a:solidFill>
                <a:latin typeface="Arial"/>
                <a:ea typeface="Arial"/>
                <a:cs typeface="Arial"/>
                <a:sym typeface="Arial"/>
              </a:rPr>
              <a:t>-2</a:t>
            </a:r>
            <a:endParaRPr sz="1200" b="0" i="0" u="none" strike="noStrike" cap="none">
              <a:solidFill>
                <a:srgbClr val="000000"/>
              </a:solidFill>
              <a:latin typeface="Arial"/>
              <a:ea typeface="Arial"/>
              <a:cs typeface="Arial"/>
              <a:sym typeface="Arial"/>
            </a:endParaRPr>
          </a:p>
        </p:txBody>
      </p:sp>
      <p:sp>
        <p:nvSpPr>
          <p:cNvPr id="707" name="Google Shape;707;p13"/>
          <p:cNvSpPr txBox="1"/>
          <p:nvPr/>
        </p:nvSpPr>
        <p:spPr>
          <a:xfrm>
            <a:off x="6401838" y="3834001"/>
            <a:ext cx="35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ja-JP" sz="1200" b="0" i="0" u="none" strike="noStrike" cap="none">
                <a:solidFill>
                  <a:srgbClr val="000000"/>
                </a:solidFill>
                <a:latin typeface="Arial"/>
                <a:ea typeface="Arial"/>
                <a:cs typeface="Arial"/>
                <a:sym typeface="Arial"/>
              </a:rPr>
              <a:t>+5</a:t>
            </a:r>
            <a:endParaRPr sz="1200" b="0" i="0" u="none" strike="noStrike" cap="none">
              <a:solidFill>
                <a:srgbClr val="000000"/>
              </a:solidFill>
              <a:latin typeface="Arial"/>
              <a:ea typeface="Arial"/>
              <a:cs typeface="Arial"/>
              <a:sym typeface="Arial"/>
            </a:endParaRPr>
          </a:p>
        </p:txBody>
      </p:sp>
      <p:sp>
        <p:nvSpPr>
          <p:cNvPr id="708" name="Google Shape;708;p13"/>
          <p:cNvSpPr txBox="1"/>
          <p:nvPr/>
        </p:nvSpPr>
        <p:spPr>
          <a:xfrm>
            <a:off x="5682343" y="3886200"/>
            <a:ext cx="77560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3"/>
          <p:cNvSpPr/>
          <p:nvPr/>
        </p:nvSpPr>
        <p:spPr>
          <a:xfrm>
            <a:off x="2025728" y="2153608"/>
            <a:ext cx="357000" cy="339000"/>
          </a:xfrm>
          <a:prstGeom prst="down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10" name="Google Shape;710;p13"/>
          <p:cNvSpPr txBox="1"/>
          <p:nvPr/>
        </p:nvSpPr>
        <p:spPr>
          <a:xfrm>
            <a:off x="5614601" y="3804051"/>
            <a:ext cx="9621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ja-JP" sz="1200" b="0" i="0" u="none" strike="noStrike" cap="none">
                <a:solidFill>
                  <a:srgbClr val="000000"/>
                </a:solidFill>
                <a:latin typeface="Arial"/>
                <a:ea typeface="Arial"/>
                <a:cs typeface="Arial"/>
                <a:sym typeface="Arial"/>
              </a:rPr>
              <a:t>許容範囲内</a:t>
            </a:r>
            <a:endParaRPr sz="1200" b="0" i="0" u="none" strike="noStrike" cap="none">
              <a:solidFill>
                <a:srgbClr val="000000"/>
              </a:solidFill>
              <a:latin typeface="Arial"/>
              <a:ea typeface="Arial"/>
              <a:cs typeface="Arial"/>
              <a:sym typeface="Arial"/>
            </a:endParaRPr>
          </a:p>
        </p:txBody>
      </p:sp>
      <p:sp>
        <p:nvSpPr>
          <p:cNvPr id="711" name="Google Shape;711;p13"/>
          <p:cNvSpPr txBox="1"/>
          <p:nvPr/>
        </p:nvSpPr>
        <p:spPr>
          <a:xfrm>
            <a:off x="7196437" y="3824675"/>
            <a:ext cx="962100"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ja-JP" sz="1200" b="0" i="0" u="none" strike="noStrike" cap="none">
                <a:solidFill>
                  <a:srgbClr val="000000"/>
                </a:solidFill>
                <a:latin typeface="Arial"/>
                <a:ea typeface="Arial"/>
                <a:cs typeface="Arial"/>
                <a:sym typeface="Arial"/>
              </a:rPr>
              <a:t>許容範囲外</a:t>
            </a:r>
            <a:endParaRPr sz="1200" b="0" i="0" u="none" strike="noStrike" cap="none">
              <a:solidFill>
                <a:srgbClr val="000000"/>
              </a:solidFill>
              <a:latin typeface="Arial"/>
              <a:ea typeface="Arial"/>
              <a:cs typeface="Arial"/>
              <a:sym typeface="Arial"/>
            </a:endParaRPr>
          </a:p>
        </p:txBody>
      </p:sp>
      <p:sp>
        <p:nvSpPr>
          <p:cNvPr id="712" name="Google Shape;712;p13"/>
          <p:cNvSpPr txBox="1"/>
          <p:nvPr/>
        </p:nvSpPr>
        <p:spPr>
          <a:xfrm>
            <a:off x="4485925" y="3791316"/>
            <a:ext cx="962100"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ja-JP" sz="1200" b="0" i="0" u="none" strike="noStrike" cap="none">
                <a:solidFill>
                  <a:srgbClr val="000000"/>
                </a:solidFill>
                <a:latin typeface="Arial"/>
                <a:ea typeface="Arial"/>
                <a:cs typeface="Arial"/>
                <a:sym typeface="Arial"/>
              </a:rPr>
              <a:t>許容範囲外</a:t>
            </a:r>
            <a:endParaRPr sz="1200" b="0" i="0" u="none" strike="noStrike" cap="none">
              <a:solidFill>
                <a:srgbClr val="000000"/>
              </a:solidFill>
              <a:latin typeface="Arial"/>
              <a:ea typeface="Arial"/>
              <a:cs typeface="Arial"/>
              <a:sym typeface="Arial"/>
            </a:endParaRPr>
          </a:p>
        </p:txBody>
      </p:sp>
      <p:cxnSp>
        <p:nvCxnSpPr>
          <p:cNvPr id="713" name="Google Shape;713;p13"/>
          <p:cNvCxnSpPr/>
          <p:nvPr/>
        </p:nvCxnSpPr>
        <p:spPr>
          <a:xfrm>
            <a:off x="4317618" y="4173351"/>
            <a:ext cx="1261012" cy="0"/>
          </a:xfrm>
          <a:prstGeom prst="straightConnector1">
            <a:avLst/>
          </a:prstGeom>
          <a:noFill/>
          <a:ln w="9525" cap="flat" cmpd="sng">
            <a:solidFill>
              <a:schemeClr val="dk1"/>
            </a:solidFill>
            <a:prstDash val="solid"/>
            <a:round/>
            <a:headEnd type="triangle" w="med" len="med"/>
            <a:tailEnd type="triangle" w="med" len="med"/>
          </a:ln>
        </p:spPr>
      </p:cxnSp>
      <p:cxnSp>
        <p:nvCxnSpPr>
          <p:cNvPr id="714" name="Google Shape;714;p13"/>
          <p:cNvCxnSpPr/>
          <p:nvPr/>
        </p:nvCxnSpPr>
        <p:spPr>
          <a:xfrm>
            <a:off x="5578010" y="4173463"/>
            <a:ext cx="998691" cy="0"/>
          </a:xfrm>
          <a:prstGeom prst="straightConnector1">
            <a:avLst/>
          </a:prstGeom>
          <a:noFill/>
          <a:ln w="9525" cap="flat" cmpd="sng">
            <a:solidFill>
              <a:schemeClr val="dk1"/>
            </a:solidFill>
            <a:prstDash val="solid"/>
            <a:round/>
            <a:headEnd type="triangle" w="med" len="med"/>
            <a:tailEnd type="triangle" w="med" len="med"/>
          </a:ln>
        </p:spPr>
      </p:cxnSp>
      <p:cxnSp>
        <p:nvCxnSpPr>
          <p:cNvPr id="715" name="Google Shape;715;p13"/>
          <p:cNvCxnSpPr/>
          <p:nvPr/>
        </p:nvCxnSpPr>
        <p:spPr>
          <a:xfrm>
            <a:off x="6548450" y="4173351"/>
            <a:ext cx="2249225" cy="0"/>
          </a:xfrm>
          <a:prstGeom prst="straightConnector1">
            <a:avLst/>
          </a:prstGeom>
          <a:noFill/>
          <a:ln w="9525" cap="flat" cmpd="sng">
            <a:solidFill>
              <a:schemeClr val="dk1"/>
            </a:solidFill>
            <a:prstDash val="solid"/>
            <a:round/>
            <a:headEnd type="triangl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1"/>
                                          </p:stCondLst>
                                        </p:cTn>
                                        <p:tgtEl>
                                          <p:spTgt spid="690"/>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9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1"/>
                                          </p:stCondLst>
                                        </p:cTn>
                                        <p:tgtEl>
                                          <p:spTgt spid="69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7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0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0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02"/>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1"/>
                                          </p:stCondLst>
                                        </p:cTn>
                                        <p:tgtEl>
                                          <p:spTgt spid="71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1"/>
                                          </p:stCondLst>
                                        </p:cTn>
                                        <p:tgtEl>
                                          <p:spTgt spid="714"/>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1"/>
                                          </p:stCondLst>
                                        </p:cTn>
                                        <p:tgtEl>
                                          <p:spTgt spid="710"/>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1"/>
                                          </p:stCondLst>
                                        </p:cTn>
                                        <p:tgtEl>
                                          <p:spTgt spid="715"/>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1"/>
                                          </p:stCondLst>
                                        </p:cTn>
                                        <p:tgtEl>
                                          <p:spTgt spid="7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69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03"/>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1"/>
                                          </p:stCondLst>
                                        </p:cTn>
                                        <p:tgtEl>
                                          <p:spTgt spid="705"/>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1"/>
                                          </p:stCondLst>
                                        </p:cTn>
                                        <p:tgtEl>
                                          <p:spTgt spid="704"/>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706"/>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1"/>
                                          </p:stCondLst>
                                        </p:cTn>
                                        <p:tgtEl>
                                          <p:spTgt spid="706"/>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707"/>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1"/>
                                          </p:stCondLst>
                                        </p:cTn>
                                        <p:tgtEl>
                                          <p:spTgt spid="707"/>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690"/>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1"/>
                                          </p:stCondLst>
                                        </p:cTn>
                                        <p:tgtEl>
                                          <p:spTgt spid="707"/>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1"/>
                                          </p:stCondLst>
                                        </p:cTn>
                                        <p:tgtEl>
                                          <p:spTgt spid="70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1"/>
                                          </p:stCondLst>
                                        </p:cTn>
                                        <p:tgtEl>
                                          <p:spTgt spid="7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cxnSp>
        <p:nvCxnSpPr>
          <p:cNvPr id="22" name="直線コネクタ 21">
            <a:extLst>
              <a:ext uri="{FF2B5EF4-FFF2-40B4-BE49-F238E27FC236}">
                <a16:creationId xmlns:a16="http://schemas.microsoft.com/office/drawing/2014/main" id="{01EFA376-C4A5-48D7-A069-BAC5D2930591}"/>
              </a:ext>
            </a:extLst>
          </p:cNvPr>
          <p:cNvCxnSpPr>
            <a:cxnSpLocks/>
          </p:cNvCxnSpPr>
          <p:nvPr/>
        </p:nvCxnSpPr>
        <p:spPr>
          <a:xfrm>
            <a:off x="5715000" y="2072640"/>
            <a:ext cx="31546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86896F35-2C7D-45D7-8168-34243104BA95}"/>
              </a:ext>
            </a:extLst>
          </p:cNvPr>
          <p:cNvCxnSpPr/>
          <p:nvPr/>
        </p:nvCxnSpPr>
        <p:spPr>
          <a:xfrm flipV="1">
            <a:off x="4884420" y="2072640"/>
            <a:ext cx="830580" cy="45437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20" name="Google Shape;720;g10cc11267d0_0_49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457200" lvl="0" indent="-317500" algn="l" rtl="0">
              <a:lnSpc>
                <a:spcPct val="90000"/>
              </a:lnSpc>
              <a:spcBef>
                <a:spcPts val="0"/>
              </a:spcBef>
              <a:spcAft>
                <a:spcPts val="0"/>
              </a:spcAft>
              <a:buSzPts val="1400"/>
              <a:buChar char="●"/>
            </a:pPr>
            <a:r>
              <a:rPr lang="ja-JP" dirty="0"/>
              <a:t>結果および考察</a:t>
            </a:r>
            <a:endParaRPr dirty="0"/>
          </a:p>
        </p:txBody>
      </p:sp>
      <p:sp>
        <p:nvSpPr>
          <p:cNvPr id="722" name="Google Shape;722;g10cc11267d0_0_49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34</a:t>
            </a:fld>
            <a:endParaRPr dirty="0"/>
          </a:p>
        </p:txBody>
      </p:sp>
      <p:sp>
        <p:nvSpPr>
          <p:cNvPr id="725" name="Google Shape;725;g10cc11267d0_0_495"/>
          <p:cNvSpPr txBox="1"/>
          <p:nvPr/>
        </p:nvSpPr>
        <p:spPr>
          <a:xfrm>
            <a:off x="275123" y="1422477"/>
            <a:ext cx="3583500" cy="1300326"/>
          </a:xfrm>
          <a:prstGeom prst="rect">
            <a:avLst/>
          </a:prstGeom>
          <a:noFill/>
          <a:ln>
            <a:noFill/>
          </a:ln>
        </p:spPr>
        <p:txBody>
          <a:bodyPr spcFirstLastPara="1" wrap="square" lIns="68575" tIns="34275" rIns="68575" bIns="34275" anchor="t" anchorCtr="0">
            <a:spAutoFit/>
          </a:bodyPr>
          <a:lstStyle/>
          <a:p>
            <a:pPr marL="285750" marR="0" lvl="0" indent="-285750" rtl="0">
              <a:lnSpc>
                <a:spcPct val="100000"/>
              </a:lnSpc>
              <a:spcBef>
                <a:spcPts val="0"/>
              </a:spcBef>
              <a:spcAft>
                <a:spcPts val="0"/>
              </a:spcAft>
              <a:buClr>
                <a:srgbClr val="000000"/>
              </a:buClr>
              <a:buSzPts val="1600"/>
              <a:buFont typeface="Arial" panose="020B0604020202020204" pitchFamily="34" charset="0"/>
              <a:buChar char="•"/>
            </a:pPr>
            <a:r>
              <a:rPr lang="ja-JP" altLang="en-US" sz="1600" b="0" i="0" u="none" strike="noStrike" cap="none" dirty="0">
                <a:solidFill>
                  <a:srgbClr val="000000"/>
                </a:solidFill>
                <a:latin typeface="Arial"/>
                <a:ea typeface="Arial"/>
                <a:cs typeface="Arial"/>
                <a:sym typeface="Arial"/>
              </a:rPr>
              <a:t>①インバランスを一切許容しないと本取引よりガス手数料を消費する</a:t>
            </a:r>
            <a:endParaRPr lang="en-US" altLang="ja-JP" sz="1600" b="0" i="0" u="none" strike="noStrike" cap="none" dirty="0">
              <a:solidFill>
                <a:srgbClr val="000000"/>
              </a:solidFill>
              <a:latin typeface="Arial"/>
              <a:ea typeface="Arial"/>
              <a:cs typeface="Arial"/>
              <a:sym typeface="Arial"/>
            </a:endParaRPr>
          </a:p>
          <a:p>
            <a:pPr marL="285750" marR="0" lvl="0" indent="-285750" rtl="0">
              <a:lnSpc>
                <a:spcPct val="100000"/>
              </a:lnSpc>
              <a:spcBef>
                <a:spcPts val="0"/>
              </a:spcBef>
              <a:spcAft>
                <a:spcPts val="0"/>
              </a:spcAft>
              <a:buClr>
                <a:srgbClr val="000000"/>
              </a:buClr>
              <a:buSzPts val="1600"/>
              <a:buFont typeface="Arial" panose="020B0604020202020204" pitchFamily="34" charset="0"/>
              <a:buChar char="•"/>
            </a:pPr>
            <a:r>
              <a:rPr lang="ja-JP" altLang="en-US" sz="1600" b="0" i="0" u="none" strike="noStrike" cap="none" dirty="0">
                <a:solidFill>
                  <a:srgbClr val="000000"/>
                </a:solidFill>
                <a:latin typeface="Arial"/>
                <a:ea typeface="Arial"/>
                <a:cs typeface="Arial"/>
                <a:sym typeface="Arial"/>
              </a:rPr>
              <a:t>②不足インバランス</a:t>
            </a:r>
            <a:r>
              <a:rPr lang="ja-JP" altLang="en-US" sz="1600" dirty="0"/>
              <a:t>の許容を増やすと、手数料</a:t>
            </a:r>
            <a:r>
              <a:rPr lang="en-US" altLang="ja-JP" sz="1600" dirty="0"/>
              <a:t>Gas</a:t>
            </a:r>
            <a:r>
              <a:rPr lang="ja-JP" altLang="en-US" sz="1600" dirty="0"/>
              <a:t>を削減できる</a:t>
            </a:r>
            <a:endParaRPr lang="en-US" altLang="ja-JP" sz="1600" b="0" i="0" u="none" strike="noStrike" cap="none" dirty="0">
              <a:solidFill>
                <a:srgbClr val="000000"/>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24A471-DF2B-4C26-A15D-A2637E2A7032}"/>
                  </a:ext>
                </a:extLst>
              </p:cNvPr>
              <p:cNvSpPr txBox="1"/>
              <p:nvPr/>
            </p:nvSpPr>
            <p:spPr>
              <a:xfrm rot="16200000">
                <a:off x="3789929" y="2464029"/>
                <a:ext cx="96449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10</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𝐺𝑎𝑠</m:t>
                      </m:r>
                      <m:r>
                        <a:rPr lang="en-US" b="0" i="1" smtClean="0">
                          <a:latin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D524A471-DF2B-4C26-A15D-A2637E2A7032}"/>
                  </a:ext>
                </a:extLst>
              </p:cNvPr>
              <p:cNvSpPr txBox="1">
                <a:spLocks noRot="1" noChangeAspect="1" noMove="1" noResize="1" noEditPoints="1" noAdjustHandles="1" noChangeArrowheads="1" noChangeShapeType="1" noTextEdit="1"/>
              </p:cNvSpPr>
              <p:nvPr/>
            </p:nvSpPr>
            <p:spPr>
              <a:xfrm rot="16200000">
                <a:off x="3789929" y="2464029"/>
                <a:ext cx="964495" cy="215444"/>
              </a:xfrm>
              <a:prstGeom prst="rect">
                <a:avLst/>
              </a:prstGeom>
              <a:blipFill>
                <a:blip r:embed="rId3"/>
                <a:stretch>
                  <a:fillRect t="-5696" r="-37143" b="-1899"/>
                </a:stretch>
              </a:blipFill>
            </p:spPr>
            <p:txBody>
              <a:bodyPr/>
              <a:lstStyle/>
              <a:p>
                <a:r>
                  <a:rPr lang="ja-JP" altLang="en-US">
                    <a:noFill/>
                  </a:rPr>
                  <a:t> </a:t>
                </a:r>
              </a:p>
            </p:txBody>
          </p:sp>
        </mc:Fallback>
      </mc:AlternateContent>
      <p:graphicFrame>
        <p:nvGraphicFramePr>
          <p:cNvPr id="21" name="グラフ 20">
            <a:extLst>
              <a:ext uri="{FF2B5EF4-FFF2-40B4-BE49-F238E27FC236}">
                <a16:creationId xmlns:a16="http://schemas.microsoft.com/office/drawing/2014/main" id="{4C97E09B-3783-4DA2-9C04-838CB2CE7C4A}"/>
              </a:ext>
            </a:extLst>
          </p:cNvPr>
          <p:cNvGraphicFramePr>
            <a:graphicFrameLocks/>
          </p:cNvGraphicFramePr>
          <p:nvPr>
            <p:extLst>
              <p:ext uri="{D42A27DB-BD31-4B8C-83A1-F6EECF244321}">
                <p14:modId xmlns:p14="http://schemas.microsoft.com/office/powerpoint/2010/main" val="1192824086"/>
              </p:ext>
            </p:extLst>
          </p:nvPr>
        </p:nvGraphicFramePr>
        <p:xfrm>
          <a:off x="3965712" y="1365162"/>
          <a:ext cx="5471205" cy="3304983"/>
        </p:xfrm>
        <a:graphic>
          <a:graphicData uri="http://schemas.openxmlformats.org/drawingml/2006/chart">
            <c:chart xmlns:c="http://schemas.openxmlformats.org/drawingml/2006/chart" xmlns:r="http://schemas.openxmlformats.org/officeDocument/2006/relationships" r:id="rId4"/>
          </a:graphicData>
        </a:graphic>
      </p:graphicFrame>
      <p:sp>
        <p:nvSpPr>
          <p:cNvPr id="14" name="Google Shape;726;g10cc11267d0_0_495">
            <a:extLst>
              <a:ext uri="{FF2B5EF4-FFF2-40B4-BE49-F238E27FC236}">
                <a16:creationId xmlns:a16="http://schemas.microsoft.com/office/drawing/2014/main" id="{A7777E48-E30F-494D-B5A1-9EBFC45AFFD9}"/>
              </a:ext>
            </a:extLst>
          </p:cNvPr>
          <p:cNvSpPr/>
          <p:nvPr/>
        </p:nvSpPr>
        <p:spPr>
          <a:xfrm>
            <a:off x="5276614" y="1315183"/>
            <a:ext cx="293914" cy="533859"/>
          </a:xfrm>
          <a:prstGeom prst="downArrow">
            <a:avLst>
              <a:gd name="adj1" fmla="val 50000"/>
              <a:gd name="adj2" fmla="val 50000"/>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 name="テキスト ボックス 2">
            <a:extLst>
              <a:ext uri="{FF2B5EF4-FFF2-40B4-BE49-F238E27FC236}">
                <a16:creationId xmlns:a16="http://schemas.microsoft.com/office/drawing/2014/main" id="{E6B7BA88-3798-44FA-9F3A-10CFB4B629B5}"/>
              </a:ext>
            </a:extLst>
          </p:cNvPr>
          <p:cNvSpPr txBox="1"/>
          <p:nvPr/>
        </p:nvSpPr>
        <p:spPr>
          <a:xfrm>
            <a:off x="4296973" y="953990"/>
            <a:ext cx="2484782" cy="338554"/>
          </a:xfrm>
          <a:prstGeom prst="rect">
            <a:avLst/>
          </a:prstGeom>
          <a:noFill/>
        </p:spPr>
        <p:txBody>
          <a:bodyPr wrap="square" rtlCol="0">
            <a:spAutoFit/>
          </a:bodyPr>
          <a:lstStyle/>
          <a:p>
            <a:r>
              <a:rPr kumimoji="1" lang="ja-JP" altLang="en-US" sz="1600" dirty="0">
                <a:solidFill>
                  <a:srgbClr val="FF0000"/>
                </a:solidFill>
              </a:rPr>
              <a:t>インバランス許容なし</a:t>
            </a:r>
          </a:p>
        </p:txBody>
      </p:sp>
      <p:sp>
        <p:nvSpPr>
          <p:cNvPr id="23" name="テキスト ボックス 2">
            <a:extLst>
              <a:ext uri="{FF2B5EF4-FFF2-40B4-BE49-F238E27FC236}">
                <a16:creationId xmlns:a16="http://schemas.microsoft.com/office/drawing/2014/main" id="{02E37B1C-8980-4B77-B160-2FD6DE401FEE}"/>
              </a:ext>
            </a:extLst>
          </p:cNvPr>
          <p:cNvSpPr txBox="1"/>
          <p:nvPr/>
        </p:nvSpPr>
        <p:spPr>
          <a:xfrm>
            <a:off x="6365699" y="1721202"/>
            <a:ext cx="2484782" cy="338554"/>
          </a:xfrm>
          <a:prstGeom prst="rect">
            <a:avLst/>
          </a:prstGeom>
          <a:noFill/>
        </p:spPr>
        <p:txBody>
          <a:bodyPr wrap="square" rtlCol="0">
            <a:spAutoFit/>
          </a:bodyPr>
          <a:lstStyle/>
          <a:p>
            <a:r>
              <a:rPr kumimoji="1" lang="ja-JP" altLang="en-US" sz="1600" dirty="0">
                <a:solidFill>
                  <a:schemeClr val="accent2"/>
                </a:solidFill>
              </a:rPr>
              <a:t>本取引コスト</a:t>
            </a:r>
          </a:p>
        </p:txBody>
      </p:sp>
      <p:cxnSp>
        <p:nvCxnSpPr>
          <p:cNvPr id="11" name="直線コネクタ 10">
            <a:extLst>
              <a:ext uri="{FF2B5EF4-FFF2-40B4-BE49-F238E27FC236}">
                <a16:creationId xmlns:a16="http://schemas.microsoft.com/office/drawing/2014/main" id="{E2DC0FE2-DBD1-4218-8CE8-60056CF3765C}"/>
              </a:ext>
            </a:extLst>
          </p:cNvPr>
          <p:cNvCxnSpPr/>
          <p:nvPr/>
        </p:nvCxnSpPr>
        <p:spPr>
          <a:xfrm flipV="1">
            <a:off x="4895363" y="1779732"/>
            <a:ext cx="830580" cy="4229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7399FCC-D3C3-413D-AA5E-1AF86BE54AC9}"/>
              </a:ext>
            </a:extLst>
          </p:cNvPr>
          <p:cNvCxnSpPr/>
          <p:nvPr/>
        </p:nvCxnSpPr>
        <p:spPr>
          <a:xfrm>
            <a:off x="5021580" y="2146460"/>
            <a:ext cx="0" cy="30718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
            <a:extLst>
              <a:ext uri="{FF2B5EF4-FFF2-40B4-BE49-F238E27FC236}">
                <a16:creationId xmlns:a16="http://schemas.microsoft.com/office/drawing/2014/main" id="{AE476B14-94A7-42CF-88E3-1C826A879A57}"/>
              </a:ext>
            </a:extLst>
          </p:cNvPr>
          <p:cNvSpPr txBox="1"/>
          <p:nvPr/>
        </p:nvSpPr>
        <p:spPr>
          <a:xfrm rot="19930892">
            <a:off x="4800537" y="2296156"/>
            <a:ext cx="1131158" cy="307777"/>
          </a:xfrm>
          <a:prstGeom prst="rect">
            <a:avLst/>
          </a:prstGeom>
          <a:noFill/>
        </p:spPr>
        <p:txBody>
          <a:bodyPr wrap="square" rtlCol="0">
            <a:spAutoFit/>
          </a:bodyPr>
          <a:lstStyle/>
          <a:p>
            <a:r>
              <a:rPr kumimoji="1" lang="ja-JP" altLang="en-US" dirty="0">
                <a:solidFill>
                  <a:schemeClr val="tx1"/>
                </a:solidFill>
              </a:rPr>
              <a:t>約</a:t>
            </a:r>
            <a:r>
              <a:rPr kumimoji="1" lang="en-US" altLang="ja-JP" dirty="0">
                <a:solidFill>
                  <a:schemeClr val="tx1"/>
                </a:solidFill>
              </a:rPr>
              <a:t>5,500</a:t>
            </a:r>
            <a:r>
              <a:rPr kumimoji="1" lang="ja-JP" altLang="en-US" dirty="0">
                <a:solidFill>
                  <a:schemeClr val="tx1"/>
                </a:solidFill>
              </a:rPr>
              <a:t>円</a:t>
            </a:r>
          </a:p>
        </p:txBody>
      </p:sp>
      <p:sp>
        <p:nvSpPr>
          <p:cNvPr id="32" name="テキスト ボックス 31">
            <a:extLst>
              <a:ext uri="{FF2B5EF4-FFF2-40B4-BE49-F238E27FC236}">
                <a16:creationId xmlns:a16="http://schemas.microsoft.com/office/drawing/2014/main" id="{7D4C42FE-E925-4352-A3B5-2F47618FCB87}"/>
              </a:ext>
            </a:extLst>
          </p:cNvPr>
          <p:cNvSpPr txBox="1"/>
          <p:nvPr/>
        </p:nvSpPr>
        <p:spPr>
          <a:xfrm rot="16200000">
            <a:off x="3733764" y="3380886"/>
            <a:ext cx="1126418" cy="307777"/>
          </a:xfrm>
          <a:prstGeom prst="rect">
            <a:avLst/>
          </a:prstGeom>
          <a:noFill/>
        </p:spPr>
        <p:txBody>
          <a:bodyPr wrap="square" rtlCol="0">
            <a:spAutoFit/>
          </a:bodyPr>
          <a:lstStyle/>
          <a:p>
            <a:r>
              <a:rPr kumimoji="1" lang="ja-JP" altLang="en-US" dirty="0"/>
              <a:t>取引コスト</a:t>
            </a:r>
          </a:p>
        </p:txBody>
      </p:sp>
      <p:sp>
        <p:nvSpPr>
          <p:cNvPr id="39" name="テキスト ボックス 38">
            <a:extLst>
              <a:ext uri="{FF2B5EF4-FFF2-40B4-BE49-F238E27FC236}">
                <a16:creationId xmlns:a16="http://schemas.microsoft.com/office/drawing/2014/main" id="{51305B95-6786-4005-8B2A-58718EF5D683}"/>
              </a:ext>
            </a:extLst>
          </p:cNvPr>
          <p:cNvSpPr txBox="1"/>
          <p:nvPr/>
        </p:nvSpPr>
        <p:spPr>
          <a:xfrm>
            <a:off x="5147310" y="4640716"/>
            <a:ext cx="2145030" cy="276999"/>
          </a:xfrm>
          <a:prstGeom prst="rect">
            <a:avLst/>
          </a:prstGeom>
          <a:noFill/>
        </p:spPr>
        <p:txBody>
          <a:bodyPr wrap="square" rtlCol="0">
            <a:spAutoFit/>
          </a:bodyPr>
          <a:lstStyle/>
          <a:p>
            <a:r>
              <a:rPr kumimoji="1" lang="ja-JP" altLang="en-US" sz="1200" dirty="0"/>
              <a:t>不足インバランス率 </a:t>
            </a:r>
            <a:r>
              <a:rPr kumimoji="1" lang="en-US" altLang="ja-JP" sz="1200" dirty="0"/>
              <a:t>[%]</a:t>
            </a:r>
            <a:endParaRPr kumimoji="1" lang="ja-JP" altLang="en-US" sz="1200" dirty="0"/>
          </a:p>
        </p:txBody>
      </p:sp>
      <p:sp>
        <p:nvSpPr>
          <p:cNvPr id="40" name="テキスト ボックス 39">
            <a:extLst>
              <a:ext uri="{FF2B5EF4-FFF2-40B4-BE49-F238E27FC236}">
                <a16:creationId xmlns:a16="http://schemas.microsoft.com/office/drawing/2014/main" id="{E89F6CC5-F254-4323-B34E-DE0D587C12C4}"/>
              </a:ext>
            </a:extLst>
          </p:cNvPr>
          <p:cNvSpPr txBox="1"/>
          <p:nvPr/>
        </p:nvSpPr>
        <p:spPr>
          <a:xfrm rot="19723933">
            <a:off x="8226738" y="4063821"/>
            <a:ext cx="2145030" cy="646331"/>
          </a:xfrm>
          <a:prstGeom prst="rect">
            <a:avLst/>
          </a:prstGeom>
          <a:noFill/>
        </p:spPr>
        <p:txBody>
          <a:bodyPr wrap="square" rtlCol="0">
            <a:spAutoFit/>
          </a:bodyPr>
          <a:lstStyle/>
          <a:p>
            <a:r>
              <a:rPr kumimoji="1" lang="ja-JP" altLang="en-US" sz="1200" dirty="0"/>
              <a:t>余剰イン</a:t>
            </a:r>
            <a:endParaRPr kumimoji="1" lang="en-US" altLang="ja-JP" sz="1200" dirty="0"/>
          </a:p>
          <a:p>
            <a:r>
              <a:rPr kumimoji="1" lang="ja-JP" altLang="en-US" sz="1200" dirty="0"/>
              <a:t>バランス</a:t>
            </a:r>
            <a:endParaRPr kumimoji="1" lang="en-US" altLang="ja-JP" sz="1200" dirty="0"/>
          </a:p>
          <a:p>
            <a:r>
              <a:rPr kumimoji="1" lang="ja-JP" altLang="en-US" sz="1200" dirty="0"/>
              <a:t>率 </a:t>
            </a:r>
            <a:r>
              <a:rPr kumimoji="1" lang="en-US" altLang="ja-JP" sz="1200" dirty="0"/>
              <a:t>[%]</a:t>
            </a:r>
            <a:endParaRPr kumimoji="1" lang="ja-JP" altLang="en-US" sz="1200" dirty="0"/>
          </a:p>
        </p:txBody>
      </p:sp>
      <p:sp>
        <p:nvSpPr>
          <p:cNvPr id="41" name="Google Shape;726;g10cc11267d0_0_495">
            <a:extLst>
              <a:ext uri="{FF2B5EF4-FFF2-40B4-BE49-F238E27FC236}">
                <a16:creationId xmlns:a16="http://schemas.microsoft.com/office/drawing/2014/main" id="{DCB64925-F80F-40D9-92B3-E828139DC63B}"/>
              </a:ext>
            </a:extLst>
          </p:cNvPr>
          <p:cNvSpPr/>
          <p:nvPr/>
        </p:nvSpPr>
        <p:spPr>
          <a:xfrm>
            <a:off x="5919714" y="1339394"/>
            <a:ext cx="293914" cy="863316"/>
          </a:xfrm>
          <a:prstGeom prst="downArrow">
            <a:avLst>
              <a:gd name="adj1" fmla="val 50000"/>
              <a:gd name="adj2" fmla="val 5000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 name="Google Shape;726;g10cc11267d0_0_495">
            <a:extLst>
              <a:ext uri="{FF2B5EF4-FFF2-40B4-BE49-F238E27FC236}">
                <a16:creationId xmlns:a16="http://schemas.microsoft.com/office/drawing/2014/main" id="{8BAB2E42-70F1-42B9-A7DD-A8CD0554A808}"/>
              </a:ext>
            </a:extLst>
          </p:cNvPr>
          <p:cNvSpPr/>
          <p:nvPr/>
        </p:nvSpPr>
        <p:spPr>
          <a:xfrm>
            <a:off x="7678315" y="1365162"/>
            <a:ext cx="293914" cy="1701506"/>
          </a:xfrm>
          <a:prstGeom prst="downArrow">
            <a:avLst>
              <a:gd name="adj1" fmla="val 50000"/>
              <a:gd name="adj2" fmla="val 5000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 name="テキスト ボックス 2">
            <a:extLst>
              <a:ext uri="{FF2B5EF4-FFF2-40B4-BE49-F238E27FC236}">
                <a16:creationId xmlns:a16="http://schemas.microsoft.com/office/drawing/2014/main" id="{F6D953A9-FF50-4C2E-AC94-CE44B19776DB}"/>
              </a:ext>
            </a:extLst>
          </p:cNvPr>
          <p:cNvSpPr txBox="1"/>
          <p:nvPr/>
        </p:nvSpPr>
        <p:spPr>
          <a:xfrm>
            <a:off x="5539364" y="942374"/>
            <a:ext cx="1093911" cy="338554"/>
          </a:xfrm>
          <a:prstGeom prst="rect">
            <a:avLst/>
          </a:prstGeom>
          <a:noFill/>
        </p:spPr>
        <p:txBody>
          <a:bodyPr wrap="square" rtlCol="0">
            <a:spAutoFit/>
          </a:bodyPr>
          <a:lstStyle/>
          <a:p>
            <a:r>
              <a:rPr kumimoji="1" lang="ja-JP" altLang="en-US" sz="1600" dirty="0">
                <a:solidFill>
                  <a:srgbClr val="00B0F0"/>
                </a:solidFill>
              </a:rPr>
              <a:t>余剰のみ</a:t>
            </a:r>
          </a:p>
        </p:txBody>
      </p:sp>
      <p:sp>
        <p:nvSpPr>
          <p:cNvPr id="44" name="テキスト ボックス 2">
            <a:extLst>
              <a:ext uri="{FF2B5EF4-FFF2-40B4-BE49-F238E27FC236}">
                <a16:creationId xmlns:a16="http://schemas.microsoft.com/office/drawing/2014/main" id="{BDE008F7-02A6-4E4B-8583-8670383E43E6}"/>
              </a:ext>
            </a:extLst>
          </p:cNvPr>
          <p:cNvSpPr txBox="1"/>
          <p:nvPr/>
        </p:nvSpPr>
        <p:spPr>
          <a:xfrm>
            <a:off x="7322171" y="978049"/>
            <a:ext cx="1093911" cy="338554"/>
          </a:xfrm>
          <a:prstGeom prst="rect">
            <a:avLst/>
          </a:prstGeom>
          <a:noFill/>
        </p:spPr>
        <p:txBody>
          <a:bodyPr wrap="square" rtlCol="0">
            <a:spAutoFit/>
          </a:bodyPr>
          <a:lstStyle/>
          <a:p>
            <a:r>
              <a:rPr kumimoji="1" lang="ja-JP" altLang="en-US" sz="1600" dirty="0">
                <a:solidFill>
                  <a:srgbClr val="00B0F0"/>
                </a:solidFill>
              </a:rPr>
              <a:t>不足のみ</a:t>
            </a:r>
          </a:p>
        </p:txBody>
      </p:sp>
      <p:grpSp>
        <p:nvGrpSpPr>
          <p:cNvPr id="34" name="グループ化 33">
            <a:extLst>
              <a:ext uri="{FF2B5EF4-FFF2-40B4-BE49-F238E27FC236}">
                <a16:creationId xmlns:a16="http://schemas.microsoft.com/office/drawing/2014/main" id="{36C8C90B-9C14-4215-993A-3B07C4688BB6}"/>
              </a:ext>
            </a:extLst>
          </p:cNvPr>
          <p:cNvGrpSpPr/>
          <p:nvPr/>
        </p:nvGrpSpPr>
        <p:grpSpPr>
          <a:xfrm>
            <a:off x="275122" y="3319626"/>
            <a:ext cx="3856929" cy="1150620"/>
            <a:chOff x="275122" y="3169920"/>
            <a:chExt cx="3856929" cy="1150620"/>
          </a:xfrm>
        </p:grpSpPr>
        <p:sp>
          <p:nvSpPr>
            <p:cNvPr id="18" name="TextBox 17">
              <a:extLst>
                <a:ext uri="{FF2B5EF4-FFF2-40B4-BE49-F238E27FC236}">
                  <a16:creationId xmlns:a16="http://schemas.microsoft.com/office/drawing/2014/main" id="{76808896-6F90-47CD-9AB3-565A9132A3CE}"/>
                </a:ext>
              </a:extLst>
            </p:cNvPr>
            <p:cNvSpPr txBox="1"/>
            <p:nvPr/>
          </p:nvSpPr>
          <p:spPr>
            <a:xfrm>
              <a:off x="275123" y="3251912"/>
              <a:ext cx="3856928" cy="1015663"/>
            </a:xfrm>
            <a:prstGeom prst="rect">
              <a:avLst/>
            </a:prstGeom>
            <a:noFill/>
          </p:spPr>
          <p:txBody>
            <a:bodyPr wrap="square">
              <a:spAutoFit/>
            </a:bodyPr>
            <a:lstStyle/>
            <a:p>
              <a:r>
                <a:rPr lang="ja-JP" altLang="en-US" sz="2000" b="1" dirty="0"/>
                <a:t>実際に発生しているインバランスに応じて、インバランス許容率を設定する必要がある</a:t>
              </a:r>
              <a:endParaRPr lang="en-US" altLang="ja-JP" sz="2000" b="1" dirty="0"/>
            </a:p>
          </p:txBody>
        </p:sp>
        <p:sp>
          <p:nvSpPr>
            <p:cNvPr id="33" name="四角形: 角を丸くする 32">
              <a:extLst>
                <a:ext uri="{FF2B5EF4-FFF2-40B4-BE49-F238E27FC236}">
                  <a16:creationId xmlns:a16="http://schemas.microsoft.com/office/drawing/2014/main" id="{30EB4EBF-DA0C-43A0-B5B2-51F8D98F43DE}"/>
                </a:ext>
              </a:extLst>
            </p:cNvPr>
            <p:cNvSpPr/>
            <p:nvPr/>
          </p:nvSpPr>
          <p:spPr>
            <a:xfrm>
              <a:off x="275122" y="3169920"/>
              <a:ext cx="3778717" cy="1150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42"/>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30" grpId="0"/>
      <p:bldP spid="41" grpId="0" animBg="1"/>
      <p:bldP spid="41" grpId="1" animBg="1"/>
      <p:bldP spid="42" grpId="0" animBg="1"/>
      <p:bldP spid="42" grpId="1" animBg="1"/>
      <p:bldP spid="43" grpId="0"/>
      <p:bldP spid="43" grpId="1"/>
      <p:bldP spid="44" grpId="0"/>
      <p:bldP spid="44"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48"/>
          <p:cNvSpPr txBox="1">
            <a:spLocks noGrp="1"/>
          </p:cNvSpPr>
          <p:nvPr>
            <p:ph type="body" idx="1"/>
          </p:nvPr>
        </p:nvSpPr>
        <p:spPr>
          <a:xfrm>
            <a:off x="628649" y="1369219"/>
            <a:ext cx="8051619" cy="3263400"/>
          </a:xfrm>
          <a:prstGeom prst="rect">
            <a:avLst/>
          </a:prstGeom>
          <a:noFill/>
          <a:ln>
            <a:noFill/>
          </a:ln>
        </p:spPr>
        <p:txBody>
          <a:bodyPr spcFirstLastPara="1" wrap="square" lIns="68575" tIns="34275" rIns="68575" bIns="34275" anchor="t" anchorCtr="0">
            <a:normAutofit/>
          </a:bodyPr>
          <a:lstStyle/>
          <a:p>
            <a:pPr>
              <a:lnSpc>
                <a:spcPct val="150000"/>
              </a:lnSpc>
              <a:buSzPct val="72072"/>
            </a:pPr>
            <a:r>
              <a:rPr lang="ja-JP" altLang="en-US" sz="2000" b="1" dirty="0"/>
              <a:t>インバランスを許容することでインバランス精算の際の手数料</a:t>
            </a:r>
            <a:r>
              <a:rPr lang="en-US" altLang="ja-JP" sz="2000" b="1" dirty="0"/>
              <a:t>Gas</a:t>
            </a:r>
            <a:r>
              <a:rPr lang="ja-JP" altLang="en-US" sz="2000" b="1" dirty="0"/>
              <a:t>を本取引以下に抑えられることが可能</a:t>
            </a:r>
            <a:endParaRPr lang="en-US" altLang="ja-JP" sz="2000" b="1" dirty="0"/>
          </a:p>
          <a:p>
            <a:pPr>
              <a:lnSpc>
                <a:spcPct val="150000"/>
              </a:lnSpc>
              <a:buSzPct val="72072"/>
            </a:pPr>
            <a:r>
              <a:rPr lang="ja-JP" altLang="en-US" sz="2000" b="1" dirty="0"/>
              <a:t>時間帯でインバランスの許容率を変動することが必要</a:t>
            </a:r>
            <a:endParaRPr sz="2000" b="1" dirty="0"/>
          </a:p>
        </p:txBody>
      </p:sp>
      <p:sp>
        <p:nvSpPr>
          <p:cNvPr id="733" name="Google Shape;733;p4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ltLang="ja-JP"/>
              <a:t>35</a:t>
            </a:fld>
            <a:endParaRPr/>
          </a:p>
        </p:txBody>
      </p:sp>
      <p:sp>
        <p:nvSpPr>
          <p:cNvPr id="734" name="Google Shape;734;p4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457200" lvl="0" indent="-317500" algn="l" rtl="0">
              <a:lnSpc>
                <a:spcPct val="90000"/>
              </a:lnSpc>
              <a:spcBef>
                <a:spcPts val="0"/>
              </a:spcBef>
              <a:spcAft>
                <a:spcPts val="0"/>
              </a:spcAft>
              <a:buSzPts val="1400"/>
              <a:buChar char="●"/>
            </a:pPr>
            <a:r>
              <a:rPr lang="ja-JP" dirty="0"/>
              <a:t>まとめ</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ja-JP"/>
              <a:t>総括</a:t>
            </a:r>
            <a:endParaRPr/>
          </a:p>
        </p:txBody>
      </p:sp>
      <p:sp>
        <p:nvSpPr>
          <p:cNvPr id="785" name="Google Shape;785;p6"/>
          <p:cNvSpPr txBox="1">
            <a:spLocks noGrp="1"/>
          </p:cNvSpPr>
          <p:nvPr>
            <p:ph type="body" idx="1"/>
          </p:nvPr>
        </p:nvSpPr>
        <p:spPr>
          <a:xfrm>
            <a:off x="214699" y="1280401"/>
            <a:ext cx="7886700" cy="1971025"/>
          </a:xfrm>
          <a:prstGeom prst="rect">
            <a:avLst/>
          </a:prstGeom>
          <a:noFill/>
          <a:ln>
            <a:noFill/>
          </a:ln>
        </p:spPr>
        <p:txBody>
          <a:bodyPr spcFirstLastPara="1" wrap="square" lIns="68575" tIns="34275" rIns="68575" bIns="34275" anchor="t" anchorCtr="0">
            <a:normAutofit fontScale="92500" lnSpcReduction="10000"/>
          </a:bodyPr>
          <a:lstStyle/>
          <a:p>
            <a:pPr marL="139700" lvl="0" indent="0" algn="ctr" rtl="0">
              <a:lnSpc>
                <a:spcPct val="90000"/>
              </a:lnSpc>
              <a:spcBef>
                <a:spcPts val="800"/>
              </a:spcBef>
              <a:spcAft>
                <a:spcPts val="0"/>
              </a:spcAft>
              <a:buClr>
                <a:schemeClr val="dk1"/>
              </a:buClr>
              <a:buSzPts val="1400"/>
              <a:buNone/>
            </a:pPr>
            <a:r>
              <a:rPr lang="en-US" altLang="ja-JP" sz="1800" dirty="0"/>
              <a:t>3</a:t>
            </a:r>
            <a:r>
              <a:rPr lang="ja-JP" altLang="en-US" sz="1800" dirty="0"/>
              <a:t>名の研究より</a:t>
            </a:r>
            <a:endParaRPr lang="en-US" altLang="ja-JP" sz="1800" dirty="0"/>
          </a:p>
          <a:p>
            <a:pPr marL="139700" lvl="0" indent="0" algn="ctr" rtl="0">
              <a:lnSpc>
                <a:spcPct val="90000"/>
              </a:lnSpc>
              <a:spcBef>
                <a:spcPts val="800"/>
              </a:spcBef>
              <a:spcAft>
                <a:spcPts val="0"/>
              </a:spcAft>
              <a:buClr>
                <a:schemeClr val="dk1"/>
              </a:buClr>
              <a:buSzPts val="1400"/>
              <a:buNone/>
            </a:pPr>
            <a:r>
              <a:rPr lang="ja-JP" altLang="en-US" sz="1800" dirty="0"/>
              <a:t>・ネットワークへの参加</a:t>
            </a:r>
            <a:endParaRPr lang="en-US" altLang="ja-JP" sz="1800" dirty="0"/>
          </a:p>
          <a:p>
            <a:pPr marL="139700" lvl="0" indent="0" algn="ctr" rtl="0">
              <a:lnSpc>
                <a:spcPct val="90000"/>
              </a:lnSpc>
              <a:spcBef>
                <a:spcPts val="800"/>
              </a:spcBef>
              <a:spcAft>
                <a:spcPts val="0"/>
              </a:spcAft>
              <a:buClr>
                <a:schemeClr val="dk1"/>
              </a:buClr>
              <a:buSzPts val="1400"/>
              <a:buNone/>
            </a:pPr>
            <a:r>
              <a:rPr lang="ja-JP" altLang="en-US" sz="1800" dirty="0"/>
              <a:t>・実用的なザラバ運用</a:t>
            </a:r>
            <a:endParaRPr lang="en-US" altLang="ja-JP" sz="1800" dirty="0"/>
          </a:p>
          <a:p>
            <a:pPr marL="139700" lvl="0" indent="0" algn="ctr" rtl="0">
              <a:lnSpc>
                <a:spcPct val="90000"/>
              </a:lnSpc>
              <a:spcBef>
                <a:spcPts val="800"/>
              </a:spcBef>
              <a:spcAft>
                <a:spcPts val="0"/>
              </a:spcAft>
              <a:buClr>
                <a:schemeClr val="dk1"/>
              </a:buClr>
              <a:buSzPts val="1400"/>
              <a:buNone/>
            </a:pPr>
            <a:r>
              <a:rPr lang="ja-JP" altLang="en-US" sz="1800" dirty="0"/>
              <a:t>・インバランス精算</a:t>
            </a:r>
            <a:endParaRPr lang="en-US" altLang="ja-JP" sz="1800" dirty="0"/>
          </a:p>
          <a:p>
            <a:pPr marL="139700" lvl="0" indent="0" algn="ctr" rtl="0">
              <a:lnSpc>
                <a:spcPct val="90000"/>
              </a:lnSpc>
              <a:spcBef>
                <a:spcPts val="800"/>
              </a:spcBef>
              <a:spcAft>
                <a:spcPts val="0"/>
              </a:spcAft>
              <a:buClr>
                <a:schemeClr val="dk1"/>
              </a:buClr>
              <a:buSzPts val="1400"/>
              <a:buNone/>
            </a:pPr>
            <a:r>
              <a:rPr lang="ja-JP" altLang="en-US" sz="1800" dirty="0"/>
              <a:t>すべての面において、手数料が現実的ではない</a:t>
            </a:r>
            <a:endParaRPr lang="en-US" altLang="ja-JP" sz="1800" dirty="0"/>
          </a:p>
          <a:p>
            <a:pPr marL="139700" lvl="0" indent="0" algn="ctr" rtl="0">
              <a:lnSpc>
                <a:spcPct val="90000"/>
              </a:lnSpc>
              <a:spcBef>
                <a:spcPts val="800"/>
              </a:spcBef>
              <a:spcAft>
                <a:spcPts val="0"/>
              </a:spcAft>
              <a:buClr>
                <a:schemeClr val="dk1"/>
              </a:buClr>
              <a:buSzPts val="1400"/>
              <a:buNone/>
            </a:pPr>
            <a:r>
              <a:rPr lang="ja-JP" altLang="en-US" sz="1800" dirty="0"/>
              <a:t>（サービスで得られる対価に見合っていない）</a:t>
            </a:r>
            <a:endParaRPr lang="en-US" altLang="ja-JP" sz="1800" dirty="0"/>
          </a:p>
        </p:txBody>
      </p:sp>
      <p:sp>
        <p:nvSpPr>
          <p:cNvPr id="786" name="Google Shape;786;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ltLang="ja-JP"/>
              <a:t>36</a:t>
            </a:fld>
            <a:endParaRPr/>
          </a:p>
        </p:txBody>
      </p:sp>
      <p:sp>
        <p:nvSpPr>
          <p:cNvPr id="6" name="TextBox 5">
            <a:extLst>
              <a:ext uri="{FF2B5EF4-FFF2-40B4-BE49-F238E27FC236}">
                <a16:creationId xmlns:a16="http://schemas.microsoft.com/office/drawing/2014/main" id="{3DD27CC9-37CE-45AF-AB9E-7672C31D36F6}"/>
              </a:ext>
            </a:extLst>
          </p:cNvPr>
          <p:cNvSpPr txBox="1"/>
          <p:nvPr/>
        </p:nvSpPr>
        <p:spPr>
          <a:xfrm>
            <a:off x="2045042" y="3725009"/>
            <a:ext cx="4572000" cy="535531"/>
          </a:xfrm>
          <a:prstGeom prst="rect">
            <a:avLst/>
          </a:prstGeom>
          <a:noFill/>
        </p:spPr>
        <p:txBody>
          <a:bodyPr wrap="square">
            <a:spAutoFit/>
          </a:bodyPr>
          <a:lstStyle/>
          <a:p>
            <a:pPr marL="139700" lvl="0" indent="0" algn="ctr" rtl="0">
              <a:lnSpc>
                <a:spcPct val="90000"/>
              </a:lnSpc>
              <a:spcBef>
                <a:spcPts val="800"/>
              </a:spcBef>
              <a:spcAft>
                <a:spcPts val="0"/>
              </a:spcAft>
              <a:buClr>
                <a:schemeClr val="dk1"/>
              </a:buClr>
              <a:buSzPts val="1400"/>
              <a:buNone/>
            </a:pPr>
            <a:r>
              <a:rPr lang="ja-JP" altLang="en-US" sz="1400" dirty="0"/>
              <a:t>現状のブロックチェーンプラットフォームを用いた</a:t>
            </a:r>
            <a:r>
              <a:rPr lang="en-US" altLang="ja-JP" sz="1400" dirty="0"/>
              <a:t>P2P</a:t>
            </a:r>
            <a:r>
              <a:rPr lang="ja-JP" altLang="en-US" sz="1400" dirty="0"/>
              <a:t>電力取引は</a:t>
            </a:r>
            <a:r>
              <a:rPr lang="ja-JP" altLang="en-US" sz="1800" dirty="0">
                <a:solidFill>
                  <a:srgbClr val="FF0000"/>
                </a:solidFill>
              </a:rPr>
              <a:t>非合理的</a:t>
            </a:r>
            <a:r>
              <a:rPr lang="ja-JP" altLang="en-US" sz="1400" dirty="0"/>
              <a:t>である</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21"/>
          <p:cNvSpPr txBox="1">
            <a:spLocks noGrp="1"/>
          </p:cNvSpPr>
          <p:nvPr>
            <p:ph type="body" idx="1"/>
          </p:nvPr>
        </p:nvSpPr>
        <p:spPr>
          <a:xfrm>
            <a:off x="628650" y="1640813"/>
            <a:ext cx="7886700" cy="3263400"/>
          </a:xfrm>
          <a:prstGeom prst="rect">
            <a:avLst/>
          </a:prstGeom>
          <a:noFill/>
          <a:ln>
            <a:noFill/>
          </a:ln>
        </p:spPr>
        <p:txBody>
          <a:bodyPr spcFirstLastPara="1" wrap="square" lIns="68575" tIns="34275" rIns="68575" bIns="34275" anchor="t" anchorCtr="0">
            <a:normAutofit/>
          </a:bodyPr>
          <a:lstStyle/>
          <a:p>
            <a:pPr marL="139700" lvl="0" indent="0" algn="ctr" rtl="0">
              <a:lnSpc>
                <a:spcPct val="90000"/>
              </a:lnSpc>
              <a:spcBef>
                <a:spcPts val="800"/>
              </a:spcBef>
              <a:spcAft>
                <a:spcPts val="0"/>
              </a:spcAft>
              <a:buSzPts val="1400"/>
              <a:buNone/>
            </a:pPr>
            <a:r>
              <a:rPr lang="ja-JP" sz="6600"/>
              <a:t>付録</a:t>
            </a:r>
            <a:endParaRPr/>
          </a:p>
        </p:txBody>
      </p:sp>
      <p:sp>
        <p:nvSpPr>
          <p:cNvPr id="798" name="Google Shape;798;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ltLang="ja-JP"/>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10f1e74c456_0_0"/>
          <p:cNvSpPr/>
          <p:nvPr/>
        </p:nvSpPr>
        <p:spPr>
          <a:xfrm>
            <a:off x="4789914" y="3086089"/>
            <a:ext cx="1434000" cy="852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10f1e74c456_0_0"/>
          <p:cNvSpPr/>
          <p:nvPr/>
        </p:nvSpPr>
        <p:spPr>
          <a:xfrm>
            <a:off x="1651018" y="3292572"/>
            <a:ext cx="1641600" cy="858837"/>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10f1e74c456_0_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ja-JP"/>
              <a:t>・背景/問題</a:t>
            </a:r>
            <a:endParaRPr/>
          </a:p>
        </p:txBody>
      </p:sp>
      <p:sp>
        <p:nvSpPr>
          <p:cNvPr id="293" name="Google Shape;293;g10f1e74c456_0_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38</a:t>
            </a:fld>
            <a:endParaRPr/>
          </a:p>
        </p:txBody>
      </p:sp>
      <p:sp>
        <p:nvSpPr>
          <p:cNvPr id="295" name="Google Shape;295;g10f1e74c456_0_0"/>
          <p:cNvSpPr txBox="1"/>
          <p:nvPr/>
        </p:nvSpPr>
        <p:spPr>
          <a:xfrm>
            <a:off x="5841275" y="1039450"/>
            <a:ext cx="12411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rgbClr val="000000"/>
                </a:solidFill>
                <a:latin typeface="Arial"/>
                <a:ea typeface="Arial"/>
                <a:cs typeface="Arial"/>
                <a:sym typeface="Arial"/>
              </a:rPr>
              <a:t>ザラ場方式</a:t>
            </a:r>
            <a:endParaRPr sz="1600" b="0" i="0" u="none" strike="noStrike" cap="none">
              <a:solidFill>
                <a:srgbClr val="000000"/>
              </a:solidFill>
              <a:latin typeface="Arial"/>
              <a:ea typeface="Arial"/>
              <a:cs typeface="Arial"/>
              <a:sym typeface="Arial"/>
            </a:endParaRPr>
          </a:p>
        </p:txBody>
      </p:sp>
      <p:sp>
        <p:nvSpPr>
          <p:cNvPr id="305" name="Google Shape;305;g10f1e74c456_0_0"/>
          <p:cNvSpPr/>
          <p:nvPr/>
        </p:nvSpPr>
        <p:spPr>
          <a:xfrm rot="5396228">
            <a:off x="2321635" y="2943535"/>
            <a:ext cx="300365" cy="251769"/>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g10f1e74c456_0_0"/>
          <p:cNvSpPr txBox="1"/>
          <p:nvPr/>
        </p:nvSpPr>
        <p:spPr>
          <a:xfrm>
            <a:off x="1647562" y="3311501"/>
            <a:ext cx="1641600" cy="83096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ja-JP" b="0" i="0" u="none" strike="noStrike" cap="none">
                <a:solidFill>
                  <a:srgbClr val="000000"/>
                </a:solidFill>
                <a:latin typeface="Arial"/>
                <a:ea typeface="Arial"/>
                <a:cs typeface="Arial"/>
                <a:sym typeface="Arial"/>
              </a:rPr>
              <a:t>定刻になったら</a:t>
            </a:r>
            <a:endParaRPr lang="en-US" altLang="ja-JP"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ja-JP" b="0" i="0" u="none" strike="noStrike" cap="none">
                <a:solidFill>
                  <a:srgbClr val="000000"/>
                </a:solidFill>
                <a:latin typeface="Arial"/>
                <a:ea typeface="Arial"/>
                <a:cs typeface="Arial"/>
                <a:sym typeface="Arial"/>
              </a:rPr>
              <a:t>全員まとめて</a:t>
            </a:r>
            <a:endParaRPr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ja-JP" b="0" i="0" u="none" strike="noStrike" cap="none">
                <a:solidFill>
                  <a:srgbClr val="000000"/>
                </a:solidFill>
                <a:latin typeface="Arial"/>
                <a:ea typeface="Arial"/>
                <a:cs typeface="Arial"/>
                <a:sym typeface="Arial"/>
              </a:rPr>
              <a:t>取引実行</a:t>
            </a:r>
            <a:endParaRPr b="0" i="0" u="none" strike="noStrike" cap="none" dirty="0">
              <a:solidFill>
                <a:srgbClr val="000000"/>
              </a:solidFill>
              <a:latin typeface="Arial"/>
              <a:ea typeface="Arial"/>
              <a:cs typeface="Arial"/>
              <a:sym typeface="Arial"/>
            </a:endParaRPr>
          </a:p>
        </p:txBody>
      </p:sp>
      <p:sp>
        <p:nvSpPr>
          <p:cNvPr id="312" name="Google Shape;312;g10f1e74c456_0_0"/>
          <p:cNvSpPr txBox="1"/>
          <p:nvPr/>
        </p:nvSpPr>
        <p:spPr>
          <a:xfrm>
            <a:off x="4686114" y="3219739"/>
            <a:ext cx="1641600" cy="585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ja-JP" sz="1300" b="0" i="0" u="none" strike="noStrike" cap="none">
                <a:solidFill>
                  <a:srgbClr val="000000"/>
                </a:solidFill>
                <a:latin typeface="Arial"/>
                <a:ea typeface="Arial"/>
                <a:cs typeface="Arial"/>
                <a:sym typeface="Arial"/>
              </a:rPr>
              <a:t>相互条件が揃い</a:t>
            </a:r>
            <a:endParaRPr sz="13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r>
              <a:rPr lang="ja-JP" sz="1300" b="0" i="0" u="none" strike="noStrike" cap="none">
                <a:solidFill>
                  <a:srgbClr val="000000"/>
                </a:solidFill>
                <a:latin typeface="Arial"/>
                <a:ea typeface="Arial"/>
                <a:cs typeface="Arial"/>
                <a:sym typeface="Arial"/>
              </a:rPr>
              <a:t>次第取引実行</a:t>
            </a:r>
            <a:endParaRPr sz="1300" b="0" i="0" u="none" strike="noStrike" cap="none" dirty="0">
              <a:solidFill>
                <a:srgbClr val="000000"/>
              </a:solidFill>
              <a:latin typeface="Arial"/>
              <a:ea typeface="Arial"/>
              <a:cs typeface="Arial"/>
              <a:sym typeface="Arial"/>
            </a:endParaRPr>
          </a:p>
        </p:txBody>
      </p:sp>
      <p:sp>
        <p:nvSpPr>
          <p:cNvPr id="313" name="Google Shape;313;g10f1e74c456_0_0"/>
          <p:cNvSpPr/>
          <p:nvPr/>
        </p:nvSpPr>
        <p:spPr>
          <a:xfrm>
            <a:off x="6828864" y="3086089"/>
            <a:ext cx="1434000" cy="852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g10f1e74c456_0_0"/>
          <p:cNvSpPr txBox="1"/>
          <p:nvPr/>
        </p:nvSpPr>
        <p:spPr>
          <a:xfrm>
            <a:off x="6725064" y="3219739"/>
            <a:ext cx="1641600" cy="585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ja-JP" sz="1300" b="0" i="0" u="none" strike="noStrike" cap="none">
                <a:solidFill>
                  <a:srgbClr val="000000"/>
                </a:solidFill>
                <a:latin typeface="Arial"/>
                <a:ea typeface="Arial"/>
                <a:cs typeface="Arial"/>
                <a:sym typeface="Arial"/>
              </a:rPr>
              <a:t>揃わなかった場合</a:t>
            </a:r>
            <a:endParaRPr sz="13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r>
              <a:rPr lang="ja-JP" sz="1300" b="0" i="0" u="none" strike="noStrike" cap="none">
                <a:solidFill>
                  <a:srgbClr val="000000"/>
                </a:solidFill>
                <a:latin typeface="Arial"/>
                <a:ea typeface="Arial"/>
                <a:cs typeface="Arial"/>
                <a:sym typeface="Arial"/>
              </a:rPr>
              <a:t>ストック</a:t>
            </a:r>
            <a:endParaRPr sz="1300" b="0" i="0" u="none" strike="noStrike" cap="none">
              <a:solidFill>
                <a:srgbClr val="000000"/>
              </a:solidFill>
              <a:latin typeface="Arial"/>
              <a:ea typeface="Arial"/>
              <a:cs typeface="Arial"/>
              <a:sym typeface="Arial"/>
            </a:endParaRPr>
          </a:p>
        </p:txBody>
      </p:sp>
      <p:sp>
        <p:nvSpPr>
          <p:cNvPr id="315" name="Google Shape;315;g10f1e74c456_0_0"/>
          <p:cNvSpPr/>
          <p:nvPr/>
        </p:nvSpPr>
        <p:spPr>
          <a:xfrm rot="5396228">
            <a:off x="6294837" y="2696532"/>
            <a:ext cx="342872" cy="243986"/>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g10f1e74c456_0_0"/>
          <p:cNvSpPr txBox="1"/>
          <p:nvPr/>
        </p:nvSpPr>
        <p:spPr>
          <a:xfrm>
            <a:off x="6177839" y="3262052"/>
            <a:ext cx="6864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a:solidFill>
                  <a:srgbClr val="000000"/>
                </a:solidFill>
                <a:latin typeface="Arial"/>
                <a:ea typeface="Arial"/>
                <a:cs typeface="Arial"/>
                <a:sym typeface="Arial"/>
              </a:rPr>
              <a:t>or</a:t>
            </a:r>
            <a:endParaRPr sz="1600" b="0" i="0" u="none" strike="noStrike" cap="none">
              <a:solidFill>
                <a:srgbClr val="000000"/>
              </a:solidFill>
              <a:latin typeface="Arial"/>
              <a:ea typeface="Arial"/>
              <a:cs typeface="Arial"/>
              <a:sym typeface="Arial"/>
            </a:endParaRPr>
          </a:p>
        </p:txBody>
      </p:sp>
      <p:grpSp>
        <p:nvGrpSpPr>
          <p:cNvPr id="2" name="グループ化 1">
            <a:extLst>
              <a:ext uri="{FF2B5EF4-FFF2-40B4-BE49-F238E27FC236}">
                <a16:creationId xmlns:a16="http://schemas.microsoft.com/office/drawing/2014/main" id="{5E5476AB-268C-8646-9DF5-B99E0011A429}"/>
              </a:ext>
            </a:extLst>
          </p:cNvPr>
          <p:cNvGrpSpPr/>
          <p:nvPr/>
        </p:nvGrpSpPr>
        <p:grpSpPr>
          <a:xfrm>
            <a:off x="1288225" y="1039450"/>
            <a:ext cx="2350800" cy="1777304"/>
            <a:chOff x="1288225" y="1039450"/>
            <a:chExt cx="2350800" cy="1777928"/>
          </a:xfrm>
        </p:grpSpPr>
        <p:sp>
          <p:nvSpPr>
            <p:cNvPr id="291" name="Google Shape;291;g10f1e74c456_0_0"/>
            <p:cNvSpPr/>
            <p:nvPr/>
          </p:nvSpPr>
          <p:spPr>
            <a:xfrm>
              <a:off x="1288225" y="1410475"/>
              <a:ext cx="2350800" cy="1406903"/>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10f1e74c456_0_0"/>
            <p:cNvSpPr txBox="1"/>
            <p:nvPr/>
          </p:nvSpPr>
          <p:spPr>
            <a:xfrm>
              <a:off x="1871225" y="1039450"/>
              <a:ext cx="12411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rgbClr val="000000"/>
                  </a:solidFill>
                  <a:latin typeface="Arial"/>
                  <a:ea typeface="Arial"/>
                  <a:cs typeface="Arial"/>
                  <a:sym typeface="Arial"/>
                </a:rPr>
                <a:t>板寄せ方式</a:t>
              </a:r>
              <a:endParaRPr sz="1600" b="0" i="0" u="none" strike="noStrike" cap="none">
                <a:solidFill>
                  <a:srgbClr val="000000"/>
                </a:solidFill>
                <a:latin typeface="Arial"/>
                <a:ea typeface="Arial"/>
                <a:cs typeface="Arial"/>
                <a:sym typeface="Arial"/>
              </a:endParaRPr>
            </a:p>
          </p:txBody>
        </p:sp>
        <p:pic>
          <p:nvPicPr>
            <p:cNvPr id="296" name="Google Shape;296;g10f1e74c456_0_0" descr="ユーザー 単色塗りつぶし"/>
            <p:cNvPicPr preferRelativeResize="0"/>
            <p:nvPr/>
          </p:nvPicPr>
          <p:blipFill rotWithShape="1">
            <a:blip r:embed="rId3">
              <a:alphaModFix/>
            </a:blip>
            <a:srcRect/>
            <a:stretch/>
          </p:blipFill>
          <p:spPr>
            <a:xfrm>
              <a:off x="1423900" y="1439090"/>
              <a:ext cx="447325" cy="431101"/>
            </a:xfrm>
            <a:prstGeom prst="rect">
              <a:avLst/>
            </a:prstGeom>
            <a:noFill/>
            <a:ln>
              <a:noFill/>
            </a:ln>
          </p:spPr>
        </p:pic>
        <p:pic>
          <p:nvPicPr>
            <p:cNvPr id="299" name="Google Shape;299;g10f1e74c456_0_0" descr="ユーザー 単色塗りつぶし"/>
            <p:cNvPicPr preferRelativeResize="0"/>
            <p:nvPr/>
          </p:nvPicPr>
          <p:blipFill rotWithShape="1">
            <a:blip r:embed="rId3">
              <a:alphaModFix/>
            </a:blip>
            <a:srcRect/>
            <a:stretch/>
          </p:blipFill>
          <p:spPr>
            <a:xfrm>
              <a:off x="2977056" y="2300929"/>
              <a:ext cx="439625" cy="437820"/>
            </a:xfrm>
            <a:prstGeom prst="rect">
              <a:avLst/>
            </a:prstGeom>
            <a:noFill/>
            <a:ln>
              <a:noFill/>
            </a:ln>
          </p:spPr>
        </p:pic>
        <p:sp>
          <p:nvSpPr>
            <p:cNvPr id="300" name="Google Shape;300;g10f1e74c456_0_0"/>
            <p:cNvSpPr txBox="1"/>
            <p:nvPr/>
          </p:nvSpPr>
          <p:spPr>
            <a:xfrm>
              <a:off x="2148900" y="1986785"/>
              <a:ext cx="555485" cy="400079"/>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取引</a:t>
              </a:r>
              <a:endParaRPr sz="1400" b="0" i="0" u="none" strike="noStrike" cap="none" dirty="0">
                <a:solidFill>
                  <a:srgbClr val="000000"/>
                </a:solidFill>
                <a:latin typeface="Arial"/>
                <a:ea typeface="Arial"/>
                <a:cs typeface="Arial"/>
                <a:sym typeface="Arial"/>
              </a:endParaRPr>
            </a:p>
          </p:txBody>
        </p:sp>
        <p:sp>
          <p:nvSpPr>
            <p:cNvPr id="301" name="Google Shape;301;g10f1e74c456_0_0"/>
            <p:cNvSpPr/>
            <p:nvPr/>
          </p:nvSpPr>
          <p:spPr>
            <a:xfrm rot="2227592">
              <a:off x="1961179" y="1757392"/>
              <a:ext cx="267903" cy="188222"/>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g10f1e74c456_0_0"/>
            <p:cNvSpPr/>
            <p:nvPr/>
          </p:nvSpPr>
          <p:spPr>
            <a:xfrm rot="19730288">
              <a:off x="1951042" y="2425763"/>
              <a:ext cx="267848" cy="188152"/>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g10f1e74c456_0_0"/>
            <p:cNvSpPr/>
            <p:nvPr/>
          </p:nvSpPr>
          <p:spPr>
            <a:xfrm rot="8296229">
              <a:off x="2702085" y="1757365"/>
              <a:ext cx="267722" cy="188272"/>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g10f1e74c456_0_0"/>
            <p:cNvSpPr/>
            <p:nvPr/>
          </p:nvSpPr>
          <p:spPr>
            <a:xfrm rot="13046840">
              <a:off x="2679505" y="2425694"/>
              <a:ext cx="267914" cy="18829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g10f1e74c456_0_0"/>
            <p:cNvSpPr txBox="1"/>
            <p:nvPr/>
          </p:nvSpPr>
          <p:spPr>
            <a:xfrm>
              <a:off x="1357724" y="1946535"/>
              <a:ext cx="7232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売り手</a:t>
              </a:r>
              <a:endParaRPr sz="1400" b="0" i="0" u="none" strike="noStrike" cap="none" dirty="0">
                <a:solidFill>
                  <a:srgbClr val="000000"/>
                </a:solidFill>
                <a:latin typeface="Arial"/>
                <a:ea typeface="Arial"/>
                <a:cs typeface="Arial"/>
                <a:sym typeface="Arial"/>
              </a:endParaRPr>
            </a:p>
          </p:txBody>
        </p:sp>
        <p:sp>
          <p:nvSpPr>
            <p:cNvPr id="318" name="Google Shape;318;g10f1e74c456_0_0"/>
            <p:cNvSpPr txBox="1"/>
            <p:nvPr/>
          </p:nvSpPr>
          <p:spPr>
            <a:xfrm>
              <a:off x="2849526" y="1993231"/>
              <a:ext cx="7232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買い手</a:t>
              </a:r>
              <a:endParaRPr sz="1400" b="0" i="0" u="none" strike="noStrike" cap="none">
                <a:solidFill>
                  <a:srgbClr val="000000"/>
                </a:solidFill>
                <a:latin typeface="Arial"/>
                <a:ea typeface="Arial"/>
                <a:cs typeface="Arial"/>
                <a:sym typeface="Arial"/>
              </a:endParaRPr>
            </a:p>
          </p:txBody>
        </p:sp>
      </p:grpSp>
      <p:pic>
        <p:nvPicPr>
          <p:cNvPr id="36" name="Google Shape;296;g10f1e74c456_0_0" descr="ユーザー 単色塗りつぶし">
            <a:extLst>
              <a:ext uri="{FF2B5EF4-FFF2-40B4-BE49-F238E27FC236}">
                <a16:creationId xmlns:a16="http://schemas.microsoft.com/office/drawing/2014/main" id="{3DC108C5-B4EF-EE45-9796-4B70631183A8}"/>
              </a:ext>
            </a:extLst>
          </p:cNvPr>
          <p:cNvPicPr preferRelativeResize="0"/>
          <p:nvPr/>
        </p:nvPicPr>
        <p:blipFill rotWithShape="1">
          <a:blip r:embed="rId3">
            <a:alphaModFix/>
          </a:blip>
          <a:srcRect/>
          <a:stretch/>
        </p:blipFill>
        <p:spPr>
          <a:xfrm>
            <a:off x="1506775" y="2289679"/>
            <a:ext cx="447325" cy="431101"/>
          </a:xfrm>
          <a:prstGeom prst="rect">
            <a:avLst/>
          </a:prstGeom>
          <a:noFill/>
          <a:ln>
            <a:noFill/>
          </a:ln>
        </p:spPr>
      </p:pic>
      <p:pic>
        <p:nvPicPr>
          <p:cNvPr id="37" name="Google Shape;296;g10f1e74c456_0_0" descr="ユーザー 単色塗りつぶし">
            <a:extLst>
              <a:ext uri="{FF2B5EF4-FFF2-40B4-BE49-F238E27FC236}">
                <a16:creationId xmlns:a16="http://schemas.microsoft.com/office/drawing/2014/main" id="{4DCBBAE0-D51B-AD41-9D1E-558F6C258649}"/>
              </a:ext>
            </a:extLst>
          </p:cNvPr>
          <p:cNvPicPr preferRelativeResize="0"/>
          <p:nvPr/>
        </p:nvPicPr>
        <p:blipFill rotWithShape="1">
          <a:blip r:embed="rId3">
            <a:alphaModFix/>
          </a:blip>
          <a:srcRect/>
          <a:stretch/>
        </p:blipFill>
        <p:spPr>
          <a:xfrm>
            <a:off x="2998189" y="1476574"/>
            <a:ext cx="447325" cy="431101"/>
          </a:xfrm>
          <a:prstGeom prst="rect">
            <a:avLst/>
          </a:prstGeom>
          <a:noFill/>
          <a:ln>
            <a:noFill/>
          </a:ln>
        </p:spPr>
      </p:pic>
      <p:grpSp>
        <p:nvGrpSpPr>
          <p:cNvPr id="38" name="グループ化 37">
            <a:extLst>
              <a:ext uri="{FF2B5EF4-FFF2-40B4-BE49-F238E27FC236}">
                <a16:creationId xmlns:a16="http://schemas.microsoft.com/office/drawing/2014/main" id="{5E211C0D-3AA6-C04C-943D-6E9014B32CF7}"/>
              </a:ext>
            </a:extLst>
          </p:cNvPr>
          <p:cNvGrpSpPr/>
          <p:nvPr/>
        </p:nvGrpSpPr>
        <p:grpSpPr>
          <a:xfrm>
            <a:off x="5327856" y="1410345"/>
            <a:ext cx="2350800" cy="1093193"/>
            <a:chOff x="1288225" y="1410475"/>
            <a:chExt cx="2350800" cy="1093577"/>
          </a:xfrm>
        </p:grpSpPr>
        <p:sp>
          <p:nvSpPr>
            <p:cNvPr id="39" name="Google Shape;291;g10f1e74c456_0_0">
              <a:extLst>
                <a:ext uri="{FF2B5EF4-FFF2-40B4-BE49-F238E27FC236}">
                  <a16:creationId xmlns:a16="http://schemas.microsoft.com/office/drawing/2014/main" id="{94BE7844-A44A-0B4D-A8AA-5A3403817FEB}"/>
                </a:ext>
              </a:extLst>
            </p:cNvPr>
            <p:cNvSpPr/>
            <p:nvPr/>
          </p:nvSpPr>
          <p:spPr>
            <a:xfrm>
              <a:off x="1288225" y="1410475"/>
              <a:ext cx="2350800" cy="1093577"/>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 name="Google Shape;296;g10f1e74c456_0_0" descr="ユーザー 単色塗りつぶし">
              <a:extLst>
                <a:ext uri="{FF2B5EF4-FFF2-40B4-BE49-F238E27FC236}">
                  <a16:creationId xmlns:a16="http://schemas.microsoft.com/office/drawing/2014/main" id="{901DA764-B6F7-CC48-BC9B-1B0F09FB4BD7}"/>
                </a:ext>
              </a:extLst>
            </p:cNvPr>
            <p:cNvPicPr preferRelativeResize="0"/>
            <p:nvPr/>
          </p:nvPicPr>
          <p:blipFill rotWithShape="1">
            <a:blip r:embed="rId3">
              <a:alphaModFix/>
            </a:blip>
            <a:srcRect/>
            <a:stretch/>
          </p:blipFill>
          <p:spPr>
            <a:xfrm>
              <a:off x="1423900" y="1439090"/>
              <a:ext cx="447325" cy="431101"/>
            </a:xfrm>
            <a:prstGeom prst="rect">
              <a:avLst/>
            </a:prstGeom>
            <a:noFill/>
            <a:ln>
              <a:noFill/>
            </a:ln>
          </p:spPr>
        </p:pic>
        <p:pic>
          <p:nvPicPr>
            <p:cNvPr id="42" name="Google Shape;299;g10f1e74c456_0_0" descr="ユーザー 単色塗りつぶし">
              <a:extLst>
                <a:ext uri="{FF2B5EF4-FFF2-40B4-BE49-F238E27FC236}">
                  <a16:creationId xmlns:a16="http://schemas.microsoft.com/office/drawing/2014/main" id="{B58FD70F-C252-6D40-B98B-EE1B9854EAAE}"/>
                </a:ext>
              </a:extLst>
            </p:cNvPr>
            <p:cNvPicPr preferRelativeResize="0"/>
            <p:nvPr/>
          </p:nvPicPr>
          <p:blipFill rotWithShape="1">
            <a:blip r:embed="rId3">
              <a:alphaModFix/>
            </a:blip>
            <a:srcRect/>
            <a:stretch/>
          </p:blipFill>
          <p:spPr>
            <a:xfrm>
              <a:off x="2963822" y="1537290"/>
              <a:ext cx="439625" cy="437820"/>
            </a:xfrm>
            <a:prstGeom prst="rect">
              <a:avLst/>
            </a:prstGeom>
            <a:noFill/>
            <a:ln>
              <a:noFill/>
            </a:ln>
          </p:spPr>
        </p:pic>
        <p:sp>
          <p:nvSpPr>
            <p:cNvPr id="43" name="Google Shape;300;g10f1e74c456_0_0">
              <a:extLst>
                <a:ext uri="{FF2B5EF4-FFF2-40B4-BE49-F238E27FC236}">
                  <a16:creationId xmlns:a16="http://schemas.microsoft.com/office/drawing/2014/main" id="{3F3198E6-1337-354E-9703-8AC6CD5F1731}"/>
                </a:ext>
              </a:extLst>
            </p:cNvPr>
            <p:cNvSpPr txBox="1"/>
            <p:nvPr/>
          </p:nvSpPr>
          <p:spPr>
            <a:xfrm>
              <a:off x="2148900" y="1986785"/>
              <a:ext cx="555485" cy="400079"/>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取引</a:t>
              </a:r>
              <a:endParaRPr sz="1400" b="0" i="0" u="none" strike="noStrike" cap="none" dirty="0">
                <a:solidFill>
                  <a:srgbClr val="000000"/>
                </a:solidFill>
                <a:latin typeface="Arial"/>
                <a:ea typeface="Arial"/>
                <a:cs typeface="Arial"/>
                <a:sym typeface="Arial"/>
              </a:endParaRPr>
            </a:p>
          </p:txBody>
        </p:sp>
        <p:sp>
          <p:nvSpPr>
            <p:cNvPr id="44" name="Google Shape;301;g10f1e74c456_0_0">
              <a:extLst>
                <a:ext uri="{FF2B5EF4-FFF2-40B4-BE49-F238E27FC236}">
                  <a16:creationId xmlns:a16="http://schemas.microsoft.com/office/drawing/2014/main" id="{0BA0AE3C-47AF-5346-B6FA-B3E451AF7C22}"/>
                </a:ext>
              </a:extLst>
            </p:cNvPr>
            <p:cNvSpPr/>
            <p:nvPr/>
          </p:nvSpPr>
          <p:spPr>
            <a:xfrm rot="2227592">
              <a:off x="1961179" y="1757392"/>
              <a:ext cx="267903" cy="188222"/>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303;g10f1e74c456_0_0">
              <a:extLst>
                <a:ext uri="{FF2B5EF4-FFF2-40B4-BE49-F238E27FC236}">
                  <a16:creationId xmlns:a16="http://schemas.microsoft.com/office/drawing/2014/main" id="{7CE33721-7997-2243-878D-D539DD75BBA0}"/>
                </a:ext>
              </a:extLst>
            </p:cNvPr>
            <p:cNvSpPr/>
            <p:nvPr/>
          </p:nvSpPr>
          <p:spPr>
            <a:xfrm rot="8296229">
              <a:off x="2702085" y="1757365"/>
              <a:ext cx="267722" cy="188272"/>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8" name="Google Shape;317;g10f1e74c456_0_0">
              <a:extLst>
                <a:ext uri="{FF2B5EF4-FFF2-40B4-BE49-F238E27FC236}">
                  <a16:creationId xmlns:a16="http://schemas.microsoft.com/office/drawing/2014/main" id="{CBD7C10A-59DF-3241-930C-AC5684C2ED08}"/>
                </a:ext>
              </a:extLst>
            </p:cNvPr>
            <p:cNvSpPr txBox="1"/>
            <p:nvPr/>
          </p:nvSpPr>
          <p:spPr>
            <a:xfrm>
              <a:off x="1357724" y="1946535"/>
              <a:ext cx="7232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売り手</a:t>
              </a:r>
              <a:endParaRPr sz="1400" b="0" i="0" u="none" strike="noStrike" cap="none" dirty="0">
                <a:solidFill>
                  <a:srgbClr val="000000"/>
                </a:solidFill>
                <a:latin typeface="Arial"/>
                <a:ea typeface="Arial"/>
                <a:cs typeface="Arial"/>
                <a:sym typeface="Arial"/>
              </a:endParaRPr>
            </a:p>
          </p:txBody>
        </p:sp>
        <p:sp>
          <p:nvSpPr>
            <p:cNvPr id="49" name="Google Shape;318;g10f1e74c456_0_0">
              <a:extLst>
                <a:ext uri="{FF2B5EF4-FFF2-40B4-BE49-F238E27FC236}">
                  <a16:creationId xmlns:a16="http://schemas.microsoft.com/office/drawing/2014/main" id="{24040B93-F52D-084B-8B0C-E4B771917913}"/>
                </a:ext>
              </a:extLst>
            </p:cNvPr>
            <p:cNvSpPr txBox="1"/>
            <p:nvPr/>
          </p:nvSpPr>
          <p:spPr>
            <a:xfrm>
              <a:off x="2849526" y="1993231"/>
              <a:ext cx="7232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買い手</a:t>
              </a:r>
              <a:endParaRPr sz="1400" b="0" i="0" u="none" strike="noStrike" cap="none">
                <a:solidFill>
                  <a:srgbClr val="000000"/>
                </a:solidFill>
                <a:latin typeface="Arial"/>
                <a:ea typeface="Arial"/>
                <a:cs typeface="Arial"/>
                <a:sym typeface="Arial"/>
              </a:endParaRPr>
            </a:p>
          </p:txBody>
        </p:sp>
      </p:grpSp>
      <p:sp>
        <p:nvSpPr>
          <p:cNvPr id="51" name="テキスト ボックス 50">
            <a:extLst>
              <a:ext uri="{FF2B5EF4-FFF2-40B4-BE49-F238E27FC236}">
                <a16:creationId xmlns:a16="http://schemas.microsoft.com/office/drawing/2014/main" id="{225FF6E0-B7EA-824D-AA73-3A4AB024D36A}"/>
              </a:ext>
            </a:extLst>
          </p:cNvPr>
          <p:cNvSpPr txBox="1"/>
          <p:nvPr/>
        </p:nvSpPr>
        <p:spPr>
          <a:xfrm>
            <a:off x="2080643" y="4130598"/>
            <a:ext cx="5501137" cy="713080"/>
          </a:xfrm>
          <a:prstGeom prst="rect">
            <a:avLst/>
          </a:prstGeom>
          <a:noFill/>
        </p:spPr>
        <p:txBody>
          <a:bodyPr wrap="square">
            <a:spAutoFit/>
          </a:bodyPr>
          <a:lstStyle/>
          <a:p>
            <a:pPr lvl="0">
              <a:lnSpc>
                <a:spcPct val="200000"/>
              </a:lnSpc>
              <a:buSzPts val="3600"/>
            </a:pPr>
            <a:r>
              <a:rPr lang="ja-JP" altLang="en-US" sz="2400" b="1" i="0" u="none" strike="noStrike" cap="none">
                <a:solidFill>
                  <a:srgbClr val="C00000"/>
                </a:solidFill>
                <a:latin typeface="Arial"/>
                <a:ea typeface="Arial"/>
                <a:cs typeface="Arial"/>
                <a:sym typeface="Arial"/>
              </a:rPr>
              <a:t>板寄せの取引数</a:t>
            </a:r>
            <a:r>
              <a:rPr lang="en-US" altLang="ja-JP" sz="2400" b="1" i="0" u="none" strike="noStrike" cap="none" dirty="0">
                <a:solidFill>
                  <a:srgbClr val="C00000"/>
                </a:solidFill>
                <a:latin typeface="Arial"/>
                <a:ea typeface="Arial"/>
                <a:cs typeface="Arial"/>
                <a:sym typeface="Arial"/>
              </a:rPr>
              <a:t> </a:t>
            </a:r>
            <a:r>
              <a:rPr lang="ja-JP" altLang="en-US" sz="2400" b="1" i="0" u="none" strike="noStrike" cap="none">
                <a:solidFill>
                  <a:srgbClr val="C00000"/>
                </a:solidFill>
                <a:latin typeface="Arial"/>
                <a:ea typeface="Arial"/>
                <a:cs typeface="Arial"/>
                <a:sym typeface="Arial"/>
              </a:rPr>
              <a:t>＜</a:t>
            </a:r>
            <a:r>
              <a:rPr lang="en-US" altLang="ja-JP" sz="2000" b="1" dirty="0">
                <a:solidFill>
                  <a:srgbClr val="C00000"/>
                </a:solidFill>
              </a:rPr>
              <a:t> </a:t>
            </a:r>
            <a:r>
              <a:rPr lang="ja-JP" altLang="en-US" sz="2400" b="1">
                <a:solidFill>
                  <a:srgbClr val="C00000"/>
                </a:solidFill>
              </a:rPr>
              <a:t>ザラ場の取引数　</a:t>
            </a:r>
            <a:r>
              <a:rPr lang="ja-JP" altLang="en-US" sz="2400" b="1" i="0" u="none" strike="noStrike" cap="none">
                <a:solidFill>
                  <a:srgbClr val="C00000"/>
                </a:solidFill>
                <a:latin typeface="Arial"/>
                <a:ea typeface="Arial"/>
                <a:cs typeface="Arial"/>
                <a:sym typeface="Arial"/>
              </a:rPr>
              <a:t>　</a:t>
            </a:r>
            <a:endParaRPr lang="ja-JP" altLang="en-US" sz="2000" b="1" i="0" u="none" strike="noStrike" cap="none" dirty="0">
              <a:solidFill>
                <a:srgbClr val="C00000"/>
              </a:solidFill>
              <a:latin typeface="Arial"/>
              <a:ea typeface="Arial"/>
              <a:cs typeface="Arial"/>
              <a:sym typeface="Arial"/>
            </a:endParaRPr>
          </a:p>
        </p:txBody>
      </p:sp>
    </p:spTree>
    <p:extLst>
      <p:ext uri="{BB962C8B-B14F-4D97-AF65-F5344CB8AC3E}">
        <p14:creationId xmlns:p14="http://schemas.microsoft.com/office/powerpoint/2010/main" val="521997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105CBF9-B8EB-4B7A-BE07-49AB423ECA68}"/>
              </a:ext>
            </a:extLst>
          </p:cNvPr>
          <p:cNvSpPr/>
          <p:nvPr/>
        </p:nvSpPr>
        <p:spPr>
          <a:xfrm>
            <a:off x="220257" y="1171074"/>
            <a:ext cx="6283308" cy="387008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Google Shape;183;g10dc9aff81a_0_164"/>
          <p:cNvSpPr txBox="1">
            <a:spLocks noGrp="1"/>
          </p:cNvSpPr>
          <p:nvPr>
            <p:ph type="title"/>
          </p:nvPr>
        </p:nvSpPr>
        <p:spPr>
          <a:xfrm>
            <a:off x="628650" y="273844"/>
            <a:ext cx="81756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altLang="en-US" dirty="0"/>
              <a:t>ブロックチェーンとは</a:t>
            </a:r>
            <a:r>
              <a:rPr lang="en-US" altLang="ja-JP" dirty="0"/>
              <a:t>-</a:t>
            </a:r>
            <a:r>
              <a:rPr lang="ja-JP" altLang="en-US" dirty="0"/>
              <a:t> 取引</a:t>
            </a:r>
          </a:p>
        </p:txBody>
      </p:sp>
      <p:pic>
        <p:nvPicPr>
          <p:cNvPr id="10" name="図 9" descr="ダイアグラム&#10;&#10;自動的に生成された説明">
            <a:extLst>
              <a:ext uri="{FF2B5EF4-FFF2-40B4-BE49-F238E27FC236}">
                <a16:creationId xmlns:a16="http://schemas.microsoft.com/office/drawing/2014/main" id="{5BFD0303-8BC6-6740-B406-B7CE846E6BB7}"/>
              </a:ext>
            </a:extLst>
          </p:cNvPr>
          <p:cNvPicPr>
            <a:picLocks noChangeAspect="1"/>
          </p:cNvPicPr>
          <p:nvPr/>
        </p:nvPicPr>
        <p:blipFill>
          <a:blip r:embed="rId3"/>
          <a:stretch>
            <a:fillRect/>
          </a:stretch>
        </p:blipFill>
        <p:spPr>
          <a:xfrm>
            <a:off x="401970" y="1517097"/>
            <a:ext cx="6082684" cy="3499219"/>
          </a:xfrm>
          <a:prstGeom prst="rect">
            <a:avLst/>
          </a:prstGeom>
          <a:noFill/>
        </p:spPr>
      </p:pic>
      <p:sp>
        <p:nvSpPr>
          <p:cNvPr id="11" name="Google Shape;182;g10dc9aff81a_0_164">
            <a:extLst>
              <a:ext uri="{FF2B5EF4-FFF2-40B4-BE49-F238E27FC236}">
                <a16:creationId xmlns:a16="http://schemas.microsoft.com/office/drawing/2014/main" id="{6786E59C-18B4-3049-AA33-861AE643CB3F}"/>
              </a:ext>
            </a:extLst>
          </p:cNvPr>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39</a:t>
            </a:fld>
            <a:endParaRPr/>
          </a:p>
        </p:txBody>
      </p:sp>
      <p:pic>
        <p:nvPicPr>
          <p:cNvPr id="13" name="Google Shape;876;g10cc11267d0_0_84" descr="ユーザー 単色塗りつぶし">
            <a:extLst>
              <a:ext uri="{FF2B5EF4-FFF2-40B4-BE49-F238E27FC236}">
                <a16:creationId xmlns:a16="http://schemas.microsoft.com/office/drawing/2014/main" id="{F6D21BAE-BEC6-2443-BD47-2426C96C3EBB}"/>
              </a:ext>
            </a:extLst>
          </p:cNvPr>
          <p:cNvPicPr preferRelativeResize="0"/>
          <p:nvPr/>
        </p:nvPicPr>
        <p:blipFill rotWithShape="1">
          <a:blip r:embed="rId4">
            <a:alphaModFix/>
          </a:blip>
          <a:srcRect/>
          <a:stretch/>
        </p:blipFill>
        <p:spPr>
          <a:xfrm>
            <a:off x="7397908" y="3592187"/>
            <a:ext cx="847470" cy="801261"/>
          </a:xfrm>
          <a:prstGeom prst="rect">
            <a:avLst/>
          </a:prstGeom>
          <a:noFill/>
          <a:ln>
            <a:noFill/>
          </a:ln>
        </p:spPr>
      </p:pic>
      <p:sp>
        <p:nvSpPr>
          <p:cNvPr id="5" name="テキスト ボックス 4">
            <a:extLst>
              <a:ext uri="{FF2B5EF4-FFF2-40B4-BE49-F238E27FC236}">
                <a16:creationId xmlns:a16="http://schemas.microsoft.com/office/drawing/2014/main" id="{97C3CF79-FC7E-4640-9D10-700636E64B3F}"/>
              </a:ext>
            </a:extLst>
          </p:cNvPr>
          <p:cNvSpPr txBox="1"/>
          <p:nvPr/>
        </p:nvSpPr>
        <p:spPr>
          <a:xfrm>
            <a:off x="6445824" y="4333117"/>
            <a:ext cx="2698176" cy="523220"/>
          </a:xfrm>
          <a:prstGeom prst="rect">
            <a:avLst/>
          </a:prstGeom>
          <a:noFill/>
        </p:spPr>
        <p:txBody>
          <a:bodyPr wrap="none" rtlCol="0">
            <a:spAutoFit/>
          </a:bodyPr>
          <a:lstStyle/>
          <a:p>
            <a:pPr algn="ctr"/>
            <a:r>
              <a:rPr kumimoji="1" lang="ja-JP" altLang="en-US" dirty="0"/>
              <a:t>ネットワークに記録するための</a:t>
            </a:r>
            <a:endParaRPr kumimoji="1" lang="en-US" altLang="ja-JP" dirty="0"/>
          </a:p>
          <a:p>
            <a:pPr algn="ctr"/>
            <a:r>
              <a:rPr kumimoji="1" lang="ja-JP" altLang="en-US" dirty="0"/>
              <a:t>計算資源を提供</a:t>
            </a:r>
          </a:p>
        </p:txBody>
      </p:sp>
      <p:pic>
        <p:nvPicPr>
          <p:cNvPr id="15" name="Google Shape;876;g10cc11267d0_0_84" descr="ユーザー 単色塗りつぶし">
            <a:extLst>
              <a:ext uri="{FF2B5EF4-FFF2-40B4-BE49-F238E27FC236}">
                <a16:creationId xmlns:a16="http://schemas.microsoft.com/office/drawing/2014/main" id="{ECBFE162-7E58-EE45-8633-C6EAB360012F}"/>
              </a:ext>
            </a:extLst>
          </p:cNvPr>
          <p:cNvPicPr preferRelativeResize="0"/>
          <p:nvPr/>
        </p:nvPicPr>
        <p:blipFill rotWithShape="1">
          <a:blip r:embed="rId4">
            <a:alphaModFix/>
          </a:blip>
          <a:srcRect/>
          <a:stretch/>
        </p:blipFill>
        <p:spPr>
          <a:xfrm>
            <a:off x="7376136" y="1365752"/>
            <a:ext cx="847470" cy="801261"/>
          </a:xfrm>
          <a:prstGeom prst="rect">
            <a:avLst/>
          </a:prstGeom>
          <a:noFill/>
          <a:ln>
            <a:noFill/>
          </a:ln>
        </p:spPr>
      </p:pic>
      <p:sp>
        <p:nvSpPr>
          <p:cNvPr id="16" name="テキスト ボックス 15">
            <a:extLst>
              <a:ext uri="{FF2B5EF4-FFF2-40B4-BE49-F238E27FC236}">
                <a16:creationId xmlns:a16="http://schemas.microsoft.com/office/drawing/2014/main" id="{45776939-6D20-5341-9976-4B045787C40F}"/>
              </a:ext>
            </a:extLst>
          </p:cNvPr>
          <p:cNvSpPr txBox="1"/>
          <p:nvPr/>
        </p:nvSpPr>
        <p:spPr>
          <a:xfrm>
            <a:off x="7275938" y="2057650"/>
            <a:ext cx="1082348" cy="307777"/>
          </a:xfrm>
          <a:prstGeom prst="rect">
            <a:avLst/>
          </a:prstGeom>
          <a:noFill/>
        </p:spPr>
        <p:txBody>
          <a:bodyPr wrap="none" rtlCol="0">
            <a:spAutoFit/>
          </a:bodyPr>
          <a:lstStyle/>
          <a:p>
            <a:r>
              <a:rPr kumimoji="1" lang="ja-JP" altLang="en-US"/>
              <a:t>取引希望者</a:t>
            </a:r>
          </a:p>
        </p:txBody>
      </p:sp>
      <p:sp>
        <p:nvSpPr>
          <p:cNvPr id="6" name="左矢印 5">
            <a:extLst>
              <a:ext uri="{FF2B5EF4-FFF2-40B4-BE49-F238E27FC236}">
                <a16:creationId xmlns:a16="http://schemas.microsoft.com/office/drawing/2014/main" id="{A5DA8417-2A08-4646-B076-59545874E7F7}"/>
              </a:ext>
            </a:extLst>
          </p:cNvPr>
          <p:cNvSpPr/>
          <p:nvPr/>
        </p:nvSpPr>
        <p:spPr>
          <a:xfrm>
            <a:off x="6561157" y="1785257"/>
            <a:ext cx="516260" cy="272393"/>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8" name="左矢印 17">
            <a:extLst>
              <a:ext uri="{FF2B5EF4-FFF2-40B4-BE49-F238E27FC236}">
                <a16:creationId xmlns:a16="http://schemas.microsoft.com/office/drawing/2014/main" id="{2276343A-16E8-5F44-A7D0-83650191473F}"/>
              </a:ext>
            </a:extLst>
          </p:cNvPr>
          <p:cNvSpPr/>
          <p:nvPr/>
        </p:nvSpPr>
        <p:spPr>
          <a:xfrm>
            <a:off x="6618977" y="3856620"/>
            <a:ext cx="519425" cy="272393"/>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9893697-BCA5-5248-A505-3C0457035BB0}"/>
              </a:ext>
            </a:extLst>
          </p:cNvPr>
          <p:cNvSpPr txBox="1"/>
          <p:nvPr/>
        </p:nvSpPr>
        <p:spPr>
          <a:xfrm>
            <a:off x="6478027" y="1470544"/>
            <a:ext cx="902811" cy="307777"/>
          </a:xfrm>
          <a:prstGeom prst="rect">
            <a:avLst/>
          </a:prstGeom>
          <a:noFill/>
        </p:spPr>
        <p:txBody>
          <a:bodyPr wrap="none" rtlCol="0">
            <a:spAutoFit/>
          </a:bodyPr>
          <a:lstStyle/>
          <a:p>
            <a:r>
              <a:rPr kumimoji="1" lang="ja-JP" altLang="en-US" dirty="0"/>
              <a:t>取引実行</a:t>
            </a:r>
          </a:p>
        </p:txBody>
      </p:sp>
      <p:sp>
        <p:nvSpPr>
          <p:cNvPr id="8" name="テキスト ボックス 7">
            <a:extLst>
              <a:ext uri="{FF2B5EF4-FFF2-40B4-BE49-F238E27FC236}">
                <a16:creationId xmlns:a16="http://schemas.microsoft.com/office/drawing/2014/main" id="{3E664BC0-508A-564F-8187-70D6D9A1EE1E}"/>
              </a:ext>
            </a:extLst>
          </p:cNvPr>
          <p:cNvSpPr txBox="1"/>
          <p:nvPr/>
        </p:nvSpPr>
        <p:spPr>
          <a:xfrm>
            <a:off x="6495097" y="3527330"/>
            <a:ext cx="902811" cy="307777"/>
          </a:xfrm>
          <a:prstGeom prst="rect">
            <a:avLst/>
          </a:prstGeom>
          <a:noFill/>
        </p:spPr>
        <p:txBody>
          <a:bodyPr wrap="none" rtlCol="0">
            <a:spAutoFit/>
          </a:bodyPr>
          <a:lstStyle/>
          <a:p>
            <a:r>
              <a:rPr kumimoji="1" lang="ja-JP" altLang="en-US"/>
              <a:t>取引記録</a:t>
            </a:r>
          </a:p>
        </p:txBody>
      </p:sp>
      <p:sp>
        <p:nvSpPr>
          <p:cNvPr id="21" name="左矢印 20">
            <a:extLst>
              <a:ext uri="{FF2B5EF4-FFF2-40B4-BE49-F238E27FC236}">
                <a16:creationId xmlns:a16="http://schemas.microsoft.com/office/drawing/2014/main" id="{1DEB80CB-5F85-B445-AEB8-35126A08F461}"/>
              </a:ext>
            </a:extLst>
          </p:cNvPr>
          <p:cNvSpPr/>
          <p:nvPr/>
        </p:nvSpPr>
        <p:spPr>
          <a:xfrm rot="16200000">
            <a:off x="7300101" y="2867480"/>
            <a:ext cx="1043084" cy="272393"/>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18944D8-5628-E94C-B4B9-031EB1D74085}"/>
              </a:ext>
            </a:extLst>
          </p:cNvPr>
          <p:cNvSpPr txBox="1"/>
          <p:nvPr/>
        </p:nvSpPr>
        <p:spPr>
          <a:xfrm>
            <a:off x="8045662" y="3001999"/>
            <a:ext cx="881973" cy="523220"/>
          </a:xfrm>
          <a:prstGeom prst="rect">
            <a:avLst/>
          </a:prstGeom>
          <a:noFill/>
        </p:spPr>
        <p:txBody>
          <a:bodyPr wrap="none" rtlCol="0">
            <a:spAutoFit/>
          </a:bodyPr>
          <a:lstStyle/>
          <a:p>
            <a:pPr algn="ctr"/>
            <a:r>
              <a:rPr kumimoji="1" lang="ja-JP" altLang="en-US" dirty="0"/>
              <a:t>報酬</a:t>
            </a:r>
            <a:endParaRPr kumimoji="1" lang="en-US" altLang="ja-JP" dirty="0"/>
          </a:p>
          <a:p>
            <a:pPr algn="ctr"/>
            <a:r>
              <a:rPr kumimoji="1" lang="ja-JP" altLang="en-US" dirty="0"/>
              <a:t>（</a:t>
            </a:r>
            <a:r>
              <a:rPr kumimoji="1" lang="en-US" altLang="ja-JP" b="1" dirty="0">
                <a:solidFill>
                  <a:srgbClr val="FF0000"/>
                </a:solidFill>
              </a:rPr>
              <a:t>Gas</a:t>
            </a:r>
            <a:r>
              <a:rPr kumimoji="1" lang="ja-JP" altLang="en-US" dirty="0"/>
              <a:t>）</a:t>
            </a:r>
          </a:p>
        </p:txBody>
      </p:sp>
      <p:grpSp>
        <p:nvGrpSpPr>
          <p:cNvPr id="24" name="グループ化 23">
            <a:extLst>
              <a:ext uri="{FF2B5EF4-FFF2-40B4-BE49-F238E27FC236}">
                <a16:creationId xmlns:a16="http://schemas.microsoft.com/office/drawing/2014/main" id="{52C0DDF0-3EF1-7845-8145-844EA9841265}"/>
              </a:ext>
            </a:extLst>
          </p:cNvPr>
          <p:cNvGrpSpPr/>
          <p:nvPr/>
        </p:nvGrpSpPr>
        <p:grpSpPr>
          <a:xfrm>
            <a:off x="8357429" y="2634344"/>
            <a:ext cx="315506" cy="369332"/>
            <a:chOff x="2095018" y="2008372"/>
            <a:chExt cx="856526" cy="1086642"/>
          </a:xfrm>
        </p:grpSpPr>
        <p:sp>
          <p:nvSpPr>
            <p:cNvPr id="25" name="円/楕円 24">
              <a:extLst>
                <a:ext uri="{FF2B5EF4-FFF2-40B4-BE49-F238E27FC236}">
                  <a16:creationId xmlns:a16="http://schemas.microsoft.com/office/drawing/2014/main" id="{CC45CEC3-DFFB-EF4D-93ED-4CABB8FD7A4B}"/>
                </a:ext>
              </a:extLst>
            </p:cNvPr>
            <p:cNvSpPr/>
            <p:nvPr/>
          </p:nvSpPr>
          <p:spPr>
            <a:xfrm>
              <a:off x="2095018" y="2156251"/>
              <a:ext cx="856526" cy="83099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190CCA35-CFB3-CC4A-A246-CA10AE87D706}"/>
                </a:ext>
              </a:extLst>
            </p:cNvPr>
            <p:cNvSpPr txBox="1"/>
            <p:nvPr/>
          </p:nvSpPr>
          <p:spPr>
            <a:xfrm>
              <a:off x="2117738" y="2008372"/>
              <a:ext cx="686003" cy="1086642"/>
            </a:xfrm>
            <a:prstGeom prst="rect">
              <a:avLst/>
            </a:prstGeom>
            <a:noFill/>
          </p:spPr>
          <p:txBody>
            <a:bodyPr wrap="square" rtlCol="0">
              <a:spAutoFit/>
            </a:bodyPr>
            <a:lstStyle/>
            <a:p>
              <a:r>
                <a:rPr kumimoji="1" lang="en-US" altLang="ja-JP" sz="1800" b="1" dirty="0">
                  <a:latin typeface="+mj-ea"/>
                  <a:ea typeface="+mj-ea"/>
                </a:rPr>
                <a:t>$</a:t>
              </a:r>
              <a:endParaRPr kumimoji="1" lang="ja-JP" altLang="en-US" sz="1800" b="1" dirty="0">
                <a:latin typeface="+mj-ea"/>
                <a:ea typeface="+mj-ea"/>
              </a:endParaRPr>
            </a:p>
          </p:txBody>
        </p:sp>
      </p:grpSp>
      <p:sp>
        <p:nvSpPr>
          <p:cNvPr id="22" name="TextBox 21">
            <a:extLst>
              <a:ext uri="{FF2B5EF4-FFF2-40B4-BE49-F238E27FC236}">
                <a16:creationId xmlns:a16="http://schemas.microsoft.com/office/drawing/2014/main" id="{83BE28AA-4E72-4B7E-A35F-E0DB9F9975BC}"/>
              </a:ext>
            </a:extLst>
          </p:cNvPr>
          <p:cNvSpPr txBox="1"/>
          <p:nvPr/>
        </p:nvSpPr>
        <p:spPr>
          <a:xfrm>
            <a:off x="220257" y="1084793"/>
            <a:ext cx="2514922" cy="30777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kumimoji="1" lang="ja-JP" altLang="en-US" dirty="0"/>
              <a:t>ブロックチェーン　ネットワーク</a:t>
            </a:r>
          </a:p>
        </p:txBody>
      </p:sp>
    </p:spTree>
    <p:extLst>
      <p:ext uri="{BB962C8B-B14F-4D97-AF65-F5344CB8AC3E}">
        <p14:creationId xmlns:p14="http://schemas.microsoft.com/office/powerpoint/2010/main" val="20580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10dc9aff81a_0_8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a:t>ブロックチェーンとは</a:t>
            </a:r>
            <a:endParaRPr/>
          </a:p>
        </p:txBody>
      </p:sp>
      <p:sp>
        <p:nvSpPr>
          <p:cNvPr id="121" name="Google Shape;121;g10dc9aff81a_0_85"/>
          <p:cNvSpPr txBox="1">
            <a:spLocks noGrp="1"/>
          </p:cNvSpPr>
          <p:nvPr>
            <p:ph type="body" idx="1"/>
          </p:nvPr>
        </p:nvSpPr>
        <p:spPr>
          <a:xfrm>
            <a:off x="628650" y="1200460"/>
            <a:ext cx="7886700" cy="671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800"/>
              <a:buNone/>
            </a:pPr>
            <a:r>
              <a:rPr lang="ja-JP" sz="1800" dirty="0"/>
              <a:t>ネットワークに接続した複数のコンピュータによりデータを共有し、データの</a:t>
            </a:r>
            <a:r>
              <a:rPr lang="ja-JP" sz="1800" b="1" dirty="0"/>
              <a:t>耐改竄性</a:t>
            </a:r>
            <a:r>
              <a:rPr lang="ja-JP" sz="1800" dirty="0"/>
              <a:t>・</a:t>
            </a:r>
            <a:r>
              <a:rPr lang="ja-JP" sz="1800" b="1" dirty="0"/>
              <a:t>透明性</a:t>
            </a:r>
            <a:r>
              <a:rPr lang="ja-JP" sz="1800" dirty="0"/>
              <a:t>を実現する技術である。</a:t>
            </a:r>
            <a:endParaRPr dirty="0"/>
          </a:p>
        </p:txBody>
      </p:sp>
      <p:grpSp>
        <p:nvGrpSpPr>
          <p:cNvPr id="124" name="Google Shape;124;g10dc9aff81a_0_85"/>
          <p:cNvGrpSpPr/>
          <p:nvPr/>
        </p:nvGrpSpPr>
        <p:grpSpPr>
          <a:xfrm>
            <a:off x="813586" y="2215611"/>
            <a:ext cx="2670431" cy="2303628"/>
            <a:chOff x="1988239" y="3544020"/>
            <a:chExt cx="3560574" cy="3071504"/>
          </a:xfrm>
        </p:grpSpPr>
        <p:pic>
          <p:nvPicPr>
            <p:cNvPr id="125" name="Google Shape;125;g10dc9aff81a_0_85" descr="ノート PC 単色塗りつぶし"/>
            <p:cNvPicPr preferRelativeResize="0"/>
            <p:nvPr/>
          </p:nvPicPr>
          <p:blipFill rotWithShape="1">
            <a:blip r:embed="rId3">
              <a:alphaModFix/>
            </a:blip>
            <a:srcRect/>
            <a:stretch/>
          </p:blipFill>
          <p:spPr>
            <a:xfrm>
              <a:off x="2954132" y="3544020"/>
              <a:ext cx="650907" cy="650907"/>
            </a:xfrm>
            <a:prstGeom prst="rect">
              <a:avLst/>
            </a:prstGeom>
            <a:noFill/>
            <a:ln>
              <a:noFill/>
            </a:ln>
          </p:spPr>
        </p:pic>
        <p:pic>
          <p:nvPicPr>
            <p:cNvPr id="126" name="Google Shape;126;g10dc9aff81a_0_85" descr="データベース 単色塗りつぶし"/>
            <p:cNvPicPr preferRelativeResize="0"/>
            <p:nvPr/>
          </p:nvPicPr>
          <p:blipFill rotWithShape="1">
            <a:blip r:embed="rId4">
              <a:alphaModFix/>
            </a:blip>
            <a:srcRect/>
            <a:stretch/>
          </p:blipFill>
          <p:spPr>
            <a:xfrm>
              <a:off x="3422414" y="4609037"/>
              <a:ext cx="820974" cy="820974"/>
            </a:xfrm>
            <a:prstGeom prst="rect">
              <a:avLst/>
            </a:prstGeom>
            <a:noFill/>
            <a:ln>
              <a:noFill/>
            </a:ln>
          </p:spPr>
        </p:pic>
        <p:pic>
          <p:nvPicPr>
            <p:cNvPr id="127" name="Google Shape;127;g10dc9aff81a_0_85" descr="ノート PC 単色塗りつぶし"/>
            <p:cNvPicPr preferRelativeResize="0"/>
            <p:nvPr/>
          </p:nvPicPr>
          <p:blipFill rotWithShape="1">
            <a:blip r:embed="rId3">
              <a:alphaModFix/>
            </a:blip>
            <a:srcRect/>
            <a:stretch/>
          </p:blipFill>
          <p:spPr>
            <a:xfrm>
              <a:off x="4057649" y="3544020"/>
              <a:ext cx="650907" cy="650907"/>
            </a:xfrm>
            <a:prstGeom prst="rect">
              <a:avLst/>
            </a:prstGeom>
            <a:noFill/>
            <a:ln>
              <a:noFill/>
            </a:ln>
          </p:spPr>
        </p:pic>
        <p:pic>
          <p:nvPicPr>
            <p:cNvPr id="128" name="Google Shape;128;g10dc9aff81a_0_85" descr="ノート PC 単色塗りつぶし"/>
            <p:cNvPicPr preferRelativeResize="0"/>
            <p:nvPr/>
          </p:nvPicPr>
          <p:blipFill rotWithShape="1">
            <a:blip r:embed="rId3">
              <a:alphaModFix/>
            </a:blip>
            <a:srcRect/>
            <a:stretch/>
          </p:blipFill>
          <p:spPr>
            <a:xfrm>
              <a:off x="4071938" y="5954695"/>
              <a:ext cx="650907" cy="650907"/>
            </a:xfrm>
            <a:prstGeom prst="rect">
              <a:avLst/>
            </a:prstGeom>
            <a:noFill/>
            <a:ln>
              <a:noFill/>
            </a:ln>
          </p:spPr>
        </p:pic>
        <p:pic>
          <p:nvPicPr>
            <p:cNvPr id="129" name="Google Shape;129;g10dc9aff81a_0_85" descr="ノート PC 単色塗りつぶし"/>
            <p:cNvPicPr preferRelativeResize="0"/>
            <p:nvPr/>
          </p:nvPicPr>
          <p:blipFill rotWithShape="1">
            <a:blip r:embed="rId3">
              <a:alphaModFix/>
            </a:blip>
            <a:srcRect/>
            <a:stretch/>
          </p:blipFill>
          <p:spPr>
            <a:xfrm>
              <a:off x="2954131" y="5964617"/>
              <a:ext cx="650907" cy="650907"/>
            </a:xfrm>
            <a:prstGeom prst="rect">
              <a:avLst/>
            </a:prstGeom>
            <a:noFill/>
            <a:ln>
              <a:noFill/>
            </a:ln>
          </p:spPr>
        </p:pic>
        <p:pic>
          <p:nvPicPr>
            <p:cNvPr id="130" name="Google Shape;130;g10dc9aff81a_0_85" descr="ノート PC 単色塗りつぶし"/>
            <p:cNvPicPr preferRelativeResize="0"/>
            <p:nvPr/>
          </p:nvPicPr>
          <p:blipFill rotWithShape="1">
            <a:blip r:embed="rId3">
              <a:alphaModFix/>
            </a:blip>
            <a:srcRect/>
            <a:stretch/>
          </p:blipFill>
          <p:spPr>
            <a:xfrm>
              <a:off x="1988239" y="5263275"/>
              <a:ext cx="650907" cy="650907"/>
            </a:xfrm>
            <a:prstGeom prst="rect">
              <a:avLst/>
            </a:prstGeom>
            <a:noFill/>
            <a:ln>
              <a:noFill/>
            </a:ln>
          </p:spPr>
        </p:pic>
        <p:pic>
          <p:nvPicPr>
            <p:cNvPr id="131" name="Google Shape;131;g10dc9aff81a_0_85" descr="ノート PC 単色塗りつぶし"/>
            <p:cNvPicPr preferRelativeResize="0"/>
            <p:nvPr/>
          </p:nvPicPr>
          <p:blipFill rotWithShape="1">
            <a:blip r:embed="rId3">
              <a:alphaModFix/>
            </a:blip>
            <a:srcRect/>
            <a:stretch/>
          </p:blipFill>
          <p:spPr>
            <a:xfrm>
              <a:off x="1988239" y="4194927"/>
              <a:ext cx="650907" cy="650907"/>
            </a:xfrm>
            <a:prstGeom prst="rect">
              <a:avLst/>
            </a:prstGeom>
            <a:noFill/>
            <a:ln>
              <a:noFill/>
            </a:ln>
          </p:spPr>
        </p:pic>
        <p:pic>
          <p:nvPicPr>
            <p:cNvPr id="132" name="Google Shape;132;g10dc9aff81a_0_85" descr="ノート PC 単色塗りつぶし"/>
            <p:cNvPicPr preferRelativeResize="0"/>
            <p:nvPr/>
          </p:nvPicPr>
          <p:blipFill rotWithShape="1">
            <a:blip r:embed="rId3">
              <a:alphaModFix/>
            </a:blip>
            <a:srcRect/>
            <a:stretch/>
          </p:blipFill>
          <p:spPr>
            <a:xfrm>
              <a:off x="4897906" y="5282174"/>
              <a:ext cx="650907" cy="650907"/>
            </a:xfrm>
            <a:prstGeom prst="rect">
              <a:avLst/>
            </a:prstGeom>
            <a:noFill/>
            <a:ln>
              <a:noFill/>
            </a:ln>
          </p:spPr>
        </p:pic>
        <p:pic>
          <p:nvPicPr>
            <p:cNvPr id="133" name="Google Shape;133;g10dc9aff81a_0_85" descr="ノート PC 単色塗りつぶし"/>
            <p:cNvPicPr preferRelativeResize="0"/>
            <p:nvPr/>
          </p:nvPicPr>
          <p:blipFill rotWithShape="1">
            <a:blip r:embed="rId3">
              <a:alphaModFix/>
            </a:blip>
            <a:srcRect/>
            <a:stretch/>
          </p:blipFill>
          <p:spPr>
            <a:xfrm>
              <a:off x="4897906" y="4213826"/>
              <a:ext cx="650907" cy="650907"/>
            </a:xfrm>
            <a:prstGeom prst="rect">
              <a:avLst/>
            </a:prstGeom>
            <a:noFill/>
            <a:ln>
              <a:noFill/>
            </a:ln>
          </p:spPr>
        </p:pic>
        <p:cxnSp>
          <p:nvCxnSpPr>
            <p:cNvPr id="134" name="Google Shape;134;g10dc9aff81a_0_85"/>
            <p:cNvCxnSpPr/>
            <p:nvPr/>
          </p:nvCxnSpPr>
          <p:spPr>
            <a:xfrm>
              <a:off x="2733017" y="4643913"/>
              <a:ext cx="829200" cy="347100"/>
            </a:xfrm>
            <a:prstGeom prst="straightConnector1">
              <a:avLst/>
            </a:prstGeom>
            <a:noFill/>
            <a:ln w="60325" cap="flat" cmpd="sng">
              <a:solidFill>
                <a:srgbClr val="7F7F7F"/>
              </a:solidFill>
              <a:prstDash val="solid"/>
              <a:miter lim="800000"/>
              <a:headEnd type="none" w="sm" len="sm"/>
              <a:tailEnd type="none" w="sm" len="sm"/>
            </a:ln>
          </p:spPr>
        </p:cxnSp>
        <p:cxnSp>
          <p:nvCxnSpPr>
            <p:cNvPr id="135" name="Google Shape;135;g10dc9aff81a_0_85"/>
            <p:cNvCxnSpPr>
              <a:stCxn id="130" idx="3"/>
            </p:cNvCxnSpPr>
            <p:nvPr/>
          </p:nvCxnSpPr>
          <p:spPr>
            <a:xfrm rot="10800000" flipH="1">
              <a:off x="2639146" y="5168729"/>
              <a:ext cx="923100" cy="420000"/>
            </a:xfrm>
            <a:prstGeom prst="straightConnector1">
              <a:avLst/>
            </a:prstGeom>
            <a:noFill/>
            <a:ln w="60325" cap="flat" cmpd="sng">
              <a:solidFill>
                <a:srgbClr val="7F7F7F"/>
              </a:solidFill>
              <a:prstDash val="solid"/>
              <a:miter lim="800000"/>
              <a:headEnd type="none" w="sm" len="sm"/>
              <a:tailEnd type="none" w="sm" len="sm"/>
            </a:ln>
          </p:spPr>
        </p:cxnSp>
        <p:cxnSp>
          <p:nvCxnSpPr>
            <p:cNvPr id="136" name="Google Shape;136;g10dc9aff81a_0_85"/>
            <p:cNvCxnSpPr/>
            <p:nvPr/>
          </p:nvCxnSpPr>
          <p:spPr>
            <a:xfrm flipH="1">
              <a:off x="3328407" y="5386950"/>
              <a:ext cx="326400" cy="689100"/>
            </a:xfrm>
            <a:prstGeom prst="straightConnector1">
              <a:avLst/>
            </a:prstGeom>
            <a:noFill/>
            <a:ln w="60325" cap="flat" cmpd="sng">
              <a:solidFill>
                <a:srgbClr val="7F7F7F"/>
              </a:solidFill>
              <a:prstDash val="solid"/>
              <a:miter lim="800000"/>
              <a:headEnd type="none" w="sm" len="sm"/>
              <a:tailEnd type="none" w="sm" len="sm"/>
            </a:ln>
          </p:spPr>
        </p:cxnSp>
        <p:cxnSp>
          <p:nvCxnSpPr>
            <p:cNvPr id="137" name="Google Shape;137;g10dc9aff81a_0_85"/>
            <p:cNvCxnSpPr/>
            <p:nvPr/>
          </p:nvCxnSpPr>
          <p:spPr>
            <a:xfrm>
              <a:off x="4022169" y="5425050"/>
              <a:ext cx="272400" cy="636600"/>
            </a:xfrm>
            <a:prstGeom prst="straightConnector1">
              <a:avLst/>
            </a:prstGeom>
            <a:noFill/>
            <a:ln w="60325" cap="flat" cmpd="sng">
              <a:solidFill>
                <a:srgbClr val="7F7F7F"/>
              </a:solidFill>
              <a:prstDash val="solid"/>
              <a:miter lim="800000"/>
              <a:headEnd type="none" w="sm" len="sm"/>
              <a:tailEnd type="none" w="sm" len="sm"/>
            </a:ln>
          </p:spPr>
        </p:cxnSp>
        <p:cxnSp>
          <p:nvCxnSpPr>
            <p:cNvPr id="138" name="Google Shape;138;g10dc9aff81a_0_85"/>
            <p:cNvCxnSpPr>
              <a:stCxn id="133" idx="1"/>
            </p:cNvCxnSpPr>
            <p:nvPr/>
          </p:nvCxnSpPr>
          <p:spPr>
            <a:xfrm flipH="1">
              <a:off x="4106806" y="4539280"/>
              <a:ext cx="791100" cy="404400"/>
            </a:xfrm>
            <a:prstGeom prst="straightConnector1">
              <a:avLst/>
            </a:prstGeom>
            <a:noFill/>
            <a:ln w="60325" cap="flat" cmpd="sng">
              <a:solidFill>
                <a:srgbClr val="7F7F7F"/>
              </a:solidFill>
              <a:prstDash val="solid"/>
              <a:miter lim="800000"/>
              <a:headEnd type="none" w="sm" len="sm"/>
              <a:tailEnd type="none" w="sm" len="sm"/>
            </a:ln>
          </p:spPr>
        </p:cxnSp>
        <p:cxnSp>
          <p:nvCxnSpPr>
            <p:cNvPr id="139" name="Google Shape;139;g10dc9aff81a_0_85"/>
            <p:cNvCxnSpPr>
              <a:endCxn id="132" idx="1"/>
            </p:cNvCxnSpPr>
            <p:nvPr/>
          </p:nvCxnSpPr>
          <p:spPr>
            <a:xfrm>
              <a:off x="4141606" y="5203228"/>
              <a:ext cx="756300" cy="404400"/>
            </a:xfrm>
            <a:prstGeom prst="straightConnector1">
              <a:avLst/>
            </a:prstGeom>
            <a:noFill/>
            <a:ln w="60325" cap="flat" cmpd="sng">
              <a:solidFill>
                <a:srgbClr val="7F7F7F"/>
              </a:solidFill>
              <a:prstDash val="solid"/>
              <a:miter lim="800000"/>
              <a:headEnd type="none" w="sm" len="sm"/>
              <a:tailEnd type="none" w="sm" len="sm"/>
            </a:ln>
          </p:spPr>
        </p:cxnSp>
        <p:cxnSp>
          <p:nvCxnSpPr>
            <p:cNvPr id="140" name="Google Shape;140;g10dc9aff81a_0_85"/>
            <p:cNvCxnSpPr/>
            <p:nvPr/>
          </p:nvCxnSpPr>
          <p:spPr>
            <a:xfrm>
              <a:off x="3403131" y="4127744"/>
              <a:ext cx="201900" cy="552900"/>
            </a:xfrm>
            <a:prstGeom prst="straightConnector1">
              <a:avLst/>
            </a:prstGeom>
            <a:noFill/>
            <a:ln w="60325" cap="flat" cmpd="sng">
              <a:solidFill>
                <a:srgbClr val="7F7F7F"/>
              </a:solidFill>
              <a:prstDash val="solid"/>
              <a:miter lim="800000"/>
              <a:headEnd type="none" w="sm" len="sm"/>
              <a:tailEnd type="none" w="sm" len="sm"/>
            </a:ln>
          </p:spPr>
        </p:cxnSp>
        <p:cxnSp>
          <p:nvCxnSpPr>
            <p:cNvPr id="141" name="Google Shape;141;g10dc9aff81a_0_85"/>
            <p:cNvCxnSpPr/>
            <p:nvPr/>
          </p:nvCxnSpPr>
          <p:spPr>
            <a:xfrm flipH="1">
              <a:off x="4039388" y="4170476"/>
              <a:ext cx="204000" cy="550500"/>
            </a:xfrm>
            <a:prstGeom prst="straightConnector1">
              <a:avLst/>
            </a:prstGeom>
            <a:noFill/>
            <a:ln w="60325" cap="flat" cmpd="sng">
              <a:solidFill>
                <a:srgbClr val="7F7F7F"/>
              </a:solidFill>
              <a:prstDash val="solid"/>
              <a:miter lim="800000"/>
              <a:headEnd type="none" w="sm" len="sm"/>
              <a:tailEnd type="none" w="sm" len="sm"/>
            </a:ln>
          </p:spPr>
        </p:cxnSp>
      </p:grpSp>
      <p:grpSp>
        <p:nvGrpSpPr>
          <p:cNvPr id="142" name="Google Shape;142;g10dc9aff81a_0_85"/>
          <p:cNvGrpSpPr/>
          <p:nvPr/>
        </p:nvGrpSpPr>
        <p:grpSpPr>
          <a:xfrm>
            <a:off x="5526111" y="2144666"/>
            <a:ext cx="2330468" cy="2303628"/>
            <a:chOff x="7085272" y="3500670"/>
            <a:chExt cx="3107291" cy="3071504"/>
          </a:xfrm>
        </p:grpSpPr>
        <p:pic>
          <p:nvPicPr>
            <p:cNvPr id="143" name="Google Shape;143;g10dc9aff81a_0_85" descr="ノート PC 単色塗りつぶし"/>
            <p:cNvPicPr preferRelativeResize="0"/>
            <p:nvPr/>
          </p:nvPicPr>
          <p:blipFill rotWithShape="1">
            <a:blip r:embed="rId3">
              <a:alphaModFix/>
            </a:blip>
            <a:srcRect/>
            <a:stretch/>
          </p:blipFill>
          <p:spPr>
            <a:xfrm>
              <a:off x="7787232" y="3500670"/>
              <a:ext cx="650907" cy="650907"/>
            </a:xfrm>
            <a:prstGeom prst="rect">
              <a:avLst/>
            </a:prstGeom>
            <a:noFill/>
            <a:ln>
              <a:noFill/>
            </a:ln>
          </p:spPr>
        </p:pic>
        <p:pic>
          <p:nvPicPr>
            <p:cNvPr id="144" name="Google Shape;144;g10dc9aff81a_0_85" descr="ノート PC 単色塗りつぶし"/>
            <p:cNvPicPr preferRelativeResize="0"/>
            <p:nvPr/>
          </p:nvPicPr>
          <p:blipFill rotWithShape="1">
            <a:blip r:embed="rId3">
              <a:alphaModFix/>
            </a:blip>
            <a:srcRect/>
            <a:stretch/>
          </p:blipFill>
          <p:spPr>
            <a:xfrm>
              <a:off x="8890749" y="3515443"/>
              <a:ext cx="650907" cy="650907"/>
            </a:xfrm>
            <a:prstGeom prst="rect">
              <a:avLst/>
            </a:prstGeom>
            <a:noFill/>
            <a:ln>
              <a:noFill/>
            </a:ln>
          </p:spPr>
        </p:pic>
        <p:pic>
          <p:nvPicPr>
            <p:cNvPr id="145" name="Google Shape;145;g10dc9aff81a_0_85" descr="ノート PC 単色塗りつぶし"/>
            <p:cNvPicPr preferRelativeResize="0"/>
            <p:nvPr/>
          </p:nvPicPr>
          <p:blipFill rotWithShape="1">
            <a:blip r:embed="rId3">
              <a:alphaModFix/>
            </a:blip>
            <a:srcRect/>
            <a:stretch/>
          </p:blipFill>
          <p:spPr>
            <a:xfrm>
              <a:off x="8905038" y="5911345"/>
              <a:ext cx="650907" cy="650907"/>
            </a:xfrm>
            <a:prstGeom prst="rect">
              <a:avLst/>
            </a:prstGeom>
            <a:noFill/>
            <a:ln>
              <a:noFill/>
            </a:ln>
          </p:spPr>
        </p:pic>
        <p:pic>
          <p:nvPicPr>
            <p:cNvPr id="146" name="Google Shape;146;g10dc9aff81a_0_85" descr="ノート PC 単色塗りつぶし"/>
            <p:cNvPicPr preferRelativeResize="0"/>
            <p:nvPr/>
          </p:nvPicPr>
          <p:blipFill rotWithShape="1">
            <a:blip r:embed="rId3">
              <a:alphaModFix/>
            </a:blip>
            <a:srcRect/>
            <a:stretch/>
          </p:blipFill>
          <p:spPr>
            <a:xfrm>
              <a:off x="7787231" y="5921267"/>
              <a:ext cx="650907" cy="650907"/>
            </a:xfrm>
            <a:prstGeom prst="rect">
              <a:avLst/>
            </a:prstGeom>
            <a:noFill/>
            <a:ln>
              <a:noFill/>
            </a:ln>
          </p:spPr>
        </p:pic>
        <p:pic>
          <p:nvPicPr>
            <p:cNvPr id="147" name="Google Shape;147;g10dc9aff81a_0_85" descr="ノート PC 単色塗りつぶし"/>
            <p:cNvPicPr preferRelativeResize="0"/>
            <p:nvPr/>
          </p:nvPicPr>
          <p:blipFill rotWithShape="1">
            <a:blip r:embed="rId3">
              <a:alphaModFix/>
            </a:blip>
            <a:srcRect/>
            <a:stretch/>
          </p:blipFill>
          <p:spPr>
            <a:xfrm>
              <a:off x="7085272" y="4618237"/>
              <a:ext cx="650907" cy="650907"/>
            </a:xfrm>
            <a:prstGeom prst="rect">
              <a:avLst/>
            </a:prstGeom>
            <a:noFill/>
            <a:ln>
              <a:noFill/>
            </a:ln>
          </p:spPr>
        </p:pic>
        <p:pic>
          <p:nvPicPr>
            <p:cNvPr id="148" name="Google Shape;148;g10dc9aff81a_0_85" descr="ノート PC 単色塗りつぶし"/>
            <p:cNvPicPr preferRelativeResize="0"/>
            <p:nvPr/>
          </p:nvPicPr>
          <p:blipFill rotWithShape="1">
            <a:blip r:embed="rId3">
              <a:alphaModFix/>
            </a:blip>
            <a:srcRect/>
            <a:stretch/>
          </p:blipFill>
          <p:spPr>
            <a:xfrm>
              <a:off x="9541656" y="4680731"/>
              <a:ext cx="650907" cy="650907"/>
            </a:xfrm>
            <a:prstGeom prst="rect">
              <a:avLst/>
            </a:prstGeom>
            <a:noFill/>
            <a:ln>
              <a:noFill/>
            </a:ln>
          </p:spPr>
        </p:pic>
        <p:sp>
          <p:nvSpPr>
            <p:cNvPr id="149" name="Google Shape;149;g10dc9aff81a_0_85"/>
            <p:cNvSpPr/>
            <p:nvPr/>
          </p:nvSpPr>
          <p:spPr>
            <a:xfrm>
              <a:off x="8112684" y="4137289"/>
              <a:ext cx="1117800" cy="1781400"/>
            </a:xfrm>
            <a:prstGeom prst="rect">
              <a:avLst/>
            </a:prstGeom>
            <a:solidFill>
              <a:srgbClr val="FFFFFF">
                <a:alpha val="0"/>
              </a:srgbClr>
            </a:solidFill>
            <a:ln w="60325"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50" name="Google Shape;150;g10dc9aff81a_0_85"/>
            <p:cNvCxnSpPr/>
            <p:nvPr/>
          </p:nvCxnSpPr>
          <p:spPr>
            <a:xfrm rot="10800000" flipH="1">
              <a:off x="7801519" y="4963991"/>
              <a:ext cx="1682700" cy="2400"/>
            </a:xfrm>
            <a:prstGeom prst="straightConnector1">
              <a:avLst/>
            </a:prstGeom>
            <a:noFill/>
            <a:ln w="60325" cap="flat" cmpd="sng">
              <a:solidFill>
                <a:srgbClr val="7F7F7F"/>
              </a:solidFill>
              <a:prstDash val="solid"/>
              <a:miter lim="800000"/>
              <a:headEnd type="none" w="sm" len="sm"/>
              <a:tailEnd type="none" w="sm" len="sm"/>
            </a:ln>
          </p:spPr>
        </p:cxnSp>
        <p:cxnSp>
          <p:nvCxnSpPr>
            <p:cNvPr id="151" name="Google Shape;151;g10dc9aff81a_0_85"/>
            <p:cNvCxnSpPr/>
            <p:nvPr/>
          </p:nvCxnSpPr>
          <p:spPr>
            <a:xfrm>
              <a:off x="7830457" y="4963917"/>
              <a:ext cx="278700" cy="947400"/>
            </a:xfrm>
            <a:prstGeom prst="straightConnector1">
              <a:avLst/>
            </a:prstGeom>
            <a:noFill/>
            <a:ln w="60325" cap="flat" cmpd="sng">
              <a:solidFill>
                <a:srgbClr val="7F7F7F"/>
              </a:solidFill>
              <a:prstDash val="solid"/>
              <a:miter lim="800000"/>
              <a:headEnd type="none" w="sm" len="sm"/>
              <a:tailEnd type="none" w="sm" len="sm"/>
            </a:ln>
          </p:spPr>
        </p:cxnSp>
        <p:cxnSp>
          <p:nvCxnSpPr>
            <p:cNvPr id="152" name="Google Shape;152;g10dc9aff81a_0_85"/>
            <p:cNvCxnSpPr/>
            <p:nvPr/>
          </p:nvCxnSpPr>
          <p:spPr>
            <a:xfrm flipH="1">
              <a:off x="7829428" y="4137061"/>
              <a:ext cx="276000" cy="812400"/>
            </a:xfrm>
            <a:prstGeom prst="straightConnector1">
              <a:avLst/>
            </a:prstGeom>
            <a:noFill/>
            <a:ln w="60325" cap="flat" cmpd="sng">
              <a:solidFill>
                <a:srgbClr val="7F7F7F"/>
              </a:solidFill>
              <a:prstDash val="solid"/>
              <a:miter lim="800000"/>
              <a:headEnd type="none" w="sm" len="sm"/>
              <a:tailEnd type="none" w="sm" len="sm"/>
            </a:ln>
          </p:spPr>
        </p:cxnSp>
        <p:cxnSp>
          <p:nvCxnSpPr>
            <p:cNvPr id="153" name="Google Shape;153;g10dc9aff81a_0_85"/>
            <p:cNvCxnSpPr>
              <a:endCxn id="145" idx="0"/>
            </p:cNvCxnSpPr>
            <p:nvPr/>
          </p:nvCxnSpPr>
          <p:spPr>
            <a:xfrm flipH="1">
              <a:off x="9230492" y="4963945"/>
              <a:ext cx="228600" cy="947400"/>
            </a:xfrm>
            <a:prstGeom prst="straightConnector1">
              <a:avLst/>
            </a:prstGeom>
            <a:noFill/>
            <a:ln w="60325" cap="flat" cmpd="sng">
              <a:solidFill>
                <a:srgbClr val="7F7F7F"/>
              </a:solidFill>
              <a:prstDash val="solid"/>
              <a:miter lim="800000"/>
              <a:headEnd type="none" w="sm" len="sm"/>
              <a:tailEnd type="none" w="sm" len="sm"/>
            </a:ln>
          </p:spPr>
        </p:cxnSp>
        <p:cxnSp>
          <p:nvCxnSpPr>
            <p:cNvPr id="154" name="Google Shape;154;g10dc9aff81a_0_85"/>
            <p:cNvCxnSpPr/>
            <p:nvPr/>
          </p:nvCxnSpPr>
          <p:spPr>
            <a:xfrm>
              <a:off x="9237749" y="4120071"/>
              <a:ext cx="221100" cy="843900"/>
            </a:xfrm>
            <a:prstGeom prst="straightConnector1">
              <a:avLst/>
            </a:prstGeom>
            <a:noFill/>
            <a:ln w="60325" cap="flat" cmpd="sng">
              <a:solidFill>
                <a:srgbClr val="7F7F7F"/>
              </a:solidFill>
              <a:prstDash val="solid"/>
              <a:miter lim="800000"/>
              <a:headEnd type="none" w="sm" len="sm"/>
              <a:tailEnd type="none" w="sm" len="sm"/>
            </a:ln>
          </p:spPr>
        </p:cxnSp>
        <p:cxnSp>
          <p:nvCxnSpPr>
            <p:cNvPr id="155" name="Google Shape;155;g10dc9aff81a_0_85"/>
            <p:cNvCxnSpPr/>
            <p:nvPr/>
          </p:nvCxnSpPr>
          <p:spPr>
            <a:xfrm flipH="1">
              <a:off x="8112635" y="4120071"/>
              <a:ext cx="1115100" cy="1771800"/>
            </a:xfrm>
            <a:prstGeom prst="straightConnector1">
              <a:avLst/>
            </a:prstGeom>
            <a:noFill/>
            <a:ln w="60325" cap="flat" cmpd="sng">
              <a:solidFill>
                <a:srgbClr val="7F7F7F"/>
              </a:solidFill>
              <a:prstDash val="solid"/>
              <a:miter lim="800000"/>
              <a:headEnd type="none" w="sm" len="sm"/>
              <a:tailEnd type="none" w="sm" len="sm"/>
            </a:ln>
          </p:spPr>
        </p:cxnSp>
        <p:cxnSp>
          <p:nvCxnSpPr>
            <p:cNvPr id="156" name="Google Shape;156;g10dc9aff81a_0_85"/>
            <p:cNvCxnSpPr/>
            <p:nvPr/>
          </p:nvCxnSpPr>
          <p:spPr>
            <a:xfrm>
              <a:off x="8112683" y="4134815"/>
              <a:ext cx="1091700" cy="1761900"/>
            </a:xfrm>
            <a:prstGeom prst="straightConnector1">
              <a:avLst/>
            </a:prstGeom>
            <a:noFill/>
            <a:ln w="60325" cap="flat" cmpd="sng">
              <a:solidFill>
                <a:srgbClr val="7F7F7F"/>
              </a:solidFill>
              <a:prstDash val="solid"/>
              <a:miter lim="800000"/>
              <a:headEnd type="none" w="sm" len="sm"/>
              <a:tailEnd type="none" w="sm" len="sm"/>
            </a:ln>
          </p:spPr>
        </p:cxnSp>
        <p:cxnSp>
          <p:nvCxnSpPr>
            <p:cNvPr id="157" name="Google Shape;157;g10dc9aff81a_0_85"/>
            <p:cNvCxnSpPr/>
            <p:nvPr/>
          </p:nvCxnSpPr>
          <p:spPr>
            <a:xfrm rot="10800000" flipH="1">
              <a:off x="8137993" y="4985655"/>
              <a:ext cx="1320900" cy="908700"/>
            </a:xfrm>
            <a:prstGeom prst="straightConnector1">
              <a:avLst/>
            </a:prstGeom>
            <a:noFill/>
            <a:ln w="60325" cap="flat" cmpd="sng">
              <a:solidFill>
                <a:srgbClr val="7F7F7F"/>
              </a:solidFill>
              <a:prstDash val="solid"/>
              <a:miter lim="800000"/>
              <a:headEnd type="none" w="sm" len="sm"/>
              <a:tailEnd type="none" w="sm" len="sm"/>
            </a:ln>
          </p:spPr>
        </p:cxnSp>
        <p:cxnSp>
          <p:nvCxnSpPr>
            <p:cNvPr id="158" name="Google Shape;158;g10dc9aff81a_0_85"/>
            <p:cNvCxnSpPr/>
            <p:nvPr/>
          </p:nvCxnSpPr>
          <p:spPr>
            <a:xfrm>
              <a:off x="8112682" y="4134120"/>
              <a:ext cx="1346400" cy="829800"/>
            </a:xfrm>
            <a:prstGeom prst="straightConnector1">
              <a:avLst/>
            </a:prstGeom>
            <a:noFill/>
            <a:ln w="60325" cap="flat" cmpd="sng">
              <a:solidFill>
                <a:srgbClr val="7F7F7F"/>
              </a:solidFill>
              <a:prstDash val="solid"/>
              <a:miter lim="800000"/>
              <a:headEnd type="none" w="sm" len="sm"/>
              <a:tailEnd type="none" w="sm" len="sm"/>
            </a:ln>
          </p:spPr>
        </p:cxnSp>
        <p:cxnSp>
          <p:nvCxnSpPr>
            <p:cNvPr id="159" name="Google Shape;159;g10dc9aff81a_0_85"/>
            <p:cNvCxnSpPr/>
            <p:nvPr/>
          </p:nvCxnSpPr>
          <p:spPr>
            <a:xfrm>
              <a:off x="7850587" y="4973839"/>
              <a:ext cx="1353600" cy="932100"/>
            </a:xfrm>
            <a:prstGeom prst="straightConnector1">
              <a:avLst/>
            </a:prstGeom>
            <a:noFill/>
            <a:ln w="60325" cap="flat" cmpd="sng">
              <a:solidFill>
                <a:srgbClr val="7F7F7F"/>
              </a:solidFill>
              <a:prstDash val="solid"/>
              <a:miter lim="800000"/>
              <a:headEnd type="none" w="sm" len="sm"/>
              <a:tailEnd type="none" w="sm" len="sm"/>
            </a:ln>
          </p:spPr>
        </p:cxnSp>
        <p:cxnSp>
          <p:nvCxnSpPr>
            <p:cNvPr id="160" name="Google Shape;160;g10dc9aff81a_0_85"/>
            <p:cNvCxnSpPr/>
            <p:nvPr/>
          </p:nvCxnSpPr>
          <p:spPr>
            <a:xfrm flipH="1">
              <a:off x="7850736" y="4151577"/>
              <a:ext cx="1329600" cy="792000"/>
            </a:xfrm>
            <a:prstGeom prst="straightConnector1">
              <a:avLst/>
            </a:prstGeom>
            <a:noFill/>
            <a:ln w="60325" cap="flat" cmpd="sng">
              <a:solidFill>
                <a:srgbClr val="7F7F7F"/>
              </a:solidFill>
              <a:prstDash val="solid"/>
              <a:miter lim="800000"/>
              <a:headEnd type="none" w="sm" len="sm"/>
              <a:tailEnd type="none" w="sm" len="sm"/>
            </a:ln>
          </p:spPr>
        </p:cxnSp>
      </p:grpSp>
      <p:sp>
        <p:nvSpPr>
          <p:cNvPr id="161" name="Google Shape;161;g10dc9aff81a_0_85"/>
          <p:cNvSpPr txBox="1"/>
          <p:nvPr/>
        </p:nvSpPr>
        <p:spPr>
          <a:xfrm>
            <a:off x="1002524" y="4547378"/>
            <a:ext cx="2481525" cy="284625"/>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サーバーへの直接攻撃に弱い</a:t>
            </a:r>
            <a:endParaRPr sz="1400" b="0" i="0" u="none" strike="noStrike" cap="none">
              <a:solidFill>
                <a:schemeClr val="dk1"/>
              </a:solidFill>
              <a:latin typeface="Arial"/>
              <a:ea typeface="Arial"/>
              <a:cs typeface="Arial"/>
              <a:sym typeface="Arial"/>
            </a:endParaRPr>
          </a:p>
        </p:txBody>
      </p:sp>
      <p:sp>
        <p:nvSpPr>
          <p:cNvPr id="162" name="Google Shape;162;g10dc9aff81a_0_85"/>
          <p:cNvSpPr txBox="1"/>
          <p:nvPr/>
        </p:nvSpPr>
        <p:spPr>
          <a:xfrm>
            <a:off x="5368443" y="4457382"/>
            <a:ext cx="2747700" cy="500175"/>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情報を全PCで管理しているため</a:t>
            </a:r>
            <a:endParaRPr sz="14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改竄できない</a:t>
            </a:r>
            <a:endParaRPr sz="1400" b="0" i="0" u="none" strike="noStrike" cap="none" dirty="0">
              <a:solidFill>
                <a:schemeClr val="dk1"/>
              </a:solidFill>
              <a:latin typeface="Arial"/>
              <a:ea typeface="Arial"/>
              <a:cs typeface="Arial"/>
              <a:sym typeface="Arial"/>
            </a:endParaRPr>
          </a:p>
        </p:txBody>
      </p:sp>
      <p:sp>
        <p:nvSpPr>
          <p:cNvPr id="163" name="Google Shape;163;g10dc9aff81a_0_85"/>
          <p:cNvSpPr txBox="1"/>
          <p:nvPr/>
        </p:nvSpPr>
        <p:spPr>
          <a:xfrm>
            <a:off x="1089086" y="1917232"/>
            <a:ext cx="2394900" cy="284625"/>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1" i="0" u="none" strike="noStrike" cap="none">
                <a:solidFill>
                  <a:schemeClr val="dk1"/>
                </a:solidFill>
                <a:latin typeface="Arial"/>
                <a:ea typeface="Arial"/>
                <a:cs typeface="Arial"/>
                <a:sym typeface="Arial"/>
              </a:rPr>
              <a:t>従来の中央集権型システム</a:t>
            </a:r>
            <a:endParaRPr sz="1100" b="0" i="0" u="none" strike="noStrike" cap="none">
              <a:solidFill>
                <a:srgbClr val="000000"/>
              </a:solidFill>
              <a:latin typeface="Arial"/>
              <a:ea typeface="Arial"/>
              <a:cs typeface="Arial"/>
              <a:sym typeface="Arial"/>
            </a:endParaRPr>
          </a:p>
        </p:txBody>
      </p:sp>
      <p:sp>
        <p:nvSpPr>
          <p:cNvPr id="164" name="Google Shape;164;g10dc9aff81a_0_85"/>
          <p:cNvSpPr txBox="1"/>
          <p:nvPr/>
        </p:nvSpPr>
        <p:spPr>
          <a:xfrm>
            <a:off x="5600935" y="1877271"/>
            <a:ext cx="2353950" cy="284625"/>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1" i="0" u="none" strike="noStrike" cap="none">
                <a:solidFill>
                  <a:schemeClr val="dk1"/>
                </a:solidFill>
                <a:latin typeface="Arial"/>
                <a:ea typeface="Arial"/>
                <a:cs typeface="Arial"/>
                <a:sym typeface="Arial"/>
              </a:rPr>
              <a:t>ブロックチェーンシステム</a:t>
            </a:r>
            <a:endParaRPr sz="1100" b="0" i="0" u="none" strike="noStrike" cap="none">
              <a:solidFill>
                <a:srgbClr val="000000"/>
              </a:solidFill>
              <a:latin typeface="Arial"/>
              <a:ea typeface="Arial"/>
              <a:cs typeface="Arial"/>
              <a:sym typeface="Arial"/>
            </a:endParaRPr>
          </a:p>
        </p:txBody>
      </p:sp>
      <p:sp>
        <p:nvSpPr>
          <p:cNvPr id="165" name="Google Shape;165;g10dc9aff81a_0_8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4</a:t>
            </a:fld>
            <a:endParaRPr/>
          </a:p>
        </p:txBody>
      </p:sp>
      <p:pic>
        <p:nvPicPr>
          <p:cNvPr id="48" name="Google Shape;876;g10cc11267d0_0_84" descr="ユーザー 単色塗りつぶし">
            <a:extLst>
              <a:ext uri="{FF2B5EF4-FFF2-40B4-BE49-F238E27FC236}">
                <a16:creationId xmlns:a16="http://schemas.microsoft.com/office/drawing/2014/main" id="{E3FB05DE-76C4-614C-8DD5-1C81A71F098A}"/>
              </a:ext>
            </a:extLst>
          </p:cNvPr>
          <p:cNvPicPr preferRelativeResize="0"/>
          <p:nvPr/>
        </p:nvPicPr>
        <p:blipFill rotWithShape="1">
          <a:blip r:embed="rId5">
            <a:alphaModFix/>
          </a:blip>
          <a:srcRect/>
          <a:stretch/>
        </p:blipFill>
        <p:spPr>
          <a:xfrm>
            <a:off x="4126968" y="2962056"/>
            <a:ext cx="847470" cy="801261"/>
          </a:xfrm>
          <a:prstGeom prst="rect">
            <a:avLst/>
          </a:prstGeom>
          <a:noFill/>
          <a:ln>
            <a:noFill/>
          </a:ln>
        </p:spPr>
      </p:pic>
      <p:sp>
        <p:nvSpPr>
          <p:cNvPr id="2" name="テキスト ボックス 1">
            <a:extLst>
              <a:ext uri="{FF2B5EF4-FFF2-40B4-BE49-F238E27FC236}">
                <a16:creationId xmlns:a16="http://schemas.microsoft.com/office/drawing/2014/main" id="{F47576F6-92A2-5D43-B3A5-9D425CCEB1F3}"/>
              </a:ext>
            </a:extLst>
          </p:cNvPr>
          <p:cNvSpPr txBox="1"/>
          <p:nvPr/>
        </p:nvSpPr>
        <p:spPr>
          <a:xfrm>
            <a:off x="4205696" y="3630323"/>
            <a:ext cx="723275" cy="307777"/>
          </a:xfrm>
          <a:prstGeom prst="rect">
            <a:avLst/>
          </a:prstGeom>
          <a:noFill/>
        </p:spPr>
        <p:txBody>
          <a:bodyPr wrap="none" rtlCol="0">
            <a:spAutoFit/>
          </a:bodyPr>
          <a:lstStyle/>
          <a:p>
            <a:r>
              <a:rPr kumimoji="1" lang="ja-JP" altLang="en-US"/>
              <a:t>運営者</a:t>
            </a:r>
          </a:p>
        </p:txBody>
      </p:sp>
      <p:sp>
        <p:nvSpPr>
          <p:cNvPr id="3" name="左矢印 2">
            <a:extLst>
              <a:ext uri="{FF2B5EF4-FFF2-40B4-BE49-F238E27FC236}">
                <a16:creationId xmlns:a16="http://schemas.microsoft.com/office/drawing/2014/main" id="{A08696FA-D16B-0544-98A3-3FB1AF339FC5}"/>
              </a:ext>
            </a:extLst>
          </p:cNvPr>
          <p:cNvSpPr/>
          <p:nvPr/>
        </p:nvSpPr>
        <p:spPr>
          <a:xfrm>
            <a:off x="3703897" y="3300856"/>
            <a:ext cx="358815" cy="325528"/>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1" name="左矢印 50">
            <a:extLst>
              <a:ext uri="{FF2B5EF4-FFF2-40B4-BE49-F238E27FC236}">
                <a16:creationId xmlns:a16="http://schemas.microsoft.com/office/drawing/2014/main" id="{DA155A03-BE67-F34A-A135-8F4C0FE97E1D}"/>
              </a:ext>
            </a:extLst>
          </p:cNvPr>
          <p:cNvSpPr/>
          <p:nvPr/>
        </p:nvSpPr>
        <p:spPr>
          <a:xfrm rot="10800000">
            <a:off x="5014568" y="3308257"/>
            <a:ext cx="358815" cy="325528"/>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g10cc11267d0_0_12"/>
          <p:cNvSpPr/>
          <p:nvPr/>
        </p:nvSpPr>
        <p:spPr>
          <a:xfrm>
            <a:off x="1086667" y="1165963"/>
            <a:ext cx="3205800" cy="1733100"/>
          </a:xfrm>
          <a:prstGeom prst="roundRect">
            <a:avLst>
              <a:gd name="adj" fmla="val 16667"/>
            </a:avLst>
          </a:prstGeom>
          <a:solidFill>
            <a:srgbClr val="F2F2F2"/>
          </a:solidFill>
          <a:ln w="34925" cap="flat" cmpd="sng">
            <a:solidFill>
              <a:srgbClr val="59595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5" name="Google Shape;805;g10cc11267d0_0_1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a:t>取引の方法 – 板寄せ方式</a:t>
            </a:r>
            <a:endParaRPr/>
          </a:p>
        </p:txBody>
      </p:sp>
      <p:pic>
        <p:nvPicPr>
          <p:cNvPr id="806" name="Google Shape;806;g10cc11267d0_0_12" descr="ユーザー 単色塗りつぶし"/>
          <p:cNvPicPr preferRelativeResize="0"/>
          <p:nvPr/>
        </p:nvPicPr>
        <p:blipFill rotWithShape="1">
          <a:blip r:embed="rId3">
            <a:alphaModFix/>
          </a:blip>
          <a:srcRect/>
          <a:stretch/>
        </p:blipFill>
        <p:spPr>
          <a:xfrm>
            <a:off x="1675825" y="1244965"/>
            <a:ext cx="638964" cy="599463"/>
          </a:xfrm>
          <a:prstGeom prst="rect">
            <a:avLst/>
          </a:prstGeom>
          <a:noFill/>
          <a:ln>
            <a:noFill/>
          </a:ln>
        </p:spPr>
      </p:pic>
      <p:sp>
        <p:nvSpPr>
          <p:cNvPr id="807" name="Google Shape;807;g10cc11267d0_0_12"/>
          <p:cNvSpPr txBox="1"/>
          <p:nvPr/>
        </p:nvSpPr>
        <p:spPr>
          <a:xfrm>
            <a:off x="1741223" y="1811124"/>
            <a:ext cx="698118" cy="284663"/>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Aさん</a:t>
            </a:r>
            <a:endParaRPr sz="1100" b="0" i="0" u="none" strike="noStrike" cap="none">
              <a:solidFill>
                <a:srgbClr val="000000"/>
              </a:solidFill>
              <a:latin typeface="Arial"/>
              <a:ea typeface="Arial"/>
              <a:cs typeface="Arial"/>
              <a:sym typeface="Arial"/>
            </a:endParaRPr>
          </a:p>
        </p:txBody>
      </p:sp>
      <p:grpSp>
        <p:nvGrpSpPr>
          <p:cNvPr id="808" name="Google Shape;808;g10cc11267d0_0_12"/>
          <p:cNvGrpSpPr/>
          <p:nvPr/>
        </p:nvGrpSpPr>
        <p:grpSpPr>
          <a:xfrm>
            <a:off x="1456692" y="2053409"/>
            <a:ext cx="1511555" cy="550234"/>
            <a:chOff x="864651" y="4938250"/>
            <a:chExt cx="2163073" cy="839282"/>
          </a:xfrm>
        </p:grpSpPr>
        <p:grpSp>
          <p:nvGrpSpPr>
            <p:cNvPr id="809" name="Google Shape;809;g10cc11267d0_0_12"/>
            <p:cNvGrpSpPr/>
            <p:nvPr/>
          </p:nvGrpSpPr>
          <p:grpSpPr>
            <a:xfrm>
              <a:off x="864651" y="4938250"/>
              <a:ext cx="1695148" cy="445289"/>
              <a:chOff x="955087" y="5050790"/>
              <a:chExt cx="1695148" cy="459061"/>
            </a:xfrm>
          </p:grpSpPr>
          <p:pic>
            <p:nvPicPr>
              <p:cNvPr id="810" name="Google Shape;810;g10cc11267d0_0_12" descr="稲妻 単色塗りつぶし"/>
              <p:cNvPicPr preferRelativeResize="0"/>
              <p:nvPr/>
            </p:nvPicPr>
            <p:blipFill rotWithShape="1">
              <a:blip r:embed="rId4">
                <a:alphaModFix/>
              </a:blip>
              <a:srcRect/>
              <a:stretch/>
            </p:blipFill>
            <p:spPr>
              <a:xfrm>
                <a:off x="955087" y="5050790"/>
                <a:ext cx="369333" cy="369333"/>
              </a:xfrm>
              <a:prstGeom prst="rect">
                <a:avLst/>
              </a:prstGeom>
              <a:noFill/>
              <a:ln>
                <a:noFill/>
              </a:ln>
            </p:spPr>
          </p:pic>
          <p:sp>
            <p:nvSpPr>
              <p:cNvPr id="811" name="Google Shape;811;g10cc11267d0_0_12"/>
              <p:cNvSpPr txBox="1"/>
              <p:nvPr/>
            </p:nvSpPr>
            <p:spPr>
              <a:xfrm>
                <a:off x="1111396" y="5062220"/>
                <a:ext cx="1538839" cy="44763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：40 kWh</a:t>
                </a:r>
                <a:endParaRPr sz="1400" b="0" i="0" u="none" strike="noStrike" cap="none">
                  <a:solidFill>
                    <a:schemeClr val="dk1"/>
                  </a:solidFill>
                  <a:latin typeface="Arial"/>
                  <a:ea typeface="Arial"/>
                  <a:cs typeface="Arial"/>
                  <a:sym typeface="Arial"/>
                </a:endParaRPr>
              </a:p>
            </p:txBody>
          </p:sp>
        </p:grpSp>
        <p:grpSp>
          <p:nvGrpSpPr>
            <p:cNvPr id="812" name="Google Shape;812;g10cc11267d0_0_12"/>
            <p:cNvGrpSpPr/>
            <p:nvPr/>
          </p:nvGrpSpPr>
          <p:grpSpPr>
            <a:xfrm>
              <a:off x="881064" y="5343330"/>
              <a:ext cx="2146660" cy="434202"/>
              <a:chOff x="881064" y="5343330"/>
              <a:chExt cx="2146660" cy="434202"/>
            </a:xfrm>
          </p:grpSpPr>
          <p:pic>
            <p:nvPicPr>
              <p:cNvPr id="813" name="Google Shape;813;g10cc11267d0_0_12" descr="元 単色塗りつぶし"/>
              <p:cNvPicPr preferRelativeResize="0"/>
              <p:nvPr/>
            </p:nvPicPr>
            <p:blipFill rotWithShape="1">
              <a:blip r:embed="rId5">
                <a:alphaModFix/>
              </a:blip>
              <a:srcRect/>
              <a:stretch/>
            </p:blipFill>
            <p:spPr>
              <a:xfrm>
                <a:off x="881064" y="5343330"/>
                <a:ext cx="302623" cy="302623"/>
              </a:xfrm>
              <a:prstGeom prst="rect">
                <a:avLst/>
              </a:prstGeom>
              <a:noFill/>
              <a:ln>
                <a:noFill/>
              </a:ln>
            </p:spPr>
          </p:pic>
          <p:sp>
            <p:nvSpPr>
              <p:cNvPr id="814" name="Google Shape;814;g10cc11267d0_0_12"/>
              <p:cNvSpPr txBox="1"/>
              <p:nvPr/>
            </p:nvSpPr>
            <p:spPr>
              <a:xfrm>
                <a:off x="1033368" y="5343330"/>
                <a:ext cx="1994356" cy="434202"/>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：30 円/kWh</a:t>
                </a:r>
                <a:endParaRPr sz="1400" b="0" i="0" u="none" strike="noStrike" cap="none">
                  <a:solidFill>
                    <a:schemeClr val="dk1"/>
                  </a:solidFill>
                  <a:latin typeface="Arial"/>
                  <a:ea typeface="Arial"/>
                  <a:cs typeface="Arial"/>
                  <a:sym typeface="Arial"/>
                </a:endParaRPr>
              </a:p>
            </p:txBody>
          </p:sp>
        </p:grpSp>
      </p:grpSp>
      <p:sp>
        <p:nvSpPr>
          <p:cNvPr id="815" name="Google Shape;815;g10cc11267d0_0_12"/>
          <p:cNvSpPr txBox="1"/>
          <p:nvPr/>
        </p:nvSpPr>
        <p:spPr>
          <a:xfrm>
            <a:off x="1468144" y="2560764"/>
            <a:ext cx="1445438" cy="284663"/>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で買いたい！</a:t>
            </a:r>
            <a:endParaRPr sz="1100" b="0" i="0" u="none" strike="noStrike" cap="none">
              <a:solidFill>
                <a:srgbClr val="000000"/>
              </a:solidFill>
              <a:latin typeface="Arial"/>
              <a:ea typeface="Arial"/>
              <a:cs typeface="Arial"/>
              <a:sym typeface="Arial"/>
            </a:endParaRPr>
          </a:p>
        </p:txBody>
      </p:sp>
      <p:sp>
        <p:nvSpPr>
          <p:cNvPr id="816" name="Google Shape;816;g10cc11267d0_0_12"/>
          <p:cNvSpPr txBox="1"/>
          <p:nvPr/>
        </p:nvSpPr>
        <p:spPr>
          <a:xfrm>
            <a:off x="2913582" y="2560646"/>
            <a:ext cx="1367715" cy="284663"/>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で売りたい！</a:t>
            </a:r>
            <a:endParaRPr sz="1100" b="0" i="0" u="none" strike="noStrike" cap="none">
              <a:solidFill>
                <a:srgbClr val="000000"/>
              </a:solidFill>
              <a:latin typeface="Arial"/>
              <a:ea typeface="Arial"/>
              <a:cs typeface="Arial"/>
              <a:sym typeface="Arial"/>
            </a:endParaRPr>
          </a:p>
        </p:txBody>
      </p:sp>
      <p:pic>
        <p:nvPicPr>
          <p:cNvPr id="817" name="Google Shape;817;g10cc11267d0_0_12" descr="ユーザー 単色塗りつぶし"/>
          <p:cNvPicPr preferRelativeResize="0"/>
          <p:nvPr/>
        </p:nvPicPr>
        <p:blipFill rotWithShape="1">
          <a:blip r:embed="rId3">
            <a:alphaModFix/>
          </a:blip>
          <a:srcRect/>
          <a:stretch/>
        </p:blipFill>
        <p:spPr>
          <a:xfrm>
            <a:off x="3132732" y="1244965"/>
            <a:ext cx="638964" cy="599463"/>
          </a:xfrm>
          <a:prstGeom prst="rect">
            <a:avLst/>
          </a:prstGeom>
          <a:noFill/>
          <a:ln>
            <a:noFill/>
          </a:ln>
        </p:spPr>
      </p:pic>
      <p:sp>
        <p:nvSpPr>
          <p:cNvPr id="818" name="Google Shape;818;g10cc11267d0_0_12"/>
          <p:cNvSpPr txBox="1"/>
          <p:nvPr/>
        </p:nvSpPr>
        <p:spPr>
          <a:xfrm>
            <a:off x="3198130" y="1811124"/>
            <a:ext cx="822000" cy="284663"/>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Bさん</a:t>
            </a:r>
            <a:endParaRPr sz="1100" b="0" i="0" u="none" strike="noStrike" cap="none">
              <a:solidFill>
                <a:srgbClr val="000000"/>
              </a:solidFill>
              <a:latin typeface="Arial"/>
              <a:ea typeface="Arial"/>
              <a:cs typeface="Arial"/>
              <a:sym typeface="Arial"/>
            </a:endParaRPr>
          </a:p>
        </p:txBody>
      </p:sp>
      <p:grpSp>
        <p:nvGrpSpPr>
          <p:cNvPr id="819" name="Google Shape;819;g10cc11267d0_0_12"/>
          <p:cNvGrpSpPr/>
          <p:nvPr/>
        </p:nvGrpSpPr>
        <p:grpSpPr>
          <a:xfrm>
            <a:off x="2913599" y="2019857"/>
            <a:ext cx="1633391" cy="555487"/>
            <a:chOff x="864651" y="4887075"/>
            <a:chExt cx="1834617" cy="847296"/>
          </a:xfrm>
        </p:grpSpPr>
        <p:grpSp>
          <p:nvGrpSpPr>
            <p:cNvPr id="820" name="Google Shape;820;g10cc11267d0_0_12"/>
            <p:cNvGrpSpPr/>
            <p:nvPr/>
          </p:nvGrpSpPr>
          <p:grpSpPr>
            <a:xfrm>
              <a:off x="864651" y="4887075"/>
              <a:ext cx="1453809" cy="751362"/>
              <a:chOff x="955087" y="4998031"/>
              <a:chExt cx="1453809" cy="774600"/>
            </a:xfrm>
          </p:grpSpPr>
          <p:pic>
            <p:nvPicPr>
              <p:cNvPr id="821" name="Google Shape;821;g10cc11267d0_0_12" descr="稲妻 単色塗りつぶし"/>
              <p:cNvPicPr preferRelativeResize="0"/>
              <p:nvPr/>
            </p:nvPicPr>
            <p:blipFill rotWithShape="1">
              <a:blip r:embed="rId4">
                <a:alphaModFix/>
              </a:blip>
              <a:srcRect/>
              <a:stretch/>
            </p:blipFill>
            <p:spPr>
              <a:xfrm>
                <a:off x="955087" y="5050790"/>
                <a:ext cx="369333" cy="369333"/>
              </a:xfrm>
              <a:prstGeom prst="rect">
                <a:avLst/>
              </a:prstGeom>
              <a:noFill/>
              <a:ln>
                <a:noFill/>
              </a:ln>
            </p:spPr>
          </p:pic>
          <p:sp>
            <p:nvSpPr>
              <p:cNvPr id="822" name="Google Shape;822;g10cc11267d0_0_12"/>
              <p:cNvSpPr txBox="1"/>
              <p:nvPr/>
            </p:nvSpPr>
            <p:spPr>
              <a:xfrm>
                <a:off x="1111396" y="4998031"/>
                <a:ext cx="1297500" cy="774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：30 kWh</a:t>
                </a:r>
                <a:endParaRPr sz="1400" b="0" i="0" u="none" strike="noStrike" cap="none">
                  <a:solidFill>
                    <a:schemeClr val="dk1"/>
                  </a:solidFill>
                  <a:latin typeface="Arial"/>
                  <a:ea typeface="Arial"/>
                  <a:cs typeface="Arial"/>
                  <a:sym typeface="Arial"/>
                </a:endParaRPr>
              </a:p>
            </p:txBody>
          </p:sp>
        </p:grpSp>
        <p:grpSp>
          <p:nvGrpSpPr>
            <p:cNvPr id="823" name="Google Shape;823;g10cc11267d0_0_12"/>
            <p:cNvGrpSpPr/>
            <p:nvPr/>
          </p:nvGrpSpPr>
          <p:grpSpPr>
            <a:xfrm>
              <a:off x="881064" y="5305971"/>
              <a:ext cx="1818204" cy="428400"/>
              <a:chOff x="881064" y="5305971"/>
              <a:chExt cx="1818204" cy="428400"/>
            </a:xfrm>
          </p:grpSpPr>
          <p:pic>
            <p:nvPicPr>
              <p:cNvPr id="824" name="Google Shape;824;g10cc11267d0_0_12" descr="元 単色塗りつぶし"/>
              <p:cNvPicPr preferRelativeResize="0"/>
              <p:nvPr/>
            </p:nvPicPr>
            <p:blipFill rotWithShape="1">
              <a:blip r:embed="rId5">
                <a:alphaModFix/>
              </a:blip>
              <a:srcRect/>
              <a:stretch/>
            </p:blipFill>
            <p:spPr>
              <a:xfrm>
                <a:off x="881064" y="5343330"/>
                <a:ext cx="302623" cy="302623"/>
              </a:xfrm>
              <a:prstGeom prst="rect">
                <a:avLst/>
              </a:prstGeom>
              <a:noFill/>
              <a:ln>
                <a:noFill/>
              </a:ln>
            </p:spPr>
          </p:pic>
          <p:sp>
            <p:nvSpPr>
              <p:cNvPr id="825" name="Google Shape;825;g10cc11267d0_0_12"/>
              <p:cNvSpPr txBox="1"/>
              <p:nvPr/>
            </p:nvSpPr>
            <p:spPr>
              <a:xfrm>
                <a:off x="1033368" y="5305971"/>
                <a:ext cx="1665900" cy="428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：29 円/kWh</a:t>
                </a:r>
                <a:endParaRPr sz="1400" b="0" i="0" u="none" strike="noStrike" cap="none">
                  <a:solidFill>
                    <a:schemeClr val="dk1"/>
                  </a:solidFill>
                  <a:latin typeface="Arial"/>
                  <a:ea typeface="Arial"/>
                  <a:cs typeface="Arial"/>
                  <a:sym typeface="Arial"/>
                </a:endParaRPr>
              </a:p>
            </p:txBody>
          </p:sp>
        </p:grpSp>
      </p:grpSp>
      <p:sp>
        <p:nvSpPr>
          <p:cNvPr id="826" name="Google Shape;826;g10cc11267d0_0_12"/>
          <p:cNvSpPr txBox="1"/>
          <p:nvPr/>
        </p:nvSpPr>
        <p:spPr>
          <a:xfrm>
            <a:off x="1230538" y="1275334"/>
            <a:ext cx="369300" cy="348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Arial"/>
                <a:ea typeface="Arial"/>
                <a:cs typeface="Arial"/>
                <a:sym typeface="Arial"/>
              </a:rPr>
              <a:t>❶</a:t>
            </a:r>
            <a:endParaRPr sz="1100" b="0" i="0" u="none" strike="noStrike" cap="none">
              <a:solidFill>
                <a:srgbClr val="000000"/>
              </a:solidFill>
              <a:latin typeface="Arial"/>
              <a:ea typeface="Arial"/>
              <a:cs typeface="Arial"/>
              <a:sym typeface="Arial"/>
            </a:endParaRPr>
          </a:p>
        </p:txBody>
      </p:sp>
      <p:sp>
        <p:nvSpPr>
          <p:cNvPr id="827" name="Google Shape;827;g10cc11267d0_0_12"/>
          <p:cNvSpPr/>
          <p:nvPr/>
        </p:nvSpPr>
        <p:spPr>
          <a:xfrm>
            <a:off x="4795424" y="1165963"/>
            <a:ext cx="3205800" cy="1733100"/>
          </a:xfrm>
          <a:prstGeom prst="roundRect">
            <a:avLst>
              <a:gd name="adj" fmla="val 16667"/>
            </a:avLst>
          </a:prstGeom>
          <a:solidFill>
            <a:srgbClr val="F2F2F2"/>
          </a:solidFill>
          <a:ln w="34925" cap="flat" cmpd="sng">
            <a:solidFill>
              <a:srgbClr val="59595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28" name="Google Shape;828;g10cc11267d0_0_12"/>
          <p:cNvSpPr txBox="1"/>
          <p:nvPr/>
        </p:nvSpPr>
        <p:spPr>
          <a:xfrm>
            <a:off x="4939296" y="1275334"/>
            <a:ext cx="369300" cy="348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Arial"/>
                <a:ea typeface="Arial"/>
                <a:cs typeface="Arial"/>
                <a:sym typeface="Arial"/>
              </a:rPr>
              <a:t>❷</a:t>
            </a:r>
            <a:endParaRPr sz="1800" b="0" i="0" u="none" strike="noStrike" cap="none">
              <a:solidFill>
                <a:schemeClr val="dk1"/>
              </a:solidFill>
              <a:latin typeface="Arial"/>
              <a:ea typeface="Arial"/>
              <a:cs typeface="Arial"/>
              <a:sym typeface="Arial"/>
            </a:endParaRPr>
          </a:p>
        </p:txBody>
      </p:sp>
      <p:sp>
        <p:nvSpPr>
          <p:cNvPr id="829" name="Google Shape;829;g10cc11267d0_0_12"/>
          <p:cNvSpPr/>
          <p:nvPr/>
        </p:nvSpPr>
        <p:spPr>
          <a:xfrm>
            <a:off x="4795424" y="3136804"/>
            <a:ext cx="3205800" cy="1733100"/>
          </a:xfrm>
          <a:prstGeom prst="roundRect">
            <a:avLst>
              <a:gd name="adj" fmla="val 16667"/>
            </a:avLst>
          </a:prstGeom>
          <a:solidFill>
            <a:srgbClr val="F2F2F2"/>
          </a:solidFill>
          <a:ln w="34925" cap="flat" cmpd="sng">
            <a:solidFill>
              <a:srgbClr val="59595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0" name="Google Shape;830;g10cc11267d0_0_12"/>
          <p:cNvSpPr txBox="1"/>
          <p:nvPr/>
        </p:nvSpPr>
        <p:spPr>
          <a:xfrm>
            <a:off x="4939296" y="3246174"/>
            <a:ext cx="369300" cy="348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Arial"/>
                <a:ea typeface="Arial"/>
                <a:cs typeface="Arial"/>
                <a:sym typeface="Arial"/>
              </a:rPr>
              <a:t>❸</a:t>
            </a:r>
            <a:endParaRPr sz="1100" b="0" i="0" u="none" strike="noStrike" cap="none">
              <a:solidFill>
                <a:srgbClr val="000000"/>
              </a:solidFill>
              <a:latin typeface="Arial"/>
              <a:ea typeface="Arial"/>
              <a:cs typeface="Arial"/>
              <a:sym typeface="Arial"/>
            </a:endParaRPr>
          </a:p>
        </p:txBody>
      </p:sp>
      <p:sp>
        <p:nvSpPr>
          <p:cNvPr id="831" name="Google Shape;831;g10cc11267d0_0_12"/>
          <p:cNvSpPr/>
          <p:nvPr/>
        </p:nvSpPr>
        <p:spPr>
          <a:xfrm>
            <a:off x="1086667" y="3136804"/>
            <a:ext cx="3205800" cy="1733100"/>
          </a:xfrm>
          <a:prstGeom prst="roundRect">
            <a:avLst>
              <a:gd name="adj" fmla="val 16667"/>
            </a:avLst>
          </a:prstGeom>
          <a:solidFill>
            <a:srgbClr val="F2F2F2"/>
          </a:solidFill>
          <a:ln w="34925" cap="flat" cmpd="sng">
            <a:solidFill>
              <a:srgbClr val="59595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2" name="Google Shape;832;g10cc11267d0_0_12"/>
          <p:cNvSpPr txBox="1"/>
          <p:nvPr/>
        </p:nvSpPr>
        <p:spPr>
          <a:xfrm>
            <a:off x="1230538" y="3246174"/>
            <a:ext cx="369300" cy="348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Arial"/>
                <a:ea typeface="Arial"/>
                <a:cs typeface="Arial"/>
                <a:sym typeface="Arial"/>
              </a:rPr>
              <a:t>❹</a:t>
            </a:r>
            <a:endParaRPr sz="1800" b="0" i="0" u="none" strike="noStrike" cap="none">
              <a:solidFill>
                <a:schemeClr val="dk1"/>
              </a:solidFill>
              <a:latin typeface="Arial"/>
              <a:ea typeface="Arial"/>
              <a:cs typeface="Arial"/>
              <a:sym typeface="Arial"/>
            </a:endParaRPr>
          </a:p>
        </p:txBody>
      </p:sp>
      <p:graphicFrame>
        <p:nvGraphicFramePr>
          <p:cNvPr id="833" name="Google Shape;833;g10cc11267d0_0_12"/>
          <p:cNvGraphicFramePr/>
          <p:nvPr/>
        </p:nvGraphicFramePr>
        <p:xfrm>
          <a:off x="5308628" y="1377386"/>
          <a:ext cx="2461000" cy="997130"/>
        </p:xfrm>
        <a:graphic>
          <a:graphicData uri="http://schemas.openxmlformats.org/drawingml/2006/table">
            <a:tbl>
              <a:tblPr firstRow="1" bandRow="1">
                <a:noFill/>
                <a:tableStyleId>{A0B2BD12-2574-4CA0-A7E6-6FDE8CBB8EDB}</a:tableStyleId>
              </a:tblPr>
              <a:tblGrid>
                <a:gridCol w="492200">
                  <a:extLst>
                    <a:ext uri="{9D8B030D-6E8A-4147-A177-3AD203B41FA5}">
                      <a16:colId xmlns:a16="http://schemas.microsoft.com/office/drawing/2014/main" val="20000"/>
                    </a:ext>
                  </a:extLst>
                </a:gridCol>
                <a:gridCol w="492200">
                  <a:extLst>
                    <a:ext uri="{9D8B030D-6E8A-4147-A177-3AD203B41FA5}">
                      <a16:colId xmlns:a16="http://schemas.microsoft.com/office/drawing/2014/main" val="20001"/>
                    </a:ext>
                  </a:extLst>
                </a:gridCol>
                <a:gridCol w="492200">
                  <a:extLst>
                    <a:ext uri="{9D8B030D-6E8A-4147-A177-3AD203B41FA5}">
                      <a16:colId xmlns:a16="http://schemas.microsoft.com/office/drawing/2014/main" val="20002"/>
                    </a:ext>
                  </a:extLst>
                </a:gridCol>
                <a:gridCol w="492200">
                  <a:extLst>
                    <a:ext uri="{9D8B030D-6E8A-4147-A177-3AD203B41FA5}">
                      <a16:colId xmlns:a16="http://schemas.microsoft.com/office/drawing/2014/main" val="20003"/>
                    </a:ext>
                  </a:extLst>
                </a:gridCol>
                <a:gridCol w="492200">
                  <a:extLst>
                    <a:ext uri="{9D8B030D-6E8A-4147-A177-3AD203B41FA5}">
                      <a16:colId xmlns:a16="http://schemas.microsoft.com/office/drawing/2014/main" val="20004"/>
                    </a:ext>
                  </a:extLst>
                </a:gridCol>
              </a:tblGrid>
              <a:tr h="248550">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人名</a:t>
                      </a:r>
                      <a:endParaRPr sz="11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買い手</a:t>
                      </a:r>
                      <a:endParaRPr sz="600" u="none" strike="noStrike" cap="none"/>
                    </a:p>
                    <a:p>
                      <a:pPr marL="0" marR="0" lvl="0" indent="0" algn="ctr" rtl="0">
                        <a:lnSpc>
                          <a:spcPct val="100000"/>
                        </a:lnSpc>
                        <a:spcBef>
                          <a:spcPts val="0"/>
                        </a:spcBef>
                        <a:spcAft>
                          <a:spcPts val="0"/>
                        </a:spcAft>
                        <a:buClr>
                          <a:srgbClr val="000000"/>
                        </a:buClr>
                        <a:buSzPts val="600"/>
                        <a:buFont typeface="Arial"/>
                        <a:buNone/>
                      </a:pPr>
                      <a:r>
                        <a:rPr lang="ja-JP" sz="600" u="none" strike="noStrike" cap="none"/>
                        <a:t>kWh</a:t>
                      </a:r>
                      <a:endParaRPr sz="6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価格</a:t>
                      </a:r>
                      <a:endParaRPr sz="600" u="none" strike="noStrike" cap="none"/>
                    </a:p>
                    <a:p>
                      <a:pPr marL="0" marR="0" lvl="0" indent="0" algn="ctr" rtl="0">
                        <a:lnSpc>
                          <a:spcPct val="100000"/>
                        </a:lnSpc>
                        <a:spcBef>
                          <a:spcPts val="0"/>
                        </a:spcBef>
                        <a:spcAft>
                          <a:spcPts val="0"/>
                        </a:spcAft>
                        <a:buClr>
                          <a:srgbClr val="000000"/>
                        </a:buClr>
                        <a:buSzPts val="600"/>
                        <a:buFont typeface="Arial"/>
                        <a:buNone/>
                      </a:pPr>
                      <a:r>
                        <a:rPr lang="ja-JP" sz="600" u="none" strike="noStrike" cap="none"/>
                        <a:t>[円/kWh]</a:t>
                      </a:r>
                      <a:endParaRPr sz="6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売り手</a:t>
                      </a:r>
                      <a:endParaRPr sz="600" u="none" strike="noStrike" cap="none"/>
                    </a:p>
                    <a:p>
                      <a:pPr marL="0" marR="0" lvl="0" indent="0" algn="ctr" rtl="0">
                        <a:lnSpc>
                          <a:spcPct val="100000"/>
                        </a:lnSpc>
                        <a:spcBef>
                          <a:spcPts val="0"/>
                        </a:spcBef>
                        <a:spcAft>
                          <a:spcPts val="0"/>
                        </a:spcAft>
                        <a:buClr>
                          <a:srgbClr val="000000"/>
                        </a:buClr>
                        <a:buSzPts val="600"/>
                        <a:buFont typeface="Arial"/>
                        <a:buNone/>
                      </a:pPr>
                      <a:r>
                        <a:rPr lang="ja-JP" sz="600" u="none" strike="noStrike" cap="none"/>
                        <a:t>kWh</a:t>
                      </a:r>
                      <a:endParaRPr sz="6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人名</a:t>
                      </a:r>
                      <a:endParaRPr sz="1100" u="none" strike="noStrike" cap="none"/>
                    </a:p>
                  </a:txBody>
                  <a:tcPr marL="68600" marR="68600" marT="34300" marB="34300" anchor="ctr"/>
                </a:tc>
                <a:extLst>
                  <a:ext uri="{0D108BD9-81ED-4DB2-BD59-A6C34878D82A}">
                    <a16:rowId xmlns:a16="http://schemas.microsoft.com/office/drawing/2014/main" val="10000"/>
                  </a:ext>
                </a:extLst>
              </a:tr>
              <a:tr h="248550">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A</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40</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30</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extLst>
                  <a:ext uri="{0D108BD9-81ED-4DB2-BD59-A6C34878D82A}">
                    <a16:rowId xmlns:a16="http://schemas.microsoft.com/office/drawing/2014/main" val="10001"/>
                  </a:ext>
                </a:extLst>
              </a:tr>
              <a:tr h="248550">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29</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30</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B</a:t>
                      </a:r>
                      <a:endParaRPr sz="900" u="none" strike="noStrike" cap="none"/>
                    </a:p>
                  </a:txBody>
                  <a:tcPr marL="68600" marR="68600" marT="34300" marB="34300" anchor="ctr"/>
                </a:tc>
                <a:extLst>
                  <a:ext uri="{0D108BD9-81ED-4DB2-BD59-A6C34878D82A}">
                    <a16:rowId xmlns:a16="http://schemas.microsoft.com/office/drawing/2014/main" val="10002"/>
                  </a:ext>
                </a:extLst>
              </a:tr>
              <a:tr h="248550">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28</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extLst>
                  <a:ext uri="{0D108BD9-81ED-4DB2-BD59-A6C34878D82A}">
                    <a16:rowId xmlns:a16="http://schemas.microsoft.com/office/drawing/2014/main" val="10003"/>
                  </a:ext>
                </a:extLst>
              </a:tr>
            </a:tbl>
          </a:graphicData>
        </a:graphic>
      </p:graphicFrame>
      <p:sp>
        <p:nvSpPr>
          <p:cNvPr id="834" name="Google Shape;834;g10cc11267d0_0_12"/>
          <p:cNvSpPr txBox="1"/>
          <p:nvPr/>
        </p:nvSpPr>
        <p:spPr>
          <a:xfrm>
            <a:off x="5386553" y="2416256"/>
            <a:ext cx="2289286" cy="407774"/>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ja-JP" sz="1100" b="0" i="0" u="none" strike="noStrike" cap="none">
                <a:solidFill>
                  <a:schemeClr val="dk1"/>
                </a:solidFill>
                <a:latin typeface="Arial"/>
                <a:ea typeface="Arial"/>
                <a:cs typeface="Arial"/>
                <a:sym typeface="Arial"/>
              </a:rPr>
              <a:t>このような表にストックされる</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ja-JP" sz="1100" b="0" i="0" u="none" strike="noStrike" cap="none">
                <a:solidFill>
                  <a:schemeClr val="dk1"/>
                </a:solidFill>
                <a:latin typeface="Arial"/>
                <a:ea typeface="Arial"/>
                <a:cs typeface="Arial"/>
                <a:sym typeface="Arial"/>
              </a:rPr>
              <a:t>この表を「板」と呼ぶ</a:t>
            </a:r>
            <a:endParaRPr sz="1100" b="0" i="0" u="none" strike="noStrike" cap="none">
              <a:solidFill>
                <a:schemeClr val="dk1"/>
              </a:solidFill>
              <a:latin typeface="Arial"/>
              <a:ea typeface="Arial"/>
              <a:cs typeface="Arial"/>
              <a:sym typeface="Arial"/>
            </a:endParaRPr>
          </a:p>
        </p:txBody>
      </p:sp>
      <p:sp>
        <p:nvSpPr>
          <p:cNvPr id="835" name="Google Shape;835;g10cc11267d0_0_12"/>
          <p:cNvSpPr/>
          <p:nvPr/>
        </p:nvSpPr>
        <p:spPr>
          <a:xfrm rot="10800000">
            <a:off x="4339047" y="3631576"/>
            <a:ext cx="385200" cy="341700"/>
          </a:xfrm>
          <a:prstGeom prst="rightArrow">
            <a:avLst>
              <a:gd name="adj1" fmla="val 50000"/>
              <a:gd name="adj2" fmla="val 50000"/>
            </a:avLst>
          </a:prstGeom>
          <a:solidFill>
            <a:srgbClr val="7F7F7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6" name="Google Shape;836;g10cc11267d0_0_12"/>
          <p:cNvSpPr/>
          <p:nvPr/>
        </p:nvSpPr>
        <p:spPr>
          <a:xfrm rot="5400000">
            <a:off x="6305364" y="2848772"/>
            <a:ext cx="186000" cy="341700"/>
          </a:xfrm>
          <a:prstGeom prst="rightArrow">
            <a:avLst>
              <a:gd name="adj1" fmla="val 50000"/>
              <a:gd name="adj2" fmla="val 50000"/>
            </a:avLst>
          </a:prstGeom>
          <a:solidFill>
            <a:srgbClr val="7F7F7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7" name="Google Shape;837;g10cc11267d0_0_12"/>
          <p:cNvSpPr/>
          <p:nvPr/>
        </p:nvSpPr>
        <p:spPr>
          <a:xfrm>
            <a:off x="4364828" y="1875931"/>
            <a:ext cx="385200" cy="341700"/>
          </a:xfrm>
          <a:prstGeom prst="rightArrow">
            <a:avLst>
              <a:gd name="adj1" fmla="val 50000"/>
              <a:gd name="adj2" fmla="val 50000"/>
            </a:avLst>
          </a:prstGeom>
          <a:solidFill>
            <a:srgbClr val="7F7F7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838" name="Google Shape;838;g10cc11267d0_0_12"/>
          <p:cNvGraphicFramePr/>
          <p:nvPr/>
        </p:nvGraphicFramePr>
        <p:xfrm>
          <a:off x="5308627" y="3331865"/>
          <a:ext cx="2461000" cy="997130"/>
        </p:xfrm>
        <a:graphic>
          <a:graphicData uri="http://schemas.openxmlformats.org/drawingml/2006/table">
            <a:tbl>
              <a:tblPr firstRow="1" bandRow="1">
                <a:noFill/>
                <a:tableStyleId>{A0B2BD12-2574-4CA0-A7E6-6FDE8CBB8EDB}</a:tableStyleId>
              </a:tblPr>
              <a:tblGrid>
                <a:gridCol w="492200">
                  <a:extLst>
                    <a:ext uri="{9D8B030D-6E8A-4147-A177-3AD203B41FA5}">
                      <a16:colId xmlns:a16="http://schemas.microsoft.com/office/drawing/2014/main" val="20000"/>
                    </a:ext>
                  </a:extLst>
                </a:gridCol>
                <a:gridCol w="492200">
                  <a:extLst>
                    <a:ext uri="{9D8B030D-6E8A-4147-A177-3AD203B41FA5}">
                      <a16:colId xmlns:a16="http://schemas.microsoft.com/office/drawing/2014/main" val="20001"/>
                    </a:ext>
                  </a:extLst>
                </a:gridCol>
                <a:gridCol w="492200">
                  <a:extLst>
                    <a:ext uri="{9D8B030D-6E8A-4147-A177-3AD203B41FA5}">
                      <a16:colId xmlns:a16="http://schemas.microsoft.com/office/drawing/2014/main" val="20002"/>
                    </a:ext>
                  </a:extLst>
                </a:gridCol>
                <a:gridCol w="492200">
                  <a:extLst>
                    <a:ext uri="{9D8B030D-6E8A-4147-A177-3AD203B41FA5}">
                      <a16:colId xmlns:a16="http://schemas.microsoft.com/office/drawing/2014/main" val="20003"/>
                    </a:ext>
                  </a:extLst>
                </a:gridCol>
                <a:gridCol w="492200">
                  <a:extLst>
                    <a:ext uri="{9D8B030D-6E8A-4147-A177-3AD203B41FA5}">
                      <a16:colId xmlns:a16="http://schemas.microsoft.com/office/drawing/2014/main" val="20004"/>
                    </a:ext>
                  </a:extLst>
                </a:gridCol>
              </a:tblGrid>
              <a:tr h="248550">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人名</a:t>
                      </a:r>
                      <a:endParaRPr sz="11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買い手</a:t>
                      </a:r>
                      <a:endParaRPr sz="600" u="none" strike="noStrike" cap="none"/>
                    </a:p>
                    <a:p>
                      <a:pPr marL="0" marR="0" lvl="0" indent="0" algn="ctr" rtl="0">
                        <a:lnSpc>
                          <a:spcPct val="100000"/>
                        </a:lnSpc>
                        <a:spcBef>
                          <a:spcPts val="0"/>
                        </a:spcBef>
                        <a:spcAft>
                          <a:spcPts val="0"/>
                        </a:spcAft>
                        <a:buClr>
                          <a:srgbClr val="000000"/>
                        </a:buClr>
                        <a:buSzPts val="600"/>
                        <a:buFont typeface="Arial"/>
                        <a:buNone/>
                      </a:pPr>
                      <a:r>
                        <a:rPr lang="ja-JP" sz="600" u="none" strike="noStrike" cap="none"/>
                        <a:t>kWh</a:t>
                      </a:r>
                      <a:endParaRPr sz="6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価格</a:t>
                      </a:r>
                      <a:endParaRPr sz="600" u="none" strike="noStrike" cap="none"/>
                    </a:p>
                    <a:p>
                      <a:pPr marL="0" marR="0" lvl="0" indent="0" algn="ctr" rtl="0">
                        <a:lnSpc>
                          <a:spcPct val="100000"/>
                        </a:lnSpc>
                        <a:spcBef>
                          <a:spcPts val="0"/>
                        </a:spcBef>
                        <a:spcAft>
                          <a:spcPts val="0"/>
                        </a:spcAft>
                        <a:buClr>
                          <a:srgbClr val="000000"/>
                        </a:buClr>
                        <a:buSzPts val="600"/>
                        <a:buFont typeface="Arial"/>
                        <a:buNone/>
                      </a:pPr>
                      <a:r>
                        <a:rPr lang="ja-JP" sz="600" u="none" strike="noStrike" cap="none"/>
                        <a:t>[円/kWh]</a:t>
                      </a:r>
                      <a:endParaRPr sz="6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売り手</a:t>
                      </a:r>
                      <a:endParaRPr sz="600" u="none" strike="noStrike" cap="none"/>
                    </a:p>
                    <a:p>
                      <a:pPr marL="0" marR="0" lvl="0" indent="0" algn="ctr" rtl="0">
                        <a:lnSpc>
                          <a:spcPct val="100000"/>
                        </a:lnSpc>
                        <a:spcBef>
                          <a:spcPts val="0"/>
                        </a:spcBef>
                        <a:spcAft>
                          <a:spcPts val="0"/>
                        </a:spcAft>
                        <a:buClr>
                          <a:srgbClr val="000000"/>
                        </a:buClr>
                        <a:buSzPts val="600"/>
                        <a:buFont typeface="Arial"/>
                        <a:buNone/>
                      </a:pPr>
                      <a:r>
                        <a:rPr lang="ja-JP" sz="600" u="none" strike="noStrike" cap="none"/>
                        <a:t>kWh</a:t>
                      </a:r>
                      <a:endParaRPr sz="6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人名</a:t>
                      </a:r>
                      <a:endParaRPr sz="1100" u="none" strike="noStrike" cap="none"/>
                    </a:p>
                  </a:txBody>
                  <a:tcPr marL="68600" marR="68600" marT="34300" marB="34300" anchor="ctr"/>
                </a:tc>
                <a:extLst>
                  <a:ext uri="{0D108BD9-81ED-4DB2-BD59-A6C34878D82A}">
                    <a16:rowId xmlns:a16="http://schemas.microsoft.com/office/drawing/2014/main" val="10000"/>
                  </a:ext>
                </a:extLst>
              </a:tr>
              <a:tr h="248550">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A</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40</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30</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40</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E</a:t>
                      </a:r>
                      <a:endParaRPr sz="900" u="none" strike="noStrike" cap="none"/>
                    </a:p>
                  </a:txBody>
                  <a:tcPr marL="68600" marR="68600" marT="34300" marB="34300" anchor="ctr"/>
                </a:tc>
                <a:extLst>
                  <a:ext uri="{0D108BD9-81ED-4DB2-BD59-A6C34878D82A}">
                    <a16:rowId xmlns:a16="http://schemas.microsoft.com/office/drawing/2014/main" val="10001"/>
                  </a:ext>
                </a:extLst>
              </a:tr>
              <a:tr h="248550">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C</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20</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29</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30</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B</a:t>
                      </a:r>
                      <a:endParaRPr sz="900" u="none" strike="noStrike" cap="none"/>
                    </a:p>
                  </a:txBody>
                  <a:tcPr marL="68600" marR="68600" marT="34300" marB="34300" anchor="ctr"/>
                </a:tc>
                <a:extLst>
                  <a:ext uri="{0D108BD9-81ED-4DB2-BD59-A6C34878D82A}">
                    <a16:rowId xmlns:a16="http://schemas.microsoft.com/office/drawing/2014/main" val="10002"/>
                  </a:ext>
                </a:extLst>
              </a:tr>
              <a:tr h="248550">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28</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30</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D</a:t>
                      </a:r>
                      <a:endParaRPr sz="900" u="none" strike="noStrike" cap="none"/>
                    </a:p>
                  </a:txBody>
                  <a:tcPr marL="68600" marR="68600" marT="34300" marB="34300" anchor="ctr"/>
                </a:tc>
                <a:extLst>
                  <a:ext uri="{0D108BD9-81ED-4DB2-BD59-A6C34878D82A}">
                    <a16:rowId xmlns:a16="http://schemas.microsoft.com/office/drawing/2014/main" val="10003"/>
                  </a:ext>
                </a:extLst>
              </a:tr>
            </a:tbl>
          </a:graphicData>
        </a:graphic>
      </p:graphicFrame>
      <p:sp>
        <p:nvSpPr>
          <p:cNvPr id="839" name="Google Shape;839;g10cc11267d0_0_12"/>
          <p:cNvSpPr txBox="1"/>
          <p:nvPr/>
        </p:nvSpPr>
        <p:spPr>
          <a:xfrm>
            <a:off x="5386553" y="4403098"/>
            <a:ext cx="2289286" cy="407774"/>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ja-JP" sz="1100" b="0" i="0" u="none" strike="noStrike" cap="none">
                <a:solidFill>
                  <a:schemeClr val="dk1"/>
                </a:solidFill>
                <a:latin typeface="Arial"/>
                <a:ea typeface="Arial"/>
                <a:cs typeface="Arial"/>
                <a:sym typeface="Arial"/>
              </a:rPr>
              <a:t>さらに新しくC,D,Eさんが参加</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ja-JP" sz="1100" b="0" i="0" u="none" strike="noStrike" cap="none">
                <a:solidFill>
                  <a:schemeClr val="dk1"/>
                </a:solidFill>
                <a:latin typeface="Arial"/>
                <a:ea typeface="Arial"/>
                <a:cs typeface="Arial"/>
                <a:sym typeface="Arial"/>
              </a:rPr>
              <a:t>ストックされる</a:t>
            </a:r>
            <a:endParaRPr sz="1100" b="0" i="0" u="none" strike="noStrike" cap="none">
              <a:solidFill>
                <a:schemeClr val="dk1"/>
              </a:solidFill>
              <a:latin typeface="Arial"/>
              <a:ea typeface="Arial"/>
              <a:cs typeface="Arial"/>
              <a:sym typeface="Arial"/>
            </a:endParaRPr>
          </a:p>
        </p:txBody>
      </p:sp>
      <p:sp>
        <p:nvSpPr>
          <p:cNvPr id="840" name="Google Shape;840;g10cc11267d0_0_12"/>
          <p:cNvSpPr txBox="1"/>
          <p:nvPr/>
        </p:nvSpPr>
        <p:spPr>
          <a:xfrm rot="5400000">
            <a:off x="4060328" y="4292710"/>
            <a:ext cx="994199" cy="415488"/>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ja-JP" sz="900" b="0" i="0" u="none" strike="noStrike" cap="none">
                <a:solidFill>
                  <a:schemeClr val="dk1"/>
                </a:solidFill>
                <a:latin typeface="Arial"/>
                <a:ea typeface="Arial"/>
                <a:cs typeface="Arial"/>
                <a:sym typeface="Arial"/>
              </a:rPr>
              <a:t>板情報が変わらず</a:t>
            </a:r>
            <a:endParaRPr sz="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ja-JP" sz="900" b="0" i="0" u="none" strike="noStrike" cap="none">
                <a:solidFill>
                  <a:schemeClr val="dk1"/>
                </a:solidFill>
                <a:latin typeface="Arial"/>
                <a:ea typeface="Arial"/>
                <a:cs typeface="Arial"/>
                <a:sym typeface="Arial"/>
              </a:rPr>
              <a:t>定刻になったら</a:t>
            </a:r>
            <a:endParaRPr sz="1100" b="0" i="0" u="none" strike="noStrike" cap="none">
              <a:solidFill>
                <a:srgbClr val="000000"/>
              </a:solidFill>
              <a:latin typeface="Arial"/>
              <a:ea typeface="Arial"/>
              <a:cs typeface="Arial"/>
              <a:sym typeface="Arial"/>
            </a:endParaRPr>
          </a:p>
        </p:txBody>
      </p:sp>
      <p:graphicFrame>
        <p:nvGraphicFramePr>
          <p:cNvPr id="841" name="Google Shape;841;g10cc11267d0_0_12"/>
          <p:cNvGraphicFramePr/>
          <p:nvPr/>
        </p:nvGraphicFramePr>
        <p:xfrm>
          <a:off x="1671047" y="3330485"/>
          <a:ext cx="2461000" cy="997130"/>
        </p:xfrm>
        <a:graphic>
          <a:graphicData uri="http://schemas.openxmlformats.org/drawingml/2006/table">
            <a:tbl>
              <a:tblPr firstRow="1" bandRow="1">
                <a:noFill/>
                <a:tableStyleId>{A0B2BD12-2574-4CA0-A7E6-6FDE8CBB8EDB}</a:tableStyleId>
              </a:tblPr>
              <a:tblGrid>
                <a:gridCol w="492200">
                  <a:extLst>
                    <a:ext uri="{9D8B030D-6E8A-4147-A177-3AD203B41FA5}">
                      <a16:colId xmlns:a16="http://schemas.microsoft.com/office/drawing/2014/main" val="20000"/>
                    </a:ext>
                  </a:extLst>
                </a:gridCol>
                <a:gridCol w="492200">
                  <a:extLst>
                    <a:ext uri="{9D8B030D-6E8A-4147-A177-3AD203B41FA5}">
                      <a16:colId xmlns:a16="http://schemas.microsoft.com/office/drawing/2014/main" val="20001"/>
                    </a:ext>
                  </a:extLst>
                </a:gridCol>
                <a:gridCol w="492200">
                  <a:extLst>
                    <a:ext uri="{9D8B030D-6E8A-4147-A177-3AD203B41FA5}">
                      <a16:colId xmlns:a16="http://schemas.microsoft.com/office/drawing/2014/main" val="20002"/>
                    </a:ext>
                  </a:extLst>
                </a:gridCol>
                <a:gridCol w="492200">
                  <a:extLst>
                    <a:ext uri="{9D8B030D-6E8A-4147-A177-3AD203B41FA5}">
                      <a16:colId xmlns:a16="http://schemas.microsoft.com/office/drawing/2014/main" val="20003"/>
                    </a:ext>
                  </a:extLst>
                </a:gridCol>
                <a:gridCol w="492200">
                  <a:extLst>
                    <a:ext uri="{9D8B030D-6E8A-4147-A177-3AD203B41FA5}">
                      <a16:colId xmlns:a16="http://schemas.microsoft.com/office/drawing/2014/main" val="20004"/>
                    </a:ext>
                  </a:extLst>
                </a:gridCol>
              </a:tblGrid>
              <a:tr h="248550">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人名</a:t>
                      </a:r>
                      <a:endParaRPr sz="11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買い手</a:t>
                      </a:r>
                      <a:endParaRPr sz="600" u="none" strike="noStrike" cap="none"/>
                    </a:p>
                    <a:p>
                      <a:pPr marL="0" marR="0" lvl="0" indent="0" algn="ctr" rtl="0">
                        <a:lnSpc>
                          <a:spcPct val="100000"/>
                        </a:lnSpc>
                        <a:spcBef>
                          <a:spcPts val="0"/>
                        </a:spcBef>
                        <a:spcAft>
                          <a:spcPts val="0"/>
                        </a:spcAft>
                        <a:buClr>
                          <a:srgbClr val="000000"/>
                        </a:buClr>
                        <a:buSzPts val="600"/>
                        <a:buFont typeface="Arial"/>
                        <a:buNone/>
                      </a:pPr>
                      <a:r>
                        <a:rPr lang="ja-JP" sz="600" u="none" strike="noStrike" cap="none"/>
                        <a:t>kWh</a:t>
                      </a:r>
                      <a:endParaRPr sz="6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価格</a:t>
                      </a:r>
                      <a:endParaRPr sz="600" u="none" strike="noStrike" cap="none"/>
                    </a:p>
                    <a:p>
                      <a:pPr marL="0" marR="0" lvl="0" indent="0" algn="ctr" rtl="0">
                        <a:lnSpc>
                          <a:spcPct val="100000"/>
                        </a:lnSpc>
                        <a:spcBef>
                          <a:spcPts val="0"/>
                        </a:spcBef>
                        <a:spcAft>
                          <a:spcPts val="0"/>
                        </a:spcAft>
                        <a:buClr>
                          <a:srgbClr val="000000"/>
                        </a:buClr>
                        <a:buSzPts val="600"/>
                        <a:buFont typeface="Arial"/>
                        <a:buNone/>
                      </a:pPr>
                      <a:r>
                        <a:rPr lang="ja-JP" sz="600" u="none" strike="noStrike" cap="none"/>
                        <a:t>[円/kWh]</a:t>
                      </a:r>
                      <a:endParaRPr sz="6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売り手</a:t>
                      </a:r>
                      <a:endParaRPr sz="600" u="none" strike="noStrike" cap="none"/>
                    </a:p>
                    <a:p>
                      <a:pPr marL="0" marR="0" lvl="0" indent="0" algn="ctr" rtl="0">
                        <a:lnSpc>
                          <a:spcPct val="100000"/>
                        </a:lnSpc>
                        <a:spcBef>
                          <a:spcPts val="0"/>
                        </a:spcBef>
                        <a:spcAft>
                          <a:spcPts val="0"/>
                        </a:spcAft>
                        <a:buClr>
                          <a:srgbClr val="000000"/>
                        </a:buClr>
                        <a:buSzPts val="600"/>
                        <a:buFont typeface="Arial"/>
                        <a:buNone/>
                      </a:pPr>
                      <a:r>
                        <a:rPr lang="ja-JP" sz="600" u="none" strike="noStrike" cap="none"/>
                        <a:t>kWh</a:t>
                      </a:r>
                      <a:endParaRPr sz="6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人名</a:t>
                      </a:r>
                      <a:endParaRPr sz="1100" u="none" strike="noStrike" cap="none"/>
                    </a:p>
                  </a:txBody>
                  <a:tcPr marL="68600" marR="68600" marT="34300" marB="34300" anchor="ctr"/>
                </a:tc>
                <a:extLst>
                  <a:ext uri="{0D108BD9-81ED-4DB2-BD59-A6C34878D82A}">
                    <a16:rowId xmlns:a16="http://schemas.microsoft.com/office/drawing/2014/main" val="10000"/>
                  </a:ext>
                </a:extLst>
              </a:tr>
              <a:tr h="248550">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30</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40</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E</a:t>
                      </a:r>
                      <a:endParaRPr sz="900" u="none" strike="noStrike" cap="none"/>
                    </a:p>
                  </a:txBody>
                  <a:tcPr marL="68600" marR="68600" marT="34300" marB="34300" anchor="ctr"/>
                </a:tc>
                <a:extLst>
                  <a:ext uri="{0D108BD9-81ED-4DB2-BD59-A6C34878D82A}">
                    <a16:rowId xmlns:a16="http://schemas.microsoft.com/office/drawing/2014/main" val="10001"/>
                  </a:ext>
                </a:extLst>
              </a:tr>
              <a:tr h="248550">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29</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extLst>
                  <a:ext uri="{0D108BD9-81ED-4DB2-BD59-A6C34878D82A}">
                    <a16:rowId xmlns:a16="http://schemas.microsoft.com/office/drawing/2014/main" val="10002"/>
                  </a:ext>
                </a:extLst>
              </a:tr>
              <a:tr h="248550">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28</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extLst>
                  <a:ext uri="{0D108BD9-81ED-4DB2-BD59-A6C34878D82A}">
                    <a16:rowId xmlns:a16="http://schemas.microsoft.com/office/drawing/2014/main" val="10003"/>
                  </a:ext>
                </a:extLst>
              </a:tr>
            </a:tbl>
          </a:graphicData>
        </a:graphic>
      </p:graphicFrame>
      <p:sp>
        <p:nvSpPr>
          <p:cNvPr id="842" name="Google Shape;842;g10cc11267d0_0_12"/>
          <p:cNvSpPr txBox="1"/>
          <p:nvPr/>
        </p:nvSpPr>
        <p:spPr>
          <a:xfrm>
            <a:off x="1468143" y="4386870"/>
            <a:ext cx="2663903" cy="407774"/>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ja-JP" sz="1100" b="0" i="0" u="none" strike="noStrike" cap="none">
                <a:solidFill>
                  <a:schemeClr val="dk1"/>
                </a:solidFill>
                <a:latin typeface="Arial"/>
                <a:ea typeface="Arial"/>
                <a:cs typeface="Arial"/>
                <a:sym typeface="Arial"/>
              </a:rPr>
              <a:t>A,B,C,Dさんを29 円/kWhで取引させる</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ja-JP" sz="1100" b="1" i="0" u="none" strike="noStrike" cap="none">
                <a:solidFill>
                  <a:schemeClr val="dk1"/>
                </a:solidFill>
                <a:latin typeface="Arial"/>
                <a:ea typeface="Arial"/>
                <a:cs typeface="Arial"/>
                <a:sym typeface="Arial"/>
              </a:rPr>
              <a:t>何が起こった？→詳しく説明します</a:t>
            </a:r>
            <a:endParaRPr sz="1100" b="1" i="0" u="none" strike="noStrike" cap="none">
              <a:solidFill>
                <a:schemeClr val="dk1"/>
              </a:solidFill>
              <a:latin typeface="Arial"/>
              <a:ea typeface="Arial"/>
              <a:cs typeface="Arial"/>
              <a:sym typeface="Arial"/>
            </a:endParaRPr>
          </a:p>
        </p:txBody>
      </p:sp>
      <p:sp>
        <p:nvSpPr>
          <p:cNvPr id="843" name="Google Shape;843;g10cc11267d0_0_12"/>
          <p:cNvSpPr/>
          <p:nvPr/>
        </p:nvSpPr>
        <p:spPr>
          <a:xfrm rot="-5400000">
            <a:off x="2501785" y="2849220"/>
            <a:ext cx="186000" cy="341700"/>
          </a:xfrm>
          <a:prstGeom prst="rightArrow">
            <a:avLst>
              <a:gd name="adj1" fmla="val 50000"/>
              <a:gd name="adj2" fmla="val 50000"/>
            </a:avLst>
          </a:prstGeom>
          <a:solidFill>
            <a:srgbClr val="7F7F7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44" name="Google Shape;844;g10cc11267d0_0_12"/>
          <p:cNvSpPr txBox="1"/>
          <p:nvPr/>
        </p:nvSpPr>
        <p:spPr>
          <a:xfrm>
            <a:off x="2753483" y="2931401"/>
            <a:ext cx="484800" cy="204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ja-JP" sz="900" b="0" i="0" u="none" strike="noStrike" cap="none">
                <a:solidFill>
                  <a:schemeClr val="dk1"/>
                </a:solidFill>
                <a:latin typeface="Arial"/>
                <a:ea typeface="Arial"/>
                <a:cs typeface="Arial"/>
                <a:sym typeface="Arial"/>
              </a:rPr>
              <a:t>再募集</a:t>
            </a:r>
            <a:endParaRPr sz="1400" b="0" i="0" u="none" strike="noStrike" cap="none">
              <a:solidFill>
                <a:schemeClr val="dk1"/>
              </a:solidFill>
              <a:latin typeface="Arial"/>
              <a:ea typeface="Arial"/>
              <a:cs typeface="Arial"/>
              <a:sym typeface="Arial"/>
            </a:endParaRPr>
          </a:p>
        </p:txBody>
      </p:sp>
      <p:sp>
        <p:nvSpPr>
          <p:cNvPr id="845" name="Google Shape;845;g10cc11267d0_0_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g10cc11267d0_0_5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a:t>取引の方法 – 板寄せ方式</a:t>
            </a:r>
            <a:endParaRPr/>
          </a:p>
        </p:txBody>
      </p:sp>
      <p:graphicFrame>
        <p:nvGraphicFramePr>
          <p:cNvPr id="852" name="Google Shape;852;g10cc11267d0_0_58"/>
          <p:cNvGraphicFramePr/>
          <p:nvPr/>
        </p:nvGraphicFramePr>
        <p:xfrm>
          <a:off x="748856" y="1868977"/>
          <a:ext cx="3829375" cy="2540350"/>
        </p:xfrm>
        <a:graphic>
          <a:graphicData uri="http://schemas.openxmlformats.org/drawingml/2006/table">
            <a:tbl>
              <a:tblPr firstRow="1" bandRow="1">
                <a:noFill/>
                <a:tableStyleId>{A0B2BD12-2574-4CA0-A7E6-6FDE8CBB8EDB}</a:tableStyleId>
              </a:tblPr>
              <a:tblGrid>
                <a:gridCol w="765875">
                  <a:extLst>
                    <a:ext uri="{9D8B030D-6E8A-4147-A177-3AD203B41FA5}">
                      <a16:colId xmlns:a16="http://schemas.microsoft.com/office/drawing/2014/main" val="20000"/>
                    </a:ext>
                  </a:extLst>
                </a:gridCol>
                <a:gridCol w="765875">
                  <a:extLst>
                    <a:ext uri="{9D8B030D-6E8A-4147-A177-3AD203B41FA5}">
                      <a16:colId xmlns:a16="http://schemas.microsoft.com/office/drawing/2014/main" val="20001"/>
                    </a:ext>
                  </a:extLst>
                </a:gridCol>
                <a:gridCol w="765875">
                  <a:extLst>
                    <a:ext uri="{9D8B030D-6E8A-4147-A177-3AD203B41FA5}">
                      <a16:colId xmlns:a16="http://schemas.microsoft.com/office/drawing/2014/main" val="20002"/>
                    </a:ext>
                  </a:extLst>
                </a:gridCol>
                <a:gridCol w="765875">
                  <a:extLst>
                    <a:ext uri="{9D8B030D-6E8A-4147-A177-3AD203B41FA5}">
                      <a16:colId xmlns:a16="http://schemas.microsoft.com/office/drawing/2014/main" val="20003"/>
                    </a:ext>
                  </a:extLst>
                </a:gridCol>
                <a:gridCol w="765875">
                  <a:extLst>
                    <a:ext uri="{9D8B030D-6E8A-4147-A177-3AD203B41FA5}">
                      <a16:colId xmlns:a16="http://schemas.microsoft.com/office/drawing/2014/main" val="20004"/>
                    </a:ext>
                  </a:extLst>
                </a:gridCol>
              </a:tblGrid>
              <a:tr h="640675">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人名</a:t>
                      </a:r>
                      <a:endParaRPr sz="11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買い手</a:t>
                      </a:r>
                      <a:endParaRPr sz="1100" u="none" strike="noStrike" cap="none"/>
                    </a:p>
                    <a:p>
                      <a:pPr marL="0" marR="0" lvl="0" indent="0" algn="ctr" rtl="0">
                        <a:lnSpc>
                          <a:spcPct val="100000"/>
                        </a:lnSpc>
                        <a:spcBef>
                          <a:spcPts val="0"/>
                        </a:spcBef>
                        <a:spcAft>
                          <a:spcPts val="0"/>
                        </a:spcAft>
                        <a:buClr>
                          <a:srgbClr val="000000"/>
                        </a:buClr>
                        <a:buSzPts val="1100"/>
                        <a:buFont typeface="Arial"/>
                        <a:buNone/>
                      </a:pPr>
                      <a:r>
                        <a:rPr lang="ja-JP" sz="1100" u="none" strike="noStrike" cap="none"/>
                        <a:t>kWh</a:t>
                      </a:r>
                      <a:endParaRPr sz="11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価格</a:t>
                      </a:r>
                      <a:endParaRPr sz="1100" u="none" strike="noStrike" cap="none"/>
                    </a:p>
                    <a:p>
                      <a:pPr marL="0" marR="0" lvl="0" indent="0" algn="ctr" rtl="0">
                        <a:lnSpc>
                          <a:spcPct val="100000"/>
                        </a:lnSpc>
                        <a:spcBef>
                          <a:spcPts val="0"/>
                        </a:spcBef>
                        <a:spcAft>
                          <a:spcPts val="0"/>
                        </a:spcAft>
                        <a:buClr>
                          <a:srgbClr val="000000"/>
                        </a:buClr>
                        <a:buSzPts val="1100"/>
                        <a:buFont typeface="Arial"/>
                        <a:buNone/>
                      </a:pPr>
                      <a:r>
                        <a:rPr lang="ja-JP" sz="1100" u="none" strike="noStrike" cap="none"/>
                        <a:t>[円/kWh]</a:t>
                      </a:r>
                      <a:endParaRPr sz="11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売り手</a:t>
                      </a:r>
                      <a:endParaRPr sz="1100" u="none" strike="noStrike" cap="none"/>
                    </a:p>
                    <a:p>
                      <a:pPr marL="0" marR="0" lvl="0" indent="0" algn="ctr" rtl="0">
                        <a:lnSpc>
                          <a:spcPct val="100000"/>
                        </a:lnSpc>
                        <a:spcBef>
                          <a:spcPts val="0"/>
                        </a:spcBef>
                        <a:spcAft>
                          <a:spcPts val="0"/>
                        </a:spcAft>
                        <a:buClr>
                          <a:srgbClr val="000000"/>
                        </a:buClr>
                        <a:buSzPts val="1100"/>
                        <a:buFont typeface="Arial"/>
                        <a:buNone/>
                      </a:pPr>
                      <a:r>
                        <a:rPr lang="ja-JP" sz="1100" u="none" strike="noStrike" cap="none"/>
                        <a:t>kWh</a:t>
                      </a:r>
                      <a:endParaRPr sz="11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人名</a:t>
                      </a:r>
                      <a:endParaRPr sz="1100" u="none" strike="noStrike" cap="none"/>
                    </a:p>
                  </a:txBody>
                  <a:tcPr marL="68600" marR="68600" marT="34300" marB="34300" anchor="ctr"/>
                </a:tc>
                <a:extLst>
                  <a:ext uri="{0D108BD9-81ED-4DB2-BD59-A6C34878D82A}">
                    <a16:rowId xmlns:a16="http://schemas.microsoft.com/office/drawing/2014/main" val="10000"/>
                  </a:ext>
                </a:extLst>
              </a:tr>
              <a:tr h="633225">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A</a:t>
                      </a:r>
                      <a:endParaRPr sz="14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40</a:t>
                      </a:r>
                      <a:endParaRPr sz="14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30</a:t>
                      </a:r>
                      <a:endParaRPr sz="14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40</a:t>
                      </a:r>
                      <a:endParaRPr sz="14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E</a:t>
                      </a:r>
                      <a:endParaRPr sz="1400" u="none" strike="noStrike" cap="none"/>
                    </a:p>
                  </a:txBody>
                  <a:tcPr marL="68600" marR="68600" marT="34300" marB="34300" anchor="ctr"/>
                </a:tc>
                <a:extLst>
                  <a:ext uri="{0D108BD9-81ED-4DB2-BD59-A6C34878D82A}">
                    <a16:rowId xmlns:a16="http://schemas.microsoft.com/office/drawing/2014/main" val="10001"/>
                  </a:ext>
                </a:extLst>
              </a:tr>
              <a:tr h="633225">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C</a:t>
                      </a:r>
                      <a:endParaRPr sz="14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20</a:t>
                      </a:r>
                      <a:endParaRPr sz="14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29</a:t>
                      </a:r>
                      <a:endParaRPr sz="14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30</a:t>
                      </a:r>
                      <a:endParaRPr sz="14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B</a:t>
                      </a:r>
                      <a:endParaRPr sz="1400" u="none" strike="noStrike" cap="none"/>
                    </a:p>
                  </a:txBody>
                  <a:tcPr marL="68600" marR="68600" marT="34300" marB="34300" anchor="ctr"/>
                </a:tc>
                <a:extLst>
                  <a:ext uri="{0D108BD9-81ED-4DB2-BD59-A6C34878D82A}">
                    <a16:rowId xmlns:a16="http://schemas.microsoft.com/office/drawing/2014/main" val="10002"/>
                  </a:ext>
                </a:extLst>
              </a:tr>
              <a:tr h="633225">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28</a:t>
                      </a:r>
                      <a:endParaRPr sz="14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30</a:t>
                      </a:r>
                      <a:endParaRPr sz="14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D</a:t>
                      </a:r>
                      <a:endParaRPr sz="1400" u="none" strike="noStrike" cap="none"/>
                    </a:p>
                  </a:txBody>
                  <a:tcPr marL="68600" marR="68600" marT="34300" marB="34300" anchor="ctr"/>
                </a:tc>
                <a:extLst>
                  <a:ext uri="{0D108BD9-81ED-4DB2-BD59-A6C34878D82A}">
                    <a16:rowId xmlns:a16="http://schemas.microsoft.com/office/drawing/2014/main" val="10003"/>
                  </a:ext>
                </a:extLst>
              </a:tr>
            </a:tbl>
          </a:graphicData>
        </a:graphic>
      </p:graphicFrame>
      <p:sp>
        <p:nvSpPr>
          <p:cNvPr id="853" name="Google Shape;853;g10cc11267d0_0_58"/>
          <p:cNvSpPr txBox="1"/>
          <p:nvPr/>
        </p:nvSpPr>
        <p:spPr>
          <a:xfrm>
            <a:off x="1567722" y="2729789"/>
            <a:ext cx="266100" cy="2040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900"/>
              <a:buFont typeface="Arial"/>
              <a:buNone/>
            </a:pPr>
            <a:r>
              <a:rPr lang="ja-JP" sz="900" b="0" i="0" u="none" strike="noStrike" cap="none">
                <a:solidFill>
                  <a:schemeClr val="dk1"/>
                </a:solidFill>
                <a:latin typeface="Arial"/>
                <a:ea typeface="Arial"/>
                <a:cs typeface="Arial"/>
                <a:sym typeface="Arial"/>
              </a:rPr>
              <a:t>10</a:t>
            </a:r>
            <a:endParaRPr sz="900" b="0" i="0" u="none" strike="noStrike" cap="none">
              <a:solidFill>
                <a:schemeClr val="dk1"/>
              </a:solidFill>
              <a:latin typeface="Arial"/>
              <a:ea typeface="Arial"/>
              <a:cs typeface="Arial"/>
              <a:sym typeface="Arial"/>
            </a:endParaRPr>
          </a:p>
        </p:txBody>
      </p:sp>
      <p:sp>
        <p:nvSpPr>
          <p:cNvPr id="854" name="Google Shape;854;g10cc11267d0_0_58"/>
          <p:cNvSpPr txBox="1"/>
          <p:nvPr/>
        </p:nvSpPr>
        <p:spPr>
          <a:xfrm>
            <a:off x="3484177" y="3360972"/>
            <a:ext cx="266100" cy="2040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900"/>
              <a:buFont typeface="Arial"/>
              <a:buNone/>
            </a:pPr>
            <a:r>
              <a:rPr lang="ja-JP" sz="900" b="0" i="0" u="none" strike="noStrike" cap="none">
                <a:solidFill>
                  <a:schemeClr val="dk1"/>
                </a:solidFill>
                <a:latin typeface="Arial"/>
                <a:ea typeface="Arial"/>
                <a:cs typeface="Arial"/>
                <a:sym typeface="Arial"/>
              </a:rPr>
              <a:t>20</a:t>
            </a:r>
            <a:endParaRPr sz="900" b="0" i="0" u="none" strike="noStrike" cap="none">
              <a:solidFill>
                <a:schemeClr val="dk1"/>
              </a:solidFill>
              <a:latin typeface="Arial"/>
              <a:ea typeface="Arial"/>
              <a:cs typeface="Arial"/>
              <a:sym typeface="Arial"/>
            </a:endParaRPr>
          </a:p>
        </p:txBody>
      </p:sp>
      <p:cxnSp>
        <p:nvCxnSpPr>
          <p:cNvPr id="855" name="Google Shape;855;g10cc11267d0_0_58"/>
          <p:cNvCxnSpPr/>
          <p:nvPr/>
        </p:nvCxnSpPr>
        <p:spPr>
          <a:xfrm>
            <a:off x="1819223" y="2821839"/>
            <a:ext cx="159600" cy="0"/>
          </a:xfrm>
          <a:prstGeom prst="straightConnector1">
            <a:avLst/>
          </a:prstGeom>
          <a:noFill/>
          <a:ln w="22225" cap="flat" cmpd="sng">
            <a:solidFill>
              <a:schemeClr val="dk1"/>
            </a:solidFill>
            <a:prstDash val="solid"/>
            <a:miter lim="800000"/>
            <a:headEnd type="none" w="sm" len="sm"/>
            <a:tailEnd type="none" w="sm" len="sm"/>
          </a:ln>
        </p:spPr>
      </p:cxnSp>
      <p:cxnSp>
        <p:nvCxnSpPr>
          <p:cNvPr id="856" name="Google Shape;856;g10cc11267d0_0_58"/>
          <p:cNvCxnSpPr/>
          <p:nvPr/>
        </p:nvCxnSpPr>
        <p:spPr>
          <a:xfrm>
            <a:off x="3345974" y="4084313"/>
            <a:ext cx="159600" cy="0"/>
          </a:xfrm>
          <a:prstGeom prst="straightConnector1">
            <a:avLst/>
          </a:prstGeom>
          <a:noFill/>
          <a:ln w="22225" cap="flat" cmpd="sng">
            <a:solidFill>
              <a:schemeClr val="dk1"/>
            </a:solidFill>
            <a:prstDash val="solid"/>
            <a:miter lim="800000"/>
            <a:headEnd type="none" w="sm" len="sm"/>
            <a:tailEnd type="none" w="sm" len="sm"/>
          </a:ln>
        </p:spPr>
      </p:cxnSp>
      <p:cxnSp>
        <p:nvCxnSpPr>
          <p:cNvPr id="857" name="Google Shape;857;g10cc11267d0_0_58"/>
          <p:cNvCxnSpPr/>
          <p:nvPr/>
        </p:nvCxnSpPr>
        <p:spPr>
          <a:xfrm>
            <a:off x="1620941" y="2821839"/>
            <a:ext cx="159600" cy="0"/>
          </a:xfrm>
          <a:prstGeom prst="straightConnector1">
            <a:avLst/>
          </a:prstGeom>
          <a:noFill/>
          <a:ln w="22225" cap="flat" cmpd="sng">
            <a:solidFill>
              <a:schemeClr val="dk1"/>
            </a:solidFill>
            <a:prstDash val="solid"/>
            <a:miter lim="800000"/>
            <a:headEnd type="none" w="sm" len="sm"/>
            <a:tailEnd type="none" w="sm" len="sm"/>
          </a:ln>
        </p:spPr>
      </p:cxnSp>
      <p:cxnSp>
        <p:nvCxnSpPr>
          <p:cNvPr id="858" name="Google Shape;858;g10cc11267d0_0_58"/>
          <p:cNvCxnSpPr/>
          <p:nvPr/>
        </p:nvCxnSpPr>
        <p:spPr>
          <a:xfrm>
            <a:off x="3537397" y="3457988"/>
            <a:ext cx="159600" cy="0"/>
          </a:xfrm>
          <a:prstGeom prst="straightConnector1">
            <a:avLst/>
          </a:prstGeom>
          <a:noFill/>
          <a:ln w="22225" cap="flat" cmpd="sng">
            <a:solidFill>
              <a:schemeClr val="dk1"/>
            </a:solidFill>
            <a:prstDash val="solid"/>
            <a:miter lim="800000"/>
            <a:headEnd type="none" w="sm" len="sm"/>
            <a:tailEnd type="none" w="sm" len="sm"/>
          </a:ln>
        </p:spPr>
      </p:cxnSp>
      <p:cxnSp>
        <p:nvCxnSpPr>
          <p:cNvPr id="859" name="Google Shape;859;g10cc11267d0_0_58"/>
          <p:cNvCxnSpPr/>
          <p:nvPr/>
        </p:nvCxnSpPr>
        <p:spPr>
          <a:xfrm>
            <a:off x="1812691" y="3450173"/>
            <a:ext cx="159600" cy="0"/>
          </a:xfrm>
          <a:prstGeom prst="straightConnector1">
            <a:avLst/>
          </a:prstGeom>
          <a:noFill/>
          <a:ln w="22225" cap="flat" cmpd="sng">
            <a:solidFill>
              <a:schemeClr val="dk1"/>
            </a:solidFill>
            <a:prstDash val="solid"/>
            <a:miter lim="800000"/>
            <a:headEnd type="none" w="sm" len="sm"/>
            <a:tailEnd type="none" w="sm" len="sm"/>
          </a:ln>
        </p:spPr>
      </p:cxnSp>
      <p:cxnSp>
        <p:nvCxnSpPr>
          <p:cNvPr id="860" name="Google Shape;860;g10cc11267d0_0_58"/>
          <p:cNvCxnSpPr/>
          <p:nvPr/>
        </p:nvCxnSpPr>
        <p:spPr>
          <a:xfrm>
            <a:off x="3339116" y="3457392"/>
            <a:ext cx="159600" cy="0"/>
          </a:xfrm>
          <a:prstGeom prst="straightConnector1">
            <a:avLst/>
          </a:prstGeom>
          <a:noFill/>
          <a:ln w="22225" cap="flat" cmpd="sng">
            <a:solidFill>
              <a:schemeClr val="dk1"/>
            </a:solidFill>
            <a:prstDash val="solid"/>
            <a:miter lim="800000"/>
            <a:headEnd type="none" w="sm" len="sm"/>
            <a:tailEnd type="none" w="sm" len="sm"/>
          </a:ln>
        </p:spPr>
      </p:cxnSp>
      <p:sp>
        <p:nvSpPr>
          <p:cNvPr id="861" name="Google Shape;861;g10cc11267d0_0_58"/>
          <p:cNvSpPr/>
          <p:nvPr/>
        </p:nvSpPr>
        <p:spPr>
          <a:xfrm>
            <a:off x="2458109" y="3262642"/>
            <a:ext cx="385800" cy="364200"/>
          </a:xfrm>
          <a:prstGeom prst="ellipse">
            <a:avLst/>
          </a:prstGeom>
          <a:noFill/>
          <a:ln w="57150" cap="flat" cmpd="sng">
            <a:solidFill>
              <a:srgbClr val="7F7F7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62" name="Google Shape;862;g10cc11267d0_0_58"/>
          <p:cNvSpPr txBox="1"/>
          <p:nvPr/>
        </p:nvSpPr>
        <p:spPr>
          <a:xfrm>
            <a:off x="4940720" y="1701903"/>
            <a:ext cx="3682955" cy="2654543"/>
          </a:xfrm>
          <a:prstGeom prst="rect">
            <a:avLst/>
          </a:prstGeom>
          <a:noFill/>
          <a:ln>
            <a:noFill/>
          </a:ln>
        </p:spPr>
        <p:txBody>
          <a:bodyPr spcFirstLastPara="1" wrap="square" lIns="68575" tIns="34275" rIns="68575" bIns="34275" anchor="t" anchorCtr="0">
            <a:spAutoFit/>
          </a:bodyPr>
          <a:lstStyle/>
          <a:p>
            <a:pPr marL="0" marR="0" lvl="0" indent="0" algn="ctr" rtl="0">
              <a:lnSpc>
                <a:spcPct val="150000"/>
              </a:lnSpc>
              <a:spcBef>
                <a:spcPts val="0"/>
              </a:spcBef>
              <a:spcAft>
                <a:spcPts val="0"/>
              </a:spcAft>
              <a:buClr>
                <a:srgbClr val="000000"/>
              </a:buClr>
              <a:buSzPts val="1400"/>
              <a:buFont typeface="Arial"/>
              <a:buNone/>
            </a:pPr>
            <a:r>
              <a:rPr lang="ja-JP" sz="1400" b="0" i="0" u="none" strike="noStrike" cap="none" dirty="0">
                <a:solidFill>
                  <a:schemeClr val="dk1"/>
                </a:solidFill>
                <a:latin typeface="Arial"/>
                <a:ea typeface="Arial"/>
                <a:cs typeface="Arial"/>
                <a:sym typeface="Arial"/>
              </a:rPr>
              <a:t>なぜ29 円/kWh(約定価格)で取引するのか？</a:t>
            </a:r>
            <a:endParaRPr sz="1400" b="0" i="0" u="none" strike="noStrike" cap="none" dirty="0">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400"/>
              <a:buFont typeface="Arial"/>
              <a:buNone/>
            </a:pPr>
            <a:r>
              <a:rPr lang="ja-JP" sz="1400" b="1" i="0" u="none" strike="noStrike" cap="none" dirty="0">
                <a:solidFill>
                  <a:schemeClr val="dk1"/>
                </a:solidFill>
                <a:latin typeface="Arial"/>
                <a:ea typeface="Arial"/>
                <a:cs typeface="Arial"/>
                <a:sym typeface="Arial"/>
              </a:rPr>
              <a:t>お互いがwin-winになっているため</a:t>
            </a:r>
            <a:endParaRPr sz="1400" b="1" i="0" u="none" strike="noStrike" cap="none" dirty="0">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400"/>
              <a:buFont typeface="Arial"/>
              <a:buNone/>
            </a:pPr>
            <a:endParaRPr sz="1400" b="1" i="0" u="none" strike="noStrike" cap="none" dirty="0">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400"/>
              <a:buFont typeface="Arial"/>
              <a:buNone/>
            </a:pPr>
            <a:r>
              <a:rPr lang="ja-JP" sz="1400" b="0" i="0" u="none" strike="noStrike" cap="none" dirty="0">
                <a:solidFill>
                  <a:schemeClr val="dk1"/>
                </a:solidFill>
                <a:latin typeface="Arial"/>
                <a:ea typeface="Arial"/>
                <a:cs typeface="Arial"/>
                <a:sym typeface="Arial"/>
              </a:rPr>
              <a:t>A：30 円/kWh→29 円/kWh 安く買える</a:t>
            </a:r>
            <a:endParaRPr sz="1400" b="0" i="0" u="none" strike="noStrike" cap="none" dirty="0">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400"/>
              <a:buFont typeface="Arial"/>
              <a:buNone/>
            </a:pPr>
            <a:r>
              <a:rPr lang="ja-JP" sz="1400" b="0" i="0" u="none" strike="noStrike" cap="none" dirty="0">
                <a:solidFill>
                  <a:schemeClr val="dk1"/>
                </a:solidFill>
                <a:latin typeface="Arial"/>
                <a:ea typeface="Arial"/>
                <a:cs typeface="Arial"/>
                <a:sym typeface="Arial"/>
              </a:rPr>
              <a:t>D：28 円/kWh→29 円/kWh 高く売れてる</a:t>
            </a:r>
            <a:endParaRPr sz="1400" b="0" i="0" u="none" strike="noStrike" cap="none" dirty="0">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400"/>
              <a:buFont typeface="Arial"/>
              <a:buNone/>
            </a:pPr>
            <a:r>
              <a:rPr lang="ja-JP" sz="1400" b="1" i="0" u="none" strike="noStrike" cap="none" dirty="0">
                <a:solidFill>
                  <a:schemeClr val="dk1"/>
                </a:solidFill>
                <a:latin typeface="Arial"/>
                <a:ea typeface="Arial"/>
                <a:cs typeface="Arial"/>
                <a:sym typeface="Arial"/>
              </a:rPr>
              <a:t>このように取引を行なった全員が</a:t>
            </a:r>
            <a:endParaRPr sz="1400" b="1" i="0" u="none" strike="noStrike" cap="none" dirty="0">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400"/>
              <a:buFont typeface="Arial"/>
              <a:buNone/>
            </a:pPr>
            <a:r>
              <a:rPr lang="ja-JP" sz="1400" b="1" i="0" u="none" strike="noStrike" cap="none" dirty="0">
                <a:solidFill>
                  <a:schemeClr val="dk1"/>
                </a:solidFill>
                <a:latin typeface="Arial"/>
                <a:ea typeface="Arial"/>
                <a:cs typeface="Arial"/>
                <a:sym typeface="Arial"/>
              </a:rPr>
              <a:t>より良い条件で取引を行えている！</a:t>
            </a:r>
            <a:endParaRPr sz="1400" b="1" i="0" u="none" strike="noStrike" cap="none" dirty="0">
              <a:solidFill>
                <a:schemeClr val="dk1"/>
              </a:solidFill>
              <a:latin typeface="Arial"/>
              <a:ea typeface="Arial"/>
              <a:cs typeface="Arial"/>
              <a:sym typeface="Arial"/>
            </a:endParaRPr>
          </a:p>
        </p:txBody>
      </p:sp>
      <p:sp>
        <p:nvSpPr>
          <p:cNvPr id="863" name="Google Shape;863;g10cc11267d0_0_58"/>
          <p:cNvSpPr txBox="1"/>
          <p:nvPr/>
        </p:nvSpPr>
        <p:spPr>
          <a:xfrm>
            <a:off x="531459" y="1353603"/>
            <a:ext cx="4264200" cy="348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1" i="0" u="none" strike="noStrike" cap="none">
                <a:solidFill>
                  <a:schemeClr val="dk1"/>
                </a:solidFill>
                <a:latin typeface="Arial"/>
                <a:ea typeface="Arial"/>
                <a:cs typeface="Arial"/>
                <a:sym typeface="Arial"/>
              </a:rPr>
              <a:t>取引をする価格(約定価格)を定める方法</a:t>
            </a:r>
            <a:endParaRPr sz="1800" b="1" i="0" u="none" strike="noStrike" cap="none">
              <a:solidFill>
                <a:schemeClr val="dk1"/>
              </a:solidFill>
              <a:latin typeface="Arial"/>
              <a:ea typeface="Arial"/>
              <a:cs typeface="Arial"/>
              <a:sym typeface="Arial"/>
            </a:endParaRPr>
          </a:p>
        </p:txBody>
      </p:sp>
      <p:sp>
        <p:nvSpPr>
          <p:cNvPr id="864" name="Google Shape;864;g10cc11267d0_0_58"/>
          <p:cNvSpPr/>
          <p:nvPr/>
        </p:nvSpPr>
        <p:spPr>
          <a:xfrm rot="5400000">
            <a:off x="6627831" y="2468335"/>
            <a:ext cx="285000" cy="250500"/>
          </a:xfrm>
          <a:prstGeom prst="rightArrow">
            <a:avLst>
              <a:gd name="adj1" fmla="val 50000"/>
              <a:gd name="adj2" fmla="val 50000"/>
            </a:avLst>
          </a:prstGeom>
          <a:solidFill>
            <a:srgbClr val="7F7F7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65" name="Google Shape;865;g10cc11267d0_0_58"/>
          <p:cNvSpPr/>
          <p:nvPr/>
        </p:nvSpPr>
        <p:spPr>
          <a:xfrm rot="5400000">
            <a:off x="6627831" y="3398234"/>
            <a:ext cx="285000" cy="250500"/>
          </a:xfrm>
          <a:prstGeom prst="rightArrow">
            <a:avLst>
              <a:gd name="adj1" fmla="val 50000"/>
              <a:gd name="adj2" fmla="val 50000"/>
            </a:avLst>
          </a:prstGeom>
          <a:solidFill>
            <a:srgbClr val="7F7F7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66" name="Google Shape;866;g10cc11267d0_0_5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3"/>
                                        </p:tgtEl>
                                        <p:attrNameLst>
                                          <p:attrName>style.visibility</p:attrName>
                                        </p:attrNameLst>
                                      </p:cBhvr>
                                      <p:to>
                                        <p:strVal val="visible"/>
                                      </p:to>
                                    </p:set>
                                    <p:animEffect transition="in" filter="fade">
                                      <p:cBhvr>
                                        <p:cTn id="7" dur="500"/>
                                        <p:tgtEl>
                                          <p:spTgt spid="853"/>
                                        </p:tgtEl>
                                      </p:cBhvr>
                                    </p:animEffect>
                                  </p:childTnLst>
                                </p:cTn>
                              </p:par>
                              <p:par>
                                <p:cTn id="8" presetID="10" presetClass="entr" presetSubtype="0" fill="hold" nodeType="withEffect">
                                  <p:stCondLst>
                                    <p:cond delay="0"/>
                                  </p:stCondLst>
                                  <p:childTnLst>
                                    <p:set>
                                      <p:cBhvr>
                                        <p:cTn id="9" dur="1" fill="hold">
                                          <p:stCondLst>
                                            <p:cond delay="0"/>
                                          </p:stCondLst>
                                        </p:cTn>
                                        <p:tgtEl>
                                          <p:spTgt spid="855"/>
                                        </p:tgtEl>
                                        <p:attrNameLst>
                                          <p:attrName>style.visibility</p:attrName>
                                        </p:attrNameLst>
                                      </p:cBhvr>
                                      <p:to>
                                        <p:strVal val="visible"/>
                                      </p:to>
                                    </p:set>
                                    <p:animEffect transition="in" filter="fade">
                                      <p:cBhvr>
                                        <p:cTn id="10" dur="500"/>
                                        <p:tgtEl>
                                          <p:spTgt spid="855"/>
                                        </p:tgtEl>
                                      </p:cBhvr>
                                    </p:animEffect>
                                  </p:childTnLst>
                                </p:cTn>
                              </p:par>
                              <p:par>
                                <p:cTn id="11" presetID="10" presetClass="entr" presetSubtype="0" fill="hold" nodeType="withEffect">
                                  <p:stCondLst>
                                    <p:cond delay="0"/>
                                  </p:stCondLst>
                                  <p:childTnLst>
                                    <p:set>
                                      <p:cBhvr>
                                        <p:cTn id="12" dur="1" fill="hold">
                                          <p:stCondLst>
                                            <p:cond delay="0"/>
                                          </p:stCondLst>
                                        </p:cTn>
                                        <p:tgtEl>
                                          <p:spTgt spid="856"/>
                                        </p:tgtEl>
                                        <p:attrNameLst>
                                          <p:attrName>style.visibility</p:attrName>
                                        </p:attrNameLst>
                                      </p:cBhvr>
                                      <p:to>
                                        <p:strVal val="visible"/>
                                      </p:to>
                                    </p:set>
                                    <p:animEffect transition="in" filter="fade">
                                      <p:cBhvr>
                                        <p:cTn id="13" dur="500"/>
                                        <p:tgtEl>
                                          <p:spTgt spid="85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57"/>
                                        </p:tgtEl>
                                        <p:attrNameLst>
                                          <p:attrName>style.visibility</p:attrName>
                                        </p:attrNameLst>
                                      </p:cBhvr>
                                      <p:to>
                                        <p:strVal val="visible"/>
                                      </p:to>
                                    </p:set>
                                    <p:animEffect transition="in" filter="fade">
                                      <p:cBhvr>
                                        <p:cTn id="18" dur="500"/>
                                        <p:tgtEl>
                                          <p:spTgt spid="857"/>
                                        </p:tgtEl>
                                      </p:cBhvr>
                                    </p:animEffect>
                                  </p:childTnLst>
                                </p:cTn>
                              </p:par>
                              <p:par>
                                <p:cTn id="19" presetID="10" presetClass="entr" presetSubtype="0" fill="hold" nodeType="withEffect">
                                  <p:stCondLst>
                                    <p:cond delay="0"/>
                                  </p:stCondLst>
                                  <p:childTnLst>
                                    <p:set>
                                      <p:cBhvr>
                                        <p:cTn id="20" dur="1" fill="hold">
                                          <p:stCondLst>
                                            <p:cond delay="0"/>
                                          </p:stCondLst>
                                        </p:cTn>
                                        <p:tgtEl>
                                          <p:spTgt spid="860"/>
                                        </p:tgtEl>
                                        <p:attrNameLst>
                                          <p:attrName>style.visibility</p:attrName>
                                        </p:attrNameLst>
                                      </p:cBhvr>
                                      <p:to>
                                        <p:strVal val="visible"/>
                                      </p:to>
                                    </p:set>
                                    <p:animEffect transition="in" filter="fade">
                                      <p:cBhvr>
                                        <p:cTn id="21" dur="500"/>
                                        <p:tgtEl>
                                          <p:spTgt spid="860"/>
                                        </p:tgtEl>
                                      </p:cBhvr>
                                    </p:animEffect>
                                  </p:childTnLst>
                                </p:cTn>
                              </p:par>
                              <p:par>
                                <p:cTn id="22" presetID="10" presetClass="entr" presetSubtype="0" fill="hold" nodeType="withEffect">
                                  <p:stCondLst>
                                    <p:cond delay="0"/>
                                  </p:stCondLst>
                                  <p:childTnLst>
                                    <p:set>
                                      <p:cBhvr>
                                        <p:cTn id="23" dur="1" fill="hold">
                                          <p:stCondLst>
                                            <p:cond delay="0"/>
                                          </p:stCondLst>
                                        </p:cTn>
                                        <p:tgtEl>
                                          <p:spTgt spid="854"/>
                                        </p:tgtEl>
                                        <p:attrNameLst>
                                          <p:attrName>style.visibility</p:attrName>
                                        </p:attrNameLst>
                                      </p:cBhvr>
                                      <p:to>
                                        <p:strVal val="visible"/>
                                      </p:to>
                                    </p:set>
                                    <p:animEffect transition="in" filter="fade">
                                      <p:cBhvr>
                                        <p:cTn id="24" dur="500"/>
                                        <p:tgtEl>
                                          <p:spTgt spid="85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58"/>
                                        </p:tgtEl>
                                        <p:attrNameLst>
                                          <p:attrName>style.visibility</p:attrName>
                                        </p:attrNameLst>
                                      </p:cBhvr>
                                      <p:to>
                                        <p:strVal val="visible"/>
                                      </p:to>
                                    </p:set>
                                    <p:animEffect transition="in" filter="fade">
                                      <p:cBhvr>
                                        <p:cTn id="29" dur="500"/>
                                        <p:tgtEl>
                                          <p:spTgt spid="858"/>
                                        </p:tgtEl>
                                      </p:cBhvr>
                                    </p:animEffect>
                                  </p:childTnLst>
                                </p:cTn>
                              </p:par>
                              <p:par>
                                <p:cTn id="30" presetID="10" presetClass="entr" presetSubtype="0" fill="hold" nodeType="withEffect">
                                  <p:stCondLst>
                                    <p:cond delay="0"/>
                                  </p:stCondLst>
                                  <p:childTnLst>
                                    <p:set>
                                      <p:cBhvr>
                                        <p:cTn id="31" dur="1" fill="hold">
                                          <p:stCondLst>
                                            <p:cond delay="0"/>
                                          </p:stCondLst>
                                        </p:cTn>
                                        <p:tgtEl>
                                          <p:spTgt spid="859"/>
                                        </p:tgtEl>
                                        <p:attrNameLst>
                                          <p:attrName>style.visibility</p:attrName>
                                        </p:attrNameLst>
                                      </p:cBhvr>
                                      <p:to>
                                        <p:strVal val="visible"/>
                                      </p:to>
                                    </p:set>
                                    <p:animEffect transition="in" filter="fade">
                                      <p:cBhvr>
                                        <p:cTn id="32" dur="500"/>
                                        <p:tgtEl>
                                          <p:spTgt spid="8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61"/>
                                        </p:tgtEl>
                                        <p:attrNameLst>
                                          <p:attrName>style.visibility</p:attrName>
                                        </p:attrNameLst>
                                      </p:cBhvr>
                                      <p:to>
                                        <p:strVal val="visible"/>
                                      </p:to>
                                    </p:set>
                                    <p:animEffect transition="in" filter="fade">
                                      <p:cBhvr>
                                        <p:cTn id="37" dur="1000"/>
                                        <p:tgtEl>
                                          <p:spTgt spid="86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62">
                                            <p:txEl>
                                              <p:pRg st="0" end="0"/>
                                            </p:txEl>
                                          </p:spTgt>
                                        </p:tgtEl>
                                        <p:attrNameLst>
                                          <p:attrName>style.visibility</p:attrName>
                                        </p:attrNameLst>
                                      </p:cBhvr>
                                      <p:to>
                                        <p:strVal val="visible"/>
                                      </p:to>
                                    </p:set>
                                    <p:animEffect transition="in" filter="fade">
                                      <p:cBhvr>
                                        <p:cTn id="42" dur="500"/>
                                        <p:tgtEl>
                                          <p:spTgt spid="86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62">
                                            <p:txEl>
                                              <p:pRg st="1" end="1"/>
                                            </p:txEl>
                                          </p:spTgt>
                                        </p:tgtEl>
                                        <p:attrNameLst>
                                          <p:attrName>style.visibility</p:attrName>
                                        </p:attrNameLst>
                                      </p:cBhvr>
                                      <p:to>
                                        <p:strVal val="visible"/>
                                      </p:to>
                                    </p:set>
                                    <p:animEffect transition="in" filter="fade">
                                      <p:cBhvr>
                                        <p:cTn id="47" dur="500"/>
                                        <p:tgtEl>
                                          <p:spTgt spid="86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62">
                                            <p:txEl>
                                              <p:pRg st="2" end="2"/>
                                            </p:txEl>
                                          </p:spTgt>
                                        </p:tgtEl>
                                        <p:attrNameLst>
                                          <p:attrName>style.visibility</p:attrName>
                                        </p:attrNameLst>
                                      </p:cBhvr>
                                      <p:to>
                                        <p:strVal val="visible"/>
                                      </p:to>
                                    </p:set>
                                    <p:animEffect transition="in" filter="fade">
                                      <p:cBhvr>
                                        <p:cTn id="52" dur="500"/>
                                        <p:tgtEl>
                                          <p:spTgt spid="862">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62">
                                            <p:txEl>
                                              <p:pRg st="3" end="3"/>
                                            </p:txEl>
                                          </p:spTgt>
                                        </p:tgtEl>
                                        <p:attrNameLst>
                                          <p:attrName>style.visibility</p:attrName>
                                        </p:attrNameLst>
                                      </p:cBhvr>
                                      <p:to>
                                        <p:strVal val="visible"/>
                                      </p:to>
                                    </p:set>
                                    <p:animEffect transition="in" filter="fade">
                                      <p:cBhvr>
                                        <p:cTn id="57" dur="500"/>
                                        <p:tgtEl>
                                          <p:spTgt spid="862">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62">
                                            <p:txEl>
                                              <p:pRg st="4" end="4"/>
                                            </p:txEl>
                                          </p:spTgt>
                                        </p:tgtEl>
                                        <p:attrNameLst>
                                          <p:attrName>style.visibility</p:attrName>
                                        </p:attrNameLst>
                                      </p:cBhvr>
                                      <p:to>
                                        <p:strVal val="visible"/>
                                      </p:to>
                                    </p:set>
                                    <p:animEffect transition="in" filter="fade">
                                      <p:cBhvr>
                                        <p:cTn id="62" dur="500"/>
                                        <p:tgtEl>
                                          <p:spTgt spid="862">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62">
                                            <p:txEl>
                                              <p:pRg st="5" end="5"/>
                                            </p:txEl>
                                          </p:spTgt>
                                        </p:tgtEl>
                                        <p:attrNameLst>
                                          <p:attrName>style.visibility</p:attrName>
                                        </p:attrNameLst>
                                      </p:cBhvr>
                                      <p:to>
                                        <p:strVal val="visible"/>
                                      </p:to>
                                    </p:set>
                                    <p:animEffect transition="in" filter="fade">
                                      <p:cBhvr>
                                        <p:cTn id="67" dur="500"/>
                                        <p:tgtEl>
                                          <p:spTgt spid="862">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62">
                                            <p:txEl>
                                              <p:pRg st="6" end="6"/>
                                            </p:txEl>
                                          </p:spTgt>
                                        </p:tgtEl>
                                        <p:attrNameLst>
                                          <p:attrName>style.visibility</p:attrName>
                                        </p:attrNameLst>
                                      </p:cBhvr>
                                      <p:to>
                                        <p:strVal val="visible"/>
                                      </p:to>
                                    </p:set>
                                    <p:animEffect transition="in" filter="fade">
                                      <p:cBhvr>
                                        <p:cTn id="72" dur="500"/>
                                        <p:tgtEl>
                                          <p:spTgt spid="862">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62">
                                            <p:txEl>
                                              <p:pRg st="7" end="7"/>
                                            </p:txEl>
                                          </p:spTgt>
                                        </p:tgtEl>
                                        <p:attrNameLst>
                                          <p:attrName>style.visibility</p:attrName>
                                        </p:attrNameLst>
                                      </p:cBhvr>
                                      <p:to>
                                        <p:strVal val="visible"/>
                                      </p:to>
                                    </p:set>
                                    <p:animEffect transition="in" filter="fade">
                                      <p:cBhvr>
                                        <p:cTn id="77" dur="500"/>
                                        <p:tgtEl>
                                          <p:spTgt spid="862">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864"/>
                                        </p:tgtEl>
                                        <p:attrNameLst>
                                          <p:attrName>style.visibility</p:attrName>
                                        </p:attrNameLst>
                                      </p:cBhvr>
                                      <p:to>
                                        <p:strVal val="visible"/>
                                      </p:to>
                                    </p:set>
                                    <p:animEffect transition="in" filter="fade">
                                      <p:cBhvr>
                                        <p:cTn id="82" dur="500"/>
                                        <p:tgtEl>
                                          <p:spTgt spid="86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865"/>
                                        </p:tgtEl>
                                        <p:attrNameLst>
                                          <p:attrName>style.visibility</p:attrName>
                                        </p:attrNameLst>
                                      </p:cBhvr>
                                      <p:to>
                                        <p:strVal val="visible"/>
                                      </p:to>
                                    </p:set>
                                    <p:animEffect transition="in" filter="fade">
                                      <p:cBhvr>
                                        <p:cTn id="87" dur="500"/>
                                        <p:tgtEl>
                                          <p:spTgt spid="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g10cc11267d0_0_84"/>
          <p:cNvSpPr/>
          <p:nvPr/>
        </p:nvSpPr>
        <p:spPr>
          <a:xfrm>
            <a:off x="1086668" y="1165963"/>
            <a:ext cx="2310900" cy="3590700"/>
          </a:xfrm>
          <a:prstGeom prst="roundRect">
            <a:avLst>
              <a:gd name="adj" fmla="val 16667"/>
            </a:avLst>
          </a:prstGeom>
          <a:solidFill>
            <a:srgbClr val="F2F2F2"/>
          </a:solidFill>
          <a:ln w="34925" cap="flat" cmpd="sng">
            <a:solidFill>
              <a:srgbClr val="59595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73" name="Google Shape;873;g10cc11267d0_0_8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a:t>取引の方法 – ザラ場方式</a:t>
            </a:r>
            <a:endParaRPr/>
          </a:p>
        </p:txBody>
      </p:sp>
      <p:grpSp>
        <p:nvGrpSpPr>
          <p:cNvPr id="874" name="Google Shape;874;g10cc11267d0_0_84"/>
          <p:cNvGrpSpPr/>
          <p:nvPr/>
        </p:nvGrpSpPr>
        <p:grpSpPr>
          <a:xfrm>
            <a:off x="1709506" y="1259088"/>
            <a:ext cx="1567094" cy="1600483"/>
            <a:chOff x="1942228" y="1659925"/>
            <a:chExt cx="2089458" cy="2133978"/>
          </a:xfrm>
        </p:grpSpPr>
        <p:grpSp>
          <p:nvGrpSpPr>
            <p:cNvPr id="875" name="Google Shape;875;g10cc11267d0_0_84"/>
            <p:cNvGrpSpPr/>
            <p:nvPr/>
          </p:nvGrpSpPr>
          <p:grpSpPr>
            <a:xfrm>
              <a:off x="1942228" y="1659925"/>
              <a:ext cx="1886258" cy="1811417"/>
              <a:chOff x="864651" y="3705226"/>
              <a:chExt cx="2024535" cy="2072322"/>
            </a:xfrm>
          </p:grpSpPr>
          <p:pic>
            <p:nvPicPr>
              <p:cNvPr id="876" name="Google Shape;876;g10cc11267d0_0_84" descr="ユーザー 単色塗りつぶし"/>
              <p:cNvPicPr preferRelativeResize="0"/>
              <p:nvPr/>
            </p:nvPicPr>
            <p:blipFill rotWithShape="1">
              <a:blip r:embed="rId3">
                <a:alphaModFix/>
              </a:blip>
              <a:srcRect/>
              <a:stretch/>
            </p:blipFill>
            <p:spPr>
              <a:xfrm>
                <a:off x="1178268" y="3705226"/>
                <a:ext cx="914400" cy="914400"/>
              </a:xfrm>
              <a:prstGeom prst="rect">
                <a:avLst/>
              </a:prstGeom>
              <a:noFill/>
              <a:ln>
                <a:noFill/>
              </a:ln>
            </p:spPr>
          </p:pic>
          <p:sp>
            <p:nvSpPr>
              <p:cNvPr id="877" name="Google Shape;877;g10cc11267d0_0_84"/>
              <p:cNvSpPr txBox="1"/>
              <p:nvPr/>
            </p:nvSpPr>
            <p:spPr>
              <a:xfrm>
                <a:off x="1271846" y="4568818"/>
                <a:ext cx="958200" cy="428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Aさん</a:t>
                </a:r>
                <a:endParaRPr sz="1100" b="0" i="0" u="none" strike="noStrike" cap="none">
                  <a:solidFill>
                    <a:srgbClr val="000000"/>
                  </a:solidFill>
                  <a:latin typeface="Arial"/>
                  <a:ea typeface="Arial"/>
                  <a:cs typeface="Arial"/>
                  <a:sym typeface="Arial"/>
                </a:endParaRPr>
              </a:p>
            </p:txBody>
          </p:sp>
          <p:grpSp>
            <p:nvGrpSpPr>
              <p:cNvPr id="878" name="Google Shape;878;g10cc11267d0_0_84"/>
              <p:cNvGrpSpPr/>
              <p:nvPr/>
            </p:nvGrpSpPr>
            <p:grpSpPr>
              <a:xfrm>
                <a:off x="864651" y="4938247"/>
                <a:ext cx="2024535" cy="839301"/>
                <a:chOff x="864651" y="4938247"/>
                <a:chExt cx="2024535" cy="839301"/>
              </a:xfrm>
            </p:grpSpPr>
            <p:grpSp>
              <p:nvGrpSpPr>
                <p:cNvPr id="879" name="Google Shape;879;g10cc11267d0_0_84"/>
                <p:cNvGrpSpPr/>
                <p:nvPr/>
              </p:nvGrpSpPr>
              <p:grpSpPr>
                <a:xfrm>
                  <a:off x="864651" y="4938247"/>
                  <a:ext cx="1701084" cy="445291"/>
                  <a:chOff x="955087" y="5050790"/>
                  <a:chExt cx="1701084" cy="459063"/>
                </a:xfrm>
              </p:grpSpPr>
              <p:pic>
                <p:nvPicPr>
                  <p:cNvPr id="880" name="Google Shape;880;g10cc11267d0_0_84" descr="稲妻 単色塗りつぶし"/>
                  <p:cNvPicPr preferRelativeResize="0"/>
                  <p:nvPr/>
                </p:nvPicPr>
                <p:blipFill rotWithShape="1">
                  <a:blip r:embed="rId4">
                    <a:alphaModFix/>
                  </a:blip>
                  <a:srcRect/>
                  <a:stretch/>
                </p:blipFill>
                <p:spPr>
                  <a:xfrm>
                    <a:off x="955087" y="5050790"/>
                    <a:ext cx="369333" cy="369333"/>
                  </a:xfrm>
                  <a:prstGeom prst="rect">
                    <a:avLst/>
                  </a:prstGeom>
                  <a:noFill/>
                  <a:ln>
                    <a:noFill/>
                  </a:ln>
                </p:spPr>
              </p:pic>
              <p:sp>
                <p:nvSpPr>
                  <p:cNvPr id="881" name="Google Shape;881;g10cc11267d0_0_84"/>
                  <p:cNvSpPr txBox="1"/>
                  <p:nvPr/>
                </p:nvSpPr>
                <p:spPr>
                  <a:xfrm>
                    <a:off x="1111396" y="5062205"/>
                    <a:ext cx="1544775" cy="447648"/>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：40 kWh</a:t>
                    </a:r>
                    <a:endParaRPr sz="1400" b="0" i="0" u="none" strike="noStrike" cap="none">
                      <a:solidFill>
                        <a:schemeClr val="dk1"/>
                      </a:solidFill>
                      <a:latin typeface="Arial"/>
                      <a:ea typeface="Arial"/>
                      <a:cs typeface="Arial"/>
                      <a:sym typeface="Arial"/>
                    </a:endParaRPr>
                  </a:p>
                </p:txBody>
              </p:sp>
            </p:grpSp>
            <p:grpSp>
              <p:nvGrpSpPr>
                <p:cNvPr id="882" name="Google Shape;882;g10cc11267d0_0_84"/>
                <p:cNvGrpSpPr/>
                <p:nvPr/>
              </p:nvGrpSpPr>
              <p:grpSpPr>
                <a:xfrm>
                  <a:off x="881064" y="5343329"/>
                  <a:ext cx="2008122" cy="434219"/>
                  <a:chOff x="881064" y="5343329"/>
                  <a:chExt cx="2008122" cy="434219"/>
                </a:xfrm>
              </p:grpSpPr>
              <p:pic>
                <p:nvPicPr>
                  <p:cNvPr id="883" name="Google Shape;883;g10cc11267d0_0_84" descr="元 単色塗りつぶし"/>
                  <p:cNvPicPr preferRelativeResize="0"/>
                  <p:nvPr/>
                </p:nvPicPr>
                <p:blipFill rotWithShape="1">
                  <a:blip r:embed="rId5">
                    <a:alphaModFix/>
                  </a:blip>
                  <a:srcRect/>
                  <a:stretch/>
                </p:blipFill>
                <p:spPr>
                  <a:xfrm>
                    <a:off x="881064" y="5343330"/>
                    <a:ext cx="302623" cy="302623"/>
                  </a:xfrm>
                  <a:prstGeom prst="rect">
                    <a:avLst/>
                  </a:prstGeom>
                  <a:noFill/>
                  <a:ln>
                    <a:noFill/>
                  </a:ln>
                </p:spPr>
              </p:pic>
              <p:sp>
                <p:nvSpPr>
                  <p:cNvPr id="884" name="Google Shape;884;g10cc11267d0_0_84"/>
                  <p:cNvSpPr txBox="1"/>
                  <p:nvPr/>
                </p:nvSpPr>
                <p:spPr>
                  <a:xfrm>
                    <a:off x="1033358" y="5343329"/>
                    <a:ext cx="1855828" cy="434219"/>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：30 円/kWh</a:t>
                    </a:r>
                    <a:endParaRPr sz="1400" b="0" i="0" u="none" strike="noStrike" cap="none">
                      <a:solidFill>
                        <a:schemeClr val="dk1"/>
                      </a:solidFill>
                      <a:latin typeface="Arial"/>
                      <a:ea typeface="Arial"/>
                      <a:cs typeface="Arial"/>
                      <a:sym typeface="Arial"/>
                    </a:endParaRPr>
                  </a:p>
                </p:txBody>
              </p:sp>
            </p:grpSp>
          </p:grpSp>
        </p:grpSp>
        <p:sp>
          <p:nvSpPr>
            <p:cNvPr id="885" name="Google Shape;885;g10cc11267d0_0_84"/>
            <p:cNvSpPr txBox="1"/>
            <p:nvPr/>
          </p:nvSpPr>
          <p:spPr>
            <a:xfrm>
              <a:off x="1957527" y="3414352"/>
              <a:ext cx="2074159" cy="37955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で買いたい！</a:t>
              </a:r>
              <a:endParaRPr sz="1100" b="0" i="0" u="none" strike="noStrike" cap="none">
                <a:solidFill>
                  <a:srgbClr val="000000"/>
                </a:solidFill>
                <a:latin typeface="Arial"/>
                <a:ea typeface="Arial"/>
                <a:cs typeface="Arial"/>
                <a:sym typeface="Arial"/>
              </a:endParaRPr>
            </a:p>
          </p:txBody>
        </p:sp>
      </p:grpSp>
      <p:grpSp>
        <p:nvGrpSpPr>
          <p:cNvPr id="886" name="Google Shape;886;g10cc11267d0_0_84"/>
          <p:cNvGrpSpPr/>
          <p:nvPr/>
        </p:nvGrpSpPr>
        <p:grpSpPr>
          <a:xfrm>
            <a:off x="1709505" y="2895265"/>
            <a:ext cx="1414693" cy="1600365"/>
            <a:chOff x="3884771" y="1659926"/>
            <a:chExt cx="1886259" cy="2133820"/>
          </a:xfrm>
        </p:grpSpPr>
        <p:sp>
          <p:nvSpPr>
            <p:cNvPr id="887" name="Google Shape;887;g10cc11267d0_0_84"/>
            <p:cNvSpPr txBox="1"/>
            <p:nvPr/>
          </p:nvSpPr>
          <p:spPr>
            <a:xfrm>
              <a:off x="3884776" y="3414195"/>
              <a:ext cx="1886254" cy="37955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で売りたい！</a:t>
              </a:r>
              <a:endParaRPr sz="1100" b="0" i="0" u="none" strike="noStrike" cap="none">
                <a:solidFill>
                  <a:srgbClr val="000000"/>
                </a:solidFill>
                <a:latin typeface="Arial"/>
                <a:ea typeface="Arial"/>
                <a:cs typeface="Arial"/>
                <a:sym typeface="Arial"/>
              </a:endParaRPr>
            </a:p>
          </p:txBody>
        </p:sp>
        <p:grpSp>
          <p:nvGrpSpPr>
            <p:cNvPr id="888" name="Google Shape;888;g10cc11267d0_0_84"/>
            <p:cNvGrpSpPr/>
            <p:nvPr/>
          </p:nvGrpSpPr>
          <p:grpSpPr>
            <a:xfrm>
              <a:off x="3884771" y="1659926"/>
              <a:ext cx="1709313" cy="1806331"/>
              <a:chOff x="864651" y="3705226"/>
              <a:chExt cx="1834617" cy="2066504"/>
            </a:xfrm>
          </p:grpSpPr>
          <p:pic>
            <p:nvPicPr>
              <p:cNvPr id="889" name="Google Shape;889;g10cc11267d0_0_84" descr="ユーザー 単色塗りつぶし"/>
              <p:cNvPicPr preferRelativeResize="0"/>
              <p:nvPr/>
            </p:nvPicPr>
            <p:blipFill rotWithShape="1">
              <a:blip r:embed="rId3">
                <a:alphaModFix/>
              </a:blip>
              <a:srcRect/>
              <a:stretch/>
            </p:blipFill>
            <p:spPr>
              <a:xfrm>
                <a:off x="1178268" y="3705226"/>
                <a:ext cx="914400" cy="914400"/>
              </a:xfrm>
              <a:prstGeom prst="rect">
                <a:avLst/>
              </a:prstGeom>
              <a:noFill/>
              <a:ln>
                <a:noFill/>
              </a:ln>
            </p:spPr>
          </p:pic>
          <p:sp>
            <p:nvSpPr>
              <p:cNvPr id="890" name="Google Shape;890;g10cc11267d0_0_84"/>
              <p:cNvSpPr txBox="1"/>
              <p:nvPr/>
            </p:nvSpPr>
            <p:spPr>
              <a:xfrm>
                <a:off x="1271857" y="4568825"/>
                <a:ext cx="1046603" cy="434219"/>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Bさん</a:t>
                </a:r>
                <a:endParaRPr sz="1100" b="0" i="0" u="none" strike="noStrike" cap="none">
                  <a:solidFill>
                    <a:srgbClr val="000000"/>
                  </a:solidFill>
                  <a:latin typeface="Arial"/>
                  <a:ea typeface="Arial"/>
                  <a:cs typeface="Arial"/>
                  <a:sym typeface="Arial"/>
                </a:endParaRPr>
              </a:p>
            </p:txBody>
          </p:sp>
          <p:grpSp>
            <p:nvGrpSpPr>
              <p:cNvPr id="891" name="Google Shape;891;g10cc11267d0_0_84"/>
              <p:cNvGrpSpPr/>
              <p:nvPr/>
            </p:nvGrpSpPr>
            <p:grpSpPr>
              <a:xfrm>
                <a:off x="864651" y="4938255"/>
                <a:ext cx="1834617" cy="833475"/>
                <a:chOff x="864651" y="4938255"/>
                <a:chExt cx="1834617" cy="833475"/>
              </a:xfrm>
            </p:grpSpPr>
            <p:grpSp>
              <p:nvGrpSpPr>
                <p:cNvPr id="892" name="Google Shape;892;g10cc11267d0_0_84"/>
                <p:cNvGrpSpPr/>
                <p:nvPr/>
              </p:nvGrpSpPr>
              <p:grpSpPr>
                <a:xfrm>
                  <a:off x="864651" y="4938255"/>
                  <a:ext cx="1701084" cy="445305"/>
                  <a:chOff x="955087" y="5050790"/>
                  <a:chExt cx="1701084" cy="459077"/>
                </a:xfrm>
              </p:grpSpPr>
              <p:pic>
                <p:nvPicPr>
                  <p:cNvPr id="893" name="Google Shape;893;g10cc11267d0_0_84" descr="稲妻 単色塗りつぶし"/>
                  <p:cNvPicPr preferRelativeResize="0"/>
                  <p:nvPr/>
                </p:nvPicPr>
                <p:blipFill rotWithShape="1">
                  <a:blip r:embed="rId4">
                    <a:alphaModFix/>
                  </a:blip>
                  <a:srcRect/>
                  <a:stretch/>
                </p:blipFill>
                <p:spPr>
                  <a:xfrm>
                    <a:off x="955087" y="5050790"/>
                    <a:ext cx="369333" cy="369333"/>
                  </a:xfrm>
                  <a:prstGeom prst="rect">
                    <a:avLst/>
                  </a:prstGeom>
                  <a:noFill/>
                  <a:ln>
                    <a:noFill/>
                  </a:ln>
                </p:spPr>
              </p:pic>
              <p:sp>
                <p:nvSpPr>
                  <p:cNvPr id="894" name="Google Shape;894;g10cc11267d0_0_84"/>
                  <p:cNvSpPr txBox="1"/>
                  <p:nvPr/>
                </p:nvSpPr>
                <p:spPr>
                  <a:xfrm>
                    <a:off x="1111396" y="5062219"/>
                    <a:ext cx="1544775" cy="447648"/>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：30 kWh</a:t>
                    </a:r>
                    <a:endParaRPr sz="1400" b="0" i="0" u="none" strike="noStrike" cap="none">
                      <a:solidFill>
                        <a:schemeClr val="dk1"/>
                      </a:solidFill>
                      <a:latin typeface="Arial"/>
                      <a:ea typeface="Arial"/>
                      <a:cs typeface="Arial"/>
                      <a:sym typeface="Arial"/>
                    </a:endParaRPr>
                  </a:p>
                </p:txBody>
              </p:sp>
            </p:grpSp>
            <p:grpSp>
              <p:nvGrpSpPr>
                <p:cNvPr id="895" name="Google Shape;895;g10cc11267d0_0_84"/>
                <p:cNvGrpSpPr/>
                <p:nvPr/>
              </p:nvGrpSpPr>
              <p:grpSpPr>
                <a:xfrm>
                  <a:off x="881064" y="5343330"/>
                  <a:ext cx="1818204" cy="428400"/>
                  <a:chOff x="881064" y="5343330"/>
                  <a:chExt cx="1818204" cy="428400"/>
                </a:xfrm>
              </p:grpSpPr>
              <p:pic>
                <p:nvPicPr>
                  <p:cNvPr id="896" name="Google Shape;896;g10cc11267d0_0_84" descr="元 単色塗りつぶし"/>
                  <p:cNvPicPr preferRelativeResize="0"/>
                  <p:nvPr/>
                </p:nvPicPr>
                <p:blipFill rotWithShape="1">
                  <a:blip r:embed="rId5">
                    <a:alphaModFix/>
                  </a:blip>
                  <a:srcRect/>
                  <a:stretch/>
                </p:blipFill>
                <p:spPr>
                  <a:xfrm>
                    <a:off x="881064" y="5343330"/>
                    <a:ext cx="302623" cy="302623"/>
                  </a:xfrm>
                  <a:prstGeom prst="rect">
                    <a:avLst/>
                  </a:prstGeom>
                  <a:noFill/>
                  <a:ln>
                    <a:noFill/>
                  </a:ln>
                </p:spPr>
              </p:pic>
              <p:sp>
                <p:nvSpPr>
                  <p:cNvPr id="897" name="Google Shape;897;g10cc11267d0_0_84"/>
                  <p:cNvSpPr txBox="1"/>
                  <p:nvPr/>
                </p:nvSpPr>
                <p:spPr>
                  <a:xfrm>
                    <a:off x="1033368" y="5343330"/>
                    <a:ext cx="1665900" cy="428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Arial"/>
                        <a:ea typeface="Arial"/>
                        <a:cs typeface="Arial"/>
                        <a:sym typeface="Arial"/>
                      </a:rPr>
                      <a:t>：29 円/kWh</a:t>
                    </a:r>
                    <a:endParaRPr sz="1400" b="0" i="0" u="none" strike="noStrike" cap="none">
                      <a:solidFill>
                        <a:schemeClr val="dk1"/>
                      </a:solidFill>
                      <a:latin typeface="Arial"/>
                      <a:ea typeface="Arial"/>
                      <a:cs typeface="Arial"/>
                      <a:sym typeface="Arial"/>
                    </a:endParaRPr>
                  </a:p>
                </p:txBody>
              </p:sp>
            </p:grpSp>
          </p:grpSp>
        </p:grpSp>
      </p:grpSp>
      <p:sp>
        <p:nvSpPr>
          <p:cNvPr id="898" name="Google Shape;898;g10cc11267d0_0_84"/>
          <p:cNvSpPr txBox="1"/>
          <p:nvPr/>
        </p:nvSpPr>
        <p:spPr>
          <a:xfrm>
            <a:off x="1230538" y="1275334"/>
            <a:ext cx="369300" cy="348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Arial"/>
                <a:ea typeface="Arial"/>
                <a:cs typeface="Arial"/>
                <a:sym typeface="Arial"/>
              </a:rPr>
              <a:t>❶</a:t>
            </a:r>
            <a:endParaRPr sz="1100" b="0" i="0" u="none" strike="noStrike" cap="none">
              <a:solidFill>
                <a:srgbClr val="000000"/>
              </a:solidFill>
              <a:latin typeface="Arial"/>
              <a:ea typeface="Arial"/>
              <a:cs typeface="Arial"/>
              <a:sym typeface="Arial"/>
            </a:endParaRPr>
          </a:p>
        </p:txBody>
      </p:sp>
      <p:grpSp>
        <p:nvGrpSpPr>
          <p:cNvPr id="899" name="Google Shape;899;g10cc11267d0_0_84"/>
          <p:cNvGrpSpPr/>
          <p:nvPr/>
        </p:nvGrpSpPr>
        <p:grpSpPr>
          <a:xfrm>
            <a:off x="4795424" y="1166036"/>
            <a:ext cx="3205800" cy="3590903"/>
            <a:chOff x="6393898" y="1554618"/>
            <a:chExt cx="4274400" cy="2310600"/>
          </a:xfrm>
        </p:grpSpPr>
        <p:sp>
          <p:nvSpPr>
            <p:cNvPr id="900" name="Google Shape;900;g10cc11267d0_0_84"/>
            <p:cNvSpPr/>
            <p:nvPr/>
          </p:nvSpPr>
          <p:spPr>
            <a:xfrm>
              <a:off x="6393898" y="1554618"/>
              <a:ext cx="4274400" cy="2310600"/>
            </a:xfrm>
            <a:prstGeom prst="roundRect">
              <a:avLst>
                <a:gd name="adj" fmla="val 16667"/>
              </a:avLst>
            </a:prstGeom>
            <a:solidFill>
              <a:srgbClr val="F2F2F2"/>
            </a:solidFill>
            <a:ln w="34925" cap="flat" cmpd="sng">
              <a:solidFill>
                <a:srgbClr val="59595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01" name="Google Shape;901;g10cc11267d0_0_84"/>
            <p:cNvSpPr txBox="1"/>
            <p:nvPr/>
          </p:nvSpPr>
          <p:spPr>
            <a:xfrm>
              <a:off x="6585727" y="1700445"/>
              <a:ext cx="492300" cy="2241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Arial"/>
                  <a:ea typeface="Arial"/>
                  <a:cs typeface="Arial"/>
                  <a:sym typeface="Arial"/>
                </a:rPr>
                <a:t>❷</a:t>
              </a:r>
              <a:endParaRPr sz="1800" b="0" i="0" u="none" strike="noStrike" cap="none">
                <a:solidFill>
                  <a:schemeClr val="dk1"/>
                </a:solidFill>
                <a:latin typeface="Arial"/>
                <a:ea typeface="Arial"/>
                <a:cs typeface="Arial"/>
                <a:sym typeface="Arial"/>
              </a:endParaRPr>
            </a:p>
          </p:txBody>
        </p:sp>
      </p:grpSp>
      <p:graphicFrame>
        <p:nvGraphicFramePr>
          <p:cNvPr id="902" name="Google Shape;902;g10cc11267d0_0_84"/>
          <p:cNvGraphicFramePr/>
          <p:nvPr/>
        </p:nvGraphicFramePr>
        <p:xfrm>
          <a:off x="5180722" y="1827389"/>
          <a:ext cx="2461000" cy="997130"/>
        </p:xfrm>
        <a:graphic>
          <a:graphicData uri="http://schemas.openxmlformats.org/drawingml/2006/table">
            <a:tbl>
              <a:tblPr firstRow="1" bandRow="1">
                <a:noFill/>
                <a:tableStyleId>{A0B2BD12-2574-4CA0-A7E6-6FDE8CBB8EDB}</a:tableStyleId>
              </a:tblPr>
              <a:tblGrid>
                <a:gridCol w="492200">
                  <a:extLst>
                    <a:ext uri="{9D8B030D-6E8A-4147-A177-3AD203B41FA5}">
                      <a16:colId xmlns:a16="http://schemas.microsoft.com/office/drawing/2014/main" val="20000"/>
                    </a:ext>
                  </a:extLst>
                </a:gridCol>
                <a:gridCol w="492200">
                  <a:extLst>
                    <a:ext uri="{9D8B030D-6E8A-4147-A177-3AD203B41FA5}">
                      <a16:colId xmlns:a16="http://schemas.microsoft.com/office/drawing/2014/main" val="20001"/>
                    </a:ext>
                  </a:extLst>
                </a:gridCol>
                <a:gridCol w="492200">
                  <a:extLst>
                    <a:ext uri="{9D8B030D-6E8A-4147-A177-3AD203B41FA5}">
                      <a16:colId xmlns:a16="http://schemas.microsoft.com/office/drawing/2014/main" val="20002"/>
                    </a:ext>
                  </a:extLst>
                </a:gridCol>
                <a:gridCol w="492200">
                  <a:extLst>
                    <a:ext uri="{9D8B030D-6E8A-4147-A177-3AD203B41FA5}">
                      <a16:colId xmlns:a16="http://schemas.microsoft.com/office/drawing/2014/main" val="20003"/>
                    </a:ext>
                  </a:extLst>
                </a:gridCol>
                <a:gridCol w="492200">
                  <a:extLst>
                    <a:ext uri="{9D8B030D-6E8A-4147-A177-3AD203B41FA5}">
                      <a16:colId xmlns:a16="http://schemas.microsoft.com/office/drawing/2014/main" val="20004"/>
                    </a:ext>
                  </a:extLst>
                </a:gridCol>
              </a:tblGrid>
              <a:tr h="248550">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人名</a:t>
                      </a:r>
                      <a:endParaRPr sz="11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買い手</a:t>
                      </a:r>
                      <a:endParaRPr sz="600" u="none" strike="noStrike" cap="none"/>
                    </a:p>
                    <a:p>
                      <a:pPr marL="0" marR="0" lvl="0" indent="0" algn="ctr" rtl="0">
                        <a:lnSpc>
                          <a:spcPct val="100000"/>
                        </a:lnSpc>
                        <a:spcBef>
                          <a:spcPts val="0"/>
                        </a:spcBef>
                        <a:spcAft>
                          <a:spcPts val="0"/>
                        </a:spcAft>
                        <a:buClr>
                          <a:srgbClr val="000000"/>
                        </a:buClr>
                        <a:buSzPts val="600"/>
                        <a:buFont typeface="Arial"/>
                        <a:buNone/>
                      </a:pPr>
                      <a:r>
                        <a:rPr lang="ja-JP" sz="600" u="none" strike="noStrike" cap="none"/>
                        <a:t>kWh</a:t>
                      </a:r>
                      <a:endParaRPr sz="6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価格</a:t>
                      </a:r>
                      <a:endParaRPr sz="600" u="none" strike="noStrike" cap="none"/>
                    </a:p>
                    <a:p>
                      <a:pPr marL="0" marR="0" lvl="0" indent="0" algn="ctr" rtl="0">
                        <a:lnSpc>
                          <a:spcPct val="100000"/>
                        </a:lnSpc>
                        <a:spcBef>
                          <a:spcPts val="0"/>
                        </a:spcBef>
                        <a:spcAft>
                          <a:spcPts val="0"/>
                        </a:spcAft>
                        <a:buClr>
                          <a:srgbClr val="000000"/>
                        </a:buClr>
                        <a:buSzPts val="600"/>
                        <a:buFont typeface="Arial"/>
                        <a:buNone/>
                      </a:pPr>
                      <a:r>
                        <a:rPr lang="ja-JP" sz="600" u="none" strike="noStrike" cap="none"/>
                        <a:t>[円/kWh]</a:t>
                      </a:r>
                      <a:endParaRPr sz="6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売り手</a:t>
                      </a:r>
                      <a:endParaRPr sz="600" u="none" strike="noStrike" cap="none"/>
                    </a:p>
                    <a:p>
                      <a:pPr marL="0" marR="0" lvl="0" indent="0" algn="ctr" rtl="0">
                        <a:lnSpc>
                          <a:spcPct val="100000"/>
                        </a:lnSpc>
                        <a:spcBef>
                          <a:spcPts val="0"/>
                        </a:spcBef>
                        <a:spcAft>
                          <a:spcPts val="0"/>
                        </a:spcAft>
                        <a:buClr>
                          <a:srgbClr val="000000"/>
                        </a:buClr>
                        <a:buSzPts val="600"/>
                        <a:buFont typeface="Arial"/>
                        <a:buNone/>
                      </a:pPr>
                      <a:r>
                        <a:rPr lang="ja-JP" sz="600" u="none" strike="noStrike" cap="none"/>
                        <a:t>kWh</a:t>
                      </a:r>
                      <a:endParaRPr sz="6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600"/>
                        <a:buFont typeface="Arial"/>
                        <a:buNone/>
                      </a:pPr>
                      <a:r>
                        <a:rPr lang="ja-JP" sz="600" u="none" strike="noStrike" cap="none"/>
                        <a:t>人名</a:t>
                      </a:r>
                      <a:endParaRPr sz="1100" u="none" strike="noStrike" cap="none"/>
                    </a:p>
                  </a:txBody>
                  <a:tcPr marL="68600" marR="68600" marT="34300" marB="34300" anchor="ctr"/>
                </a:tc>
                <a:extLst>
                  <a:ext uri="{0D108BD9-81ED-4DB2-BD59-A6C34878D82A}">
                    <a16:rowId xmlns:a16="http://schemas.microsoft.com/office/drawing/2014/main" val="10000"/>
                  </a:ext>
                </a:extLst>
              </a:tr>
              <a:tr h="248550">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A</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40</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30</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extLst>
                  <a:ext uri="{0D108BD9-81ED-4DB2-BD59-A6C34878D82A}">
                    <a16:rowId xmlns:a16="http://schemas.microsoft.com/office/drawing/2014/main" val="10001"/>
                  </a:ext>
                </a:extLst>
              </a:tr>
              <a:tr h="248550">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29</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30</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B</a:t>
                      </a:r>
                      <a:endParaRPr sz="900" u="none" strike="noStrike" cap="none"/>
                    </a:p>
                  </a:txBody>
                  <a:tcPr marL="68600" marR="68600" marT="34300" marB="34300" anchor="ctr"/>
                </a:tc>
                <a:extLst>
                  <a:ext uri="{0D108BD9-81ED-4DB2-BD59-A6C34878D82A}">
                    <a16:rowId xmlns:a16="http://schemas.microsoft.com/office/drawing/2014/main" val="10002"/>
                  </a:ext>
                </a:extLst>
              </a:tr>
              <a:tr h="248550">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r>
                        <a:rPr lang="ja-JP" sz="900" u="none" strike="noStrike" cap="none"/>
                        <a:t>28</a:t>
                      </a: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p>
                  </a:txBody>
                  <a:tcPr marL="68600" marR="68600" marT="34300" marB="34300" anchor="ctr"/>
                </a:tc>
                <a:extLst>
                  <a:ext uri="{0D108BD9-81ED-4DB2-BD59-A6C34878D82A}">
                    <a16:rowId xmlns:a16="http://schemas.microsoft.com/office/drawing/2014/main" val="10003"/>
                  </a:ext>
                </a:extLst>
              </a:tr>
            </a:tbl>
          </a:graphicData>
        </a:graphic>
      </p:graphicFrame>
      <p:sp>
        <p:nvSpPr>
          <p:cNvPr id="903" name="Google Shape;903;g10cc11267d0_0_84"/>
          <p:cNvSpPr/>
          <p:nvPr/>
        </p:nvSpPr>
        <p:spPr>
          <a:xfrm>
            <a:off x="3710469" y="1931903"/>
            <a:ext cx="720000" cy="341700"/>
          </a:xfrm>
          <a:prstGeom prst="rightArrow">
            <a:avLst>
              <a:gd name="adj1" fmla="val 50000"/>
              <a:gd name="adj2" fmla="val 50000"/>
            </a:avLst>
          </a:prstGeom>
          <a:solidFill>
            <a:srgbClr val="7F7F7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04" name="Google Shape;904;g10cc11267d0_0_84"/>
          <p:cNvSpPr txBox="1"/>
          <p:nvPr/>
        </p:nvSpPr>
        <p:spPr>
          <a:xfrm>
            <a:off x="5180722" y="3124840"/>
            <a:ext cx="2384400" cy="204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ja-JP" sz="900" b="0" i="0" u="none" strike="noStrike" cap="none">
                <a:solidFill>
                  <a:schemeClr val="dk1"/>
                </a:solidFill>
                <a:latin typeface="Arial"/>
                <a:ea typeface="Arial"/>
                <a:cs typeface="Arial"/>
                <a:sym typeface="Arial"/>
              </a:rPr>
              <a:t>A：30 円/kWh→29 円/kWhで安く買える！</a:t>
            </a:r>
            <a:endParaRPr sz="1100" b="0" i="0" u="none" strike="noStrike" cap="none">
              <a:solidFill>
                <a:srgbClr val="000000"/>
              </a:solidFill>
              <a:latin typeface="Arial"/>
              <a:ea typeface="Arial"/>
              <a:cs typeface="Arial"/>
              <a:sym typeface="Arial"/>
            </a:endParaRPr>
          </a:p>
        </p:txBody>
      </p:sp>
      <p:sp>
        <p:nvSpPr>
          <p:cNvPr id="905" name="Google Shape;905;g10cc11267d0_0_84"/>
          <p:cNvSpPr txBox="1"/>
          <p:nvPr/>
        </p:nvSpPr>
        <p:spPr>
          <a:xfrm>
            <a:off x="5180721" y="3353317"/>
            <a:ext cx="2618700" cy="204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ja-JP" sz="900" b="0" i="0" u="none" strike="noStrike" cap="none">
                <a:solidFill>
                  <a:schemeClr val="dk1"/>
                </a:solidFill>
                <a:latin typeface="Arial"/>
                <a:ea typeface="Arial"/>
                <a:cs typeface="Arial"/>
                <a:sym typeface="Arial"/>
              </a:rPr>
              <a:t>B：29 円/kWh→29 円/kWhで希望通り売れる！</a:t>
            </a:r>
            <a:endParaRPr sz="1100" b="0" i="0" u="none" strike="noStrike" cap="none">
              <a:solidFill>
                <a:srgbClr val="000000"/>
              </a:solidFill>
              <a:latin typeface="Arial"/>
              <a:ea typeface="Arial"/>
              <a:cs typeface="Arial"/>
              <a:sym typeface="Arial"/>
            </a:endParaRPr>
          </a:p>
        </p:txBody>
      </p:sp>
      <p:sp>
        <p:nvSpPr>
          <p:cNvPr id="906" name="Google Shape;906;g10cc11267d0_0_84"/>
          <p:cNvSpPr txBox="1"/>
          <p:nvPr/>
        </p:nvSpPr>
        <p:spPr>
          <a:xfrm>
            <a:off x="5180720" y="3690383"/>
            <a:ext cx="2460999" cy="50010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1" i="0" u="none" strike="noStrike" cap="none">
                <a:solidFill>
                  <a:schemeClr val="dk1"/>
                </a:solidFill>
                <a:latin typeface="Arial"/>
                <a:ea typeface="Arial"/>
                <a:cs typeface="Arial"/>
                <a:sym typeface="Arial"/>
              </a:rPr>
              <a:t>どっちもloseにならない</a:t>
            </a: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ja-JP" sz="1400" b="1" i="0" u="none" strike="noStrike" cap="none">
                <a:solidFill>
                  <a:schemeClr val="dk1"/>
                </a:solidFill>
                <a:latin typeface="Arial"/>
                <a:ea typeface="Arial"/>
                <a:cs typeface="Arial"/>
                <a:sym typeface="Arial"/>
              </a:rPr>
              <a:t>条件が揃ったため取引実行</a:t>
            </a:r>
            <a:endParaRPr sz="1100" b="0" i="0" u="none" strike="noStrike" cap="none">
              <a:solidFill>
                <a:srgbClr val="000000"/>
              </a:solidFill>
              <a:latin typeface="Arial"/>
              <a:ea typeface="Arial"/>
              <a:cs typeface="Arial"/>
              <a:sym typeface="Arial"/>
            </a:endParaRPr>
          </a:p>
        </p:txBody>
      </p:sp>
      <p:cxnSp>
        <p:nvCxnSpPr>
          <p:cNvPr id="907" name="Google Shape;907;g10cc11267d0_0_84"/>
          <p:cNvCxnSpPr/>
          <p:nvPr/>
        </p:nvCxnSpPr>
        <p:spPr>
          <a:xfrm>
            <a:off x="5839646" y="2192456"/>
            <a:ext cx="159600" cy="0"/>
          </a:xfrm>
          <a:prstGeom prst="straightConnector1">
            <a:avLst/>
          </a:prstGeom>
          <a:noFill/>
          <a:ln w="22225" cap="flat" cmpd="sng">
            <a:solidFill>
              <a:schemeClr val="dk1"/>
            </a:solidFill>
            <a:prstDash val="solid"/>
            <a:miter lim="800000"/>
            <a:headEnd type="none" w="sm" len="sm"/>
            <a:tailEnd type="none" w="sm" len="sm"/>
          </a:ln>
        </p:spPr>
      </p:cxnSp>
      <p:cxnSp>
        <p:nvCxnSpPr>
          <p:cNvPr id="908" name="Google Shape;908;g10cc11267d0_0_84"/>
          <p:cNvCxnSpPr/>
          <p:nvPr/>
        </p:nvCxnSpPr>
        <p:spPr>
          <a:xfrm>
            <a:off x="6827450" y="2450626"/>
            <a:ext cx="159600" cy="0"/>
          </a:xfrm>
          <a:prstGeom prst="straightConnector1">
            <a:avLst/>
          </a:prstGeom>
          <a:noFill/>
          <a:ln w="22225" cap="flat" cmpd="sng">
            <a:solidFill>
              <a:schemeClr val="dk1"/>
            </a:solidFill>
            <a:prstDash val="solid"/>
            <a:miter lim="800000"/>
            <a:headEnd type="none" w="sm" len="sm"/>
            <a:tailEnd type="none" w="sm" len="sm"/>
          </a:ln>
        </p:spPr>
      </p:cxnSp>
      <p:sp>
        <p:nvSpPr>
          <p:cNvPr id="909" name="Google Shape;909;g10cc11267d0_0_84"/>
          <p:cNvSpPr txBox="1"/>
          <p:nvPr/>
        </p:nvSpPr>
        <p:spPr>
          <a:xfrm>
            <a:off x="5631705" y="2102750"/>
            <a:ext cx="256200" cy="194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ja-JP" sz="800" b="0" i="0" u="none" strike="noStrike" cap="none">
                <a:solidFill>
                  <a:schemeClr val="dk1"/>
                </a:solidFill>
                <a:latin typeface="Arial"/>
                <a:ea typeface="Arial"/>
                <a:cs typeface="Arial"/>
                <a:sym typeface="Arial"/>
              </a:rPr>
              <a:t>10</a:t>
            </a:r>
            <a:endParaRPr sz="800" b="0" i="0" u="none" strike="noStrike" cap="none">
              <a:solidFill>
                <a:schemeClr val="dk1"/>
              </a:solidFill>
              <a:latin typeface="Arial"/>
              <a:ea typeface="Arial"/>
              <a:cs typeface="Arial"/>
              <a:sym typeface="Arial"/>
            </a:endParaRPr>
          </a:p>
        </p:txBody>
      </p:sp>
      <p:sp>
        <p:nvSpPr>
          <p:cNvPr id="910" name="Google Shape;910;g10cc11267d0_0_84"/>
          <p:cNvSpPr/>
          <p:nvPr/>
        </p:nvSpPr>
        <p:spPr>
          <a:xfrm rot="10800000">
            <a:off x="3736478" y="3479302"/>
            <a:ext cx="720000" cy="341700"/>
          </a:xfrm>
          <a:prstGeom prst="rightArrow">
            <a:avLst>
              <a:gd name="adj1" fmla="val 50000"/>
              <a:gd name="adj2" fmla="val 50000"/>
            </a:avLst>
          </a:prstGeom>
          <a:solidFill>
            <a:srgbClr val="7F7F7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11" name="Google Shape;911;g10cc11267d0_0_84"/>
          <p:cNvSpPr txBox="1"/>
          <p:nvPr/>
        </p:nvSpPr>
        <p:spPr>
          <a:xfrm>
            <a:off x="5180721" y="4280217"/>
            <a:ext cx="1985100" cy="204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ja-JP" sz="900" b="0" i="0" u="none" strike="noStrike" cap="none">
                <a:solidFill>
                  <a:schemeClr val="dk1"/>
                </a:solidFill>
                <a:latin typeface="Arial"/>
                <a:ea typeface="Arial"/>
                <a:cs typeface="Arial"/>
                <a:sym typeface="Arial"/>
              </a:rPr>
              <a:t>条件が揃わなかったら板にストック</a:t>
            </a:r>
            <a:endParaRPr sz="1100" b="0" i="0" u="none" strike="noStrike" cap="none">
              <a:solidFill>
                <a:srgbClr val="000000"/>
              </a:solidFill>
              <a:latin typeface="Arial"/>
              <a:ea typeface="Arial"/>
              <a:cs typeface="Arial"/>
              <a:sym typeface="Arial"/>
            </a:endParaRPr>
          </a:p>
        </p:txBody>
      </p:sp>
      <p:sp>
        <p:nvSpPr>
          <p:cNvPr id="912" name="Google Shape;912;g10cc11267d0_0_8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500"/>
                                        <p:tgtEl>
                                          <p:spTgt spid="907"/>
                                        </p:tgtEl>
                                      </p:cBhvr>
                                    </p:animEffect>
                                  </p:childTnLst>
                                </p:cTn>
                              </p:par>
                              <p:par>
                                <p:cTn id="8" presetID="10" presetClass="entr" presetSubtype="0" fill="hold" nodeType="withEffect">
                                  <p:stCondLst>
                                    <p:cond delay="0"/>
                                  </p:stCondLst>
                                  <p:childTnLst>
                                    <p:set>
                                      <p:cBhvr>
                                        <p:cTn id="9" dur="1" fill="hold">
                                          <p:stCondLst>
                                            <p:cond delay="0"/>
                                          </p:stCondLst>
                                        </p:cTn>
                                        <p:tgtEl>
                                          <p:spTgt spid="909"/>
                                        </p:tgtEl>
                                        <p:attrNameLst>
                                          <p:attrName>style.visibility</p:attrName>
                                        </p:attrNameLst>
                                      </p:cBhvr>
                                      <p:to>
                                        <p:strVal val="visible"/>
                                      </p:to>
                                    </p:set>
                                    <p:animEffect transition="in" filter="fade">
                                      <p:cBhvr>
                                        <p:cTn id="10" dur="500"/>
                                        <p:tgtEl>
                                          <p:spTgt spid="909"/>
                                        </p:tgtEl>
                                      </p:cBhvr>
                                    </p:animEffect>
                                  </p:childTnLst>
                                </p:cTn>
                              </p:par>
                              <p:par>
                                <p:cTn id="11" presetID="10" presetClass="entr" presetSubtype="0" fill="hold" nodeType="withEffect">
                                  <p:stCondLst>
                                    <p:cond delay="0"/>
                                  </p:stCondLst>
                                  <p:childTnLst>
                                    <p:set>
                                      <p:cBhvr>
                                        <p:cTn id="12" dur="1" fill="hold">
                                          <p:stCondLst>
                                            <p:cond delay="0"/>
                                          </p:stCondLst>
                                        </p:cTn>
                                        <p:tgtEl>
                                          <p:spTgt spid="908"/>
                                        </p:tgtEl>
                                        <p:attrNameLst>
                                          <p:attrName>style.visibility</p:attrName>
                                        </p:attrNameLst>
                                      </p:cBhvr>
                                      <p:to>
                                        <p:strVal val="visible"/>
                                      </p:to>
                                    </p:set>
                                    <p:animEffect transition="in" filter="fade">
                                      <p:cBhvr>
                                        <p:cTn id="13" dur="500"/>
                                        <p:tgtEl>
                                          <p:spTgt spid="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0cc11267d0_0_16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a:t>日本の電力取引</a:t>
            </a:r>
            <a:endParaRPr/>
          </a:p>
        </p:txBody>
      </p:sp>
      <p:sp>
        <p:nvSpPr>
          <p:cNvPr id="219" name="Google Shape;219;g10cc11267d0_0_16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2100"/>
              <a:buNone/>
            </a:pPr>
            <a:endParaRPr/>
          </a:p>
          <a:p>
            <a:pPr marL="0" lvl="0" indent="0" algn="ctr" rtl="0">
              <a:lnSpc>
                <a:spcPct val="90000"/>
              </a:lnSpc>
              <a:spcBef>
                <a:spcPts val="800"/>
              </a:spcBef>
              <a:spcAft>
                <a:spcPts val="0"/>
              </a:spcAft>
              <a:buClr>
                <a:schemeClr val="dk1"/>
              </a:buClr>
              <a:buSzPts val="2100"/>
              <a:buNone/>
            </a:pPr>
            <a:endParaRPr/>
          </a:p>
          <a:p>
            <a:pPr marL="0" lvl="0" indent="0" algn="ctr" rtl="0">
              <a:lnSpc>
                <a:spcPct val="90000"/>
              </a:lnSpc>
              <a:spcBef>
                <a:spcPts val="800"/>
              </a:spcBef>
              <a:spcAft>
                <a:spcPts val="0"/>
              </a:spcAft>
              <a:buClr>
                <a:schemeClr val="dk1"/>
              </a:buClr>
              <a:buSzPts val="2100"/>
              <a:buNone/>
            </a:pPr>
            <a:r>
              <a:rPr lang="ja-JP"/>
              <a:t>日本卸電力取引所(以下、JEPX)では</a:t>
            </a:r>
            <a:endParaRPr/>
          </a:p>
          <a:p>
            <a:pPr marL="0" lvl="0" indent="0" algn="ctr" rtl="0">
              <a:lnSpc>
                <a:spcPct val="90000"/>
              </a:lnSpc>
              <a:spcBef>
                <a:spcPts val="800"/>
              </a:spcBef>
              <a:spcAft>
                <a:spcPts val="0"/>
              </a:spcAft>
              <a:buClr>
                <a:schemeClr val="dk1"/>
              </a:buClr>
              <a:buSzPts val="2400"/>
              <a:buNone/>
            </a:pPr>
            <a:r>
              <a:rPr lang="ja-JP" sz="2400" b="1"/>
              <a:t>「シングルプライスオークション方式」</a:t>
            </a:r>
            <a:endParaRPr b="1"/>
          </a:p>
          <a:p>
            <a:pPr marL="0" lvl="0" indent="0" algn="ctr" rtl="0">
              <a:lnSpc>
                <a:spcPct val="90000"/>
              </a:lnSpc>
              <a:spcBef>
                <a:spcPts val="800"/>
              </a:spcBef>
              <a:spcAft>
                <a:spcPts val="0"/>
              </a:spcAft>
              <a:buClr>
                <a:schemeClr val="dk1"/>
              </a:buClr>
              <a:buSzPts val="2100"/>
              <a:buNone/>
            </a:pPr>
            <a:r>
              <a:rPr lang="ja-JP"/>
              <a:t>を採用しており、30分毎に取引が行われている</a:t>
            </a:r>
            <a:endParaRPr/>
          </a:p>
        </p:txBody>
      </p:sp>
      <p:sp>
        <p:nvSpPr>
          <p:cNvPr id="220" name="Google Shape;220;g10cc11267d0_0_16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43</a:t>
            </a:fld>
            <a:endParaRPr/>
          </a:p>
        </p:txBody>
      </p:sp>
    </p:spTree>
    <p:extLst>
      <p:ext uri="{BB962C8B-B14F-4D97-AF65-F5344CB8AC3E}">
        <p14:creationId xmlns:p14="http://schemas.microsoft.com/office/powerpoint/2010/main" val="1537151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17" descr="ダイアグラム&#10;&#10;自動的に生成された説明"/>
          <p:cNvPicPr preferRelativeResize="0"/>
          <p:nvPr/>
        </p:nvPicPr>
        <p:blipFill rotWithShape="1">
          <a:blip r:embed="rId3">
            <a:alphaModFix/>
          </a:blip>
          <a:srcRect/>
          <a:stretch/>
        </p:blipFill>
        <p:spPr>
          <a:xfrm>
            <a:off x="1881050" y="821316"/>
            <a:ext cx="5207969" cy="4328715"/>
          </a:xfrm>
          <a:prstGeom prst="rect">
            <a:avLst/>
          </a:prstGeom>
          <a:noFill/>
          <a:ln>
            <a:noFill/>
          </a:ln>
        </p:spPr>
      </p:pic>
      <p:sp>
        <p:nvSpPr>
          <p:cNvPr id="226" name="Google Shape;226;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ltLang="ja-JP"/>
              <a:t>44</a:t>
            </a:fld>
            <a:endParaRPr/>
          </a:p>
        </p:txBody>
      </p:sp>
      <p:sp>
        <p:nvSpPr>
          <p:cNvPr id="227" name="Google Shape;227;p17"/>
          <p:cNvSpPr txBox="1">
            <a:spLocks noGrp="1"/>
          </p:cNvSpPr>
          <p:nvPr>
            <p:ph type="title"/>
          </p:nvPr>
        </p:nvSpPr>
        <p:spPr>
          <a:xfrm>
            <a:off x="324098" y="150038"/>
            <a:ext cx="864108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a:t>日本の電力取引– </a:t>
            </a:r>
            <a:r>
              <a:rPr lang="ja-JP" sz="2400"/>
              <a:t>シングルプライスオークション方式</a:t>
            </a:r>
            <a:endParaRPr/>
          </a:p>
        </p:txBody>
      </p:sp>
      <p:sp>
        <p:nvSpPr>
          <p:cNvPr id="228" name="Google Shape;228;p17"/>
          <p:cNvSpPr txBox="1"/>
          <p:nvPr/>
        </p:nvSpPr>
        <p:spPr>
          <a:xfrm>
            <a:off x="2808513" y="4698522"/>
            <a:ext cx="535578"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10,000</a:t>
            </a:r>
            <a:endParaRPr sz="800" b="0" i="0" u="none" strike="noStrike" cap="none">
              <a:solidFill>
                <a:srgbClr val="000000"/>
              </a:solidFill>
              <a:latin typeface="Arial"/>
              <a:ea typeface="Arial"/>
              <a:cs typeface="Arial"/>
              <a:sym typeface="Arial"/>
            </a:endParaRPr>
          </a:p>
        </p:txBody>
      </p:sp>
      <p:sp>
        <p:nvSpPr>
          <p:cNvPr id="229" name="Google Shape;229;p17"/>
          <p:cNvSpPr txBox="1"/>
          <p:nvPr/>
        </p:nvSpPr>
        <p:spPr>
          <a:xfrm>
            <a:off x="3435530" y="4694324"/>
            <a:ext cx="535578"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20,000</a:t>
            </a:r>
            <a:endParaRPr sz="800" b="0" i="0" u="none" strike="noStrike" cap="none">
              <a:solidFill>
                <a:srgbClr val="000000"/>
              </a:solidFill>
              <a:latin typeface="Arial"/>
              <a:ea typeface="Arial"/>
              <a:cs typeface="Arial"/>
              <a:sym typeface="Arial"/>
            </a:endParaRPr>
          </a:p>
        </p:txBody>
      </p:sp>
      <p:sp>
        <p:nvSpPr>
          <p:cNvPr id="230" name="Google Shape;230;p17"/>
          <p:cNvSpPr txBox="1"/>
          <p:nvPr/>
        </p:nvSpPr>
        <p:spPr>
          <a:xfrm>
            <a:off x="3976339" y="4693430"/>
            <a:ext cx="584729"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30,000</a:t>
            </a:r>
            <a:endParaRPr sz="800" b="0" i="0" u="none" strike="noStrike" cap="none">
              <a:solidFill>
                <a:srgbClr val="000000"/>
              </a:solidFill>
              <a:latin typeface="Arial"/>
              <a:ea typeface="Arial"/>
              <a:cs typeface="Arial"/>
              <a:sym typeface="Arial"/>
            </a:endParaRPr>
          </a:p>
        </p:txBody>
      </p:sp>
      <p:sp>
        <p:nvSpPr>
          <p:cNvPr id="231" name="Google Shape;231;p17"/>
          <p:cNvSpPr txBox="1"/>
          <p:nvPr/>
        </p:nvSpPr>
        <p:spPr>
          <a:xfrm>
            <a:off x="4518449" y="4699965"/>
            <a:ext cx="609692"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40,000</a:t>
            </a:r>
            <a:endParaRPr sz="800" b="0" i="0" u="none" strike="noStrike" cap="none">
              <a:solidFill>
                <a:srgbClr val="000000"/>
              </a:solidFill>
              <a:latin typeface="Arial"/>
              <a:ea typeface="Arial"/>
              <a:cs typeface="Arial"/>
              <a:sym typeface="Arial"/>
            </a:endParaRPr>
          </a:p>
        </p:txBody>
      </p:sp>
      <p:sp>
        <p:nvSpPr>
          <p:cNvPr id="232" name="Google Shape;232;p17"/>
          <p:cNvSpPr txBox="1"/>
          <p:nvPr/>
        </p:nvSpPr>
        <p:spPr>
          <a:xfrm>
            <a:off x="5227430" y="4705395"/>
            <a:ext cx="535578"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50,000</a:t>
            </a:r>
            <a:endParaRPr sz="800" b="0" i="0" u="none" strike="noStrike" cap="none">
              <a:solidFill>
                <a:srgbClr val="000000"/>
              </a:solidFill>
              <a:latin typeface="Arial"/>
              <a:ea typeface="Arial"/>
              <a:cs typeface="Arial"/>
              <a:sym typeface="Arial"/>
            </a:endParaRPr>
          </a:p>
        </p:txBody>
      </p:sp>
      <p:sp>
        <p:nvSpPr>
          <p:cNvPr id="233" name="Google Shape;233;p17"/>
          <p:cNvSpPr txBox="1"/>
          <p:nvPr/>
        </p:nvSpPr>
        <p:spPr>
          <a:xfrm>
            <a:off x="5803490" y="4701535"/>
            <a:ext cx="535578"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60,000</a:t>
            </a:r>
            <a:endParaRPr sz="800" b="0" i="0" u="none" strike="noStrike" cap="none">
              <a:solidFill>
                <a:srgbClr val="000000"/>
              </a:solidFill>
              <a:latin typeface="Arial"/>
              <a:ea typeface="Arial"/>
              <a:cs typeface="Arial"/>
              <a:sym typeface="Arial"/>
            </a:endParaRPr>
          </a:p>
        </p:txBody>
      </p:sp>
      <p:sp>
        <p:nvSpPr>
          <p:cNvPr id="234" name="Google Shape;234;p17"/>
          <p:cNvSpPr txBox="1"/>
          <p:nvPr/>
        </p:nvSpPr>
        <p:spPr>
          <a:xfrm>
            <a:off x="6416307" y="4701629"/>
            <a:ext cx="535578"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70,000</a:t>
            </a:r>
            <a:endParaRPr sz="800" b="0" i="0" u="none" strike="noStrike" cap="none">
              <a:solidFill>
                <a:srgbClr val="000000"/>
              </a:solidFill>
              <a:latin typeface="Arial"/>
              <a:ea typeface="Arial"/>
              <a:cs typeface="Arial"/>
              <a:sym typeface="Arial"/>
            </a:endParaRPr>
          </a:p>
        </p:txBody>
      </p:sp>
      <p:sp>
        <p:nvSpPr>
          <p:cNvPr id="235" name="Google Shape;235;p17"/>
          <p:cNvSpPr txBox="1"/>
          <p:nvPr/>
        </p:nvSpPr>
        <p:spPr>
          <a:xfrm>
            <a:off x="4270834" y="4870371"/>
            <a:ext cx="926616" cy="2461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ja-JP" sz="1000" b="0" i="0" u="none" strike="noStrike" cap="none">
                <a:solidFill>
                  <a:srgbClr val="000000"/>
                </a:solidFill>
                <a:latin typeface="Arial"/>
                <a:ea typeface="Arial"/>
                <a:cs typeface="Arial"/>
                <a:sym typeface="Arial"/>
              </a:rPr>
              <a:t>入札量 [MW]</a:t>
            </a:r>
            <a:endParaRPr sz="1000" b="0" i="0" u="none" strike="noStrike" cap="none">
              <a:solidFill>
                <a:srgbClr val="000000"/>
              </a:solidFill>
              <a:latin typeface="Arial"/>
              <a:ea typeface="Arial"/>
              <a:cs typeface="Arial"/>
              <a:sym typeface="Arial"/>
            </a:endParaRPr>
          </a:p>
        </p:txBody>
      </p:sp>
      <p:sp>
        <p:nvSpPr>
          <p:cNvPr id="236" name="Google Shape;236;p17"/>
          <p:cNvSpPr txBox="1"/>
          <p:nvPr/>
        </p:nvSpPr>
        <p:spPr>
          <a:xfrm>
            <a:off x="1965958" y="1261513"/>
            <a:ext cx="535578"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1,000</a:t>
            </a:r>
            <a:endParaRPr sz="800" b="0" i="0" u="none" strike="noStrike" cap="none">
              <a:solidFill>
                <a:srgbClr val="000000"/>
              </a:solidFill>
              <a:latin typeface="Arial"/>
              <a:ea typeface="Arial"/>
              <a:cs typeface="Arial"/>
              <a:sym typeface="Arial"/>
            </a:endParaRPr>
          </a:p>
        </p:txBody>
      </p:sp>
      <p:sp>
        <p:nvSpPr>
          <p:cNvPr id="237" name="Google Shape;237;p17"/>
          <p:cNvSpPr txBox="1"/>
          <p:nvPr/>
        </p:nvSpPr>
        <p:spPr>
          <a:xfrm>
            <a:off x="1965958" y="1904400"/>
            <a:ext cx="535578"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800</a:t>
            </a:r>
            <a:endParaRPr sz="800" b="0" i="0" u="none" strike="noStrike" cap="none">
              <a:solidFill>
                <a:srgbClr val="000000"/>
              </a:solidFill>
              <a:latin typeface="Arial"/>
              <a:ea typeface="Arial"/>
              <a:cs typeface="Arial"/>
              <a:sym typeface="Arial"/>
            </a:endParaRPr>
          </a:p>
        </p:txBody>
      </p:sp>
      <p:sp>
        <p:nvSpPr>
          <p:cNvPr id="238" name="Google Shape;238;p17"/>
          <p:cNvSpPr txBox="1"/>
          <p:nvPr/>
        </p:nvSpPr>
        <p:spPr>
          <a:xfrm>
            <a:off x="1965958" y="2583618"/>
            <a:ext cx="535578"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600</a:t>
            </a:r>
            <a:endParaRPr sz="800" b="0" i="0" u="none" strike="noStrike" cap="none">
              <a:solidFill>
                <a:srgbClr val="000000"/>
              </a:solidFill>
              <a:latin typeface="Arial"/>
              <a:ea typeface="Arial"/>
              <a:cs typeface="Arial"/>
              <a:sym typeface="Arial"/>
            </a:endParaRPr>
          </a:p>
        </p:txBody>
      </p:sp>
      <p:sp>
        <p:nvSpPr>
          <p:cNvPr id="239" name="Google Shape;239;p17"/>
          <p:cNvSpPr txBox="1"/>
          <p:nvPr/>
        </p:nvSpPr>
        <p:spPr>
          <a:xfrm>
            <a:off x="1965958" y="3252419"/>
            <a:ext cx="535578"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400</a:t>
            </a:r>
            <a:endParaRPr sz="800" b="0" i="0" u="none" strike="noStrike" cap="none">
              <a:solidFill>
                <a:srgbClr val="000000"/>
              </a:solidFill>
              <a:latin typeface="Arial"/>
              <a:ea typeface="Arial"/>
              <a:cs typeface="Arial"/>
              <a:sym typeface="Arial"/>
            </a:endParaRPr>
          </a:p>
        </p:txBody>
      </p:sp>
      <p:sp>
        <p:nvSpPr>
          <p:cNvPr id="240" name="Google Shape;240;p17"/>
          <p:cNvSpPr txBox="1"/>
          <p:nvPr/>
        </p:nvSpPr>
        <p:spPr>
          <a:xfrm>
            <a:off x="1965958" y="3927425"/>
            <a:ext cx="535578"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200</a:t>
            </a:r>
            <a:endParaRPr sz="800" b="0" i="0" u="none" strike="noStrike" cap="none">
              <a:solidFill>
                <a:srgbClr val="000000"/>
              </a:solidFill>
              <a:latin typeface="Arial"/>
              <a:ea typeface="Arial"/>
              <a:cs typeface="Arial"/>
              <a:sym typeface="Arial"/>
            </a:endParaRPr>
          </a:p>
        </p:txBody>
      </p:sp>
      <p:sp>
        <p:nvSpPr>
          <p:cNvPr id="241" name="Google Shape;241;p17"/>
          <p:cNvSpPr txBox="1"/>
          <p:nvPr/>
        </p:nvSpPr>
        <p:spPr>
          <a:xfrm rot="5400000">
            <a:off x="1916107" y="2834160"/>
            <a:ext cx="470305" cy="40011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7"/>
          <p:cNvSpPr txBox="1"/>
          <p:nvPr/>
        </p:nvSpPr>
        <p:spPr>
          <a:xfrm rot="5400000">
            <a:off x="935860" y="2875438"/>
            <a:ext cx="166755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入札価格(円/kwh)</a:t>
            </a:r>
            <a:endParaRPr sz="1400" b="0" i="0" u="none" strike="noStrike" cap="none">
              <a:solidFill>
                <a:srgbClr val="000000"/>
              </a:solidFill>
              <a:latin typeface="Arial"/>
              <a:ea typeface="Arial"/>
              <a:cs typeface="Arial"/>
              <a:sym typeface="Arial"/>
            </a:endParaRPr>
          </a:p>
        </p:txBody>
      </p:sp>
      <p:sp>
        <p:nvSpPr>
          <p:cNvPr id="243" name="Google Shape;243;p17"/>
          <p:cNvSpPr/>
          <p:nvPr/>
        </p:nvSpPr>
        <p:spPr>
          <a:xfrm>
            <a:off x="4644638" y="4534002"/>
            <a:ext cx="156754" cy="156754"/>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44" name="Google Shape;244;p17"/>
          <p:cNvGrpSpPr/>
          <p:nvPr/>
        </p:nvGrpSpPr>
        <p:grpSpPr>
          <a:xfrm>
            <a:off x="5260285" y="3708538"/>
            <a:ext cx="1197665" cy="400109"/>
            <a:chOff x="855618" y="2429691"/>
            <a:chExt cx="2710542" cy="707886"/>
          </a:xfrm>
        </p:grpSpPr>
        <p:sp>
          <p:nvSpPr>
            <p:cNvPr id="245" name="Google Shape;245;p17"/>
            <p:cNvSpPr/>
            <p:nvPr/>
          </p:nvSpPr>
          <p:spPr>
            <a:xfrm>
              <a:off x="855618" y="2429691"/>
              <a:ext cx="2710542" cy="707886"/>
            </a:xfrm>
            <a:prstGeom prst="wedgeRoundRectCallout">
              <a:avLst>
                <a:gd name="adj1" fmla="val -87777"/>
                <a:gd name="adj2" fmla="val 153612"/>
                <a:gd name="adj3" fmla="val 16667"/>
              </a:avLst>
            </a:prstGeom>
            <a:no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6" name="Google Shape;246;p17"/>
            <p:cNvSpPr txBox="1"/>
            <p:nvPr/>
          </p:nvSpPr>
          <p:spPr>
            <a:xfrm>
              <a:off x="855618" y="2460469"/>
              <a:ext cx="2710542" cy="59898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a:solidFill>
                    <a:srgbClr val="000000"/>
                  </a:solidFill>
                  <a:latin typeface="Arial"/>
                  <a:ea typeface="Arial"/>
                  <a:cs typeface="Arial"/>
                  <a:sym typeface="Arial"/>
                </a:rPr>
                <a:t>約定価格</a:t>
              </a:r>
              <a:endParaRPr sz="1400" b="0" i="0" u="none" strike="noStrike" cap="none">
                <a:solidFill>
                  <a:srgbClr val="000000"/>
                </a:solidFill>
                <a:latin typeface="Arial"/>
                <a:ea typeface="Arial"/>
                <a:cs typeface="Arial"/>
                <a:sym typeface="Arial"/>
              </a:endParaRPr>
            </a:p>
          </p:txBody>
        </p:sp>
      </p:grpSp>
      <p:sp>
        <p:nvSpPr>
          <p:cNvPr id="247" name="Google Shape;247;p17"/>
          <p:cNvSpPr txBox="1"/>
          <p:nvPr/>
        </p:nvSpPr>
        <p:spPr>
          <a:xfrm>
            <a:off x="3793816" y="1035893"/>
            <a:ext cx="1433614"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8" name="Google Shape;248;p17"/>
          <p:cNvSpPr txBox="1"/>
          <p:nvPr/>
        </p:nvSpPr>
        <p:spPr>
          <a:xfrm>
            <a:off x="5763008" y="1487684"/>
            <a:ext cx="1087622" cy="70784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ja-JP" sz="2000" b="0" i="0" u="none" strike="noStrike" cap="none">
                <a:solidFill>
                  <a:srgbClr val="000000"/>
                </a:solidFill>
                <a:latin typeface="Arial"/>
                <a:ea typeface="Arial"/>
                <a:cs typeface="Arial"/>
                <a:sym typeface="Arial"/>
              </a:rPr>
              <a:t>：売</a:t>
            </a:r>
            <a:endParaRPr sz="20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800"/>
              <a:buFont typeface="Arial"/>
              <a:buNone/>
            </a:pPr>
            <a:r>
              <a:rPr lang="ja-JP" sz="2000" b="0" i="0" u="none" strike="noStrike" cap="none">
                <a:solidFill>
                  <a:srgbClr val="000000"/>
                </a:solidFill>
                <a:latin typeface="Arial"/>
                <a:ea typeface="Arial"/>
                <a:cs typeface="Arial"/>
                <a:sym typeface="Arial"/>
              </a:rPr>
              <a:t>：買</a:t>
            </a:r>
            <a:endParaRPr sz="2000" b="0" i="0" u="none" strike="noStrike" cap="none">
              <a:solidFill>
                <a:srgbClr val="000000"/>
              </a:solidFill>
              <a:latin typeface="Arial"/>
              <a:ea typeface="Arial"/>
              <a:cs typeface="Arial"/>
              <a:sym typeface="Arial"/>
            </a:endParaRPr>
          </a:p>
        </p:txBody>
      </p:sp>
      <p:sp>
        <p:nvSpPr>
          <p:cNvPr id="249" name="Google Shape;249;p17"/>
          <p:cNvSpPr txBox="1"/>
          <p:nvPr/>
        </p:nvSpPr>
        <p:spPr>
          <a:xfrm>
            <a:off x="5651764" y="963586"/>
            <a:ext cx="1433614"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cxnSp>
        <p:nvCxnSpPr>
          <p:cNvPr id="250" name="Google Shape;250;p17"/>
          <p:cNvCxnSpPr/>
          <p:nvPr/>
        </p:nvCxnSpPr>
        <p:spPr>
          <a:xfrm>
            <a:off x="5859117" y="1737126"/>
            <a:ext cx="358803" cy="0"/>
          </a:xfrm>
          <a:prstGeom prst="straightConnector1">
            <a:avLst/>
          </a:prstGeom>
          <a:noFill/>
          <a:ln w="19050" cap="flat" cmpd="sng">
            <a:solidFill>
              <a:srgbClr val="FF0000"/>
            </a:solidFill>
            <a:prstDash val="solid"/>
            <a:round/>
            <a:headEnd type="none" w="sm" len="sm"/>
            <a:tailEnd type="none" w="sm" len="sm"/>
          </a:ln>
        </p:spPr>
      </p:cxnSp>
      <p:cxnSp>
        <p:nvCxnSpPr>
          <p:cNvPr id="251" name="Google Shape;251;p17"/>
          <p:cNvCxnSpPr/>
          <p:nvPr/>
        </p:nvCxnSpPr>
        <p:spPr>
          <a:xfrm>
            <a:off x="5859117" y="2012122"/>
            <a:ext cx="358803" cy="0"/>
          </a:xfrm>
          <a:prstGeom prst="straightConnector1">
            <a:avLst/>
          </a:prstGeom>
          <a:noFill/>
          <a:ln w="19050" cap="flat" cmpd="sng">
            <a:solidFill>
              <a:schemeClr val="accent1"/>
            </a:solidFill>
            <a:prstDash val="solid"/>
            <a:round/>
            <a:headEnd type="none" w="sm" len="sm"/>
            <a:tailEnd type="none" w="sm" len="sm"/>
          </a:ln>
        </p:spPr>
      </p:cxnSp>
      <p:sp>
        <p:nvSpPr>
          <p:cNvPr id="252" name="Google Shape;252;p17"/>
          <p:cNvSpPr txBox="1"/>
          <p:nvPr/>
        </p:nvSpPr>
        <p:spPr>
          <a:xfrm>
            <a:off x="173836" y="4673401"/>
            <a:ext cx="1696537" cy="461624"/>
          </a:xfrm>
          <a:prstGeom prst="rect">
            <a:avLst/>
          </a:prstGeom>
          <a:solidFill>
            <a:srgbClr val="D7D7D7"/>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出典：http://www.jepx.org/market/index.html</a:t>
            </a:r>
            <a:endParaRPr sz="8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67804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2" name="Google Shape;592;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ltLang="ja-JP"/>
              <a:t>45</a:t>
            </a:fld>
            <a:endParaRPr/>
          </a:p>
        </p:txBody>
      </p:sp>
      <p:sp>
        <p:nvSpPr>
          <p:cNvPr id="593" name="Google Shape;593;p18"/>
          <p:cNvSpPr txBox="1"/>
          <p:nvPr/>
        </p:nvSpPr>
        <p:spPr>
          <a:xfrm>
            <a:off x="679269" y="3950106"/>
            <a:ext cx="7561150" cy="10771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dirty="0">
                <a:solidFill>
                  <a:srgbClr val="000000"/>
                </a:solidFill>
                <a:latin typeface="Arial"/>
                <a:ea typeface="Arial"/>
                <a:cs typeface="Arial"/>
                <a:sym typeface="Arial"/>
              </a:rPr>
              <a:t>系統全体が</a:t>
            </a:r>
            <a:r>
              <a:rPr lang="ja-JP" sz="2800" b="1" i="0" u="sng" strike="noStrike" cap="none" dirty="0">
                <a:solidFill>
                  <a:srgbClr val="000000"/>
                </a:solidFill>
                <a:latin typeface="Arial"/>
                <a:ea typeface="Arial"/>
                <a:cs typeface="Arial"/>
                <a:sym typeface="Arial"/>
              </a:rPr>
              <a:t>不足である</a:t>
            </a:r>
            <a:r>
              <a:rPr lang="ja-JP" sz="2800" b="1" i="0" u="none" strike="noStrike" cap="none" dirty="0">
                <a:solidFill>
                  <a:srgbClr val="000000"/>
                </a:solidFill>
                <a:latin typeface="Arial"/>
                <a:ea typeface="Arial"/>
                <a:cs typeface="Arial"/>
                <a:sym typeface="Arial"/>
              </a:rPr>
              <a:t>方が</a:t>
            </a:r>
            <a:endParaRPr sz="28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dirty="0">
                <a:solidFill>
                  <a:srgbClr val="000000"/>
                </a:solidFill>
                <a:latin typeface="Arial"/>
                <a:ea typeface="Arial"/>
                <a:cs typeface="Arial"/>
                <a:sym typeface="Arial"/>
              </a:rPr>
              <a:t>インバランス料金は</a:t>
            </a:r>
            <a:r>
              <a:rPr lang="ja-JP" sz="3600" b="1" i="0" u="none" strike="noStrike" cap="none" dirty="0">
                <a:solidFill>
                  <a:srgbClr val="FF0000"/>
                </a:solidFill>
                <a:latin typeface="Arial"/>
                <a:ea typeface="Arial"/>
                <a:cs typeface="Arial"/>
                <a:sym typeface="Arial"/>
              </a:rPr>
              <a:t>高騰する</a:t>
            </a:r>
            <a:endParaRPr sz="1400" b="1" i="0" u="none" strike="noStrike" cap="none" dirty="0">
              <a:solidFill>
                <a:srgbClr val="FF0000"/>
              </a:solidFill>
              <a:latin typeface="Arial"/>
              <a:ea typeface="Arial"/>
              <a:cs typeface="Arial"/>
              <a:sym typeface="Arial"/>
            </a:endParaRPr>
          </a:p>
        </p:txBody>
      </p:sp>
      <p:sp>
        <p:nvSpPr>
          <p:cNvPr id="594" name="Google Shape;594;p18"/>
          <p:cNvSpPr txBox="1">
            <a:spLocks noGrp="1"/>
          </p:cNvSpPr>
          <p:nvPr>
            <p:ph type="title"/>
          </p:nvPr>
        </p:nvSpPr>
        <p:spPr>
          <a:xfrm>
            <a:off x="628650" y="261728"/>
            <a:ext cx="78867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dirty="0"/>
              <a:t>インバランス – 料金単価の算出(市場)</a:t>
            </a:r>
            <a:endParaRPr dirty="0"/>
          </a:p>
        </p:txBody>
      </p:sp>
      <p:grpSp>
        <p:nvGrpSpPr>
          <p:cNvPr id="595" name="Google Shape;595;p18"/>
          <p:cNvGrpSpPr/>
          <p:nvPr/>
        </p:nvGrpSpPr>
        <p:grpSpPr>
          <a:xfrm>
            <a:off x="855618" y="2646976"/>
            <a:ext cx="2710542" cy="707886"/>
            <a:chOff x="855618" y="2429691"/>
            <a:chExt cx="2710542" cy="707886"/>
          </a:xfrm>
        </p:grpSpPr>
        <p:sp>
          <p:nvSpPr>
            <p:cNvPr id="596" name="Google Shape;596;p18"/>
            <p:cNvSpPr/>
            <p:nvPr/>
          </p:nvSpPr>
          <p:spPr>
            <a:xfrm>
              <a:off x="855618" y="2429691"/>
              <a:ext cx="2710542" cy="707886"/>
            </a:xfrm>
            <a:prstGeom prst="wedgeRoundRectCallout">
              <a:avLst>
                <a:gd name="adj1" fmla="val 58101"/>
                <a:gd name="adj2" fmla="val -119575"/>
                <a:gd name="adj3" fmla="val 16667"/>
              </a:avLst>
            </a:prstGeom>
            <a:no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97" name="Google Shape;597;p18"/>
            <p:cNvSpPr txBox="1"/>
            <p:nvPr/>
          </p:nvSpPr>
          <p:spPr>
            <a:xfrm>
              <a:off x="855618" y="2460468"/>
              <a:ext cx="2710542"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ja-JP" sz="1800" b="0" i="0" u="none" strike="noStrike" cap="none" dirty="0">
                  <a:solidFill>
                    <a:srgbClr val="000000"/>
                  </a:solidFill>
                  <a:latin typeface="Arial"/>
                  <a:ea typeface="Arial"/>
                  <a:cs typeface="Arial"/>
                  <a:sym typeface="Arial"/>
                </a:rPr>
                <a:t>系統全体が不足なら</a:t>
              </a:r>
              <a:r>
                <a:rPr lang="ja-JP" sz="1800" b="0" i="0" u="sng" strike="noStrike" cap="none" dirty="0">
                  <a:solidFill>
                    <a:srgbClr val="000000"/>
                  </a:solidFill>
                  <a:latin typeface="Arial"/>
                  <a:ea typeface="Arial"/>
                  <a:cs typeface="Arial"/>
                  <a:sym typeface="Arial"/>
                </a:rPr>
                <a:t>α&gt;1</a:t>
              </a:r>
              <a:r>
                <a:rPr lang="ja-JP" sz="1800" b="0"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ja-JP" sz="1800" b="0" i="0" u="none" strike="noStrike" cap="none" dirty="0">
                  <a:solidFill>
                    <a:srgbClr val="000000"/>
                  </a:solidFill>
                  <a:latin typeface="Arial"/>
                  <a:ea typeface="Arial"/>
                  <a:cs typeface="Arial"/>
                  <a:sym typeface="Arial"/>
                </a:rPr>
                <a:t>余剰なら</a:t>
              </a:r>
              <a:r>
                <a:rPr lang="ja-JP" sz="1800" b="0" i="0" u="sng" strike="noStrike" cap="none" dirty="0">
                  <a:solidFill>
                    <a:srgbClr val="000000"/>
                  </a:solidFill>
                  <a:latin typeface="Arial"/>
                  <a:ea typeface="Arial"/>
                  <a:cs typeface="Arial"/>
                  <a:sym typeface="Arial"/>
                </a:rPr>
                <a:t>0&lt;α&lt;1</a:t>
              </a:r>
              <a:endParaRPr sz="1800" b="0" i="0" u="sng" strike="noStrike" cap="none" dirty="0">
                <a:solidFill>
                  <a:srgbClr val="000000"/>
                </a:solidFill>
                <a:latin typeface="Arial"/>
                <a:ea typeface="Arial"/>
                <a:cs typeface="Arial"/>
                <a:sym typeface="Arial"/>
              </a:endParaRPr>
            </a:p>
          </p:txBody>
        </p:sp>
      </p:grpSp>
      <p:grpSp>
        <p:nvGrpSpPr>
          <p:cNvPr id="598" name="Google Shape;598;p18"/>
          <p:cNvGrpSpPr/>
          <p:nvPr/>
        </p:nvGrpSpPr>
        <p:grpSpPr>
          <a:xfrm>
            <a:off x="4526280" y="2703466"/>
            <a:ext cx="2710542" cy="707886"/>
            <a:chOff x="855618" y="2429691"/>
            <a:chExt cx="2710542" cy="707886"/>
          </a:xfrm>
        </p:grpSpPr>
        <p:sp>
          <p:nvSpPr>
            <p:cNvPr id="599" name="Google Shape;599;p18"/>
            <p:cNvSpPr/>
            <p:nvPr/>
          </p:nvSpPr>
          <p:spPr>
            <a:xfrm>
              <a:off x="855618" y="2429691"/>
              <a:ext cx="2710542" cy="707886"/>
            </a:xfrm>
            <a:prstGeom prst="wedgeRoundRectCallout">
              <a:avLst>
                <a:gd name="adj1" fmla="val 29"/>
                <a:gd name="adj2" fmla="val -127879"/>
                <a:gd name="adj3" fmla="val 16667"/>
              </a:avLst>
            </a:prstGeom>
            <a:no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00" name="Google Shape;600;p18"/>
            <p:cNvSpPr txBox="1"/>
            <p:nvPr/>
          </p:nvSpPr>
          <p:spPr>
            <a:xfrm>
              <a:off x="855618" y="2460468"/>
              <a:ext cx="2710542"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Arial"/>
                  <a:ea typeface="Arial"/>
                  <a:cs typeface="Arial"/>
                  <a:sym typeface="Arial"/>
                </a:rPr>
                <a:t>系統全体が不足なら</a:t>
              </a:r>
              <a:r>
                <a:rPr lang="ja-JP" sz="1800" b="0" i="0" u="sng" strike="noStrike" cap="none">
                  <a:solidFill>
                    <a:srgbClr val="000000"/>
                  </a:solidFill>
                  <a:latin typeface="Arial"/>
                  <a:ea typeface="Arial"/>
                  <a:cs typeface="Arial"/>
                  <a:sym typeface="Arial"/>
                </a:rPr>
                <a:t>加算</a:t>
              </a:r>
              <a:r>
                <a:rPr lang="ja-JP" sz="18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Arial"/>
                  <a:ea typeface="Arial"/>
                  <a:cs typeface="Arial"/>
                  <a:sym typeface="Arial"/>
                </a:rPr>
                <a:t>余剰なら</a:t>
              </a:r>
              <a:r>
                <a:rPr lang="ja-JP" sz="1800" b="0" i="0" u="sng" strike="noStrike" cap="none">
                  <a:solidFill>
                    <a:srgbClr val="000000"/>
                  </a:solidFill>
                  <a:latin typeface="Arial"/>
                  <a:ea typeface="Arial"/>
                  <a:cs typeface="Arial"/>
                  <a:sym typeface="Arial"/>
                </a:rPr>
                <a:t>減算</a:t>
              </a:r>
              <a:endParaRPr sz="1400" b="0" i="0" u="sng" strike="noStrike" cap="none">
                <a:solidFill>
                  <a:srgbClr val="000000"/>
                </a:solidFill>
                <a:latin typeface="Arial"/>
                <a:ea typeface="Arial"/>
                <a:cs typeface="Arial"/>
                <a:sym typeface="Arial"/>
              </a:endParaRPr>
            </a:p>
          </p:txBody>
        </p:sp>
      </p:gr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E2C8F34F-68E5-43BE-A51D-678183B48691}"/>
                  </a:ext>
                </a:extLst>
              </p:cNvPr>
              <p:cNvSpPr txBox="1"/>
              <p:nvPr/>
            </p:nvSpPr>
            <p:spPr>
              <a:xfrm>
                <a:off x="560070" y="1177664"/>
                <a:ext cx="8225790" cy="954107"/>
              </a:xfrm>
              <a:prstGeom prst="rect">
                <a:avLst/>
              </a:prstGeom>
              <a:noFill/>
            </p:spPr>
            <p:txBody>
              <a:bodyPr wrap="square" rtlCol="0">
                <a:spAutoFit/>
              </a:bodyPr>
              <a:lstStyle/>
              <a:p>
                <a:pPr algn="ctr"/>
                <a:r>
                  <a:rPr kumimoji="1" lang="ja-JP" altLang="en-US" sz="2800" dirty="0"/>
                  <a:t>インバランス料金単価 </a:t>
                </a:r>
                <a:r>
                  <a:rPr kumimoji="1" lang="en-US" altLang="ja-JP" sz="2800" dirty="0"/>
                  <a:t>[</a:t>
                </a:r>
                <a:r>
                  <a:rPr kumimoji="1" lang="ja-JP" altLang="en-US" sz="2800" dirty="0"/>
                  <a:t>円</a:t>
                </a:r>
                <a:r>
                  <a:rPr kumimoji="1" lang="en-US" altLang="ja-JP" sz="2800" dirty="0"/>
                  <a:t>/kwh]</a:t>
                </a:r>
              </a:p>
              <a:p>
                <a:pPr algn="ctr"/>
                <a14:m>
                  <m:oMath xmlns:m="http://schemas.openxmlformats.org/officeDocument/2006/math">
                    <m:r>
                      <a:rPr kumimoji="1" lang="en-US" altLang="ja-JP" sz="2800" b="0" i="1" smtClean="0">
                        <a:latin typeface="Cambria Math" panose="02040503050406030204" pitchFamily="18" charset="0"/>
                      </a:rPr>
                      <m:t>=</m:t>
                    </m:r>
                    <m:r>
                      <a:rPr kumimoji="1" lang="ja-JP" altLang="en-US" sz="2800" i="1">
                        <a:latin typeface="Cambria Math" panose="02040503050406030204" pitchFamily="18" charset="0"/>
                      </a:rPr>
                      <m:t>市場価格</m:t>
                    </m:r>
                    <m:r>
                      <a:rPr kumimoji="1" lang="en-US" altLang="ja-JP" sz="2800" b="0" i="1" smtClean="0">
                        <a:latin typeface="Cambria Math" panose="02040503050406030204" pitchFamily="18" charset="0"/>
                        <a:ea typeface="Cambria Math" panose="02040503050406030204" pitchFamily="18" charset="0"/>
                      </a:rPr>
                      <m:t>×</m:t>
                    </m:r>
                    <m:r>
                      <a:rPr kumimoji="1" lang="ja-JP" altLang="en-US" sz="2800" b="0" i="1" smtClean="0">
                        <a:latin typeface="Cambria Math" panose="02040503050406030204" pitchFamily="18" charset="0"/>
                        <a:ea typeface="Cambria Math" panose="02040503050406030204" pitchFamily="18" charset="0"/>
                      </a:rPr>
                      <m:t>𝛼</m:t>
                    </m:r>
                    <m:r>
                      <a:rPr kumimoji="1" lang="en-US" altLang="ja-JP" sz="2800" b="0" i="1" smtClean="0">
                        <a:latin typeface="Cambria Math" panose="02040503050406030204" pitchFamily="18" charset="0"/>
                        <a:ea typeface="Cambria Math" panose="02040503050406030204" pitchFamily="18" charset="0"/>
                      </a:rPr>
                      <m:t>+</m:t>
                    </m:r>
                  </m:oMath>
                </a14:m>
                <a:r>
                  <a:rPr kumimoji="1" lang="ja-JP" altLang="en-US" sz="2800" dirty="0"/>
                  <a:t>インセンティブ定数</a:t>
                </a:r>
              </a:p>
            </p:txBody>
          </p:sp>
        </mc:Choice>
        <mc:Fallback xmlns="">
          <p:sp>
            <p:nvSpPr>
              <p:cNvPr id="2" name="テキスト ボックス 1">
                <a:extLst>
                  <a:ext uri="{FF2B5EF4-FFF2-40B4-BE49-F238E27FC236}">
                    <a16:creationId xmlns:a16="http://schemas.microsoft.com/office/drawing/2014/main" id="{E2C8F34F-68E5-43BE-A51D-678183B48691}"/>
                  </a:ext>
                </a:extLst>
              </p:cNvPr>
              <p:cNvSpPr txBox="1">
                <a:spLocks noRot="1" noChangeAspect="1" noMove="1" noResize="1" noEditPoints="1" noAdjustHandles="1" noChangeArrowheads="1" noChangeShapeType="1" noTextEdit="1"/>
              </p:cNvSpPr>
              <p:nvPr/>
            </p:nvSpPr>
            <p:spPr>
              <a:xfrm>
                <a:off x="560070" y="1177664"/>
                <a:ext cx="8225790" cy="954107"/>
              </a:xfrm>
              <a:prstGeom prst="rect">
                <a:avLst/>
              </a:prstGeom>
              <a:blipFill>
                <a:blip r:embed="rId3"/>
                <a:stretch>
                  <a:fillRect t="-8280" b="-146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46769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4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r>
              <a:rPr lang="ja-JP"/>
              <a:t>　αには、そのコマで生じたインバランスが取引されたと仮定し、その場合の仮想的な入札曲線の交点を求め、その価格と実際の約定価格の比率がαとなる</a:t>
            </a:r>
            <a:endParaRPr/>
          </a:p>
        </p:txBody>
      </p:sp>
      <p:sp>
        <p:nvSpPr>
          <p:cNvPr id="918" name="Google Shape;918;p4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46</a:t>
            </a:fld>
            <a:endParaRPr/>
          </a:p>
        </p:txBody>
      </p:sp>
      <p:sp>
        <p:nvSpPr>
          <p:cNvPr id="919" name="Google Shape;919;p4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a:t>インバランス – 各調整項について：α</a:t>
            </a:r>
            <a:endParaRPr/>
          </a:p>
        </p:txBody>
      </p:sp>
      <p:pic>
        <p:nvPicPr>
          <p:cNvPr id="920" name="Google Shape;920;p42"/>
          <p:cNvPicPr preferRelativeResize="0"/>
          <p:nvPr/>
        </p:nvPicPr>
        <p:blipFill rotWithShape="1">
          <a:blip r:embed="rId3">
            <a:alphaModFix/>
          </a:blip>
          <a:srcRect/>
          <a:stretch/>
        </p:blipFill>
        <p:spPr>
          <a:xfrm>
            <a:off x="2517885" y="2407494"/>
            <a:ext cx="4108230" cy="2071978"/>
          </a:xfrm>
          <a:prstGeom prst="rect">
            <a:avLst/>
          </a:prstGeom>
          <a:noFill/>
          <a:ln>
            <a:noFill/>
          </a:ln>
        </p:spPr>
      </p:pic>
      <p:sp>
        <p:nvSpPr>
          <p:cNvPr id="921" name="Google Shape;921;p42"/>
          <p:cNvSpPr txBox="1"/>
          <p:nvPr/>
        </p:nvSpPr>
        <p:spPr>
          <a:xfrm>
            <a:off x="1921157" y="4604101"/>
            <a:ext cx="5301600" cy="300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chemeClr val="dk1"/>
              </a:buClr>
              <a:buSzPts val="1500"/>
              <a:buFont typeface="Arial"/>
              <a:buNone/>
            </a:pPr>
            <a:r>
              <a:rPr lang="ja-JP" sz="1500" b="1" i="0" u="none" strike="noStrike" cap="none">
                <a:solidFill>
                  <a:schemeClr val="dk1"/>
                </a:solidFill>
                <a:latin typeface="Arial"/>
                <a:ea typeface="Arial"/>
                <a:cs typeface="Arial"/>
                <a:sym typeface="Arial"/>
              </a:rPr>
              <a:t>※系統全体が不足ならばα&gt; 1、余剰ならば0 &lt;α&lt; 1となる</a:t>
            </a:r>
            <a:endParaRPr sz="1500" b="1" i="0" u="none" strike="noStrike" cap="non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A1EA8E43-C7B4-4512-B9AD-3E2D87FB9E6C}"/>
                  </a:ext>
                </a:extLst>
              </p:cNvPr>
              <p:cNvSpPr>
                <a:spLocks noGrp="1"/>
              </p:cNvSpPr>
              <p:nvPr>
                <p:ph type="body" idx="1"/>
              </p:nvPr>
            </p:nvSpPr>
            <p:spPr>
              <a:xfrm>
                <a:off x="363855" y="1375952"/>
                <a:ext cx="8416290" cy="3263400"/>
              </a:xfrm>
            </p:spPr>
            <p:txBody>
              <a:bodyPr>
                <a:normAutofit lnSpcReduction="10000"/>
              </a:bodyPr>
              <a:lstStyle/>
              <a:p>
                <a:r>
                  <a:rPr kumimoji="1" lang="en-US" altLang="ja-JP" dirty="0"/>
                  <a:t>β</a:t>
                </a:r>
                <a:r>
                  <a:rPr kumimoji="1" lang="ja-JP" altLang="en-US" dirty="0"/>
                  <a:t>の算定式は以下の通り</a:t>
                </a:r>
                <a:endParaRPr kumimoji="1" lang="en-US" altLang="ja-JP" dirty="0"/>
              </a:p>
              <a:p>
                <a:pPr marL="139700" indent="0">
                  <a:buNone/>
                </a:pPr>
                <a:r>
                  <a:rPr kumimoji="1" lang="en-US" altLang="ja-JP" dirty="0"/>
                  <a:t>β=</a:t>
                </a:r>
                <a:r>
                  <a:rPr kumimoji="1" lang="ja-JP" altLang="en-US" dirty="0"/>
                  <a:t>当該エリアの年平均需給調整コスト</a:t>
                </a:r>
                <a:r>
                  <a:rPr kumimoji="1" lang="en-US" altLang="ja-JP" dirty="0"/>
                  <a:t>-</a:t>
                </a:r>
                <a:r>
                  <a:rPr kumimoji="1" lang="ja-JP" altLang="en-US" dirty="0"/>
                  <a:t>全国の年平均需給調整コスト</a:t>
                </a:r>
                <a:endParaRPr kumimoji="1" lang="en-US" altLang="ja-JP" dirty="0"/>
              </a:p>
              <a:p>
                <a:pPr marL="139700" indent="0">
                  <a:buNone/>
                </a:pPr>
                <a:endParaRPr kumimoji="1" lang="en-US" altLang="ja-JP" dirty="0"/>
              </a:p>
              <a:p>
                <a:r>
                  <a:rPr kumimoji="1" lang="ja-JP" altLang="en-US" sz="1800" dirty="0"/>
                  <a:t>需給調整コストの算定</a:t>
                </a:r>
                <a:r>
                  <a:rPr kumimoji="1" lang="ja-JP" altLang="en-US" dirty="0"/>
                  <a:t>：</a:t>
                </a:r>
                <a:r>
                  <a:rPr kumimoji="1" lang="ja-JP" altLang="en-US" sz="1600" dirty="0"/>
                  <a:t>需給調整コスト</a:t>
                </a:r>
                <a14:m>
                  <m:oMath xmlns:m="http://schemas.openxmlformats.org/officeDocument/2006/math">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r>
                          <a:rPr kumimoji="1" lang="ja-JP" altLang="en-US" sz="1600" i="1">
                            <a:latin typeface="Cambria Math" panose="02040503050406030204" pitchFamily="18" charset="0"/>
                          </a:rPr>
                          <m:t>火力</m:t>
                        </m:r>
                        <m:r>
                          <a:rPr kumimoji="1" lang="ja-JP" altLang="en-US" sz="1600" i="1" smtClean="0">
                            <a:latin typeface="Cambria Math" panose="02040503050406030204" pitchFamily="18" charset="0"/>
                          </a:rPr>
                          <m:t>・</m:t>
                        </m:r>
                        <m:r>
                          <a:rPr kumimoji="1" lang="ja-JP" altLang="en-US" sz="1600" i="1">
                            <a:latin typeface="Cambria Math" panose="02040503050406030204" pitchFamily="18" charset="0"/>
                          </a:rPr>
                          <m:t>水力の</m:t>
                        </m:r>
                        <m:r>
                          <a:rPr kumimoji="1" lang="ja-JP" altLang="en-US" sz="1600" i="1" smtClean="0">
                            <a:latin typeface="Cambria Math" panose="02040503050406030204" pitchFamily="18" charset="0"/>
                          </a:rPr>
                          <m:t>可変費</m:t>
                        </m:r>
                      </m:num>
                      <m:den>
                        <m:r>
                          <a:rPr kumimoji="1" lang="ja-JP" altLang="en-US" sz="1600" i="1">
                            <a:latin typeface="Cambria Math" panose="02040503050406030204" pitchFamily="18" charset="0"/>
                          </a:rPr>
                          <m:t>火力・水力の総発受電量</m:t>
                        </m:r>
                      </m:den>
                    </m:f>
                    <m:r>
                      <a:rPr kumimoji="1" lang="en-US" altLang="ja-JP" sz="1600" i="1">
                        <a:latin typeface="Cambria Math" panose="02040503050406030204" pitchFamily="18" charset="0"/>
                      </a:rPr>
                      <m:t>(</m:t>
                    </m:r>
                    <m:r>
                      <a:rPr kumimoji="1" lang="ja-JP" altLang="en-US" sz="1600" i="1" smtClean="0">
                        <a:latin typeface="Cambria Math" panose="02040503050406030204" pitchFamily="18" charset="0"/>
                      </a:rPr>
                      <m:t>実績ベース</m:t>
                    </m:r>
                    <m:r>
                      <a:rPr kumimoji="1" lang="en-US" altLang="ja-JP" sz="1600" i="1">
                        <a:latin typeface="Cambria Math" panose="02040503050406030204" pitchFamily="18" charset="0"/>
                      </a:rPr>
                      <m:t>)</m:t>
                    </m:r>
                  </m:oMath>
                </a14:m>
                <a:endParaRPr kumimoji="1" lang="en-US" altLang="ja-JP" dirty="0"/>
              </a:p>
              <a:p>
                <a:r>
                  <a:rPr kumimoji="1" lang="ja-JP" altLang="en-US" dirty="0"/>
                  <a:t>算定フロー</a:t>
                </a:r>
                <a:endParaRPr kumimoji="1" lang="en-US" altLang="ja-JP" dirty="0"/>
              </a:p>
              <a:p>
                <a:pPr marL="1054100" lvl="1" indent="-457200">
                  <a:buFont typeface="+mj-ea"/>
                  <a:buAutoNum type="circleNumDbPlain"/>
                </a:pPr>
                <a:r>
                  <a:rPr kumimoji="1" lang="ja-JP" altLang="en-US" dirty="0"/>
                  <a:t>上記算定方法に基づく実績値を、各エリアの一般送配電事業者が一般送配電業務の収支の一環として公表</a:t>
                </a:r>
                <a:endParaRPr kumimoji="1" lang="en-US" altLang="ja-JP" dirty="0"/>
              </a:p>
              <a:p>
                <a:pPr marL="1054100" lvl="1" indent="-457200">
                  <a:buFont typeface="+mj-ea"/>
                  <a:buAutoNum type="circleNumDbPlain"/>
                </a:pPr>
                <a:r>
                  <a:rPr kumimoji="1" lang="ja-JP" altLang="en-US" dirty="0"/>
                  <a:t>国は監査を行ったうえで、全国平均値を公表</a:t>
                </a:r>
                <a:endParaRPr kumimoji="1" lang="en-US" altLang="ja-JP" dirty="0"/>
              </a:p>
              <a:p>
                <a:pPr marL="1054100" lvl="1" indent="-457200">
                  <a:buFont typeface="+mj-ea"/>
                  <a:buAutoNum type="circleNumDbPlain"/>
                </a:pPr>
                <a:r>
                  <a:rPr kumimoji="1" lang="ja-JP" altLang="en-US" dirty="0"/>
                  <a:t>各エリアの一般送配電事業者は、上記算定式で計算した</a:t>
                </a:r>
                <a:r>
                  <a:rPr kumimoji="1" lang="en-US" altLang="ja-JP" dirty="0"/>
                  <a:t>X</a:t>
                </a:r>
                <a:r>
                  <a:rPr kumimoji="1" lang="ja-JP" altLang="en-US" dirty="0"/>
                  <a:t>と国が公表した</a:t>
                </a:r>
                <a:r>
                  <a:rPr kumimoji="1" lang="en-US" altLang="ja-JP" dirty="0"/>
                  <a:t>Y</a:t>
                </a:r>
                <a:r>
                  <a:rPr kumimoji="1" lang="ja-JP" altLang="en-US" dirty="0"/>
                  <a:t>に基づき計算</a:t>
                </a:r>
              </a:p>
            </p:txBody>
          </p:sp>
        </mc:Choice>
        <mc:Fallback xmlns="">
          <p:sp>
            <p:nvSpPr>
              <p:cNvPr id="3" name="テキスト プレースホルダー 2">
                <a:extLst>
                  <a:ext uri="{FF2B5EF4-FFF2-40B4-BE49-F238E27FC236}">
                    <a16:creationId xmlns:a16="http://schemas.microsoft.com/office/drawing/2014/main" id="{A1EA8E43-C7B4-4512-B9AD-3E2D87FB9E6C}"/>
                  </a:ext>
                </a:extLst>
              </p:cNvPr>
              <p:cNvSpPr>
                <a:spLocks noGrp="1" noRot="1" noChangeAspect="1" noMove="1" noResize="1" noEditPoints="1" noAdjustHandles="1" noChangeArrowheads="1" noChangeShapeType="1" noTextEdit="1"/>
              </p:cNvSpPr>
              <p:nvPr>
                <p:ph type="body" idx="1"/>
              </p:nvPr>
            </p:nvSpPr>
            <p:spPr>
              <a:xfrm>
                <a:off x="363855" y="1375952"/>
                <a:ext cx="8416290" cy="3263400"/>
              </a:xfrm>
              <a:blipFill>
                <a:blip r:embed="rId2"/>
                <a:stretch>
                  <a:fillRect t="-935" r="-1159" b="-224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E868E90B-2941-400F-87C4-872E0BD92F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47</a:t>
            </a:fld>
            <a:endParaRPr lang="ja-JP" altLang="en-US"/>
          </a:p>
        </p:txBody>
      </p:sp>
      <p:sp>
        <p:nvSpPr>
          <p:cNvPr id="6" name="Google Shape;928;p43">
            <a:extLst>
              <a:ext uri="{FF2B5EF4-FFF2-40B4-BE49-F238E27FC236}">
                <a16:creationId xmlns:a16="http://schemas.microsoft.com/office/drawing/2014/main" id="{B5F7C816-114B-4A88-A1AA-027152A881EB}"/>
              </a:ext>
            </a:extLst>
          </p:cNvPr>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dirty="0"/>
              <a:t>インバランス – 各調整項について：β</a:t>
            </a:r>
            <a:endParaRPr dirty="0"/>
          </a:p>
        </p:txBody>
      </p:sp>
      <p:sp>
        <p:nvSpPr>
          <p:cNvPr id="7" name="右中かっこ 6">
            <a:extLst>
              <a:ext uri="{FF2B5EF4-FFF2-40B4-BE49-F238E27FC236}">
                <a16:creationId xmlns:a16="http://schemas.microsoft.com/office/drawing/2014/main" id="{204FBCDD-B185-4DDA-9478-E4009586F556}"/>
              </a:ext>
            </a:extLst>
          </p:cNvPr>
          <p:cNvSpPr/>
          <p:nvPr/>
        </p:nvSpPr>
        <p:spPr>
          <a:xfrm rot="5400000">
            <a:off x="2849878" y="106683"/>
            <a:ext cx="228602" cy="4175760"/>
          </a:xfrm>
          <a:prstGeom prst="rightBrace">
            <a:avLst>
              <a:gd name="adj1" fmla="val 28396"/>
              <a:gd name="adj2" fmla="val 5055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右中かっこ 7">
            <a:extLst>
              <a:ext uri="{FF2B5EF4-FFF2-40B4-BE49-F238E27FC236}">
                <a16:creationId xmlns:a16="http://schemas.microsoft.com/office/drawing/2014/main" id="{9A96913F-105E-4E22-91DA-FD2ECD722FE5}"/>
              </a:ext>
            </a:extLst>
          </p:cNvPr>
          <p:cNvSpPr/>
          <p:nvPr/>
        </p:nvSpPr>
        <p:spPr>
          <a:xfrm rot="5400000">
            <a:off x="6880859" y="441963"/>
            <a:ext cx="228602" cy="3505200"/>
          </a:xfrm>
          <a:prstGeom prst="rightBrace">
            <a:avLst>
              <a:gd name="adj1" fmla="val 28396"/>
              <a:gd name="adj2" fmla="val 5055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D880A98-F155-44E1-B30C-401A1BC20FB0}"/>
              </a:ext>
            </a:extLst>
          </p:cNvPr>
          <p:cNvSpPr txBox="1"/>
          <p:nvPr/>
        </p:nvSpPr>
        <p:spPr>
          <a:xfrm>
            <a:off x="2773680" y="2249854"/>
            <a:ext cx="464820" cy="369332"/>
          </a:xfrm>
          <a:prstGeom prst="rect">
            <a:avLst/>
          </a:prstGeom>
          <a:noFill/>
        </p:spPr>
        <p:txBody>
          <a:bodyPr wrap="square" rtlCol="0">
            <a:spAutoFit/>
          </a:bodyPr>
          <a:lstStyle/>
          <a:p>
            <a:r>
              <a:rPr kumimoji="1" lang="en-US" altLang="ja-JP" sz="1800" dirty="0"/>
              <a:t>X</a:t>
            </a:r>
            <a:endParaRPr kumimoji="1" lang="ja-JP" altLang="en-US" sz="1800" dirty="0"/>
          </a:p>
        </p:txBody>
      </p:sp>
      <p:sp>
        <p:nvSpPr>
          <p:cNvPr id="10" name="テキスト ボックス 9">
            <a:extLst>
              <a:ext uri="{FF2B5EF4-FFF2-40B4-BE49-F238E27FC236}">
                <a16:creationId xmlns:a16="http://schemas.microsoft.com/office/drawing/2014/main" id="{225033C5-FDED-43B2-8F87-1DA42763E362}"/>
              </a:ext>
            </a:extLst>
          </p:cNvPr>
          <p:cNvSpPr txBox="1"/>
          <p:nvPr/>
        </p:nvSpPr>
        <p:spPr>
          <a:xfrm>
            <a:off x="6819900" y="2239652"/>
            <a:ext cx="464820" cy="369332"/>
          </a:xfrm>
          <a:prstGeom prst="rect">
            <a:avLst/>
          </a:prstGeom>
          <a:noFill/>
        </p:spPr>
        <p:txBody>
          <a:bodyPr wrap="square" rtlCol="0">
            <a:spAutoFit/>
          </a:bodyPr>
          <a:lstStyle/>
          <a:p>
            <a:r>
              <a:rPr kumimoji="1" lang="en-US" altLang="ja-JP" sz="1800" dirty="0"/>
              <a:t>Y</a:t>
            </a:r>
            <a:endParaRPr kumimoji="1" lang="ja-JP" altLang="en-US" sz="1800" dirty="0"/>
          </a:p>
        </p:txBody>
      </p:sp>
    </p:spTree>
    <p:extLst>
      <p:ext uri="{BB962C8B-B14F-4D97-AF65-F5344CB8AC3E}">
        <p14:creationId xmlns:p14="http://schemas.microsoft.com/office/powerpoint/2010/main" val="1241179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44"/>
          <p:cNvSpPr txBox="1">
            <a:spLocks noGrp="1"/>
          </p:cNvSpPr>
          <p:nvPr>
            <p:ph type="body" idx="1"/>
          </p:nvPr>
        </p:nvSpPr>
        <p:spPr>
          <a:xfrm>
            <a:off x="628650" y="1369218"/>
            <a:ext cx="7886700" cy="36090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ja-JP"/>
              <a:t>概要</a:t>
            </a:r>
            <a:endParaRPr/>
          </a:p>
          <a:p>
            <a:pPr marL="0" lvl="0" indent="0" algn="l" rtl="0">
              <a:lnSpc>
                <a:spcPct val="90000"/>
              </a:lnSpc>
              <a:spcBef>
                <a:spcPts val="800"/>
              </a:spcBef>
              <a:spcAft>
                <a:spcPts val="0"/>
              </a:spcAft>
              <a:buClr>
                <a:schemeClr val="dk1"/>
              </a:buClr>
              <a:buSzPts val="2100"/>
              <a:buNone/>
            </a:pPr>
            <a:r>
              <a:rPr lang="ja-JP"/>
              <a:t>　インバランス料金によって需給一致を促すインセンティブが十分に働いていない場合があるため導入。定数は経済産業大臣が定めた額（系統全体が不足であれば加算、予剰であれば減算）</a:t>
            </a:r>
            <a:endParaRPr/>
          </a:p>
          <a:p>
            <a:pPr marL="177800" lvl="0" indent="-171450" algn="l" rtl="0">
              <a:lnSpc>
                <a:spcPct val="90000"/>
              </a:lnSpc>
              <a:spcBef>
                <a:spcPts val="800"/>
              </a:spcBef>
              <a:spcAft>
                <a:spcPts val="0"/>
              </a:spcAft>
              <a:buClr>
                <a:schemeClr val="dk1"/>
              </a:buClr>
              <a:buSzPts val="2100"/>
              <a:buChar char="•"/>
            </a:pPr>
            <a:r>
              <a:rPr lang="ja-JP"/>
              <a:t>目的</a:t>
            </a:r>
            <a:endParaRPr/>
          </a:p>
          <a:p>
            <a:pPr marL="723900" lvl="1" indent="-381000" algn="l" rtl="0">
              <a:lnSpc>
                <a:spcPct val="90000"/>
              </a:lnSpc>
              <a:spcBef>
                <a:spcPts val="400"/>
              </a:spcBef>
              <a:spcAft>
                <a:spcPts val="0"/>
              </a:spcAft>
              <a:buClr>
                <a:schemeClr val="dk1"/>
              </a:buClr>
              <a:buSzPts val="1800"/>
              <a:buFont typeface="Arial"/>
              <a:buAutoNum type="arabicPeriod"/>
            </a:pPr>
            <a:r>
              <a:rPr lang="ja-JP"/>
              <a:t>　不足インバランス料金を上げ、不足インバランス発生を抑制し、市場での調達を促す</a:t>
            </a:r>
            <a:endParaRPr/>
          </a:p>
          <a:p>
            <a:pPr marL="723900" lvl="1" indent="-381000" algn="l" rtl="0">
              <a:lnSpc>
                <a:spcPct val="90000"/>
              </a:lnSpc>
              <a:spcBef>
                <a:spcPts val="400"/>
              </a:spcBef>
              <a:spcAft>
                <a:spcPts val="0"/>
              </a:spcAft>
              <a:buClr>
                <a:schemeClr val="dk1"/>
              </a:buClr>
              <a:buSzPts val="1800"/>
              <a:buFont typeface="Arial"/>
              <a:buAutoNum type="arabicPeriod"/>
            </a:pPr>
            <a:r>
              <a:rPr lang="ja-JP"/>
              <a:t>　余剰インバランス料金を下げ、余剰インバランス発生を抑制し、市場への供出を促す</a:t>
            </a:r>
            <a:endParaRPr/>
          </a:p>
        </p:txBody>
      </p:sp>
      <p:sp>
        <p:nvSpPr>
          <p:cNvPr id="939" name="Google Shape;939;p4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48</a:t>
            </a:fld>
            <a:endParaRPr/>
          </a:p>
        </p:txBody>
      </p:sp>
      <p:sp>
        <p:nvSpPr>
          <p:cNvPr id="940" name="Google Shape;940;p4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a:t>インバランス – インセンティブ定数</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g10cc11267d0_0_47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49</a:t>
            </a:fld>
            <a:endParaRPr/>
          </a:p>
        </p:txBody>
      </p:sp>
      <p:sp>
        <p:nvSpPr>
          <p:cNvPr id="946" name="Google Shape;946;g10cc11267d0_0_47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457200" lvl="0" indent="-317500" algn="l" rtl="0">
              <a:lnSpc>
                <a:spcPct val="90000"/>
              </a:lnSpc>
              <a:spcBef>
                <a:spcPts val="0"/>
              </a:spcBef>
              <a:spcAft>
                <a:spcPts val="0"/>
              </a:spcAft>
              <a:buSzPts val="1400"/>
              <a:buChar char="●"/>
            </a:pPr>
            <a:r>
              <a:rPr lang="ja-JP"/>
              <a:t>測定方法-Simulation条件</a:t>
            </a:r>
            <a:endParaRPr/>
          </a:p>
        </p:txBody>
      </p:sp>
      <p:sp>
        <p:nvSpPr>
          <p:cNvPr id="947" name="Google Shape;947;g10cc11267d0_0_474"/>
          <p:cNvSpPr txBox="1"/>
          <p:nvPr/>
        </p:nvSpPr>
        <p:spPr>
          <a:xfrm>
            <a:off x="5971654" y="2098441"/>
            <a:ext cx="72498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：余剰</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：不足</a:t>
            </a:r>
            <a:endParaRPr sz="1400" b="0" i="0" u="none" strike="noStrike" cap="none">
              <a:solidFill>
                <a:srgbClr val="000000"/>
              </a:solidFill>
              <a:latin typeface="Arial"/>
              <a:ea typeface="Arial"/>
              <a:cs typeface="Arial"/>
              <a:sym typeface="Arial"/>
            </a:endParaRPr>
          </a:p>
        </p:txBody>
      </p:sp>
      <p:grpSp>
        <p:nvGrpSpPr>
          <p:cNvPr id="948" name="Google Shape;948;g10cc11267d0_0_474"/>
          <p:cNvGrpSpPr/>
          <p:nvPr/>
        </p:nvGrpSpPr>
        <p:grpSpPr>
          <a:xfrm>
            <a:off x="1973139" y="1102815"/>
            <a:ext cx="5197721" cy="3766841"/>
            <a:chOff x="3816340" y="1137372"/>
            <a:chExt cx="5197721" cy="3766841"/>
          </a:xfrm>
        </p:grpSpPr>
        <p:graphicFrame>
          <p:nvGraphicFramePr>
            <p:cNvPr id="949" name="Google Shape;949;g10cc11267d0_0_474"/>
            <p:cNvGraphicFramePr/>
            <p:nvPr/>
          </p:nvGraphicFramePr>
          <p:xfrm>
            <a:off x="3816340" y="1137372"/>
            <a:ext cx="5085998" cy="3766841"/>
          </p:xfrm>
          <a:graphic>
            <a:graphicData uri="http://schemas.openxmlformats.org/drawingml/2006/chart">
              <c:chart xmlns:c="http://schemas.openxmlformats.org/drawingml/2006/chart" xmlns:r="http://schemas.openxmlformats.org/officeDocument/2006/relationships" r:id="rId3"/>
            </a:graphicData>
          </a:graphic>
        </p:graphicFrame>
        <p:sp>
          <p:nvSpPr>
            <p:cNvPr id="950" name="Google Shape;950;g10cc11267d0_0_474"/>
            <p:cNvSpPr/>
            <p:nvPr/>
          </p:nvSpPr>
          <p:spPr>
            <a:xfrm>
              <a:off x="4301636" y="4045963"/>
              <a:ext cx="4493623" cy="523220"/>
            </a:xfrm>
            <a:prstGeom prst="rect">
              <a:avLst/>
            </a:prstGeom>
            <a:solidFill>
              <a:srgbClr val="DCDC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51" name="Google Shape;951;g10cc11267d0_0_474"/>
            <p:cNvSpPr txBox="1"/>
            <p:nvPr/>
          </p:nvSpPr>
          <p:spPr>
            <a:xfrm>
              <a:off x="4082832" y="3990144"/>
              <a:ext cx="4931229"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ja-JP" sz="1200" b="0" i="0" u="none" strike="noStrike" cap="none">
                  <a:solidFill>
                    <a:srgbClr val="000000"/>
                  </a:solidFill>
                  <a:latin typeface="Arial"/>
                  <a:ea typeface="Arial"/>
                  <a:cs typeface="Arial"/>
                  <a:sym typeface="Arial"/>
                </a:rPr>
                <a:t>     10　　  　5　　       0　　　    5　　　   10            15             20</a:t>
              </a:r>
              <a:endParaRPr sz="12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10dc9aff81a_0_13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a:t>ブロックチェーンとは-メリット</a:t>
            </a:r>
            <a:endParaRPr/>
          </a:p>
        </p:txBody>
      </p:sp>
      <p:sp>
        <p:nvSpPr>
          <p:cNvPr id="172" name="Google Shape;172;g10dc9aff81a_0_1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5</a:t>
            </a:fld>
            <a:endParaRPr/>
          </a:p>
        </p:txBody>
      </p:sp>
      <p:sp>
        <p:nvSpPr>
          <p:cNvPr id="173" name="Google Shape;173;g10dc9aff81a_0_135"/>
          <p:cNvSpPr/>
          <p:nvPr/>
        </p:nvSpPr>
        <p:spPr>
          <a:xfrm>
            <a:off x="628650" y="1775950"/>
            <a:ext cx="3627300" cy="2991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chemeClr val="dk1"/>
              </a:buClr>
              <a:buSzPts val="1800"/>
              <a:buFont typeface="Arial"/>
              <a:buNone/>
            </a:pPr>
            <a:endParaRPr lang="en-US" altLang="ja-JP" sz="2000" b="0"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chemeClr val="dk1"/>
              </a:buClr>
              <a:buSzPts val="1800"/>
              <a:buFont typeface="Arial"/>
              <a:buNone/>
            </a:pPr>
            <a:endParaRPr lang="en-US" altLang="ja-JP" sz="2000" dirty="0">
              <a:solidFill>
                <a:schemeClr val="dk1"/>
              </a:solidFill>
            </a:endParaRPr>
          </a:p>
          <a:p>
            <a:pPr marL="0" marR="0" lvl="0" indent="0" rtl="0">
              <a:lnSpc>
                <a:spcPct val="100000"/>
              </a:lnSpc>
              <a:spcBef>
                <a:spcPts val="0"/>
              </a:spcBef>
              <a:spcAft>
                <a:spcPts val="0"/>
              </a:spcAft>
              <a:buClr>
                <a:schemeClr val="dk1"/>
              </a:buClr>
              <a:buSzPts val="1800"/>
              <a:buFont typeface="Arial"/>
              <a:buNone/>
            </a:pPr>
            <a:endParaRPr lang="en-US" altLang="ja-JP" sz="2000" b="0"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chemeClr val="dk1"/>
              </a:buClr>
              <a:buSzPts val="1800"/>
              <a:buFont typeface="Arial"/>
              <a:buNone/>
            </a:pPr>
            <a:endParaRPr lang="en-US" altLang="ja-JP" sz="2000" b="0"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chemeClr val="dk1"/>
              </a:buClr>
              <a:buSzPts val="1800"/>
              <a:buFont typeface="Arial"/>
              <a:buNone/>
            </a:pPr>
            <a:r>
              <a:rPr lang="ja-JP" sz="1600" b="0" i="0" u="none" strike="noStrike" cap="none">
                <a:solidFill>
                  <a:schemeClr val="dk1"/>
                </a:solidFill>
                <a:latin typeface="Arial"/>
                <a:ea typeface="Arial"/>
                <a:cs typeface="Arial"/>
                <a:sym typeface="Arial"/>
              </a:rPr>
              <a:t>管理運用面で従来のシステムと比較し、</a:t>
            </a:r>
            <a:r>
              <a:rPr lang="ja-JP" sz="2000" b="1" i="0" u="none" strike="noStrike" cap="none">
                <a:solidFill>
                  <a:srgbClr val="C00000"/>
                </a:solidFill>
                <a:latin typeface="Arial"/>
                <a:ea typeface="Arial"/>
                <a:cs typeface="Arial"/>
                <a:sym typeface="Arial"/>
              </a:rPr>
              <a:t>大幅な</a:t>
            </a:r>
            <a:r>
              <a:rPr lang="ja-JP" altLang="en-US" sz="2000" b="1">
                <a:solidFill>
                  <a:srgbClr val="C00000"/>
                </a:solidFill>
              </a:rPr>
              <a:t>中央管理</a:t>
            </a:r>
            <a:r>
              <a:rPr lang="ja-JP" sz="2000" b="1" i="0" u="none" strike="noStrike" cap="none">
                <a:solidFill>
                  <a:srgbClr val="C00000"/>
                </a:solidFill>
                <a:latin typeface="Arial"/>
                <a:ea typeface="Arial"/>
                <a:cs typeface="Arial"/>
                <a:sym typeface="Arial"/>
              </a:rPr>
              <a:t>コストの低減</a:t>
            </a:r>
            <a:r>
              <a:rPr lang="ja-JP" altLang="en-US" sz="1600">
                <a:solidFill>
                  <a:schemeClr val="dk1"/>
                </a:solidFill>
              </a:rPr>
              <a:t>の</a:t>
            </a:r>
            <a:r>
              <a:rPr lang="ja-JP" sz="1600" b="0" i="0" u="none" strike="noStrike" cap="none">
                <a:solidFill>
                  <a:schemeClr val="dk1"/>
                </a:solidFill>
                <a:latin typeface="Arial"/>
                <a:ea typeface="Arial"/>
                <a:cs typeface="Arial"/>
                <a:sym typeface="Arial"/>
              </a:rPr>
              <a:t>可能</a:t>
            </a:r>
            <a:r>
              <a:rPr lang="ja-JP" altLang="en-US" sz="1600" b="0" i="0" u="none" strike="noStrike" cap="none">
                <a:solidFill>
                  <a:schemeClr val="dk1"/>
                </a:solidFill>
                <a:latin typeface="Arial"/>
                <a:ea typeface="Arial"/>
                <a:cs typeface="Arial"/>
                <a:sym typeface="Arial"/>
              </a:rPr>
              <a:t>性がある</a:t>
            </a:r>
            <a:endParaRPr sz="1800" b="0" i="0" u="none" strike="noStrike" cap="none" dirty="0">
              <a:solidFill>
                <a:srgbClr val="000000"/>
              </a:solidFill>
              <a:latin typeface="Arial"/>
              <a:ea typeface="Arial"/>
              <a:cs typeface="Arial"/>
              <a:sym typeface="Arial"/>
            </a:endParaRPr>
          </a:p>
        </p:txBody>
      </p:sp>
      <p:sp>
        <p:nvSpPr>
          <p:cNvPr id="174" name="Google Shape;174;g10dc9aff81a_0_135"/>
          <p:cNvSpPr/>
          <p:nvPr/>
        </p:nvSpPr>
        <p:spPr>
          <a:xfrm>
            <a:off x="4615000" y="1751350"/>
            <a:ext cx="3738600" cy="304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lang="en-US" altLang="ja-JP" sz="2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lang="en-US" altLang="ja-JP" sz="20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lang="en-US" altLang="ja-JP" sz="2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lang="en-US" altLang="ja-JP" sz="20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lang="en-US" altLang="ja-JP"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ja-JP" sz="1600" b="0" i="0" u="none" strike="noStrike" cap="none">
                <a:solidFill>
                  <a:schemeClr val="dk1"/>
                </a:solidFill>
                <a:latin typeface="Arial"/>
                <a:ea typeface="Arial"/>
                <a:cs typeface="Arial"/>
                <a:sym typeface="Arial"/>
              </a:rPr>
              <a:t>取引参加者の要望に応じて</a:t>
            </a:r>
            <a:endParaRPr lang="en-US" altLang="ja-JP" sz="16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ja-JP" sz="2000" b="1" i="0" u="none" strike="noStrike" cap="none">
                <a:solidFill>
                  <a:srgbClr val="C00000"/>
                </a:solidFill>
                <a:latin typeface="Arial"/>
                <a:ea typeface="Arial"/>
                <a:cs typeface="Arial"/>
                <a:sym typeface="Arial"/>
              </a:rPr>
              <a:t>自動的に契約が実行</a:t>
            </a:r>
            <a:r>
              <a:rPr lang="ja-JP" sz="1600" i="0" u="none" strike="noStrike" cap="none">
                <a:solidFill>
                  <a:schemeClr val="dk1"/>
                </a:solidFill>
                <a:latin typeface="Arial"/>
                <a:ea typeface="Arial"/>
                <a:cs typeface="Arial"/>
                <a:sym typeface="Arial"/>
              </a:rPr>
              <a:t>される</a:t>
            </a:r>
            <a:endParaRPr sz="200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5" name="Google Shape;175;g10dc9aff81a_0_135"/>
          <p:cNvSpPr txBox="1"/>
          <p:nvPr/>
        </p:nvSpPr>
        <p:spPr>
          <a:xfrm>
            <a:off x="832875" y="1268050"/>
            <a:ext cx="3000000" cy="507801"/>
          </a:xfrm>
          <a:prstGeom prst="rect">
            <a:avLst/>
          </a:prstGeom>
          <a:noFill/>
          <a:ln>
            <a:noFill/>
          </a:ln>
        </p:spPr>
        <p:txBody>
          <a:bodyPr spcFirstLastPara="1" wrap="square" lIns="91425" tIns="91425" rIns="91425" bIns="91425" anchor="t" anchorCtr="0">
            <a:spAutoFit/>
          </a:bodyPr>
          <a:lstStyle/>
          <a:p>
            <a:pPr marL="457200" marR="0" lvl="0" indent="0" algn="ctr" rtl="0">
              <a:lnSpc>
                <a:spcPct val="100000"/>
              </a:lnSpc>
              <a:spcBef>
                <a:spcPts val="0"/>
              </a:spcBef>
              <a:spcAft>
                <a:spcPts val="0"/>
              </a:spcAft>
              <a:buClr>
                <a:srgbClr val="000000"/>
              </a:buClr>
              <a:buSzPts val="2100"/>
              <a:buFont typeface="Arial"/>
              <a:buNone/>
            </a:pPr>
            <a:r>
              <a:rPr lang="ja-JP" altLang="en-US" sz="2100" b="1">
                <a:solidFill>
                  <a:schemeClr val="dk1"/>
                </a:solidFill>
              </a:rPr>
              <a:t>コスト低減</a:t>
            </a:r>
            <a:endParaRPr sz="1400" b="0" i="0" u="none" strike="noStrike" cap="none" dirty="0">
              <a:solidFill>
                <a:srgbClr val="000000"/>
              </a:solidFill>
              <a:latin typeface="Arial"/>
              <a:ea typeface="Arial"/>
              <a:cs typeface="Arial"/>
              <a:sym typeface="Arial"/>
            </a:endParaRPr>
          </a:p>
        </p:txBody>
      </p:sp>
      <p:sp>
        <p:nvSpPr>
          <p:cNvPr id="176" name="Google Shape;176;g10dc9aff81a_0_135"/>
          <p:cNvSpPr txBox="1"/>
          <p:nvPr/>
        </p:nvSpPr>
        <p:spPr>
          <a:xfrm>
            <a:off x="5669725" y="1268050"/>
            <a:ext cx="30000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ja-JP" sz="2100" b="1" i="0" u="none" strike="noStrike" cap="none">
                <a:solidFill>
                  <a:schemeClr val="dk1"/>
                </a:solidFill>
                <a:latin typeface="Arial"/>
                <a:ea typeface="Arial"/>
                <a:cs typeface="Arial"/>
                <a:sym typeface="Arial"/>
              </a:rPr>
              <a:t>自動契約機能</a:t>
            </a:r>
            <a:endParaRPr sz="1400" b="0" i="0" u="none" strike="noStrike" cap="none">
              <a:solidFill>
                <a:srgbClr val="000000"/>
              </a:solidFill>
              <a:latin typeface="Arial"/>
              <a:ea typeface="Arial"/>
              <a:cs typeface="Arial"/>
              <a:sym typeface="Arial"/>
            </a:endParaRPr>
          </a:p>
        </p:txBody>
      </p:sp>
      <p:grpSp>
        <p:nvGrpSpPr>
          <p:cNvPr id="4" name="グループ化 3">
            <a:extLst>
              <a:ext uri="{FF2B5EF4-FFF2-40B4-BE49-F238E27FC236}">
                <a16:creationId xmlns:a16="http://schemas.microsoft.com/office/drawing/2014/main" id="{6BFEFCB7-861F-A04F-BFE0-1F1E57A29A0C}"/>
              </a:ext>
            </a:extLst>
          </p:cNvPr>
          <p:cNvGrpSpPr/>
          <p:nvPr/>
        </p:nvGrpSpPr>
        <p:grpSpPr>
          <a:xfrm>
            <a:off x="2014037" y="2276165"/>
            <a:ext cx="856526" cy="872410"/>
            <a:chOff x="2095018" y="2114838"/>
            <a:chExt cx="856526" cy="872410"/>
          </a:xfrm>
        </p:grpSpPr>
        <p:sp>
          <p:nvSpPr>
            <p:cNvPr id="3" name="円/楕円 2">
              <a:extLst>
                <a:ext uri="{FF2B5EF4-FFF2-40B4-BE49-F238E27FC236}">
                  <a16:creationId xmlns:a16="http://schemas.microsoft.com/office/drawing/2014/main" id="{21805053-8669-2440-B1F7-4F99F2EE448A}"/>
                </a:ext>
              </a:extLst>
            </p:cNvPr>
            <p:cNvSpPr/>
            <p:nvPr/>
          </p:nvSpPr>
          <p:spPr>
            <a:xfrm>
              <a:off x="2095018" y="2156251"/>
              <a:ext cx="856526" cy="83099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76897DE4-C6E9-444B-8883-12F1085C9BE0}"/>
                </a:ext>
              </a:extLst>
            </p:cNvPr>
            <p:cNvSpPr txBox="1"/>
            <p:nvPr/>
          </p:nvSpPr>
          <p:spPr>
            <a:xfrm>
              <a:off x="2285634" y="2114838"/>
              <a:ext cx="495389" cy="830997"/>
            </a:xfrm>
            <a:prstGeom prst="rect">
              <a:avLst/>
            </a:prstGeom>
            <a:noFill/>
          </p:spPr>
          <p:txBody>
            <a:bodyPr wrap="square" rtlCol="0">
              <a:spAutoFit/>
            </a:bodyPr>
            <a:lstStyle/>
            <a:p>
              <a:r>
                <a:rPr kumimoji="1" lang="en-US" altLang="ja-JP" sz="4800" b="1" dirty="0">
                  <a:latin typeface="+mj-ea"/>
                  <a:ea typeface="+mj-ea"/>
                </a:rPr>
                <a:t>$</a:t>
              </a:r>
              <a:endParaRPr kumimoji="1" lang="ja-JP" altLang="en-US" sz="4800" b="1">
                <a:latin typeface="+mj-ea"/>
                <a:ea typeface="+mj-ea"/>
              </a:endParaRPr>
            </a:p>
          </p:txBody>
        </p:sp>
      </p:grpSp>
      <p:pic>
        <p:nvPicPr>
          <p:cNvPr id="6" name="グラフィックス 5" descr="契約 単色塗りつぶし">
            <a:extLst>
              <a:ext uri="{FF2B5EF4-FFF2-40B4-BE49-F238E27FC236}">
                <a16:creationId xmlns:a16="http://schemas.microsoft.com/office/drawing/2014/main" id="{5CBE52F1-2BC9-5D49-B86C-D65B8851CD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16351" y="2234401"/>
            <a:ext cx="1083197" cy="1083197"/>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4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ltLang="ja-JP"/>
              <a:t>50</a:t>
            </a:fld>
            <a:endParaRPr/>
          </a:p>
        </p:txBody>
      </p:sp>
      <p:sp>
        <p:nvSpPr>
          <p:cNvPr id="957" name="Google Shape;957;p4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457200" lvl="0" indent="-317500" algn="l" rtl="0">
              <a:lnSpc>
                <a:spcPct val="90000"/>
              </a:lnSpc>
              <a:spcBef>
                <a:spcPts val="0"/>
              </a:spcBef>
              <a:spcAft>
                <a:spcPts val="0"/>
              </a:spcAft>
              <a:buSzPts val="1400"/>
              <a:buChar char="●"/>
            </a:pPr>
            <a:r>
              <a:rPr lang="ja-JP"/>
              <a:t>測定方法-Simulation条件</a:t>
            </a:r>
            <a:endParaRPr/>
          </a:p>
        </p:txBody>
      </p:sp>
      <p:grpSp>
        <p:nvGrpSpPr>
          <p:cNvPr id="958" name="Google Shape;958;p49"/>
          <p:cNvGrpSpPr/>
          <p:nvPr/>
        </p:nvGrpSpPr>
        <p:grpSpPr>
          <a:xfrm>
            <a:off x="1404650" y="1128828"/>
            <a:ext cx="6082000" cy="3740148"/>
            <a:chOff x="1354679" y="975544"/>
            <a:chExt cx="6082000" cy="3740148"/>
          </a:xfrm>
        </p:grpSpPr>
        <p:graphicFrame>
          <p:nvGraphicFramePr>
            <p:cNvPr id="959" name="Google Shape;959;p49"/>
            <p:cNvGraphicFramePr/>
            <p:nvPr/>
          </p:nvGraphicFramePr>
          <p:xfrm>
            <a:off x="1354679" y="975544"/>
            <a:ext cx="5849487" cy="3740148"/>
          </p:xfrm>
          <a:graphic>
            <a:graphicData uri="http://schemas.openxmlformats.org/drawingml/2006/chart">
              <c:chart xmlns:c="http://schemas.openxmlformats.org/drawingml/2006/chart" xmlns:r="http://schemas.openxmlformats.org/officeDocument/2006/relationships" r:id="rId3"/>
            </a:graphicData>
          </a:graphic>
        </p:graphicFrame>
        <p:sp>
          <p:nvSpPr>
            <p:cNvPr id="960" name="Google Shape;960;p49"/>
            <p:cNvSpPr/>
            <p:nvPr/>
          </p:nvSpPr>
          <p:spPr>
            <a:xfrm>
              <a:off x="1857542" y="3848120"/>
              <a:ext cx="5579137" cy="523220"/>
            </a:xfrm>
            <a:prstGeom prst="rect">
              <a:avLst/>
            </a:prstGeom>
            <a:solidFill>
              <a:srgbClr val="DCDC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61" name="Google Shape;961;p49"/>
            <p:cNvSpPr txBox="1"/>
            <p:nvPr/>
          </p:nvSpPr>
          <p:spPr>
            <a:xfrm>
              <a:off x="1707320" y="3796549"/>
              <a:ext cx="549684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ja-JP" sz="1200" b="0" i="0" u="none" strike="noStrike" cap="none">
                  <a:solidFill>
                    <a:srgbClr val="000000"/>
                  </a:solidFill>
                  <a:latin typeface="Arial"/>
                  <a:ea typeface="Arial"/>
                  <a:cs typeface="Arial"/>
                  <a:sym typeface="Arial"/>
                </a:rPr>
                <a:t>     10　　  　  5　　             0　　　       5　　　     10               15            20</a:t>
              </a:r>
              <a:endParaRPr sz="1200" b="0" i="0" u="none" strike="noStrike" cap="none">
                <a:solidFill>
                  <a:srgbClr val="000000"/>
                </a:solidFill>
                <a:latin typeface="Arial"/>
                <a:ea typeface="Arial"/>
                <a:cs typeface="Arial"/>
                <a:sym typeface="Arial"/>
              </a:endParaRPr>
            </a:p>
          </p:txBody>
        </p:sp>
      </p:grpSp>
      <p:grpSp>
        <p:nvGrpSpPr>
          <p:cNvPr id="962" name="Google Shape;962;p49"/>
          <p:cNvGrpSpPr/>
          <p:nvPr/>
        </p:nvGrpSpPr>
        <p:grpSpPr>
          <a:xfrm>
            <a:off x="6137285" y="1860926"/>
            <a:ext cx="320665" cy="339297"/>
            <a:chOff x="3810069" y="905706"/>
            <a:chExt cx="320652" cy="339281"/>
          </a:xfrm>
        </p:grpSpPr>
        <p:sp>
          <p:nvSpPr>
            <p:cNvPr id="963" name="Google Shape;963;p49"/>
            <p:cNvSpPr/>
            <p:nvPr/>
          </p:nvSpPr>
          <p:spPr>
            <a:xfrm>
              <a:off x="3816600" y="905706"/>
              <a:ext cx="314121" cy="149869"/>
            </a:xfrm>
            <a:prstGeom prst="rect">
              <a:avLst/>
            </a:prstGeom>
            <a:solidFill>
              <a:schemeClr val="accent2"/>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964" name="Google Shape;964;p49"/>
            <p:cNvSpPr/>
            <p:nvPr/>
          </p:nvSpPr>
          <p:spPr>
            <a:xfrm>
              <a:off x="3810069" y="1121257"/>
              <a:ext cx="320652" cy="123730"/>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grpSp>
      <p:sp>
        <p:nvSpPr>
          <p:cNvPr id="965" name="Google Shape;965;p49"/>
          <p:cNvSpPr txBox="1"/>
          <p:nvPr/>
        </p:nvSpPr>
        <p:spPr>
          <a:xfrm>
            <a:off x="6363567" y="1749192"/>
            <a:ext cx="72498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：余剰</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：不足</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ltLang="ja-JP"/>
              <a:t>51</a:t>
            </a:fld>
            <a:endParaRPr/>
          </a:p>
        </p:txBody>
      </p:sp>
      <p:graphicFrame>
        <p:nvGraphicFramePr>
          <p:cNvPr id="971" name="Google Shape;971;p19"/>
          <p:cNvGraphicFramePr/>
          <p:nvPr/>
        </p:nvGraphicFramePr>
        <p:xfrm>
          <a:off x="504144" y="1268044"/>
          <a:ext cx="7749925" cy="3297395"/>
        </p:xfrm>
        <a:graphic>
          <a:graphicData uri="http://schemas.openxmlformats.org/drawingml/2006/table">
            <a:tbl>
              <a:tblPr firstRow="1" bandRow="1">
                <a:noFill/>
                <a:tableStyleId>{F125F08C-CD01-451E-9D6C-6830A48776A0}</a:tableStyleId>
              </a:tblPr>
              <a:tblGrid>
                <a:gridCol w="1896150">
                  <a:extLst>
                    <a:ext uri="{9D8B030D-6E8A-4147-A177-3AD203B41FA5}">
                      <a16:colId xmlns:a16="http://schemas.microsoft.com/office/drawing/2014/main" val="20000"/>
                    </a:ext>
                  </a:extLst>
                </a:gridCol>
                <a:gridCol w="3496350">
                  <a:extLst>
                    <a:ext uri="{9D8B030D-6E8A-4147-A177-3AD203B41FA5}">
                      <a16:colId xmlns:a16="http://schemas.microsoft.com/office/drawing/2014/main" val="20001"/>
                    </a:ext>
                  </a:extLst>
                </a:gridCol>
                <a:gridCol w="2357425">
                  <a:extLst>
                    <a:ext uri="{9D8B030D-6E8A-4147-A177-3AD203B41FA5}">
                      <a16:colId xmlns:a16="http://schemas.microsoft.com/office/drawing/2014/main" val="20002"/>
                    </a:ext>
                  </a:extLst>
                </a:gridCol>
              </a:tblGrid>
              <a:tr h="236225">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名称</a:t>
                      </a:r>
                      <a:endParaRPr sz="1400" u="none" strike="noStrike" cap="none"/>
                    </a:p>
                  </a:txBody>
                  <a:tcPr marL="68575" marR="68575" marT="34300" marB="34300"/>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説明</a:t>
                      </a:r>
                      <a:endParaRPr sz="1100" u="none" strike="noStrike" cap="none"/>
                    </a:p>
                  </a:txBody>
                  <a:tcPr marL="68575" marR="68575" marT="34300" marB="34300"/>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備考</a:t>
                      </a:r>
                      <a:endParaRPr sz="1100" u="none" strike="noStrike" cap="none"/>
                    </a:p>
                  </a:txBody>
                  <a:tcPr marL="68575" marR="68575" marT="34300" marB="34300"/>
                </a:tc>
                <a:extLst>
                  <a:ext uri="{0D108BD9-81ED-4DB2-BD59-A6C34878D82A}">
                    <a16:rowId xmlns:a16="http://schemas.microsoft.com/office/drawing/2014/main" val="10000"/>
                  </a:ext>
                </a:extLst>
              </a:tr>
              <a:tr h="255275">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約定量</a:t>
                      </a:r>
                      <a:endParaRPr sz="1400" u="none" strike="noStrike" cap="none"/>
                    </a:p>
                  </a:txBody>
                  <a:tcPr marL="68575" marR="68575" marT="34300" marB="34300"/>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1回の取引で約定された取引量</a:t>
                      </a:r>
                      <a:endParaRPr sz="1400" u="none" strike="noStrike" cap="none"/>
                    </a:p>
                  </a:txBody>
                  <a:tcPr marL="68575" marR="68575" marT="34300" marB="34300"/>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前日に約定</a:t>
                      </a:r>
                      <a:endParaRPr sz="1400" u="none" strike="noStrike" cap="none"/>
                    </a:p>
                  </a:txBody>
                  <a:tcPr marL="68575" marR="68575" marT="34300" marB="34300"/>
                </a:tc>
                <a:extLst>
                  <a:ext uri="{0D108BD9-81ED-4DB2-BD59-A6C34878D82A}">
                    <a16:rowId xmlns:a16="http://schemas.microsoft.com/office/drawing/2014/main" val="10001"/>
                  </a:ext>
                </a:extLst>
              </a:tr>
              <a:tr h="255275">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システムプライス</a:t>
                      </a:r>
                      <a:endParaRPr sz="1400" u="none" strike="noStrike" cap="none"/>
                    </a:p>
                  </a:txBody>
                  <a:tcPr marL="68575" marR="68575" marT="34300" marB="34300"/>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需要と供給の交点の価格</a:t>
                      </a:r>
                      <a:endParaRPr sz="1400" u="none" strike="noStrike" cap="none"/>
                    </a:p>
                  </a:txBody>
                  <a:tcPr marL="68575" marR="68575" marT="34300" marB="34300"/>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68575" marR="68575" marT="34300" marB="34300"/>
                </a:tc>
                <a:extLst>
                  <a:ext uri="{0D108BD9-81ED-4DB2-BD59-A6C34878D82A}">
                    <a16:rowId xmlns:a16="http://schemas.microsoft.com/office/drawing/2014/main" val="10002"/>
                  </a:ext>
                </a:extLst>
              </a:tr>
              <a:tr h="446725">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許容率</a:t>
                      </a:r>
                      <a:endParaRPr sz="1400" u="none" strike="noStrike" cap="none"/>
                    </a:p>
                  </a:txBody>
                  <a:tcPr marL="68575" marR="68575" marT="34300" marB="34300" anchor="ctr"/>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不足あるいは余剰</a:t>
                      </a:r>
                      <a:endParaRPr sz="1100" u="none" strike="noStrike" cap="none"/>
                    </a:p>
                    <a:p>
                      <a:pPr marL="0" marR="0" lvl="0" indent="0" algn="ctr" rtl="0">
                        <a:lnSpc>
                          <a:spcPct val="100000"/>
                        </a:lnSpc>
                        <a:spcBef>
                          <a:spcPts val="0"/>
                        </a:spcBef>
                        <a:spcAft>
                          <a:spcPts val="0"/>
                        </a:spcAft>
                        <a:buClr>
                          <a:srgbClr val="000000"/>
                        </a:buClr>
                        <a:buSzPts val="1100"/>
                        <a:buFont typeface="Arial"/>
                        <a:buNone/>
                      </a:pPr>
                      <a:r>
                        <a:rPr lang="ja-JP" sz="1100" u="none" strike="noStrike" cap="none"/>
                        <a:t>インバランス率の許容範囲</a:t>
                      </a:r>
                      <a:endParaRPr sz="1400" u="none" strike="noStrike" cap="none"/>
                    </a:p>
                  </a:txBody>
                  <a:tcPr marL="68575" marR="68575" marT="34300" marB="34300"/>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インバランス率とは約定量と取引実績量の差分の割合</a:t>
                      </a:r>
                      <a:endParaRPr sz="1400" u="none" strike="noStrike" cap="none"/>
                    </a:p>
                  </a:txBody>
                  <a:tcPr marL="68575" marR="68575" marT="34300" marB="34300"/>
                </a:tc>
                <a:extLst>
                  <a:ext uri="{0D108BD9-81ED-4DB2-BD59-A6C34878D82A}">
                    <a16:rowId xmlns:a16="http://schemas.microsoft.com/office/drawing/2014/main" val="10003"/>
                  </a:ext>
                </a:extLst>
              </a:tr>
              <a:tr h="446725">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Prosumer(生産消費者)</a:t>
                      </a:r>
                      <a:endParaRPr sz="1100" u="none" strike="noStrike" cap="none"/>
                    </a:p>
                  </a:txBody>
                  <a:tcPr marL="68575" marR="68575" marT="34300" marB="34300" anchor="ctr"/>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PVシステムで発電でき、EVや</a:t>
                      </a:r>
                      <a:endParaRPr sz="1100" u="none" strike="noStrike" cap="none"/>
                    </a:p>
                    <a:p>
                      <a:pPr marL="0" marR="0" lvl="0" indent="0" algn="ctr" rtl="0">
                        <a:lnSpc>
                          <a:spcPct val="100000"/>
                        </a:lnSpc>
                        <a:spcBef>
                          <a:spcPts val="0"/>
                        </a:spcBef>
                        <a:spcAft>
                          <a:spcPts val="0"/>
                        </a:spcAft>
                        <a:buClr>
                          <a:srgbClr val="000000"/>
                        </a:buClr>
                        <a:buSzPts val="1100"/>
                        <a:buFont typeface="Arial"/>
                        <a:buNone/>
                      </a:pPr>
                      <a:r>
                        <a:rPr lang="ja-JP" sz="1100" u="none" strike="noStrike" cap="none"/>
                        <a:t>蓄電池等で電力需要もある</a:t>
                      </a:r>
                      <a:endParaRPr sz="1400" u="none" strike="noStrike" cap="none"/>
                    </a:p>
                  </a:txBody>
                  <a:tcPr marL="68575" marR="68575" marT="34300" marB="34300" anchor="ctr"/>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電力を売買できる</a:t>
                      </a:r>
                      <a:endParaRPr sz="1100" u="none" strike="noStrike" cap="none"/>
                    </a:p>
                    <a:p>
                      <a:pPr marL="0" marR="0" lvl="0" indent="0" algn="ctr" rtl="0">
                        <a:lnSpc>
                          <a:spcPct val="100000"/>
                        </a:lnSpc>
                        <a:spcBef>
                          <a:spcPts val="0"/>
                        </a:spcBef>
                        <a:spcAft>
                          <a:spcPts val="0"/>
                        </a:spcAft>
                        <a:buClr>
                          <a:srgbClr val="000000"/>
                        </a:buClr>
                        <a:buSzPts val="1100"/>
                        <a:buFont typeface="Arial"/>
                        <a:buNone/>
                      </a:pPr>
                      <a:r>
                        <a:rPr lang="ja-JP" sz="1100" u="none" strike="noStrike" cap="none"/>
                        <a:t>(今回の場合は売電のみ)</a:t>
                      </a:r>
                      <a:endParaRPr sz="1100" u="none" strike="noStrike" cap="none"/>
                    </a:p>
                  </a:txBody>
                  <a:tcPr marL="68575" marR="68575" marT="34300" marB="34300" anchor="ctr"/>
                </a:tc>
                <a:extLst>
                  <a:ext uri="{0D108BD9-81ED-4DB2-BD59-A6C34878D82A}">
                    <a16:rowId xmlns:a16="http://schemas.microsoft.com/office/drawing/2014/main" val="10004"/>
                  </a:ext>
                </a:extLst>
              </a:tr>
              <a:tr h="255275">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Consumer(需要家)</a:t>
                      </a:r>
                      <a:endParaRPr sz="1100" u="none" strike="noStrike" cap="none"/>
                    </a:p>
                  </a:txBody>
                  <a:tcPr marL="68575" marR="68575" marT="34300" marB="34300" anchor="ctr"/>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EVや蓄電池等で電力需要がある</a:t>
                      </a:r>
                      <a:endParaRPr sz="1400" u="none" strike="noStrike" cap="none"/>
                    </a:p>
                  </a:txBody>
                  <a:tcPr marL="68575" marR="68575" marT="34300" marB="34300" anchor="ctr"/>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電力の買電のみ</a:t>
                      </a:r>
                      <a:endParaRPr sz="1400" u="none" strike="noStrike" cap="none"/>
                    </a:p>
                  </a:txBody>
                  <a:tcPr marL="68575" marR="68575" marT="34300" marB="34300" anchor="ctr"/>
                </a:tc>
                <a:extLst>
                  <a:ext uri="{0D108BD9-81ED-4DB2-BD59-A6C34878D82A}">
                    <a16:rowId xmlns:a16="http://schemas.microsoft.com/office/drawing/2014/main" val="10005"/>
                  </a:ext>
                </a:extLst>
              </a:tr>
              <a:tr h="500225">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合計電力量 [kwh]</a:t>
                      </a:r>
                      <a:endParaRPr sz="1100" u="none" strike="noStrike" cap="none"/>
                    </a:p>
                  </a:txBody>
                  <a:tcPr marL="68575" marR="68575" marT="34300" marB="34300" anchor="ctr"/>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買い注文：価格の一番高い電力量から加算</a:t>
                      </a:r>
                      <a:endParaRPr sz="1100" u="none" strike="noStrike" cap="none"/>
                    </a:p>
                    <a:p>
                      <a:pPr marL="0" marR="0" lvl="0" indent="0" algn="ctr" rtl="0">
                        <a:lnSpc>
                          <a:spcPct val="100000"/>
                        </a:lnSpc>
                        <a:spcBef>
                          <a:spcPts val="0"/>
                        </a:spcBef>
                        <a:spcAft>
                          <a:spcPts val="0"/>
                        </a:spcAft>
                        <a:buClr>
                          <a:srgbClr val="000000"/>
                        </a:buClr>
                        <a:buSzPts val="1100"/>
                        <a:buFont typeface="Arial"/>
                        <a:buNone/>
                      </a:pPr>
                      <a:r>
                        <a:rPr lang="ja-JP" sz="1100" u="none" strike="noStrike" cap="none"/>
                        <a:t>売り注文：価格の一番低い電力量から加算</a:t>
                      </a:r>
                      <a:endParaRPr sz="1400" u="none" strike="noStrike" cap="none"/>
                    </a:p>
                  </a:txBody>
                  <a:tcPr marL="68575" marR="68575" marT="34300" marB="34300" anchor="ct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68575" marR="68575" marT="34300" marB="34300" anchor="ctr"/>
                </a:tc>
                <a:extLst>
                  <a:ext uri="{0D108BD9-81ED-4DB2-BD59-A6C34878D82A}">
                    <a16:rowId xmlns:a16="http://schemas.microsoft.com/office/drawing/2014/main" val="10006"/>
                  </a:ext>
                </a:extLst>
              </a:tr>
              <a:tr h="403850">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取引実績値 [kwh]</a:t>
                      </a:r>
                      <a:endParaRPr sz="1100" u="none" strike="noStrike" cap="none"/>
                    </a:p>
                  </a:txBody>
                  <a:tcPr marL="68575" marR="68575" marT="34300" marB="34300" anchor="ctr"/>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ConsumerがProsumerから受け取った</a:t>
                      </a:r>
                      <a:endParaRPr sz="1100" u="none" strike="noStrike" cap="none"/>
                    </a:p>
                    <a:p>
                      <a:pPr marL="0" marR="0" lvl="0" indent="0" algn="ctr" rtl="0">
                        <a:lnSpc>
                          <a:spcPct val="100000"/>
                        </a:lnSpc>
                        <a:spcBef>
                          <a:spcPts val="0"/>
                        </a:spcBef>
                        <a:spcAft>
                          <a:spcPts val="0"/>
                        </a:spcAft>
                        <a:buClr>
                          <a:srgbClr val="000000"/>
                        </a:buClr>
                        <a:buSzPts val="1100"/>
                        <a:buFont typeface="Arial"/>
                        <a:buNone/>
                      </a:pPr>
                      <a:r>
                        <a:rPr lang="ja-JP" sz="1100" u="none" strike="noStrike" cap="none"/>
                        <a:t>電力量の実績値 [kwh]</a:t>
                      </a:r>
                      <a:endParaRPr sz="1400" u="none" strike="noStrike" cap="none"/>
                    </a:p>
                  </a:txBody>
                  <a:tcPr marL="68575" marR="68575" marT="34300" marB="34300" anchor="ct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68575" marR="68575" marT="34300" marB="34300" anchor="ctr"/>
                </a:tc>
                <a:extLst>
                  <a:ext uri="{0D108BD9-81ED-4DB2-BD59-A6C34878D82A}">
                    <a16:rowId xmlns:a16="http://schemas.microsoft.com/office/drawing/2014/main" val="10007"/>
                  </a:ext>
                </a:extLst>
              </a:tr>
              <a:tr h="497775">
                <a:tc>
                  <a:txBody>
                    <a:bodyPr/>
                    <a:lstStyle/>
                    <a:p>
                      <a:pPr marL="0" marR="0" lvl="0" indent="0" algn="ctr" rtl="0">
                        <a:lnSpc>
                          <a:spcPct val="100000"/>
                        </a:lnSpc>
                        <a:spcBef>
                          <a:spcPts val="0"/>
                        </a:spcBef>
                        <a:spcAft>
                          <a:spcPts val="0"/>
                        </a:spcAft>
                        <a:buClr>
                          <a:srgbClr val="000000"/>
                        </a:buClr>
                        <a:buSzPts val="1100"/>
                        <a:buFont typeface="Arial"/>
                        <a:buNone/>
                      </a:pPr>
                      <a:r>
                        <a:rPr lang="ja-JP" sz="1100" u="none" strike="noStrike" cap="none"/>
                        <a:t>入札価格 [ETH/kwh]</a:t>
                      </a:r>
                      <a:endParaRPr sz="1100" u="none" strike="noStrike" cap="none"/>
                    </a:p>
                  </a:txBody>
                  <a:tcPr marL="68575" marR="68575" marT="34300" marB="34300"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575" marR="68575"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68575" marR="68575" marT="34300" marB="34300"/>
                </a:tc>
                <a:extLst>
                  <a:ext uri="{0D108BD9-81ED-4DB2-BD59-A6C34878D82A}">
                    <a16:rowId xmlns:a16="http://schemas.microsoft.com/office/drawing/2014/main" val="10008"/>
                  </a:ext>
                </a:extLst>
              </a:tr>
            </a:tbl>
          </a:graphicData>
        </a:graphic>
      </p:graphicFrame>
      <p:sp>
        <p:nvSpPr>
          <p:cNvPr id="972" name="Google Shape;972;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457200" lvl="0" indent="-317500" algn="l" rtl="0">
              <a:lnSpc>
                <a:spcPct val="90000"/>
              </a:lnSpc>
              <a:spcBef>
                <a:spcPts val="0"/>
              </a:spcBef>
              <a:spcAft>
                <a:spcPts val="0"/>
              </a:spcAft>
              <a:buSzPts val="1400"/>
              <a:buChar char="●"/>
            </a:pPr>
            <a:r>
              <a:rPr lang="ja-JP"/>
              <a:t>測定方法-用語</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graphicFrame>
        <p:nvGraphicFramePr>
          <p:cNvPr id="977" name="Google Shape;977;p20"/>
          <p:cNvGraphicFramePr/>
          <p:nvPr/>
        </p:nvGraphicFramePr>
        <p:xfrm>
          <a:off x="1896155" y="1178516"/>
          <a:ext cx="5351675" cy="2769250"/>
        </p:xfrm>
        <a:graphic>
          <a:graphicData uri="http://schemas.openxmlformats.org/drawingml/2006/table">
            <a:tbl>
              <a:tblPr>
                <a:noFill/>
                <a:tableStyleId>{4B5D1752-8F34-404E-82FB-A419DD19B2E5}</a:tableStyleId>
              </a:tblPr>
              <a:tblGrid>
                <a:gridCol w="706200">
                  <a:extLst>
                    <a:ext uri="{9D8B030D-6E8A-4147-A177-3AD203B41FA5}">
                      <a16:colId xmlns:a16="http://schemas.microsoft.com/office/drawing/2014/main" val="20000"/>
                    </a:ext>
                  </a:extLst>
                </a:gridCol>
                <a:gridCol w="667425">
                  <a:extLst>
                    <a:ext uri="{9D8B030D-6E8A-4147-A177-3AD203B41FA5}">
                      <a16:colId xmlns:a16="http://schemas.microsoft.com/office/drawing/2014/main" val="20001"/>
                    </a:ext>
                  </a:extLst>
                </a:gridCol>
                <a:gridCol w="630700">
                  <a:extLst>
                    <a:ext uri="{9D8B030D-6E8A-4147-A177-3AD203B41FA5}">
                      <a16:colId xmlns:a16="http://schemas.microsoft.com/office/drawing/2014/main" val="20002"/>
                    </a:ext>
                  </a:extLst>
                </a:gridCol>
                <a:gridCol w="698050">
                  <a:extLst>
                    <a:ext uri="{9D8B030D-6E8A-4147-A177-3AD203B41FA5}">
                      <a16:colId xmlns:a16="http://schemas.microsoft.com/office/drawing/2014/main" val="20003"/>
                    </a:ext>
                  </a:extLst>
                </a:gridCol>
                <a:gridCol w="740900">
                  <a:extLst>
                    <a:ext uri="{9D8B030D-6E8A-4147-A177-3AD203B41FA5}">
                      <a16:colId xmlns:a16="http://schemas.microsoft.com/office/drawing/2014/main" val="20004"/>
                    </a:ext>
                  </a:extLst>
                </a:gridCol>
                <a:gridCol w="949100">
                  <a:extLst>
                    <a:ext uri="{9D8B030D-6E8A-4147-A177-3AD203B41FA5}">
                      <a16:colId xmlns:a16="http://schemas.microsoft.com/office/drawing/2014/main" val="20005"/>
                    </a:ext>
                  </a:extLst>
                </a:gridCol>
                <a:gridCol w="959300">
                  <a:extLst>
                    <a:ext uri="{9D8B030D-6E8A-4147-A177-3AD203B41FA5}">
                      <a16:colId xmlns:a16="http://schemas.microsoft.com/office/drawing/2014/main" val="20006"/>
                    </a:ext>
                  </a:extLst>
                </a:gridCol>
              </a:tblGrid>
              <a:tr h="226975">
                <a:tc gridSpan="2">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Prosumer</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hMerge="1">
                  <a:txBody>
                    <a:bodyPr/>
                    <a:lstStyle/>
                    <a:p>
                      <a:endParaRPr lang="ja-JP"/>
                    </a:p>
                  </a:txBody>
                  <a:tcPr/>
                </a:tc>
                <a:tc rowSpan="2">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入札価格</a:t>
                      </a:r>
                      <a:endParaRPr sz="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[ETH/kwh]</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gridSpan="4">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Consumer</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tc hMerge="1">
                  <a:txBody>
                    <a:bodyPr/>
                    <a:lstStyle/>
                    <a:p>
                      <a:endParaRPr lang="ja-JP"/>
                    </a:p>
                  </a:txBody>
                  <a:tcP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0"/>
                  </a:ext>
                </a:extLst>
              </a:tr>
              <a:tr h="272525">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合計電力量 [kwh]</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入札電力量 [kwh]</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入札電力量 [kwh]</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合計電力量 [kwh]</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取引実績値</a:t>
                      </a:r>
                      <a:endParaRPr sz="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 [kwh]</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インバランス率[%]　</a:t>
                      </a: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6975">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70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23390400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23390400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22537716</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-4</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26975">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49</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23372750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46763150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23822052</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1</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26975">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39</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22962300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69725450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21627191</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-6</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26975">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36</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22718850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92444300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22507120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-1</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26975">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34</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22584950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115029250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21461670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-5</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26975">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32</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22005350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137034600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24418273</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10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26975">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31</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23066050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160100650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27211978</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17</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26975">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23</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21374200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181474850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23385458</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9</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26975">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22</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21534900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203009750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21404943</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-1</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26975">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223802900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223802900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20793150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223802900</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20706458</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ja-JP" sz="800" b="0" i="0" u="none" strike="noStrike" cap="none">
                          <a:solidFill>
                            <a:srgbClr val="000000"/>
                          </a:solidFill>
                          <a:latin typeface="Arial"/>
                          <a:ea typeface="Arial"/>
                          <a:cs typeface="Arial"/>
                          <a:sym typeface="Arial"/>
                        </a:rPr>
                        <a:t>-1</a:t>
                      </a:r>
                      <a:endParaRPr sz="1400" u="none" strike="noStrike" cap="none"/>
                    </a:p>
                  </a:txBody>
                  <a:tcPr marL="7150" marR="7150" marT="7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978" name="Google Shape;97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ltLang="ja-JP"/>
              <a:t>52</a:t>
            </a:fld>
            <a:endParaRPr/>
          </a:p>
        </p:txBody>
      </p:sp>
      <p:sp>
        <p:nvSpPr>
          <p:cNvPr id="979" name="Google Shape;979;p20"/>
          <p:cNvSpPr/>
          <p:nvPr/>
        </p:nvSpPr>
        <p:spPr>
          <a:xfrm>
            <a:off x="3508604" y="3747200"/>
            <a:ext cx="165327" cy="177872"/>
          </a:xfrm>
          <a:prstGeom prst="ellipse">
            <a:avLst/>
          </a:prstGeom>
          <a:no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980" name="Google Shape;980;p20"/>
          <p:cNvSpPr txBox="1"/>
          <p:nvPr/>
        </p:nvSpPr>
        <p:spPr>
          <a:xfrm>
            <a:off x="3324906" y="3959164"/>
            <a:ext cx="936851" cy="2135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88"/>
              <a:buFont typeface="Arial"/>
              <a:buNone/>
            </a:pPr>
            <a:r>
              <a:rPr lang="ja-JP" sz="788" b="0" i="0" u="none" strike="noStrike" cap="none">
                <a:solidFill>
                  <a:srgbClr val="000000"/>
                </a:solidFill>
                <a:latin typeface="Arial"/>
                <a:ea typeface="Arial"/>
                <a:cs typeface="Arial"/>
                <a:sym typeface="Arial"/>
              </a:rPr>
              <a:t>約定価格</a:t>
            </a:r>
            <a:endParaRPr sz="1400" b="0" i="0" u="none" strike="noStrike" cap="none">
              <a:solidFill>
                <a:srgbClr val="000000"/>
              </a:solidFill>
              <a:latin typeface="Arial"/>
              <a:ea typeface="Arial"/>
              <a:cs typeface="Arial"/>
              <a:sym typeface="Arial"/>
            </a:endParaRPr>
          </a:p>
        </p:txBody>
      </p:sp>
      <p:sp>
        <p:nvSpPr>
          <p:cNvPr id="981" name="Google Shape;981;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457200" lvl="0" indent="-317500" algn="l" rtl="0">
              <a:lnSpc>
                <a:spcPct val="90000"/>
              </a:lnSpc>
              <a:spcBef>
                <a:spcPts val="0"/>
              </a:spcBef>
              <a:spcAft>
                <a:spcPts val="0"/>
              </a:spcAft>
              <a:buSzPts val="1400"/>
              <a:buChar char="●"/>
            </a:pPr>
            <a:r>
              <a:rPr lang="ja-JP"/>
              <a:t>測定方法-板情報</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5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ltLang="ja-JP"/>
              <a:t>53</a:t>
            </a:fld>
            <a:endParaRPr/>
          </a:p>
        </p:txBody>
      </p:sp>
      <p:sp>
        <p:nvSpPr>
          <p:cNvPr id="987" name="Google Shape;987;p5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457200" lvl="0" indent="-317500" algn="l" rtl="0">
              <a:lnSpc>
                <a:spcPct val="90000"/>
              </a:lnSpc>
              <a:spcBef>
                <a:spcPts val="0"/>
              </a:spcBef>
              <a:spcAft>
                <a:spcPts val="0"/>
              </a:spcAft>
              <a:buSzPts val="1400"/>
              <a:buChar char="●"/>
            </a:pPr>
            <a:r>
              <a:rPr lang="ja-JP"/>
              <a:t>結果(11:00)</a:t>
            </a:r>
            <a:endParaRPr/>
          </a:p>
        </p:txBody>
      </p:sp>
      <p:graphicFrame>
        <p:nvGraphicFramePr>
          <p:cNvPr id="988" name="Google Shape;988;p50"/>
          <p:cNvGraphicFramePr/>
          <p:nvPr/>
        </p:nvGraphicFramePr>
        <p:xfrm>
          <a:off x="1773539" y="1074962"/>
          <a:ext cx="5713111" cy="388538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0dc9aff81a_0_164"/>
          <p:cNvSpPr txBox="1">
            <a:spLocks noGrp="1"/>
          </p:cNvSpPr>
          <p:nvPr>
            <p:ph type="body" idx="1"/>
          </p:nvPr>
        </p:nvSpPr>
        <p:spPr>
          <a:xfrm>
            <a:off x="264475" y="1358500"/>
            <a:ext cx="3303900" cy="31422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ja-JP" sz="2700" b="1"/>
              <a:t>特徴</a:t>
            </a:r>
            <a:endParaRPr b="1"/>
          </a:p>
          <a:p>
            <a:pPr marL="457200" lvl="0" indent="-317500" algn="l" rtl="0">
              <a:lnSpc>
                <a:spcPct val="90000"/>
              </a:lnSpc>
              <a:spcBef>
                <a:spcPts val="800"/>
              </a:spcBef>
              <a:spcAft>
                <a:spcPts val="0"/>
              </a:spcAft>
              <a:buClr>
                <a:schemeClr val="dk1"/>
              </a:buClr>
              <a:buSzPts val="1400"/>
              <a:buChar char="•"/>
            </a:pPr>
            <a:r>
              <a:rPr lang="ja-JP"/>
              <a:t>「取引記録」のこと。誰でも閲覧可能</a:t>
            </a:r>
            <a:endParaRPr/>
          </a:p>
          <a:p>
            <a:pPr marL="457200" lvl="0" indent="-317500" algn="l" rtl="0">
              <a:lnSpc>
                <a:spcPct val="90000"/>
              </a:lnSpc>
              <a:spcBef>
                <a:spcPts val="800"/>
              </a:spcBef>
              <a:spcAft>
                <a:spcPts val="0"/>
              </a:spcAft>
              <a:buClr>
                <a:schemeClr val="dk1"/>
              </a:buClr>
              <a:buSzPts val="1400"/>
              <a:buChar char="•"/>
            </a:pPr>
            <a:r>
              <a:rPr lang="ja-JP"/>
              <a:t>一度記録すると変更・改竄は不可</a:t>
            </a:r>
            <a:endParaRPr/>
          </a:p>
          <a:p>
            <a:pPr marL="457200" lvl="0" indent="-317500" algn="l" rtl="0">
              <a:lnSpc>
                <a:spcPct val="90000"/>
              </a:lnSpc>
              <a:spcBef>
                <a:spcPts val="800"/>
              </a:spcBef>
              <a:spcAft>
                <a:spcPts val="0"/>
              </a:spcAft>
              <a:buClr>
                <a:schemeClr val="dk1"/>
              </a:buClr>
              <a:buSzPts val="1400"/>
              <a:buChar char="•"/>
            </a:pPr>
            <a:r>
              <a:rPr lang="ja-JP"/>
              <a:t>訂正には新しい追加が必要</a:t>
            </a:r>
            <a:endParaRPr/>
          </a:p>
        </p:txBody>
      </p:sp>
      <p:sp>
        <p:nvSpPr>
          <p:cNvPr id="182" name="Google Shape;182;g10dc9aff81a_0_16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54</a:t>
            </a:fld>
            <a:endParaRPr/>
          </a:p>
        </p:txBody>
      </p:sp>
      <p:sp>
        <p:nvSpPr>
          <p:cNvPr id="183" name="Google Shape;183;g10dc9aff81a_0_164"/>
          <p:cNvSpPr txBox="1">
            <a:spLocks noGrp="1"/>
          </p:cNvSpPr>
          <p:nvPr>
            <p:ph type="title"/>
          </p:nvPr>
        </p:nvSpPr>
        <p:spPr>
          <a:xfrm>
            <a:off x="628650" y="273844"/>
            <a:ext cx="81756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a:t>ブロックチェーンとは-トランザクション</a:t>
            </a:r>
            <a:endParaRPr/>
          </a:p>
        </p:txBody>
      </p:sp>
      <p:pic>
        <p:nvPicPr>
          <p:cNvPr id="184" name="Google Shape;184;g10dc9aff81a_0_164"/>
          <p:cNvPicPr preferRelativeResize="0"/>
          <p:nvPr/>
        </p:nvPicPr>
        <p:blipFill rotWithShape="1">
          <a:blip r:embed="rId3">
            <a:alphaModFix/>
          </a:blip>
          <a:srcRect/>
          <a:stretch/>
        </p:blipFill>
        <p:spPr>
          <a:xfrm>
            <a:off x="3525450" y="2890975"/>
            <a:ext cx="5500400" cy="1707250"/>
          </a:xfrm>
          <a:prstGeom prst="rect">
            <a:avLst/>
          </a:prstGeom>
          <a:noFill/>
          <a:ln>
            <a:noFill/>
          </a:ln>
        </p:spPr>
      </p:pic>
      <p:sp>
        <p:nvSpPr>
          <p:cNvPr id="185" name="Google Shape;185;g10dc9aff81a_0_164"/>
          <p:cNvSpPr/>
          <p:nvPr/>
        </p:nvSpPr>
        <p:spPr>
          <a:xfrm>
            <a:off x="4864900" y="1178725"/>
            <a:ext cx="3064800" cy="1543200"/>
          </a:xfrm>
          <a:prstGeom prst="wedgeEllipseCallout">
            <a:avLst>
              <a:gd name="adj1" fmla="val 40905"/>
              <a:gd name="adj2" fmla="val 6665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90000"/>
              </a:lnSpc>
              <a:spcBef>
                <a:spcPts val="800"/>
              </a:spcBef>
              <a:spcAft>
                <a:spcPts val="0"/>
              </a:spcAft>
              <a:buClr>
                <a:srgbClr val="000000"/>
              </a:buClr>
              <a:buSzPts val="800"/>
              <a:buFont typeface="Arial"/>
              <a:buNone/>
            </a:pPr>
            <a:r>
              <a:rPr lang="ja-JP" sz="800" b="0" i="0" u="none" strike="noStrike" cap="none">
                <a:solidFill>
                  <a:schemeClr val="dk1"/>
                </a:solidFill>
                <a:latin typeface="Arial"/>
                <a:ea typeface="Arial"/>
                <a:cs typeface="Arial"/>
                <a:sym typeface="Arial"/>
              </a:rPr>
              <a:t>　　　</a:t>
            </a:r>
            <a:r>
              <a:rPr lang="ja-JP" sz="1900" b="0" i="0" u="none" strike="noStrike" cap="none">
                <a:solidFill>
                  <a:schemeClr val="dk1"/>
                </a:solidFill>
                <a:latin typeface="Arial"/>
                <a:ea typeface="Arial"/>
                <a:cs typeface="Arial"/>
                <a:sym typeface="Arial"/>
              </a:rPr>
              <a:t>記録する際に手数料Gasが発生</a:t>
            </a:r>
            <a:endParaRPr sz="2500" b="0" i="0" u="none" strike="noStrike" cap="none">
              <a:solidFill>
                <a:srgbClr val="000000"/>
              </a:solidFill>
              <a:latin typeface="Arial"/>
              <a:ea typeface="Arial"/>
              <a:cs typeface="Arial"/>
              <a:sym typeface="Arial"/>
            </a:endParaRPr>
          </a:p>
        </p:txBody>
      </p:sp>
      <p:sp>
        <p:nvSpPr>
          <p:cNvPr id="186" name="Google Shape;186;g10dc9aff81a_0_164"/>
          <p:cNvSpPr/>
          <p:nvPr/>
        </p:nvSpPr>
        <p:spPr>
          <a:xfrm>
            <a:off x="1382325" y="3976625"/>
            <a:ext cx="2625300" cy="994200"/>
          </a:xfrm>
          <a:prstGeom prst="wedgeEllipseCallout">
            <a:avLst>
              <a:gd name="adj1" fmla="val 50607"/>
              <a:gd name="adj2" fmla="val -7758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Arial"/>
                <a:ea typeface="Arial"/>
                <a:cs typeface="Arial"/>
                <a:sym typeface="Arial"/>
              </a:rPr>
              <a:t>取引量・日時等etc…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g10dc9aff80f_0_69"/>
          <p:cNvSpPr txBox="1">
            <a:spLocks noGrp="1"/>
          </p:cNvSpPr>
          <p:nvPr>
            <p:ph type="title"/>
          </p:nvPr>
        </p:nvSpPr>
        <p:spPr>
          <a:xfrm>
            <a:off x="628650" y="38756"/>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ja-JP"/>
              <a:t>測定フロー</a:t>
            </a:r>
            <a:endParaRPr/>
          </a:p>
        </p:txBody>
      </p:sp>
      <p:sp>
        <p:nvSpPr>
          <p:cNvPr id="485" name="Google Shape;485;g10dc9aff80f_0_6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55</a:t>
            </a:fld>
            <a:endParaRPr/>
          </a:p>
        </p:txBody>
      </p:sp>
      <p:sp>
        <p:nvSpPr>
          <p:cNvPr id="486" name="Google Shape;486;g10dc9aff80f_0_69"/>
          <p:cNvSpPr/>
          <p:nvPr/>
        </p:nvSpPr>
        <p:spPr>
          <a:xfrm>
            <a:off x="346550" y="1401074"/>
            <a:ext cx="2775300" cy="1535700"/>
          </a:xfrm>
          <a:prstGeom prst="roundRect">
            <a:avLst>
              <a:gd name="adj" fmla="val 16667"/>
            </a:avLst>
          </a:prstGeom>
          <a:solidFill>
            <a:srgbClr val="7F7F7F"/>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ja-JP" sz="1700" b="0" i="0" u="none" strike="noStrike" cap="none">
                <a:solidFill>
                  <a:schemeClr val="lt1"/>
                </a:solidFill>
                <a:latin typeface="Arial"/>
                <a:ea typeface="Arial"/>
                <a:cs typeface="Arial"/>
                <a:sym typeface="Arial"/>
              </a:rPr>
              <a:t>既存取引者同士で</a:t>
            </a:r>
            <a:endParaRPr sz="17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ja-JP" sz="1700" b="0" i="0" u="none" strike="noStrike" cap="none">
                <a:solidFill>
                  <a:schemeClr val="lt1"/>
                </a:solidFill>
                <a:latin typeface="Arial"/>
                <a:ea typeface="Arial"/>
                <a:cs typeface="Arial"/>
                <a:sym typeface="Arial"/>
              </a:rPr>
              <a:t>ランダムにマッチング</a:t>
            </a:r>
            <a:endParaRPr sz="1700" b="0" i="0" u="none" strike="noStrike" cap="none">
              <a:solidFill>
                <a:schemeClr val="lt1"/>
              </a:solidFill>
              <a:latin typeface="Arial"/>
              <a:ea typeface="Arial"/>
              <a:cs typeface="Arial"/>
              <a:sym typeface="Arial"/>
            </a:endParaRPr>
          </a:p>
        </p:txBody>
      </p:sp>
      <p:sp>
        <p:nvSpPr>
          <p:cNvPr id="487" name="Google Shape;487;g10dc9aff80f_0_69"/>
          <p:cNvSpPr/>
          <p:nvPr/>
        </p:nvSpPr>
        <p:spPr>
          <a:xfrm>
            <a:off x="332650" y="3526150"/>
            <a:ext cx="2886900" cy="1345800"/>
          </a:xfrm>
          <a:prstGeom prst="roundRect">
            <a:avLst>
              <a:gd name="adj" fmla="val 16667"/>
            </a:avLst>
          </a:prstGeom>
          <a:solidFill>
            <a:srgbClr val="7F7F7F"/>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ja-JP" sz="2200" b="0" i="0" u="none" strike="noStrike" cap="none">
                <a:solidFill>
                  <a:schemeClr val="lt1"/>
                </a:solidFill>
                <a:latin typeface="Arial"/>
                <a:ea typeface="Arial"/>
                <a:cs typeface="Arial"/>
                <a:sym typeface="Arial"/>
              </a:rPr>
              <a:t>ザラバ取引を実行</a:t>
            </a:r>
            <a:endParaRPr sz="2200" b="0" i="0" u="none" strike="noStrike" cap="none">
              <a:solidFill>
                <a:schemeClr val="lt1"/>
              </a:solidFill>
              <a:latin typeface="Arial"/>
              <a:ea typeface="Arial"/>
              <a:cs typeface="Arial"/>
              <a:sym typeface="Arial"/>
            </a:endParaRPr>
          </a:p>
        </p:txBody>
      </p:sp>
      <p:sp>
        <p:nvSpPr>
          <p:cNvPr id="488" name="Google Shape;488;g10dc9aff80f_0_69"/>
          <p:cNvSpPr/>
          <p:nvPr/>
        </p:nvSpPr>
        <p:spPr>
          <a:xfrm>
            <a:off x="1663025" y="3121362"/>
            <a:ext cx="253800" cy="220200"/>
          </a:xfrm>
          <a:prstGeom prst="down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89" name="Google Shape;489;g10dc9aff80f_0_69"/>
          <p:cNvCxnSpPr>
            <a:endCxn id="486" idx="3"/>
          </p:cNvCxnSpPr>
          <p:nvPr/>
        </p:nvCxnSpPr>
        <p:spPr>
          <a:xfrm rot="10800000">
            <a:off x="3121850" y="2168924"/>
            <a:ext cx="517200" cy="12600"/>
          </a:xfrm>
          <a:prstGeom prst="straightConnector1">
            <a:avLst/>
          </a:prstGeom>
          <a:noFill/>
          <a:ln w="9525" cap="flat" cmpd="sng">
            <a:solidFill>
              <a:schemeClr val="dk2"/>
            </a:solidFill>
            <a:prstDash val="solid"/>
            <a:round/>
            <a:headEnd type="none" w="sm" len="sm"/>
            <a:tailEnd type="triangle" w="med" len="med"/>
          </a:ln>
        </p:spPr>
      </p:cxnSp>
      <p:cxnSp>
        <p:nvCxnSpPr>
          <p:cNvPr id="490" name="Google Shape;490;g10dc9aff80f_0_69"/>
          <p:cNvCxnSpPr>
            <a:stCxn id="487" idx="3"/>
          </p:cNvCxnSpPr>
          <p:nvPr/>
        </p:nvCxnSpPr>
        <p:spPr>
          <a:xfrm rot="10800000" flipH="1">
            <a:off x="3219550" y="2162650"/>
            <a:ext cx="419400" cy="2036400"/>
          </a:xfrm>
          <a:prstGeom prst="bentConnector2">
            <a:avLst/>
          </a:prstGeom>
          <a:noFill/>
          <a:ln w="9525" cap="flat" cmpd="sng">
            <a:solidFill>
              <a:schemeClr val="dk2"/>
            </a:solidFill>
            <a:prstDash val="solid"/>
            <a:round/>
            <a:headEnd type="none" w="sm" len="sm"/>
            <a:tailEnd type="none" w="sm" len="sm"/>
          </a:ln>
        </p:spPr>
      </p:cxnSp>
      <p:sp>
        <p:nvSpPr>
          <p:cNvPr id="491" name="Google Shape;491;g10dc9aff80f_0_69"/>
          <p:cNvSpPr txBox="1"/>
          <p:nvPr/>
        </p:nvSpPr>
        <p:spPr>
          <a:xfrm>
            <a:off x="3219550" y="1746800"/>
            <a:ext cx="1526100" cy="3540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chemeClr val="dk1"/>
              </a:buClr>
              <a:buSzPts val="800"/>
              <a:buFont typeface="Arial"/>
              <a:buNone/>
            </a:pPr>
            <a:r>
              <a:rPr lang="ja-JP" sz="1400" b="0" i="0" u="none" strike="noStrike" cap="none">
                <a:solidFill>
                  <a:schemeClr val="dk1"/>
                </a:solidFill>
                <a:latin typeface="Arial"/>
                <a:ea typeface="Arial"/>
                <a:cs typeface="Arial"/>
                <a:sym typeface="Arial"/>
              </a:rPr>
              <a:t>10人分繰り返す</a:t>
            </a:r>
            <a:endParaRPr sz="1400" b="0" i="0" u="none" strike="noStrike" cap="none">
              <a:solidFill>
                <a:srgbClr val="000000"/>
              </a:solidFill>
              <a:latin typeface="Arial"/>
              <a:ea typeface="Arial"/>
              <a:cs typeface="Arial"/>
              <a:sym typeface="Arial"/>
            </a:endParaRPr>
          </a:p>
        </p:txBody>
      </p:sp>
      <p:sp>
        <p:nvSpPr>
          <p:cNvPr id="492" name="Google Shape;492;g10dc9aff80f_0_69"/>
          <p:cNvSpPr txBox="1"/>
          <p:nvPr/>
        </p:nvSpPr>
        <p:spPr>
          <a:xfrm>
            <a:off x="685700" y="987350"/>
            <a:ext cx="2323314" cy="3078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ja-JP" sz="1100" b="1" i="0" u="none" strike="noStrike" cap="none">
                <a:solidFill>
                  <a:schemeClr val="dk1"/>
                </a:solidFill>
                <a:latin typeface="Arial"/>
                <a:ea typeface="Arial"/>
                <a:cs typeface="Arial"/>
                <a:sym typeface="Arial"/>
              </a:rPr>
              <a:t>①既存参加者同士のマッチング</a:t>
            </a:r>
            <a:endParaRPr sz="500" b="0" i="0" u="none" strike="noStrike" cap="none">
              <a:solidFill>
                <a:srgbClr val="000000"/>
              </a:solidFill>
              <a:latin typeface="Arial"/>
              <a:ea typeface="Arial"/>
              <a:cs typeface="Arial"/>
              <a:sym typeface="Arial"/>
            </a:endParaRPr>
          </a:p>
        </p:txBody>
      </p:sp>
      <p:sp>
        <p:nvSpPr>
          <p:cNvPr id="493" name="Google Shape;493;g10dc9aff80f_0_69"/>
          <p:cNvSpPr txBox="1"/>
          <p:nvPr/>
        </p:nvSpPr>
        <p:spPr>
          <a:xfrm>
            <a:off x="4795924" y="979700"/>
            <a:ext cx="2674800" cy="3231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ja-JP" sz="1200" b="1" i="0" u="none" strike="noStrike" cap="none">
                <a:solidFill>
                  <a:schemeClr val="dk1"/>
                </a:solidFill>
                <a:latin typeface="Arial"/>
                <a:ea typeface="Arial"/>
                <a:cs typeface="Arial"/>
                <a:sym typeface="Arial"/>
              </a:rPr>
              <a:t>②</a:t>
            </a:r>
            <a:r>
              <a:rPr lang="ja-JP" sz="1100" b="1" i="0" u="none" strike="noStrike" cap="none">
                <a:solidFill>
                  <a:schemeClr val="dk1"/>
                </a:solidFill>
                <a:latin typeface="Arial"/>
                <a:ea typeface="Arial"/>
                <a:cs typeface="Arial"/>
                <a:sym typeface="Arial"/>
              </a:rPr>
              <a:t>既存参加者-新規参加者のマッチング</a:t>
            </a:r>
            <a:endParaRPr sz="600" b="0" i="0" u="none" strike="noStrike" cap="none">
              <a:solidFill>
                <a:srgbClr val="000000"/>
              </a:solidFill>
              <a:latin typeface="Arial"/>
              <a:ea typeface="Arial"/>
              <a:cs typeface="Arial"/>
              <a:sym typeface="Arial"/>
            </a:endParaRPr>
          </a:p>
        </p:txBody>
      </p:sp>
      <p:sp>
        <p:nvSpPr>
          <p:cNvPr id="494" name="Google Shape;494;g10dc9aff80f_0_69"/>
          <p:cNvSpPr/>
          <p:nvPr/>
        </p:nvSpPr>
        <p:spPr>
          <a:xfrm>
            <a:off x="4745675" y="1407449"/>
            <a:ext cx="2775300" cy="1535700"/>
          </a:xfrm>
          <a:prstGeom prst="roundRect">
            <a:avLst>
              <a:gd name="adj" fmla="val 16667"/>
            </a:avLst>
          </a:prstGeom>
          <a:solidFill>
            <a:srgbClr val="7F7F7F"/>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ja-JP" sz="1700" b="0" i="0" u="none" strike="noStrike" cap="none">
                <a:solidFill>
                  <a:schemeClr val="lt1"/>
                </a:solidFill>
                <a:latin typeface="Arial"/>
                <a:ea typeface="Arial"/>
                <a:cs typeface="Arial"/>
                <a:sym typeface="Arial"/>
              </a:rPr>
              <a:t>既存取引者-新規参加者で</a:t>
            </a:r>
            <a:endParaRPr sz="17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ja-JP" sz="1700" b="0" i="0" u="none" strike="noStrike" cap="none">
                <a:solidFill>
                  <a:schemeClr val="lt1"/>
                </a:solidFill>
                <a:latin typeface="Arial"/>
                <a:ea typeface="Arial"/>
                <a:cs typeface="Arial"/>
                <a:sym typeface="Arial"/>
              </a:rPr>
              <a:t>ランダムにマッチング</a:t>
            </a:r>
            <a:endParaRPr sz="1700" b="0" i="0" u="none" strike="noStrike" cap="none">
              <a:solidFill>
                <a:schemeClr val="lt1"/>
              </a:solidFill>
              <a:latin typeface="Arial"/>
              <a:ea typeface="Arial"/>
              <a:cs typeface="Arial"/>
              <a:sym typeface="Arial"/>
            </a:endParaRPr>
          </a:p>
        </p:txBody>
      </p:sp>
      <p:sp>
        <p:nvSpPr>
          <p:cNvPr id="495" name="Google Shape;495;g10dc9aff80f_0_69"/>
          <p:cNvSpPr/>
          <p:nvPr/>
        </p:nvSpPr>
        <p:spPr>
          <a:xfrm>
            <a:off x="4745675" y="3526150"/>
            <a:ext cx="2886900" cy="1345800"/>
          </a:xfrm>
          <a:prstGeom prst="roundRect">
            <a:avLst>
              <a:gd name="adj" fmla="val 16667"/>
            </a:avLst>
          </a:prstGeom>
          <a:solidFill>
            <a:srgbClr val="7F7F7F"/>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ja-JP" sz="2200" b="0" i="0" u="none" strike="noStrike" cap="none">
                <a:solidFill>
                  <a:schemeClr val="lt1"/>
                </a:solidFill>
                <a:latin typeface="Arial"/>
                <a:ea typeface="Arial"/>
                <a:cs typeface="Arial"/>
                <a:sym typeface="Arial"/>
              </a:rPr>
              <a:t>ザラバ取引を実行</a:t>
            </a:r>
            <a:endParaRPr sz="2200" b="0" i="0" u="none" strike="noStrike" cap="none">
              <a:solidFill>
                <a:schemeClr val="lt1"/>
              </a:solidFill>
              <a:latin typeface="Arial"/>
              <a:ea typeface="Arial"/>
              <a:cs typeface="Arial"/>
              <a:sym typeface="Arial"/>
            </a:endParaRPr>
          </a:p>
        </p:txBody>
      </p:sp>
      <p:sp>
        <p:nvSpPr>
          <p:cNvPr id="496" name="Google Shape;496;g10dc9aff80f_0_69"/>
          <p:cNvSpPr/>
          <p:nvPr/>
        </p:nvSpPr>
        <p:spPr>
          <a:xfrm>
            <a:off x="6006425" y="3124562"/>
            <a:ext cx="253800" cy="220200"/>
          </a:xfrm>
          <a:prstGeom prst="down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97" name="Google Shape;497;g10dc9aff80f_0_69"/>
          <p:cNvCxnSpPr>
            <a:endCxn id="494" idx="3"/>
          </p:cNvCxnSpPr>
          <p:nvPr/>
        </p:nvCxnSpPr>
        <p:spPr>
          <a:xfrm rot="10800000">
            <a:off x="7520975" y="2175299"/>
            <a:ext cx="517200" cy="12600"/>
          </a:xfrm>
          <a:prstGeom prst="straightConnector1">
            <a:avLst/>
          </a:prstGeom>
          <a:noFill/>
          <a:ln w="9525" cap="flat" cmpd="sng">
            <a:solidFill>
              <a:schemeClr val="dk2"/>
            </a:solidFill>
            <a:prstDash val="solid"/>
            <a:round/>
            <a:headEnd type="none" w="sm" len="sm"/>
            <a:tailEnd type="triangle" w="med" len="med"/>
          </a:ln>
        </p:spPr>
      </p:cxnSp>
      <p:cxnSp>
        <p:nvCxnSpPr>
          <p:cNvPr id="498" name="Google Shape;498;g10dc9aff80f_0_69"/>
          <p:cNvCxnSpPr>
            <a:stCxn id="495" idx="3"/>
          </p:cNvCxnSpPr>
          <p:nvPr/>
        </p:nvCxnSpPr>
        <p:spPr>
          <a:xfrm rot="10800000" flipH="1">
            <a:off x="7632575" y="2162650"/>
            <a:ext cx="419400" cy="2036400"/>
          </a:xfrm>
          <a:prstGeom prst="bentConnector2">
            <a:avLst/>
          </a:prstGeom>
          <a:noFill/>
          <a:ln w="9525" cap="flat" cmpd="sng">
            <a:solidFill>
              <a:schemeClr val="dk2"/>
            </a:solidFill>
            <a:prstDash val="solid"/>
            <a:round/>
            <a:headEnd type="none" w="sm" len="sm"/>
            <a:tailEnd type="none" w="sm" len="sm"/>
          </a:ln>
        </p:spPr>
      </p:cxnSp>
      <p:sp>
        <p:nvSpPr>
          <p:cNvPr id="499" name="Google Shape;499;g10dc9aff80f_0_69"/>
          <p:cNvSpPr txBox="1"/>
          <p:nvPr/>
        </p:nvSpPr>
        <p:spPr>
          <a:xfrm>
            <a:off x="7632575" y="1746800"/>
            <a:ext cx="1408500" cy="3540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chemeClr val="dk1"/>
              </a:buClr>
              <a:buSzPts val="800"/>
              <a:buFont typeface="Arial"/>
              <a:buNone/>
            </a:pPr>
            <a:r>
              <a:rPr lang="ja-JP" sz="1400" b="0" i="0" u="none" strike="noStrike" cap="none">
                <a:solidFill>
                  <a:schemeClr val="dk1"/>
                </a:solidFill>
                <a:latin typeface="Arial"/>
                <a:ea typeface="Arial"/>
                <a:cs typeface="Arial"/>
                <a:sym typeface="Arial"/>
              </a:rPr>
              <a:t>10人分繰り返す</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4890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ja-JP"/>
              <a:t>測定方法</a:t>
            </a:r>
            <a:endParaRPr/>
          </a:p>
        </p:txBody>
      </p:sp>
      <p:sp>
        <p:nvSpPr>
          <p:cNvPr id="995" name="Google Shape;995;p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ja-JP"/>
              <a:t>使用機器</a:t>
            </a:r>
            <a:endParaRPr/>
          </a:p>
          <a:p>
            <a:pPr marL="0" lvl="0" indent="0" algn="l" rtl="0">
              <a:lnSpc>
                <a:spcPct val="90000"/>
              </a:lnSpc>
              <a:spcBef>
                <a:spcPts val="800"/>
              </a:spcBef>
              <a:spcAft>
                <a:spcPts val="0"/>
              </a:spcAft>
              <a:buSzPts val="1400"/>
              <a:buNone/>
            </a:pPr>
            <a:r>
              <a:rPr lang="ja-JP"/>
              <a:t>・MacBook Air (Retina, 13-inch, 2020)</a:t>
            </a:r>
            <a:endParaRPr/>
          </a:p>
          <a:p>
            <a:pPr marL="0" lvl="0" indent="0" algn="l" rtl="0">
              <a:lnSpc>
                <a:spcPct val="90000"/>
              </a:lnSpc>
              <a:spcBef>
                <a:spcPts val="800"/>
              </a:spcBef>
              <a:spcAft>
                <a:spcPts val="0"/>
              </a:spcAft>
              <a:buSzPts val="1400"/>
              <a:buNone/>
            </a:pPr>
            <a:endParaRPr/>
          </a:p>
          <a:p>
            <a:pPr marL="0" lvl="0" indent="0" algn="l" rtl="0">
              <a:lnSpc>
                <a:spcPct val="90000"/>
              </a:lnSpc>
              <a:spcBef>
                <a:spcPts val="800"/>
              </a:spcBef>
              <a:spcAft>
                <a:spcPts val="0"/>
              </a:spcAft>
              <a:buSzPts val="1400"/>
              <a:buNone/>
            </a:pPr>
            <a:r>
              <a:rPr lang="ja-JP"/>
              <a:t>使用ツール</a:t>
            </a:r>
            <a:endParaRPr/>
          </a:p>
          <a:p>
            <a:pPr marL="0" lvl="0" indent="0" algn="l" rtl="0">
              <a:lnSpc>
                <a:spcPct val="90000"/>
              </a:lnSpc>
              <a:spcBef>
                <a:spcPts val="800"/>
              </a:spcBef>
              <a:spcAft>
                <a:spcPts val="0"/>
              </a:spcAft>
              <a:buSzPts val="1400"/>
              <a:buNone/>
            </a:pPr>
            <a:r>
              <a:rPr lang="ja-JP"/>
              <a:t>・Remix IDE（Solidity言語のコントラクト作成・コンパイルを実行してくれる開発ツール）</a:t>
            </a:r>
            <a:endParaRPr/>
          </a:p>
          <a:p>
            <a:pPr marL="0" lvl="0" indent="0" algn="l" rtl="0">
              <a:lnSpc>
                <a:spcPct val="90000"/>
              </a:lnSpc>
              <a:spcBef>
                <a:spcPts val="800"/>
              </a:spcBef>
              <a:spcAft>
                <a:spcPts val="0"/>
              </a:spcAft>
              <a:buSzPts val="1400"/>
              <a:buNone/>
            </a:pPr>
            <a:r>
              <a:rPr lang="ja-JP"/>
              <a:t>・Excel（売り手・買い手のランダムなデータを生成）</a:t>
            </a:r>
            <a:endParaRPr/>
          </a:p>
          <a:p>
            <a:pPr marL="0" lvl="0" indent="0" algn="l" rtl="0">
              <a:lnSpc>
                <a:spcPct val="90000"/>
              </a:lnSpc>
              <a:spcBef>
                <a:spcPts val="800"/>
              </a:spcBef>
              <a:spcAft>
                <a:spcPts val="0"/>
              </a:spcAft>
              <a:buSzPts val="1400"/>
              <a:buNone/>
            </a:pPr>
            <a:endParaRPr/>
          </a:p>
        </p:txBody>
      </p:sp>
      <p:sp>
        <p:nvSpPr>
          <p:cNvPr id="996" name="Google Shape;996;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10dc9aff80f_0_0"/>
          <p:cNvSpPr txBox="1">
            <a:spLocks noGrp="1"/>
          </p:cNvSpPr>
          <p:nvPr>
            <p:ph type="ctrTitle"/>
          </p:nvPr>
        </p:nvSpPr>
        <p:spPr>
          <a:xfrm>
            <a:off x="771525" y="841775"/>
            <a:ext cx="7511700" cy="1790700"/>
          </a:xfrm>
          <a:prstGeom prst="rect">
            <a:avLst/>
          </a:prstGeom>
          <a:noFill/>
          <a:ln>
            <a:noFill/>
          </a:ln>
        </p:spPr>
        <p:txBody>
          <a:bodyPr spcFirstLastPara="1" wrap="square" lIns="68575" tIns="34275" rIns="68575" bIns="34275" anchor="b" anchorCtr="0">
            <a:noAutofit/>
          </a:bodyPr>
          <a:lstStyle/>
          <a:p>
            <a:pPr marL="0" lvl="0" indent="0" algn="ctr" rtl="0">
              <a:lnSpc>
                <a:spcPct val="115000"/>
              </a:lnSpc>
              <a:spcBef>
                <a:spcPts val="0"/>
              </a:spcBef>
              <a:spcAft>
                <a:spcPts val="0"/>
              </a:spcAft>
              <a:buClr>
                <a:schemeClr val="dk1"/>
              </a:buClr>
              <a:buSzPts val="1100"/>
              <a:buFont typeface="Arial"/>
              <a:buNone/>
            </a:pPr>
            <a:r>
              <a:rPr lang="ja-JP" sz="3200" b="1"/>
              <a:t>イーサリアムを用いたP2P電力取引</a:t>
            </a:r>
            <a:endParaRPr sz="3200" b="1"/>
          </a:p>
          <a:p>
            <a:pPr marL="0" lvl="0" indent="0" algn="ctr" rtl="0">
              <a:lnSpc>
                <a:spcPct val="115000"/>
              </a:lnSpc>
              <a:spcBef>
                <a:spcPts val="0"/>
              </a:spcBef>
              <a:spcAft>
                <a:spcPts val="0"/>
              </a:spcAft>
              <a:buClr>
                <a:schemeClr val="dk1"/>
              </a:buClr>
              <a:buSzPts val="1100"/>
              <a:buFont typeface="Arial"/>
              <a:buNone/>
            </a:pPr>
            <a:r>
              <a:rPr lang="ja-JP" sz="3200" b="1"/>
              <a:t>における手数料削減を行う導入策</a:t>
            </a:r>
            <a:endParaRPr sz="3700" b="1"/>
          </a:p>
        </p:txBody>
      </p:sp>
      <p:sp>
        <p:nvSpPr>
          <p:cNvPr id="419" name="Google Shape;419;g10dc9aff80f_0_0"/>
          <p:cNvSpPr txBox="1">
            <a:spLocks noGrp="1"/>
          </p:cNvSpPr>
          <p:nvPr>
            <p:ph type="subTitle" idx="1"/>
          </p:nvPr>
        </p:nvSpPr>
        <p:spPr>
          <a:xfrm>
            <a:off x="1143000" y="2980128"/>
            <a:ext cx="6858000" cy="12417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800"/>
              </a:spcBef>
              <a:spcAft>
                <a:spcPts val="0"/>
              </a:spcAft>
              <a:buSzPts val="1800"/>
              <a:buNone/>
            </a:pPr>
            <a:r>
              <a:rPr lang="ja-JP"/>
              <a:t>近藤研究室　B4　7318017　伊藤 大翔</a:t>
            </a:r>
            <a:endParaRPr/>
          </a:p>
        </p:txBody>
      </p:sp>
      <p:sp>
        <p:nvSpPr>
          <p:cNvPr id="420" name="Google Shape;420;g10dc9aff80f_0_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57</a:t>
            </a:fld>
            <a:endParaRPr/>
          </a:p>
        </p:txBody>
      </p:sp>
    </p:spTree>
    <p:extLst>
      <p:ext uri="{BB962C8B-B14F-4D97-AF65-F5344CB8AC3E}">
        <p14:creationId xmlns:p14="http://schemas.microsoft.com/office/powerpoint/2010/main" val="1318008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10dc9aff80f_0_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ja-JP"/>
              <a:t>アジェンダ</a:t>
            </a:r>
            <a:endParaRPr/>
          </a:p>
        </p:txBody>
      </p:sp>
      <p:sp>
        <p:nvSpPr>
          <p:cNvPr id="427" name="Google Shape;427;g10dc9aff80f_0_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ja-JP" sz="3000"/>
              <a:t>・研究の背景</a:t>
            </a:r>
            <a:endParaRPr lang="en-US" altLang="ja-JP" sz="3000" dirty="0"/>
          </a:p>
          <a:p>
            <a:pPr marL="0" lvl="0" indent="0" algn="l" rtl="0">
              <a:lnSpc>
                <a:spcPct val="90000"/>
              </a:lnSpc>
              <a:spcBef>
                <a:spcPts val="800"/>
              </a:spcBef>
              <a:spcAft>
                <a:spcPts val="0"/>
              </a:spcAft>
              <a:buSzPts val="1400"/>
              <a:buNone/>
            </a:pPr>
            <a:r>
              <a:rPr lang="ja-JP" altLang="en-US" sz="3000"/>
              <a:t>・研究の</a:t>
            </a:r>
            <a:r>
              <a:rPr lang="ja-JP" sz="3000"/>
              <a:t>目的</a:t>
            </a:r>
            <a:endParaRPr sz="3000" dirty="0"/>
          </a:p>
          <a:p>
            <a:pPr marL="0" lvl="0" indent="0" algn="l" rtl="0">
              <a:lnSpc>
                <a:spcPct val="90000"/>
              </a:lnSpc>
              <a:spcBef>
                <a:spcPts val="800"/>
              </a:spcBef>
              <a:spcAft>
                <a:spcPts val="0"/>
              </a:spcAft>
              <a:buSzPts val="1400"/>
              <a:buNone/>
            </a:pPr>
            <a:r>
              <a:rPr lang="ja-JP" sz="3000"/>
              <a:t>・測定方法</a:t>
            </a:r>
            <a:endParaRPr sz="3000" dirty="0"/>
          </a:p>
          <a:p>
            <a:pPr marL="0" lvl="0" indent="0" algn="l" rtl="0">
              <a:lnSpc>
                <a:spcPct val="90000"/>
              </a:lnSpc>
              <a:spcBef>
                <a:spcPts val="800"/>
              </a:spcBef>
              <a:spcAft>
                <a:spcPts val="0"/>
              </a:spcAft>
              <a:buSzPts val="1400"/>
              <a:buNone/>
            </a:pPr>
            <a:r>
              <a:rPr lang="ja-JP" sz="3000"/>
              <a:t>・結果・考察</a:t>
            </a:r>
            <a:endParaRPr sz="3000" dirty="0"/>
          </a:p>
          <a:p>
            <a:pPr marL="0" lvl="0" indent="0" algn="l" rtl="0">
              <a:lnSpc>
                <a:spcPct val="90000"/>
              </a:lnSpc>
              <a:spcBef>
                <a:spcPts val="800"/>
              </a:spcBef>
              <a:spcAft>
                <a:spcPts val="0"/>
              </a:spcAft>
              <a:buSzPts val="1400"/>
              <a:buNone/>
            </a:pPr>
            <a:r>
              <a:rPr lang="ja-JP" sz="3000"/>
              <a:t>・まとめ</a:t>
            </a:r>
            <a:endParaRPr sz="3000" dirty="0"/>
          </a:p>
        </p:txBody>
      </p:sp>
      <p:sp>
        <p:nvSpPr>
          <p:cNvPr id="428" name="Google Shape;428;g10dc9aff80f_0_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58</a:t>
            </a:fld>
            <a:endParaRPr/>
          </a:p>
        </p:txBody>
      </p:sp>
    </p:spTree>
    <p:extLst>
      <p:ext uri="{BB962C8B-B14F-4D97-AF65-F5344CB8AC3E}">
        <p14:creationId xmlns:p14="http://schemas.microsoft.com/office/powerpoint/2010/main" val="280068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g10dc9aff80f_0_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ja-JP"/>
              <a:t>研究の背景</a:t>
            </a:r>
            <a:endParaRPr dirty="0"/>
          </a:p>
        </p:txBody>
      </p:sp>
      <p:sp>
        <p:nvSpPr>
          <p:cNvPr id="436" name="Google Shape;436;g10dc9aff80f_0_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59</a:t>
            </a:fld>
            <a:endParaRPr dirty="0"/>
          </a:p>
        </p:txBody>
      </p:sp>
      <p:sp>
        <p:nvSpPr>
          <p:cNvPr id="439" name="Google Shape;439;g10dc9aff80f_0_14"/>
          <p:cNvSpPr/>
          <p:nvPr/>
        </p:nvSpPr>
        <p:spPr>
          <a:xfrm>
            <a:off x="4246650" y="3883200"/>
            <a:ext cx="650700" cy="273900"/>
          </a:xfrm>
          <a:prstGeom prst="down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g10dc9aff80f_0_14"/>
          <p:cNvSpPr txBox="1"/>
          <p:nvPr/>
        </p:nvSpPr>
        <p:spPr>
          <a:xfrm>
            <a:off x="1829700" y="4259375"/>
            <a:ext cx="54846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ja-JP" sz="2100" b="1" i="0" u="none" strike="noStrike" cap="none" dirty="0">
                <a:solidFill>
                  <a:srgbClr val="000000"/>
                </a:solidFill>
                <a:latin typeface="Arial"/>
                <a:ea typeface="Arial"/>
                <a:cs typeface="Arial"/>
                <a:sym typeface="Arial"/>
              </a:rPr>
              <a:t>参加者が負担するGas(手数料)の削減が必要</a:t>
            </a:r>
            <a:endParaRPr sz="21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7364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0dc9aff81a_0_20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altLang="en-US" dirty="0"/>
              <a:t>ブロックチェーンとは</a:t>
            </a:r>
            <a:r>
              <a:rPr lang="en-US" altLang="ja-JP" dirty="0"/>
              <a:t>-</a:t>
            </a:r>
            <a:r>
              <a:rPr lang="ja-JP" altLang="en-US" dirty="0"/>
              <a:t> </a:t>
            </a:r>
            <a:r>
              <a:rPr lang="ja-JP" dirty="0"/>
              <a:t>Gas費用</a:t>
            </a:r>
            <a:r>
              <a:rPr lang="ja-JP" altLang="en-US" dirty="0"/>
              <a:t>の算定</a:t>
            </a:r>
            <a:endParaRPr dirty="0"/>
          </a:p>
        </p:txBody>
      </p:sp>
      <p:sp>
        <p:nvSpPr>
          <p:cNvPr id="192" name="Google Shape;192;g10dc9aff81a_0_20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6</a:t>
            </a:fld>
            <a:endParaRPr/>
          </a:p>
        </p:txBody>
      </p:sp>
      <p:graphicFrame>
        <p:nvGraphicFramePr>
          <p:cNvPr id="193" name="Google Shape;193;g10dc9aff81a_0_207"/>
          <p:cNvGraphicFramePr/>
          <p:nvPr/>
        </p:nvGraphicFramePr>
        <p:xfrm>
          <a:off x="1406988" y="2095176"/>
          <a:ext cx="6430350" cy="1987500"/>
        </p:xfrm>
        <a:graphic>
          <a:graphicData uri="http://schemas.openxmlformats.org/drawingml/2006/table">
            <a:tbl>
              <a:tblPr firstRow="1" bandRow="1">
                <a:noFill/>
                <a:tableStyleId>{A0B2BD12-2574-4CA0-A7E6-6FDE8CBB8EDB}</a:tableStyleId>
              </a:tblPr>
              <a:tblGrid>
                <a:gridCol w="2143450">
                  <a:extLst>
                    <a:ext uri="{9D8B030D-6E8A-4147-A177-3AD203B41FA5}">
                      <a16:colId xmlns:a16="http://schemas.microsoft.com/office/drawing/2014/main" val="20000"/>
                    </a:ext>
                  </a:extLst>
                </a:gridCol>
                <a:gridCol w="2143450">
                  <a:extLst>
                    <a:ext uri="{9D8B030D-6E8A-4147-A177-3AD203B41FA5}">
                      <a16:colId xmlns:a16="http://schemas.microsoft.com/office/drawing/2014/main" val="20001"/>
                    </a:ext>
                  </a:extLst>
                </a:gridCol>
                <a:gridCol w="2143450">
                  <a:extLst>
                    <a:ext uri="{9D8B030D-6E8A-4147-A177-3AD203B41FA5}">
                      <a16:colId xmlns:a16="http://schemas.microsoft.com/office/drawing/2014/main" val="20002"/>
                    </a:ext>
                  </a:extLst>
                </a:gridCol>
              </a:tblGrid>
              <a:tr h="397500">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dirty="0"/>
                        <a:t>ステップ名</a:t>
                      </a:r>
                      <a:endParaRPr sz="1100" u="none" strike="noStrike" cap="none" dirty="0"/>
                    </a:p>
                  </a:txBody>
                  <a:tcPr marL="68600" marR="68600" marT="34300" marB="343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内容説明</a:t>
                      </a:r>
                      <a:endParaRPr sz="1100" u="none" strike="noStrike" cap="none"/>
                    </a:p>
                  </a:txBody>
                  <a:tcPr marL="68600" marR="68600" marT="34300" marB="343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Gas費用</a:t>
                      </a:r>
                      <a:endParaRPr sz="1100" u="none" strike="noStrike" cap="none"/>
                    </a:p>
                  </a:txBody>
                  <a:tcPr marL="68600" marR="68600" marT="34300" marB="343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97500">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dirty="0"/>
                        <a:t>STOP</a:t>
                      </a:r>
                      <a:endParaRPr sz="1400" u="none" strike="noStrike" cap="none" dirty="0"/>
                    </a:p>
                  </a:txBody>
                  <a:tcPr marL="68600" marR="68600" marT="34300" marB="343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実行の停止</a:t>
                      </a:r>
                      <a:endParaRPr sz="1100" u="none" strike="noStrike" cap="none"/>
                    </a:p>
                  </a:txBody>
                  <a:tcPr marL="68600" marR="68600" marT="34300" marB="343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0</a:t>
                      </a:r>
                      <a:endParaRPr sz="1400" u="none" strike="noStrike" cap="none"/>
                    </a:p>
                  </a:txBody>
                  <a:tcPr marL="68600" marR="68600" marT="34300" marB="343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97500">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dirty="0"/>
                        <a:t>ADD</a:t>
                      </a:r>
                      <a:endParaRPr sz="1400" u="none" strike="noStrike" cap="none" dirty="0"/>
                    </a:p>
                  </a:txBody>
                  <a:tcPr marL="68600" marR="68600" marT="34300" marB="343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加算</a:t>
                      </a:r>
                      <a:endParaRPr sz="1100" u="none" strike="noStrike" cap="none"/>
                    </a:p>
                  </a:txBody>
                  <a:tcPr marL="68600" marR="68600" marT="34300" marB="343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3</a:t>
                      </a:r>
                      <a:endParaRPr sz="1400" u="none" strike="noStrike" cap="none"/>
                    </a:p>
                  </a:txBody>
                  <a:tcPr marL="68600" marR="68600" marT="34300" marB="343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97500">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dirty="0"/>
                        <a:t>MUL</a:t>
                      </a:r>
                      <a:endParaRPr sz="1400" u="none" strike="noStrike" cap="none" dirty="0"/>
                    </a:p>
                  </a:txBody>
                  <a:tcPr marL="68600" marR="68600" marT="34300" marB="343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乗算</a:t>
                      </a:r>
                      <a:endParaRPr sz="1100" u="none" strike="noStrike" cap="none"/>
                    </a:p>
                  </a:txBody>
                  <a:tcPr marL="68600" marR="68600" marT="34300" marB="343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5</a:t>
                      </a:r>
                      <a:endParaRPr sz="1400" u="none" strike="noStrike" cap="none"/>
                    </a:p>
                  </a:txBody>
                  <a:tcPr marL="68600" marR="68600" marT="34300" marB="343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97500">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dirty="0"/>
                        <a:t>DUB</a:t>
                      </a:r>
                      <a:endParaRPr sz="1400" u="none" strike="noStrike" cap="none" dirty="0"/>
                    </a:p>
                  </a:txBody>
                  <a:tcPr marL="68600" marR="68600" marT="34300" marB="343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a:t>減算</a:t>
                      </a:r>
                      <a:endParaRPr sz="1100" u="none" strike="noStrike" cap="none"/>
                    </a:p>
                  </a:txBody>
                  <a:tcPr marL="68600" marR="68600" marT="34300" marB="343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400" u="none" strike="noStrike" cap="none" dirty="0"/>
                        <a:t>3</a:t>
                      </a:r>
                      <a:endParaRPr sz="1400" u="none" strike="noStrike" cap="none" dirty="0"/>
                    </a:p>
                  </a:txBody>
                  <a:tcPr marL="68600" marR="68600" marT="34300" marB="343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94" name="Google Shape;194;g10dc9aff81a_0_207"/>
          <p:cNvSpPr txBox="1"/>
          <p:nvPr/>
        </p:nvSpPr>
        <p:spPr>
          <a:xfrm>
            <a:off x="3185674" y="4563002"/>
            <a:ext cx="3420866" cy="346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1" i="0" u="none" strike="noStrike" cap="none" dirty="0">
                <a:solidFill>
                  <a:schemeClr val="dk1"/>
                </a:solidFill>
                <a:latin typeface="Arial"/>
                <a:ea typeface="Arial"/>
                <a:cs typeface="Arial"/>
                <a:sym typeface="Arial"/>
              </a:rPr>
              <a:t>3 Gasは何円相当の手数料？</a:t>
            </a:r>
            <a:endParaRPr sz="1800" b="1" i="0" u="none" strike="noStrike" cap="none" dirty="0">
              <a:solidFill>
                <a:schemeClr val="dk1"/>
              </a:solidFill>
              <a:latin typeface="Arial"/>
              <a:ea typeface="Arial"/>
              <a:cs typeface="Arial"/>
              <a:sym typeface="Arial"/>
            </a:endParaRPr>
          </a:p>
        </p:txBody>
      </p:sp>
      <p:sp>
        <p:nvSpPr>
          <p:cNvPr id="195" name="Google Shape;195;g10dc9aff81a_0_207"/>
          <p:cNvSpPr/>
          <p:nvPr/>
        </p:nvSpPr>
        <p:spPr>
          <a:xfrm>
            <a:off x="1592245" y="1106550"/>
            <a:ext cx="6151834" cy="751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10dc9aff81a_0_207"/>
          <p:cNvSpPr/>
          <p:nvPr/>
        </p:nvSpPr>
        <p:spPr>
          <a:xfrm rot="5400000">
            <a:off x="4449083" y="4143780"/>
            <a:ext cx="346200" cy="341700"/>
          </a:xfrm>
          <a:prstGeom prst="rightArrow">
            <a:avLst>
              <a:gd name="adj1" fmla="val 50000"/>
              <a:gd name="adj2" fmla="val 50000"/>
            </a:avLst>
          </a:prstGeom>
          <a:solidFill>
            <a:srgbClr val="7F7F7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7" name="Google Shape;197;g10dc9aff81a_0_207"/>
          <p:cNvSpPr txBox="1"/>
          <p:nvPr/>
        </p:nvSpPr>
        <p:spPr>
          <a:xfrm>
            <a:off x="1697610" y="1246285"/>
            <a:ext cx="6190845" cy="45394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2500" b="0" i="0" u="none" strike="noStrike" cap="none" dirty="0">
                <a:solidFill>
                  <a:schemeClr val="dk1"/>
                </a:solidFill>
                <a:latin typeface="Arial"/>
                <a:ea typeface="Arial"/>
                <a:cs typeface="Arial"/>
                <a:sym typeface="Arial"/>
              </a:rPr>
              <a:t>Gas</a:t>
            </a:r>
            <a:r>
              <a:rPr lang="ja-JP" altLang="en-US" sz="2500" dirty="0">
                <a:solidFill>
                  <a:schemeClr val="dk1"/>
                </a:solidFill>
              </a:rPr>
              <a:t>の総量 </a:t>
            </a:r>
            <a:r>
              <a:rPr lang="ja-JP" sz="2500" b="0" i="0" u="none" strike="noStrike" cap="none">
                <a:solidFill>
                  <a:schemeClr val="dk1"/>
                </a:solidFill>
                <a:latin typeface="Arial"/>
                <a:ea typeface="Arial"/>
                <a:cs typeface="Arial"/>
                <a:sym typeface="Arial"/>
              </a:rPr>
              <a:t>＝</a:t>
            </a:r>
            <a:r>
              <a:rPr lang="en-US" altLang="ja-JP" sz="2500" b="0" i="0" u="none" strike="noStrike" cap="none" dirty="0">
                <a:solidFill>
                  <a:schemeClr val="dk1"/>
                </a:solidFill>
                <a:latin typeface="Arial"/>
                <a:ea typeface="Arial"/>
                <a:cs typeface="Arial"/>
                <a:sym typeface="Arial"/>
              </a:rPr>
              <a:t> </a:t>
            </a:r>
            <a:r>
              <a:rPr lang="ja-JP" sz="2500" b="0" i="0" u="none" strike="noStrike" cap="none">
                <a:solidFill>
                  <a:schemeClr val="dk1"/>
                </a:solidFill>
                <a:latin typeface="Arial"/>
                <a:ea typeface="Arial"/>
                <a:cs typeface="Arial"/>
                <a:sym typeface="Arial"/>
              </a:rPr>
              <a:t>ステップ</a:t>
            </a:r>
            <a:r>
              <a:rPr lang="ja-JP" altLang="en-US" sz="2500" b="0" i="0" u="none" strike="noStrike" cap="none">
                <a:solidFill>
                  <a:schemeClr val="dk1"/>
                </a:solidFill>
                <a:latin typeface="Arial"/>
                <a:ea typeface="Arial"/>
                <a:cs typeface="Arial"/>
                <a:sym typeface="Arial"/>
              </a:rPr>
              <a:t>ごとの</a:t>
            </a:r>
            <a:r>
              <a:rPr lang="en-US" altLang="ja-JP" sz="2500" b="0" i="0" u="none" strike="noStrike" cap="none" dirty="0">
                <a:solidFill>
                  <a:schemeClr val="dk1"/>
                </a:solidFill>
                <a:latin typeface="Arial"/>
                <a:ea typeface="Arial"/>
                <a:cs typeface="Arial"/>
                <a:sym typeface="Arial"/>
              </a:rPr>
              <a:t>Gas</a:t>
            </a:r>
            <a:r>
              <a:rPr lang="ja-JP" sz="2500" b="0" i="0" u="none" strike="noStrike" cap="none">
                <a:solidFill>
                  <a:schemeClr val="dk1"/>
                </a:solidFill>
                <a:latin typeface="Arial"/>
                <a:ea typeface="Arial"/>
                <a:cs typeface="Arial"/>
                <a:sym typeface="Arial"/>
              </a:rPr>
              <a:t>の</a:t>
            </a:r>
            <a:r>
              <a:rPr lang="ja-JP" sz="2500" b="0" i="0" u="none" strike="noStrike" cap="none" dirty="0">
                <a:solidFill>
                  <a:schemeClr val="dk1"/>
                </a:solidFill>
                <a:latin typeface="Arial"/>
                <a:ea typeface="Arial"/>
                <a:cs typeface="Arial"/>
                <a:sym typeface="Arial"/>
              </a:rPr>
              <a:t>総和</a:t>
            </a:r>
            <a:endParaRPr sz="2500" b="0" i="0" u="none" strike="noStrike" cap="none" dirty="0">
              <a:solidFill>
                <a:schemeClr val="dk1"/>
              </a:solidFill>
              <a:latin typeface="Arial"/>
              <a:ea typeface="Arial"/>
              <a:cs typeface="Arial"/>
              <a:sym typeface="Arial"/>
            </a:endParaRPr>
          </a:p>
        </p:txBody>
      </p:sp>
      <p:sp>
        <p:nvSpPr>
          <p:cNvPr id="2" name="Rectangle: Rounded Corners 1">
            <a:extLst>
              <a:ext uri="{FF2B5EF4-FFF2-40B4-BE49-F238E27FC236}">
                <a16:creationId xmlns:a16="http://schemas.microsoft.com/office/drawing/2014/main" id="{CFA173BC-297F-44F7-BC6A-C08DE126BF5D}"/>
              </a:ext>
            </a:extLst>
          </p:cNvPr>
          <p:cNvSpPr/>
          <p:nvPr/>
        </p:nvSpPr>
        <p:spPr>
          <a:xfrm>
            <a:off x="1546167" y="2857500"/>
            <a:ext cx="6190845" cy="359525"/>
          </a:xfrm>
          <a:prstGeom prst="roundRect">
            <a:avLst/>
          </a:prstGeom>
          <a:solidFill>
            <a:schemeClr val="accent5">
              <a:lumMod val="60000"/>
              <a:lumOff val="40000"/>
              <a:alpha val="22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g10dc9aff80f_0_2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Font typeface="Arial"/>
              <a:buNone/>
            </a:pPr>
            <a:r>
              <a:rPr lang="ja-JP"/>
              <a:t>研究の目的</a:t>
            </a:r>
            <a:endParaRPr dirty="0"/>
          </a:p>
        </p:txBody>
      </p:sp>
      <p:sp>
        <p:nvSpPr>
          <p:cNvPr id="448" name="Google Shape;448;g10dc9aff80f_0_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60</a:t>
            </a:fld>
            <a:endParaRPr/>
          </a:p>
        </p:txBody>
      </p:sp>
      <p:sp>
        <p:nvSpPr>
          <p:cNvPr id="451" name="Google Shape;451;g10dc9aff80f_0_25"/>
          <p:cNvSpPr txBox="1"/>
          <p:nvPr/>
        </p:nvSpPr>
        <p:spPr>
          <a:xfrm>
            <a:off x="535350" y="3264550"/>
            <a:ext cx="3757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g10dc9aff80f_0_25"/>
          <p:cNvSpPr/>
          <p:nvPr/>
        </p:nvSpPr>
        <p:spPr>
          <a:xfrm>
            <a:off x="311750" y="1705600"/>
            <a:ext cx="3901200" cy="2167728"/>
          </a:xfrm>
          <a:prstGeom prst="roundRect">
            <a:avLst>
              <a:gd name="adj" fmla="val 3918"/>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endParaRPr sz="17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r>
              <a:rPr lang="ja-JP" sz="1700" b="1" i="0" u="none" strike="noStrike" cap="none" dirty="0">
                <a:solidFill>
                  <a:srgbClr val="000000"/>
                </a:solidFill>
                <a:latin typeface="Arial"/>
                <a:ea typeface="Arial"/>
                <a:cs typeface="Arial"/>
                <a:sym typeface="Arial"/>
              </a:rPr>
              <a:t>①既存参加者同士のマッチング</a:t>
            </a:r>
            <a:endParaRPr sz="17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r>
              <a:rPr lang="ja-JP" sz="1700" b="1" i="0" u="none" strike="noStrike" cap="none" dirty="0">
                <a:solidFill>
                  <a:srgbClr val="000000"/>
                </a:solidFill>
                <a:latin typeface="Arial"/>
                <a:ea typeface="Arial"/>
                <a:cs typeface="Arial"/>
                <a:sym typeface="Arial"/>
              </a:rPr>
              <a:t>②</a:t>
            </a:r>
            <a:r>
              <a:rPr lang="ja-JP" sz="1600" b="1" i="0" u="none" strike="noStrike" cap="none" dirty="0">
                <a:solidFill>
                  <a:srgbClr val="000000"/>
                </a:solidFill>
                <a:latin typeface="Arial"/>
                <a:ea typeface="Arial"/>
                <a:cs typeface="Arial"/>
                <a:sym typeface="Arial"/>
              </a:rPr>
              <a:t>既存参加者-新規参加者のマッチング</a:t>
            </a: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000000"/>
              </a:solidFill>
              <a:latin typeface="Arial"/>
              <a:ea typeface="Arial"/>
              <a:cs typeface="Arial"/>
              <a:sym typeface="Arial"/>
            </a:endParaRPr>
          </a:p>
        </p:txBody>
      </p:sp>
      <p:sp>
        <p:nvSpPr>
          <p:cNvPr id="453" name="Google Shape;453;g10dc9aff80f_0_25"/>
          <p:cNvSpPr/>
          <p:nvPr/>
        </p:nvSpPr>
        <p:spPr>
          <a:xfrm>
            <a:off x="2073350" y="2428071"/>
            <a:ext cx="378000" cy="724429"/>
          </a:xfrm>
          <a:prstGeom prst="upDownArrow">
            <a:avLst>
              <a:gd name="adj1" fmla="val 50000"/>
              <a:gd name="adj2" fmla="val 50000"/>
            </a:avLst>
          </a:prstGeom>
          <a:solidFill>
            <a:schemeClr val="tx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g10dc9aff80f_0_25"/>
          <p:cNvSpPr/>
          <p:nvPr/>
        </p:nvSpPr>
        <p:spPr>
          <a:xfrm rot="16200000">
            <a:off x="4185619" y="2652141"/>
            <a:ext cx="650696" cy="349317"/>
          </a:xfrm>
          <a:prstGeom prst="down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TextBox 34">
            <a:extLst>
              <a:ext uri="{FF2B5EF4-FFF2-40B4-BE49-F238E27FC236}">
                <a16:creationId xmlns:a16="http://schemas.microsoft.com/office/drawing/2014/main" id="{6D7D13E4-EE66-492F-AEE3-2F48516ADCE7}"/>
              </a:ext>
            </a:extLst>
          </p:cNvPr>
          <p:cNvSpPr txBox="1"/>
          <p:nvPr/>
        </p:nvSpPr>
        <p:spPr>
          <a:xfrm>
            <a:off x="93891" y="3772389"/>
            <a:ext cx="4572000" cy="1384995"/>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700"/>
              <a:buFont typeface="Arial"/>
              <a:buNone/>
            </a:pPr>
            <a:r>
              <a:rPr lang="en-US" altLang="ja-JP" sz="1400" b="1" i="0" u="none" strike="noStrike" cap="none" dirty="0">
                <a:solidFill>
                  <a:srgbClr val="000000"/>
                </a:solidFill>
                <a:latin typeface="Arial"/>
                <a:ea typeface="Arial"/>
                <a:cs typeface="Arial"/>
                <a:sym typeface="Arial"/>
              </a:rPr>
              <a:t>Open</a:t>
            </a:r>
            <a:r>
              <a:rPr lang="ja-JP" altLang="en-US" b="1" dirty="0"/>
              <a:t>：</a:t>
            </a:r>
            <a:endParaRPr lang="en-US" altLang="ja-JP" b="1" dirty="0"/>
          </a:p>
          <a:p>
            <a:pPr marL="342900" marR="0" lvl="0" indent="-342900" algn="ctr" rtl="0">
              <a:lnSpc>
                <a:spcPct val="100000"/>
              </a:lnSpc>
              <a:spcBef>
                <a:spcPts val="0"/>
              </a:spcBef>
              <a:spcAft>
                <a:spcPts val="0"/>
              </a:spcAft>
              <a:buClr>
                <a:srgbClr val="000000"/>
              </a:buClr>
              <a:buSzPts val="1700"/>
              <a:buFont typeface="Arial"/>
              <a:buAutoNum type="arabicPeriod"/>
            </a:pPr>
            <a:r>
              <a:rPr lang="ja-JP" altLang="en-US" sz="1400" b="1" i="0" u="none" strike="noStrike" cap="none" dirty="0">
                <a:solidFill>
                  <a:srgbClr val="000000"/>
                </a:solidFill>
                <a:latin typeface="Arial"/>
                <a:ea typeface="Arial"/>
                <a:cs typeface="Arial"/>
                <a:sym typeface="Arial"/>
              </a:rPr>
              <a:t>スマートコントラクトの外部からのデプロイにかかる</a:t>
            </a:r>
            <a:r>
              <a:rPr lang="en-US" altLang="ja-JP" sz="1400" b="1" i="0" u="none" strike="noStrike" cap="none" dirty="0">
                <a:solidFill>
                  <a:srgbClr val="000000"/>
                </a:solidFill>
                <a:latin typeface="Arial"/>
                <a:ea typeface="Arial"/>
                <a:cs typeface="Arial"/>
                <a:sym typeface="Arial"/>
              </a:rPr>
              <a:t>Gas</a:t>
            </a:r>
            <a:r>
              <a:rPr lang="ja-JP" altLang="en-US" sz="1400" b="1" i="0" u="none" strike="noStrike" cap="none" dirty="0">
                <a:solidFill>
                  <a:srgbClr val="000000"/>
                </a:solidFill>
                <a:latin typeface="Arial"/>
                <a:ea typeface="Arial"/>
                <a:cs typeface="Arial"/>
                <a:sym typeface="Arial"/>
              </a:rPr>
              <a:t>が多くなる。ただし、参加者は集まりやすい</a:t>
            </a:r>
            <a:endParaRPr lang="en-US" altLang="ja-JP" sz="1400" b="1" i="0" u="none" strike="noStrike" cap="none" dirty="0">
              <a:solidFill>
                <a:srgbClr val="000000"/>
              </a:solidFill>
              <a:latin typeface="Arial"/>
              <a:ea typeface="Arial"/>
              <a:cs typeface="Arial"/>
              <a:sym typeface="Arial"/>
            </a:endParaRPr>
          </a:p>
          <a:p>
            <a:pPr marL="342900" marR="0" lvl="0" indent="-342900" algn="ctr" rtl="0">
              <a:lnSpc>
                <a:spcPct val="100000"/>
              </a:lnSpc>
              <a:spcBef>
                <a:spcPts val="0"/>
              </a:spcBef>
              <a:spcAft>
                <a:spcPts val="0"/>
              </a:spcAft>
              <a:buClr>
                <a:srgbClr val="000000"/>
              </a:buClr>
              <a:buSzPts val="1700"/>
              <a:buFont typeface="Arial"/>
              <a:buAutoNum type="arabicPeriod"/>
            </a:pPr>
            <a:r>
              <a:rPr lang="en-US" altLang="ja-JP" b="1" dirty="0"/>
              <a:t>Close:</a:t>
            </a:r>
            <a:r>
              <a:rPr lang="ja-JP" altLang="en-US" b="1" dirty="0"/>
              <a:t>一度デプロイすれば、それ以降</a:t>
            </a:r>
            <a:r>
              <a:rPr lang="en-US" altLang="ja-JP" b="1" dirty="0"/>
              <a:t>Gas</a:t>
            </a:r>
            <a:r>
              <a:rPr lang="ja-JP" altLang="en-US" b="1" dirty="0"/>
              <a:t>はかからないが、参加者が集まりづらい</a:t>
            </a:r>
            <a:endParaRPr lang="ja-JP" altLang="en-US" sz="1400" b="1" i="0" u="none" strike="noStrike" cap="none" dirty="0">
              <a:solidFill>
                <a:srgbClr val="000000"/>
              </a:solidFill>
              <a:latin typeface="Arial"/>
              <a:ea typeface="Arial"/>
              <a:cs typeface="Arial"/>
              <a:sym typeface="Arial"/>
            </a:endParaRPr>
          </a:p>
        </p:txBody>
      </p:sp>
      <p:sp>
        <p:nvSpPr>
          <p:cNvPr id="36" name="角丸四角形 13">
            <a:extLst>
              <a:ext uri="{FF2B5EF4-FFF2-40B4-BE49-F238E27FC236}">
                <a16:creationId xmlns:a16="http://schemas.microsoft.com/office/drawing/2014/main" id="{BE6247C0-A328-431D-9271-DEEAF04C5BA2}"/>
              </a:ext>
            </a:extLst>
          </p:cNvPr>
          <p:cNvSpPr/>
          <p:nvPr/>
        </p:nvSpPr>
        <p:spPr>
          <a:xfrm>
            <a:off x="6136299" y="590378"/>
            <a:ext cx="2116667" cy="4252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a:t>スマートコントラクト</a:t>
            </a:r>
          </a:p>
        </p:txBody>
      </p:sp>
      <p:sp>
        <p:nvSpPr>
          <p:cNvPr id="37" name="テキスト ボックス 39">
            <a:extLst>
              <a:ext uri="{FF2B5EF4-FFF2-40B4-BE49-F238E27FC236}">
                <a16:creationId xmlns:a16="http://schemas.microsoft.com/office/drawing/2014/main" id="{58F3BB84-3345-402B-B850-C380C626BC7A}"/>
              </a:ext>
            </a:extLst>
          </p:cNvPr>
          <p:cNvSpPr txBox="1"/>
          <p:nvPr/>
        </p:nvSpPr>
        <p:spPr>
          <a:xfrm>
            <a:off x="3166478" y="2154181"/>
            <a:ext cx="1127746" cy="307777"/>
          </a:xfrm>
          <a:prstGeom prst="rect">
            <a:avLst/>
          </a:prstGeom>
          <a:noFill/>
          <a:ln>
            <a:solidFill>
              <a:schemeClr val="dk1"/>
            </a:solidFill>
          </a:ln>
        </p:spPr>
        <p:txBody>
          <a:bodyPr wrap="square">
            <a:spAutoFit/>
          </a:bodyPr>
          <a:lstStyle/>
          <a:p>
            <a:pPr algn="ctr"/>
            <a:r>
              <a:rPr lang="ja-JP" altLang="en-US"/>
              <a:t>新規</a:t>
            </a:r>
            <a:r>
              <a:rPr lang="ja-JP" altLang="ja-JP"/>
              <a:t>買い手</a:t>
            </a:r>
            <a:endParaRPr lang="ja-JP" altLang="en-US"/>
          </a:p>
        </p:txBody>
      </p:sp>
      <p:sp>
        <p:nvSpPr>
          <p:cNvPr id="38" name="テキスト ボックス 41">
            <a:extLst>
              <a:ext uri="{FF2B5EF4-FFF2-40B4-BE49-F238E27FC236}">
                <a16:creationId xmlns:a16="http://schemas.microsoft.com/office/drawing/2014/main" id="{69AAFBCA-430C-4577-AECA-1BC9233E8BBA}"/>
              </a:ext>
            </a:extLst>
          </p:cNvPr>
          <p:cNvSpPr txBox="1"/>
          <p:nvPr/>
        </p:nvSpPr>
        <p:spPr>
          <a:xfrm>
            <a:off x="3175944" y="744810"/>
            <a:ext cx="1127745" cy="307777"/>
          </a:xfrm>
          <a:prstGeom prst="rect">
            <a:avLst/>
          </a:prstGeom>
          <a:noFill/>
          <a:ln>
            <a:solidFill>
              <a:schemeClr val="dk1"/>
            </a:solidFill>
          </a:ln>
        </p:spPr>
        <p:txBody>
          <a:bodyPr wrap="square">
            <a:spAutoFit/>
          </a:bodyPr>
          <a:lstStyle/>
          <a:p>
            <a:pPr algn="ctr"/>
            <a:r>
              <a:rPr lang="ja-JP" altLang="en-US"/>
              <a:t>新規売り</a:t>
            </a:r>
            <a:r>
              <a:rPr lang="ja-JP" altLang="ja-JP"/>
              <a:t>手</a:t>
            </a:r>
            <a:endParaRPr lang="ja-JP" altLang="en-US"/>
          </a:p>
        </p:txBody>
      </p:sp>
      <p:cxnSp>
        <p:nvCxnSpPr>
          <p:cNvPr id="39" name="直線コネクタ 46">
            <a:extLst>
              <a:ext uri="{FF2B5EF4-FFF2-40B4-BE49-F238E27FC236}">
                <a16:creationId xmlns:a16="http://schemas.microsoft.com/office/drawing/2014/main" id="{29E36BC5-3CEB-4AD5-9080-71A6A4FB98E0}"/>
              </a:ext>
            </a:extLst>
          </p:cNvPr>
          <p:cNvCxnSpPr>
            <a:cxnSpLocks/>
          </p:cNvCxnSpPr>
          <p:nvPr/>
        </p:nvCxnSpPr>
        <p:spPr>
          <a:xfrm flipV="1">
            <a:off x="4294226" y="2308070"/>
            <a:ext cx="318602" cy="1812"/>
          </a:xfrm>
          <a:prstGeom prst="line">
            <a:avLst/>
          </a:prstGeom>
        </p:spPr>
        <p:style>
          <a:lnRef idx="1">
            <a:schemeClr val="dk1"/>
          </a:lnRef>
          <a:fillRef idx="0">
            <a:schemeClr val="dk1"/>
          </a:fillRef>
          <a:effectRef idx="0">
            <a:schemeClr val="dk1"/>
          </a:effectRef>
          <a:fontRef idx="minor">
            <a:schemeClr val="tx1"/>
          </a:fontRef>
        </p:style>
      </p:cxnSp>
      <p:cxnSp>
        <p:nvCxnSpPr>
          <p:cNvPr id="40" name="カギ線コネクタ 48">
            <a:extLst>
              <a:ext uri="{FF2B5EF4-FFF2-40B4-BE49-F238E27FC236}">
                <a16:creationId xmlns:a16="http://schemas.microsoft.com/office/drawing/2014/main" id="{A13AF532-349A-4951-91D0-A39CBDDC0E67}"/>
              </a:ext>
            </a:extLst>
          </p:cNvPr>
          <p:cNvCxnSpPr>
            <a:cxnSpLocks/>
          </p:cNvCxnSpPr>
          <p:nvPr/>
        </p:nvCxnSpPr>
        <p:spPr>
          <a:xfrm>
            <a:off x="4294225" y="882220"/>
            <a:ext cx="318603" cy="142585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矢印コネクタ 55">
            <a:extLst>
              <a:ext uri="{FF2B5EF4-FFF2-40B4-BE49-F238E27FC236}">
                <a16:creationId xmlns:a16="http://schemas.microsoft.com/office/drawing/2014/main" id="{313CF0A3-7A59-4F6E-8FCD-735470C60807}"/>
              </a:ext>
            </a:extLst>
          </p:cNvPr>
          <p:cNvCxnSpPr>
            <a:cxnSpLocks/>
          </p:cNvCxnSpPr>
          <p:nvPr/>
        </p:nvCxnSpPr>
        <p:spPr>
          <a:xfrm>
            <a:off x="4611288" y="1601077"/>
            <a:ext cx="2039326" cy="7053"/>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5" name="正方形/長方形 67">
            <a:extLst>
              <a:ext uri="{FF2B5EF4-FFF2-40B4-BE49-F238E27FC236}">
                <a16:creationId xmlns:a16="http://schemas.microsoft.com/office/drawing/2014/main" id="{5E89E1D5-9166-4791-8443-9778733678BF}"/>
              </a:ext>
            </a:extLst>
          </p:cNvPr>
          <p:cNvSpPr/>
          <p:nvPr/>
        </p:nvSpPr>
        <p:spPr>
          <a:xfrm>
            <a:off x="6729495" y="1438556"/>
            <a:ext cx="1021278" cy="33914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約定取引</a:t>
            </a:r>
          </a:p>
        </p:txBody>
      </p:sp>
      <p:cxnSp>
        <p:nvCxnSpPr>
          <p:cNvPr id="46" name="直線矢印コネクタ 69">
            <a:extLst>
              <a:ext uri="{FF2B5EF4-FFF2-40B4-BE49-F238E27FC236}">
                <a16:creationId xmlns:a16="http://schemas.microsoft.com/office/drawing/2014/main" id="{CB8138F6-63A4-4907-813F-3363E730C398}"/>
              </a:ext>
            </a:extLst>
          </p:cNvPr>
          <p:cNvCxnSpPr>
            <a:cxnSpLocks/>
            <a:endCxn id="45" idx="1"/>
          </p:cNvCxnSpPr>
          <p:nvPr/>
        </p:nvCxnSpPr>
        <p:spPr>
          <a:xfrm>
            <a:off x="6571734" y="1608130"/>
            <a:ext cx="1577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コネクタ 84">
            <a:extLst>
              <a:ext uri="{FF2B5EF4-FFF2-40B4-BE49-F238E27FC236}">
                <a16:creationId xmlns:a16="http://schemas.microsoft.com/office/drawing/2014/main" id="{3C829F18-EF9F-441B-A8F9-905B2E3DADDB}"/>
              </a:ext>
            </a:extLst>
          </p:cNvPr>
          <p:cNvCxnSpPr>
            <a:stCxn id="36" idx="1"/>
          </p:cNvCxnSpPr>
          <p:nvPr/>
        </p:nvCxnSpPr>
        <p:spPr>
          <a:xfrm flipH="1" flipV="1">
            <a:off x="5084373" y="803022"/>
            <a:ext cx="1051926" cy="1"/>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88">
            <a:extLst>
              <a:ext uri="{FF2B5EF4-FFF2-40B4-BE49-F238E27FC236}">
                <a16:creationId xmlns:a16="http://schemas.microsoft.com/office/drawing/2014/main" id="{12D97E75-DDD1-43BB-B0DB-B6021D8204D0}"/>
              </a:ext>
            </a:extLst>
          </p:cNvPr>
          <p:cNvCxnSpPr>
            <a:cxnSpLocks/>
          </p:cNvCxnSpPr>
          <p:nvPr/>
        </p:nvCxnSpPr>
        <p:spPr>
          <a:xfrm>
            <a:off x="5084373" y="803022"/>
            <a:ext cx="546578" cy="2234952"/>
          </a:xfrm>
          <a:prstGeom prst="line">
            <a:avLst/>
          </a:prstGeom>
        </p:spPr>
        <p:style>
          <a:lnRef idx="1">
            <a:schemeClr val="dk1"/>
          </a:lnRef>
          <a:fillRef idx="0">
            <a:schemeClr val="dk1"/>
          </a:fillRef>
          <a:effectRef idx="0">
            <a:schemeClr val="dk1"/>
          </a:effectRef>
          <a:fontRef idx="minor">
            <a:schemeClr val="tx1"/>
          </a:fontRef>
        </p:style>
      </p:cxnSp>
      <p:cxnSp>
        <p:nvCxnSpPr>
          <p:cNvPr id="49" name="直線コネクタ 90">
            <a:extLst>
              <a:ext uri="{FF2B5EF4-FFF2-40B4-BE49-F238E27FC236}">
                <a16:creationId xmlns:a16="http://schemas.microsoft.com/office/drawing/2014/main" id="{78639E4C-F290-4D32-AC45-ADAF10618D73}"/>
              </a:ext>
            </a:extLst>
          </p:cNvPr>
          <p:cNvCxnSpPr>
            <a:cxnSpLocks/>
          </p:cNvCxnSpPr>
          <p:nvPr/>
        </p:nvCxnSpPr>
        <p:spPr>
          <a:xfrm flipV="1">
            <a:off x="5084373" y="2826396"/>
            <a:ext cx="4365633" cy="23751"/>
          </a:xfrm>
          <a:prstGeom prst="line">
            <a:avLst/>
          </a:prstGeom>
        </p:spPr>
        <p:style>
          <a:lnRef idx="1">
            <a:schemeClr val="dk1"/>
          </a:lnRef>
          <a:fillRef idx="0">
            <a:schemeClr val="dk1"/>
          </a:fillRef>
          <a:effectRef idx="0">
            <a:schemeClr val="dk1"/>
          </a:effectRef>
          <a:fontRef idx="minor">
            <a:schemeClr val="tx1"/>
          </a:fontRef>
        </p:style>
      </p:cxnSp>
      <p:cxnSp>
        <p:nvCxnSpPr>
          <p:cNvPr id="50" name="カギ線コネクタ 93">
            <a:extLst>
              <a:ext uri="{FF2B5EF4-FFF2-40B4-BE49-F238E27FC236}">
                <a16:creationId xmlns:a16="http://schemas.microsoft.com/office/drawing/2014/main" id="{EB267667-9F5F-4730-A5E2-C39E2852FA2E}"/>
              </a:ext>
            </a:extLst>
          </p:cNvPr>
          <p:cNvCxnSpPr>
            <a:cxnSpLocks/>
            <a:stCxn id="36" idx="3"/>
          </p:cNvCxnSpPr>
          <p:nvPr/>
        </p:nvCxnSpPr>
        <p:spPr>
          <a:xfrm>
            <a:off x="8252966" y="803023"/>
            <a:ext cx="1197040" cy="2023373"/>
          </a:xfrm>
          <a:prstGeom prst="bentConnector2">
            <a:avLst/>
          </a:prstGeom>
        </p:spPr>
        <p:style>
          <a:lnRef idx="1">
            <a:schemeClr val="dk1"/>
          </a:lnRef>
          <a:fillRef idx="0">
            <a:schemeClr val="dk1"/>
          </a:fillRef>
          <a:effectRef idx="0">
            <a:schemeClr val="dk1"/>
          </a:effectRef>
          <a:fontRef idx="minor">
            <a:schemeClr val="tx1"/>
          </a:fontRef>
        </p:style>
      </p:cxnSp>
      <p:sp>
        <p:nvSpPr>
          <p:cNvPr id="51" name="テキスト ボックス 96">
            <a:extLst>
              <a:ext uri="{FF2B5EF4-FFF2-40B4-BE49-F238E27FC236}">
                <a16:creationId xmlns:a16="http://schemas.microsoft.com/office/drawing/2014/main" id="{56CF09D3-24E6-4475-B805-62677E91517F}"/>
              </a:ext>
            </a:extLst>
          </p:cNvPr>
          <p:cNvSpPr txBox="1"/>
          <p:nvPr/>
        </p:nvSpPr>
        <p:spPr>
          <a:xfrm>
            <a:off x="5907253" y="2402952"/>
            <a:ext cx="1197040" cy="307777"/>
          </a:xfrm>
          <a:prstGeom prst="rect">
            <a:avLst/>
          </a:prstGeom>
          <a:noFill/>
          <a:ln>
            <a:solidFill>
              <a:schemeClr val="dk1"/>
            </a:solidFill>
          </a:ln>
        </p:spPr>
        <p:txBody>
          <a:bodyPr wrap="square">
            <a:spAutoFit/>
          </a:bodyPr>
          <a:lstStyle/>
          <a:p>
            <a:pPr algn="ctr"/>
            <a:r>
              <a:rPr lang="ja-JP" altLang="en-US"/>
              <a:t>既存売り</a:t>
            </a:r>
            <a:r>
              <a:rPr lang="ja-JP" altLang="ja-JP"/>
              <a:t>手</a:t>
            </a:r>
            <a:endParaRPr lang="ja-JP" altLang="en-US"/>
          </a:p>
        </p:txBody>
      </p:sp>
      <p:sp>
        <p:nvSpPr>
          <p:cNvPr id="52" name="テキスト ボックス 97">
            <a:extLst>
              <a:ext uri="{FF2B5EF4-FFF2-40B4-BE49-F238E27FC236}">
                <a16:creationId xmlns:a16="http://schemas.microsoft.com/office/drawing/2014/main" id="{447C2AB6-07B5-409A-BCA9-6A4E19C8702B}"/>
              </a:ext>
            </a:extLst>
          </p:cNvPr>
          <p:cNvSpPr txBox="1"/>
          <p:nvPr/>
        </p:nvSpPr>
        <p:spPr>
          <a:xfrm>
            <a:off x="7467418" y="2354863"/>
            <a:ext cx="1197040" cy="307777"/>
          </a:xfrm>
          <a:prstGeom prst="rect">
            <a:avLst/>
          </a:prstGeom>
          <a:noFill/>
          <a:ln>
            <a:solidFill>
              <a:schemeClr val="dk1"/>
            </a:solidFill>
          </a:ln>
        </p:spPr>
        <p:txBody>
          <a:bodyPr wrap="square">
            <a:spAutoFit/>
          </a:bodyPr>
          <a:lstStyle/>
          <a:p>
            <a:pPr algn="ctr"/>
            <a:r>
              <a:rPr lang="ja-JP" altLang="en-US"/>
              <a:t>既存買い手</a:t>
            </a:r>
          </a:p>
        </p:txBody>
      </p:sp>
      <p:cxnSp>
        <p:nvCxnSpPr>
          <p:cNvPr id="53" name="直線矢印コネクタ 105">
            <a:extLst>
              <a:ext uri="{FF2B5EF4-FFF2-40B4-BE49-F238E27FC236}">
                <a16:creationId xmlns:a16="http://schemas.microsoft.com/office/drawing/2014/main" id="{59E5598D-6CAF-4D22-A534-770B822DD6C2}"/>
              </a:ext>
            </a:extLst>
          </p:cNvPr>
          <p:cNvCxnSpPr>
            <a:cxnSpLocks/>
          </p:cNvCxnSpPr>
          <p:nvPr/>
        </p:nvCxnSpPr>
        <p:spPr>
          <a:xfrm flipH="1" flipV="1">
            <a:off x="7150608" y="1775144"/>
            <a:ext cx="2052" cy="638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カギ線コネクタ 109">
            <a:extLst>
              <a:ext uri="{FF2B5EF4-FFF2-40B4-BE49-F238E27FC236}">
                <a16:creationId xmlns:a16="http://schemas.microsoft.com/office/drawing/2014/main" id="{5579889F-E1C1-4F3F-B326-B9464C422AB5}"/>
              </a:ext>
            </a:extLst>
          </p:cNvPr>
          <p:cNvCxnSpPr>
            <a:stCxn id="52" idx="0"/>
          </p:cNvCxnSpPr>
          <p:nvPr/>
        </p:nvCxnSpPr>
        <p:spPr>
          <a:xfrm rot="16200000" flipV="1">
            <a:off x="7264935" y="1553859"/>
            <a:ext cx="250857" cy="1351151"/>
          </a:xfrm>
          <a:prstGeom prst="bentConnector2">
            <a:avLst/>
          </a:prstGeom>
        </p:spPr>
        <p:style>
          <a:lnRef idx="1">
            <a:schemeClr val="dk1"/>
          </a:lnRef>
          <a:fillRef idx="0">
            <a:schemeClr val="dk1"/>
          </a:fillRef>
          <a:effectRef idx="0">
            <a:schemeClr val="dk1"/>
          </a:effectRef>
          <a:fontRef idx="minor">
            <a:schemeClr val="tx1"/>
          </a:fontRef>
        </p:style>
      </p:cxnSp>
      <p:sp>
        <p:nvSpPr>
          <p:cNvPr id="57" name="円/楕円 124">
            <a:extLst>
              <a:ext uri="{FF2B5EF4-FFF2-40B4-BE49-F238E27FC236}">
                <a16:creationId xmlns:a16="http://schemas.microsoft.com/office/drawing/2014/main" id="{89A4A33B-EEDD-49D0-8C28-E50392E04C13}"/>
              </a:ext>
            </a:extLst>
          </p:cNvPr>
          <p:cNvSpPr/>
          <p:nvPr/>
        </p:nvSpPr>
        <p:spPr>
          <a:xfrm>
            <a:off x="3027178" y="-70924"/>
            <a:ext cx="1431264" cy="336332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22730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1A3207-40ED-EA4F-A119-8CAE50BA7982}"/>
              </a:ext>
            </a:extLst>
          </p:cNvPr>
          <p:cNvSpPr>
            <a:spLocks noGrp="1"/>
          </p:cNvSpPr>
          <p:nvPr>
            <p:ph type="title"/>
          </p:nvPr>
        </p:nvSpPr>
        <p:spPr/>
        <p:txBody>
          <a:bodyPr/>
          <a:lstStyle/>
          <a:p>
            <a:r>
              <a:rPr kumimoji="1" lang="ja-JP" altLang="en-US"/>
              <a:t>研究の目的</a:t>
            </a:r>
          </a:p>
        </p:txBody>
      </p:sp>
      <p:sp>
        <p:nvSpPr>
          <p:cNvPr id="4" name="スライド番号プレースホルダー 3">
            <a:extLst>
              <a:ext uri="{FF2B5EF4-FFF2-40B4-BE49-F238E27FC236}">
                <a16:creationId xmlns:a16="http://schemas.microsoft.com/office/drawing/2014/main" id="{59F4CBAC-9EAD-0248-AA8B-19CAFA0C3B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61</a:t>
            </a:fld>
            <a:endParaRPr lang="ja-JP" altLang="en-US"/>
          </a:p>
        </p:txBody>
      </p:sp>
      <p:sp>
        <p:nvSpPr>
          <p:cNvPr id="7" name="テキスト ボックス 6">
            <a:extLst>
              <a:ext uri="{FF2B5EF4-FFF2-40B4-BE49-F238E27FC236}">
                <a16:creationId xmlns:a16="http://schemas.microsoft.com/office/drawing/2014/main" id="{1618C0F0-D252-A545-AEB6-E1D6A1628DE9}"/>
              </a:ext>
            </a:extLst>
          </p:cNvPr>
          <p:cNvSpPr txBox="1"/>
          <p:nvPr/>
        </p:nvSpPr>
        <p:spPr>
          <a:xfrm>
            <a:off x="819397" y="1398673"/>
            <a:ext cx="7695953" cy="1323439"/>
          </a:xfrm>
          <a:prstGeom prst="rect">
            <a:avLst/>
          </a:prstGeom>
          <a:noFill/>
        </p:spPr>
        <p:txBody>
          <a:bodyPr wrap="square" rtlCol="0">
            <a:spAutoFit/>
          </a:bodyPr>
          <a:lstStyle/>
          <a:p>
            <a:r>
              <a:rPr kumimoji="1" lang="ja-JP" altLang="en-US" sz="2000" dirty="0"/>
              <a:t>問題：</a:t>
            </a:r>
            <a:endParaRPr kumimoji="1" lang="en-US" altLang="ja-JP" sz="2000" dirty="0"/>
          </a:p>
          <a:p>
            <a:r>
              <a:rPr kumimoji="1" lang="ja-JP" altLang="en-US" sz="2000" dirty="0"/>
              <a:t>ジレンマ：　</a:t>
            </a:r>
            <a:endParaRPr kumimoji="1" lang="en-US" altLang="ja-JP" sz="2000" dirty="0"/>
          </a:p>
          <a:p>
            <a:r>
              <a:rPr kumimoji="1" lang="ja-JP" altLang="en-US" sz="2000" dirty="0"/>
              <a:t>　</a:t>
            </a:r>
            <a:r>
              <a:rPr kumimoji="1" lang="en-US" altLang="ja-JP" sz="2000" dirty="0"/>
              <a:t>Good</a:t>
            </a:r>
            <a:r>
              <a:rPr kumimoji="1" lang="ja-JP" altLang="en-US" sz="2000" dirty="0"/>
              <a:t>！　</a:t>
            </a:r>
            <a:r>
              <a:rPr kumimoji="1" lang="en-US" altLang="ja-JP" sz="2000" dirty="0"/>
              <a:t>Open</a:t>
            </a:r>
            <a:r>
              <a:rPr kumimoji="1" lang="ja-JP" altLang="en-US" sz="2000" dirty="0"/>
              <a:t>の市場で参加を多く募りたい（出入り自由）</a:t>
            </a:r>
            <a:endParaRPr kumimoji="1" lang="en-US" altLang="ja-JP" sz="2000" dirty="0"/>
          </a:p>
          <a:p>
            <a:r>
              <a:rPr kumimoji="1" lang="ja-JP" altLang="en-US" sz="2000" dirty="0"/>
              <a:t>　</a:t>
            </a:r>
            <a:r>
              <a:rPr kumimoji="1" lang="en-US" altLang="ja-JP" sz="2000" dirty="0"/>
              <a:t>Bad</a:t>
            </a:r>
            <a:r>
              <a:rPr kumimoji="1" lang="ja-JP" altLang="en-US" sz="2000" dirty="0"/>
              <a:t>！　参加</a:t>
            </a:r>
            <a:r>
              <a:rPr kumimoji="1" lang="en-US" altLang="ja-JP" sz="2000" dirty="0"/>
              <a:t>/</a:t>
            </a:r>
            <a:r>
              <a:rPr kumimoji="1" lang="ja-JP" altLang="en-US" sz="2000" dirty="0"/>
              <a:t>退場が増えると、登録のための</a:t>
            </a:r>
            <a:r>
              <a:rPr kumimoji="1" lang="en-US" altLang="ja-JP" sz="2000" dirty="0"/>
              <a:t>Gas</a:t>
            </a:r>
            <a:r>
              <a:rPr kumimoji="1" lang="ja-JP" altLang="en-US" sz="2000" dirty="0"/>
              <a:t>が高騰　　　</a:t>
            </a:r>
          </a:p>
        </p:txBody>
      </p:sp>
      <p:sp>
        <p:nvSpPr>
          <p:cNvPr id="9" name="Google Shape;450;g10dc9aff80f_0_25">
            <a:extLst>
              <a:ext uri="{FF2B5EF4-FFF2-40B4-BE49-F238E27FC236}">
                <a16:creationId xmlns:a16="http://schemas.microsoft.com/office/drawing/2014/main" id="{C3FA5BC1-3298-AE46-81C1-C123209D2BE3}"/>
              </a:ext>
            </a:extLst>
          </p:cNvPr>
          <p:cNvSpPr/>
          <p:nvPr/>
        </p:nvSpPr>
        <p:spPr>
          <a:xfrm>
            <a:off x="3831560" y="2879526"/>
            <a:ext cx="650700" cy="310649"/>
          </a:xfrm>
          <a:prstGeom prst="down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角丸四角形 9">
            <a:extLst>
              <a:ext uri="{FF2B5EF4-FFF2-40B4-BE49-F238E27FC236}">
                <a16:creationId xmlns:a16="http://schemas.microsoft.com/office/drawing/2014/main" id="{6732E11A-4B6D-5C4C-B6F9-DEC18D2A2B23}"/>
              </a:ext>
            </a:extLst>
          </p:cNvPr>
          <p:cNvSpPr/>
          <p:nvPr/>
        </p:nvSpPr>
        <p:spPr>
          <a:xfrm>
            <a:off x="819397" y="3347590"/>
            <a:ext cx="7469579"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7EE70AB-B8DB-2F48-A6E5-E85F96235DFA}"/>
              </a:ext>
            </a:extLst>
          </p:cNvPr>
          <p:cNvSpPr txBox="1"/>
          <p:nvPr/>
        </p:nvSpPr>
        <p:spPr>
          <a:xfrm>
            <a:off x="819396" y="3448715"/>
            <a:ext cx="7469579" cy="1015663"/>
          </a:xfrm>
          <a:prstGeom prst="rect">
            <a:avLst/>
          </a:prstGeom>
          <a:noFill/>
        </p:spPr>
        <p:txBody>
          <a:bodyPr wrap="square" rtlCol="0">
            <a:spAutoFit/>
          </a:bodyPr>
          <a:lstStyle/>
          <a:p>
            <a:r>
              <a:rPr kumimoji="1" lang="ja-JP" altLang="en-US" sz="2000" dirty="0"/>
              <a:t>新規の参加者が増加することによって、増大する手数料を定量的に評価する</a:t>
            </a:r>
            <a:endParaRPr kumimoji="1" lang="en-US" altLang="ja-JP" sz="2000" dirty="0"/>
          </a:p>
          <a:p>
            <a:endParaRPr kumimoji="1" lang="ja-JP" altLang="en-US" sz="2000" dirty="0"/>
          </a:p>
        </p:txBody>
      </p:sp>
      <p:sp>
        <p:nvSpPr>
          <p:cNvPr id="11" name="TextBox 10">
            <a:extLst>
              <a:ext uri="{FF2B5EF4-FFF2-40B4-BE49-F238E27FC236}">
                <a16:creationId xmlns:a16="http://schemas.microsoft.com/office/drawing/2014/main" id="{5CCC1CE3-3661-474E-BD9A-4CCE56A8CD9F}"/>
              </a:ext>
            </a:extLst>
          </p:cNvPr>
          <p:cNvSpPr txBox="1"/>
          <p:nvPr/>
        </p:nvSpPr>
        <p:spPr>
          <a:xfrm>
            <a:off x="348915" y="3033840"/>
            <a:ext cx="4572000" cy="307777"/>
          </a:xfrm>
          <a:prstGeom prst="rect">
            <a:avLst/>
          </a:prstGeom>
          <a:noFill/>
        </p:spPr>
        <p:txBody>
          <a:bodyPr wrap="square">
            <a:spAutoFit/>
          </a:bodyPr>
          <a:lstStyle/>
          <a:p>
            <a:r>
              <a:rPr kumimoji="1" lang="ja-JP" altLang="en-US" sz="1400" dirty="0"/>
              <a:t>目的：</a:t>
            </a:r>
            <a:endParaRPr kumimoji="1" lang="en-US" altLang="ja-JP" sz="1400" dirty="0"/>
          </a:p>
        </p:txBody>
      </p:sp>
    </p:spTree>
    <p:extLst>
      <p:ext uri="{BB962C8B-B14F-4D97-AF65-F5344CB8AC3E}">
        <p14:creationId xmlns:p14="http://schemas.microsoft.com/office/powerpoint/2010/main" val="41423393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496B48-01D5-B146-A3A8-9DE1115ED8A1}"/>
              </a:ext>
            </a:extLst>
          </p:cNvPr>
          <p:cNvSpPr>
            <a:spLocks noGrp="1"/>
          </p:cNvSpPr>
          <p:nvPr>
            <p:ph type="title"/>
          </p:nvPr>
        </p:nvSpPr>
        <p:spPr/>
        <p:txBody>
          <a:bodyPr>
            <a:normAutofit/>
          </a:bodyPr>
          <a:lstStyle/>
          <a:p>
            <a:r>
              <a:rPr kumimoji="1" lang="ja-JP" altLang="en-US"/>
              <a:t>測定フロー</a:t>
            </a:r>
            <a:r>
              <a:rPr kumimoji="1" lang="en-US" altLang="ja-JP" dirty="0"/>
              <a:t> </a:t>
            </a:r>
            <a:r>
              <a:rPr lang="ja-JP" altLang="en-US" sz="2200" b="1">
                <a:solidFill>
                  <a:srgbClr val="000000"/>
                </a:solidFill>
              </a:rPr>
              <a:t>①既存参加者同士のマッチング</a:t>
            </a:r>
            <a:endParaRPr kumimoji="1" lang="ja-JP" altLang="en-US"/>
          </a:p>
        </p:txBody>
      </p:sp>
      <p:sp>
        <p:nvSpPr>
          <p:cNvPr id="4" name="スライド番号プレースホルダー 3">
            <a:extLst>
              <a:ext uri="{FF2B5EF4-FFF2-40B4-BE49-F238E27FC236}">
                <a16:creationId xmlns:a16="http://schemas.microsoft.com/office/drawing/2014/main" id="{561755A4-29A0-CC46-B681-40FF018F20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62</a:t>
            </a:fld>
            <a:endParaRPr lang="ja-JP" altLang="en-US"/>
          </a:p>
        </p:txBody>
      </p:sp>
      <p:sp>
        <p:nvSpPr>
          <p:cNvPr id="14" name="角丸四角形 13">
            <a:extLst>
              <a:ext uri="{FF2B5EF4-FFF2-40B4-BE49-F238E27FC236}">
                <a16:creationId xmlns:a16="http://schemas.microsoft.com/office/drawing/2014/main" id="{370A8D7C-F355-0940-BF7B-29CE5F26B258}"/>
              </a:ext>
            </a:extLst>
          </p:cNvPr>
          <p:cNvSpPr/>
          <p:nvPr/>
        </p:nvSpPr>
        <p:spPr>
          <a:xfrm>
            <a:off x="2562044" y="2112421"/>
            <a:ext cx="2116667" cy="4252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a:t>スマートコントラクト</a:t>
            </a:r>
          </a:p>
        </p:txBody>
      </p:sp>
      <p:sp>
        <p:nvSpPr>
          <p:cNvPr id="57" name="正方形/長方形 56">
            <a:extLst>
              <a:ext uri="{FF2B5EF4-FFF2-40B4-BE49-F238E27FC236}">
                <a16:creationId xmlns:a16="http://schemas.microsoft.com/office/drawing/2014/main" id="{B02CED2D-F1AF-5A4E-B309-51E4AFF16ADC}"/>
              </a:ext>
            </a:extLst>
          </p:cNvPr>
          <p:cNvSpPr/>
          <p:nvPr/>
        </p:nvSpPr>
        <p:spPr>
          <a:xfrm>
            <a:off x="1983204" y="2947614"/>
            <a:ext cx="1021278" cy="33914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入札</a:t>
            </a:r>
          </a:p>
        </p:txBody>
      </p:sp>
      <p:sp>
        <p:nvSpPr>
          <p:cNvPr id="58" name="正方形/長方形 57">
            <a:extLst>
              <a:ext uri="{FF2B5EF4-FFF2-40B4-BE49-F238E27FC236}">
                <a16:creationId xmlns:a16="http://schemas.microsoft.com/office/drawing/2014/main" id="{DC7E5C9A-65AA-4545-92CC-086465BCCC13}"/>
              </a:ext>
            </a:extLst>
          </p:cNvPr>
          <p:cNvSpPr/>
          <p:nvPr/>
        </p:nvSpPr>
        <p:spPr>
          <a:xfrm>
            <a:off x="3162243" y="2947614"/>
            <a:ext cx="1021278" cy="33914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マッチング</a:t>
            </a:r>
          </a:p>
        </p:txBody>
      </p:sp>
      <p:cxnSp>
        <p:nvCxnSpPr>
          <p:cNvPr id="63" name="直線矢印コネクタ 62">
            <a:extLst>
              <a:ext uri="{FF2B5EF4-FFF2-40B4-BE49-F238E27FC236}">
                <a16:creationId xmlns:a16="http://schemas.microsoft.com/office/drawing/2014/main" id="{41B6840A-5FE4-F94C-B9CA-CF5EA99FD70D}"/>
              </a:ext>
            </a:extLst>
          </p:cNvPr>
          <p:cNvCxnSpPr>
            <a:stCxn id="57" idx="3"/>
            <a:endCxn id="58" idx="1"/>
          </p:cNvCxnSpPr>
          <p:nvPr/>
        </p:nvCxnSpPr>
        <p:spPr>
          <a:xfrm>
            <a:off x="3004482" y="3117188"/>
            <a:ext cx="1577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正方形/長方形 67">
            <a:extLst>
              <a:ext uri="{FF2B5EF4-FFF2-40B4-BE49-F238E27FC236}">
                <a16:creationId xmlns:a16="http://schemas.microsoft.com/office/drawing/2014/main" id="{0C09DD81-FD9A-5A40-8028-84C9F41F97A1}"/>
              </a:ext>
            </a:extLst>
          </p:cNvPr>
          <p:cNvSpPr/>
          <p:nvPr/>
        </p:nvSpPr>
        <p:spPr>
          <a:xfrm>
            <a:off x="4341282" y="2947614"/>
            <a:ext cx="1021278" cy="33914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約定取引</a:t>
            </a:r>
          </a:p>
        </p:txBody>
      </p:sp>
      <p:cxnSp>
        <p:nvCxnSpPr>
          <p:cNvPr id="70" name="直線矢印コネクタ 69">
            <a:extLst>
              <a:ext uri="{FF2B5EF4-FFF2-40B4-BE49-F238E27FC236}">
                <a16:creationId xmlns:a16="http://schemas.microsoft.com/office/drawing/2014/main" id="{79E89172-1342-1C43-9F7E-BEC71512822A}"/>
              </a:ext>
            </a:extLst>
          </p:cNvPr>
          <p:cNvCxnSpPr>
            <a:stCxn id="58" idx="3"/>
            <a:endCxn id="68" idx="1"/>
          </p:cNvCxnSpPr>
          <p:nvPr/>
        </p:nvCxnSpPr>
        <p:spPr>
          <a:xfrm>
            <a:off x="4183521" y="3117188"/>
            <a:ext cx="1577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コネクタ 84">
            <a:extLst>
              <a:ext uri="{FF2B5EF4-FFF2-40B4-BE49-F238E27FC236}">
                <a16:creationId xmlns:a16="http://schemas.microsoft.com/office/drawing/2014/main" id="{E2911BCF-A106-0941-A6B2-53BE07F6FA92}"/>
              </a:ext>
            </a:extLst>
          </p:cNvPr>
          <p:cNvCxnSpPr>
            <a:stCxn id="14" idx="1"/>
          </p:cNvCxnSpPr>
          <p:nvPr/>
        </p:nvCxnSpPr>
        <p:spPr>
          <a:xfrm flipH="1" flipV="1">
            <a:off x="1510118" y="2325065"/>
            <a:ext cx="1051926" cy="1"/>
          </a:xfrm>
          <a:prstGeom prst="line">
            <a:avLst/>
          </a:prstGeom>
        </p:spPr>
        <p:style>
          <a:lnRef idx="1">
            <a:schemeClr val="dk1"/>
          </a:lnRef>
          <a:fillRef idx="0">
            <a:schemeClr val="dk1"/>
          </a:fillRef>
          <a:effectRef idx="0">
            <a:schemeClr val="dk1"/>
          </a:effectRef>
          <a:fontRef idx="minor">
            <a:schemeClr val="tx1"/>
          </a:fontRef>
        </p:style>
      </p:cxnSp>
      <p:cxnSp>
        <p:nvCxnSpPr>
          <p:cNvPr id="89" name="直線コネクタ 88">
            <a:extLst>
              <a:ext uri="{FF2B5EF4-FFF2-40B4-BE49-F238E27FC236}">
                <a16:creationId xmlns:a16="http://schemas.microsoft.com/office/drawing/2014/main" id="{BF82DE91-5160-024A-891E-EB0A9C444F25}"/>
              </a:ext>
            </a:extLst>
          </p:cNvPr>
          <p:cNvCxnSpPr>
            <a:cxnSpLocks/>
          </p:cNvCxnSpPr>
          <p:nvPr/>
        </p:nvCxnSpPr>
        <p:spPr>
          <a:xfrm>
            <a:off x="1510118" y="2325065"/>
            <a:ext cx="0" cy="2047125"/>
          </a:xfrm>
          <a:prstGeom prst="line">
            <a:avLst/>
          </a:prstGeom>
        </p:spPr>
        <p:style>
          <a:lnRef idx="1">
            <a:schemeClr val="dk1"/>
          </a:lnRef>
          <a:fillRef idx="0">
            <a:schemeClr val="dk1"/>
          </a:fillRef>
          <a:effectRef idx="0">
            <a:schemeClr val="dk1"/>
          </a:effectRef>
          <a:fontRef idx="minor">
            <a:schemeClr val="tx1"/>
          </a:fontRef>
        </p:style>
      </p:cxnSp>
      <p:cxnSp>
        <p:nvCxnSpPr>
          <p:cNvPr id="91" name="直線コネクタ 90">
            <a:extLst>
              <a:ext uri="{FF2B5EF4-FFF2-40B4-BE49-F238E27FC236}">
                <a16:creationId xmlns:a16="http://schemas.microsoft.com/office/drawing/2014/main" id="{8F758E35-3906-3E47-A70B-6941E2BE6439}"/>
              </a:ext>
            </a:extLst>
          </p:cNvPr>
          <p:cNvCxnSpPr>
            <a:cxnSpLocks/>
          </p:cNvCxnSpPr>
          <p:nvPr/>
        </p:nvCxnSpPr>
        <p:spPr>
          <a:xfrm flipV="1">
            <a:off x="1510118" y="4348439"/>
            <a:ext cx="4365633" cy="23751"/>
          </a:xfrm>
          <a:prstGeom prst="line">
            <a:avLst/>
          </a:prstGeom>
        </p:spPr>
        <p:style>
          <a:lnRef idx="1">
            <a:schemeClr val="dk1"/>
          </a:lnRef>
          <a:fillRef idx="0">
            <a:schemeClr val="dk1"/>
          </a:fillRef>
          <a:effectRef idx="0">
            <a:schemeClr val="dk1"/>
          </a:effectRef>
          <a:fontRef idx="minor">
            <a:schemeClr val="tx1"/>
          </a:fontRef>
        </p:style>
      </p:cxnSp>
      <p:cxnSp>
        <p:nvCxnSpPr>
          <p:cNvPr id="94" name="カギ線コネクタ 93">
            <a:extLst>
              <a:ext uri="{FF2B5EF4-FFF2-40B4-BE49-F238E27FC236}">
                <a16:creationId xmlns:a16="http://schemas.microsoft.com/office/drawing/2014/main" id="{639BC795-FCF1-6B4E-985B-40EFFDFE6C0F}"/>
              </a:ext>
            </a:extLst>
          </p:cNvPr>
          <p:cNvCxnSpPr>
            <a:cxnSpLocks/>
            <a:stCxn id="14" idx="3"/>
          </p:cNvCxnSpPr>
          <p:nvPr/>
        </p:nvCxnSpPr>
        <p:spPr>
          <a:xfrm>
            <a:off x="4678711" y="2325066"/>
            <a:ext cx="1197040" cy="2023373"/>
          </a:xfrm>
          <a:prstGeom prst="bentConnector2">
            <a:avLst/>
          </a:prstGeom>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15B9805A-EF7C-B24E-A8F9-AD2E097B8326}"/>
              </a:ext>
            </a:extLst>
          </p:cNvPr>
          <p:cNvSpPr txBox="1"/>
          <p:nvPr/>
        </p:nvSpPr>
        <p:spPr>
          <a:xfrm>
            <a:off x="1897375" y="3924995"/>
            <a:ext cx="1197040" cy="307777"/>
          </a:xfrm>
          <a:prstGeom prst="rect">
            <a:avLst/>
          </a:prstGeom>
          <a:noFill/>
          <a:ln>
            <a:solidFill>
              <a:schemeClr val="dk1"/>
            </a:solidFill>
          </a:ln>
        </p:spPr>
        <p:txBody>
          <a:bodyPr wrap="square">
            <a:spAutoFit/>
          </a:bodyPr>
          <a:lstStyle/>
          <a:p>
            <a:pPr algn="ctr"/>
            <a:r>
              <a:rPr lang="ja-JP" altLang="en-US"/>
              <a:t>既存売り</a:t>
            </a:r>
            <a:r>
              <a:rPr lang="ja-JP" altLang="ja-JP"/>
              <a:t>手</a:t>
            </a:r>
            <a:endParaRPr lang="ja-JP" altLang="en-US"/>
          </a:p>
        </p:txBody>
      </p:sp>
      <p:sp>
        <p:nvSpPr>
          <p:cNvPr id="98" name="テキスト ボックス 97">
            <a:extLst>
              <a:ext uri="{FF2B5EF4-FFF2-40B4-BE49-F238E27FC236}">
                <a16:creationId xmlns:a16="http://schemas.microsoft.com/office/drawing/2014/main" id="{5824E440-8FB0-1D4D-A7A2-DCE3961E2F22}"/>
              </a:ext>
            </a:extLst>
          </p:cNvPr>
          <p:cNvSpPr txBox="1"/>
          <p:nvPr/>
        </p:nvSpPr>
        <p:spPr>
          <a:xfrm>
            <a:off x="3246474" y="3924995"/>
            <a:ext cx="1197040" cy="307777"/>
          </a:xfrm>
          <a:prstGeom prst="rect">
            <a:avLst/>
          </a:prstGeom>
          <a:noFill/>
          <a:ln>
            <a:solidFill>
              <a:schemeClr val="dk1"/>
            </a:solidFill>
          </a:ln>
        </p:spPr>
        <p:txBody>
          <a:bodyPr wrap="square">
            <a:spAutoFit/>
          </a:bodyPr>
          <a:lstStyle/>
          <a:p>
            <a:pPr algn="ctr"/>
            <a:r>
              <a:rPr lang="ja-JP" altLang="en-US"/>
              <a:t>既存買い手</a:t>
            </a:r>
          </a:p>
        </p:txBody>
      </p:sp>
      <p:cxnSp>
        <p:nvCxnSpPr>
          <p:cNvPr id="106" name="直線矢印コネクタ 105">
            <a:extLst>
              <a:ext uri="{FF2B5EF4-FFF2-40B4-BE49-F238E27FC236}">
                <a16:creationId xmlns:a16="http://schemas.microsoft.com/office/drawing/2014/main" id="{F72644BC-DBF4-7D42-AA44-B73C72545028}"/>
              </a:ext>
            </a:extLst>
          </p:cNvPr>
          <p:cNvCxnSpPr>
            <a:stCxn id="97" idx="0"/>
            <a:endCxn id="57" idx="2"/>
          </p:cNvCxnSpPr>
          <p:nvPr/>
        </p:nvCxnSpPr>
        <p:spPr>
          <a:xfrm flipH="1" flipV="1">
            <a:off x="2493843" y="3286762"/>
            <a:ext cx="2052" cy="638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カギ線コネクタ 109">
            <a:extLst>
              <a:ext uri="{FF2B5EF4-FFF2-40B4-BE49-F238E27FC236}">
                <a16:creationId xmlns:a16="http://schemas.microsoft.com/office/drawing/2014/main" id="{5FE3FF1E-0961-0440-A299-431AFA90EDC4}"/>
              </a:ext>
            </a:extLst>
          </p:cNvPr>
          <p:cNvCxnSpPr>
            <a:stCxn id="98" idx="0"/>
          </p:cNvCxnSpPr>
          <p:nvPr/>
        </p:nvCxnSpPr>
        <p:spPr>
          <a:xfrm rot="16200000" flipV="1">
            <a:off x="3043992" y="3123992"/>
            <a:ext cx="250857" cy="1351149"/>
          </a:xfrm>
          <a:prstGeom prst="bentConnector2">
            <a:avLst/>
          </a:prstGeom>
        </p:spPr>
        <p:style>
          <a:lnRef idx="1">
            <a:schemeClr val="dk1"/>
          </a:lnRef>
          <a:fillRef idx="0">
            <a:schemeClr val="dk1"/>
          </a:fillRef>
          <a:effectRef idx="0">
            <a:schemeClr val="dk1"/>
          </a:effectRef>
          <a:fontRef idx="minor">
            <a:schemeClr val="tx1"/>
          </a:fontRef>
        </p:style>
      </p:cxnSp>
      <p:sp>
        <p:nvSpPr>
          <p:cNvPr id="111" name="テキスト ボックス 110">
            <a:extLst>
              <a:ext uri="{FF2B5EF4-FFF2-40B4-BE49-F238E27FC236}">
                <a16:creationId xmlns:a16="http://schemas.microsoft.com/office/drawing/2014/main" id="{E6426E1E-9E8F-9D46-A28A-3E4B55522F9D}"/>
              </a:ext>
            </a:extLst>
          </p:cNvPr>
          <p:cNvSpPr txBox="1"/>
          <p:nvPr/>
        </p:nvSpPr>
        <p:spPr>
          <a:xfrm>
            <a:off x="2967234" y="1450343"/>
            <a:ext cx="1306285" cy="307777"/>
          </a:xfrm>
          <a:prstGeom prst="rect">
            <a:avLst/>
          </a:prstGeom>
          <a:noFill/>
          <a:ln>
            <a:solidFill>
              <a:schemeClr val="dk1"/>
            </a:solidFill>
          </a:ln>
        </p:spPr>
        <p:txBody>
          <a:bodyPr wrap="square">
            <a:spAutoFit/>
          </a:bodyPr>
          <a:lstStyle/>
          <a:p>
            <a:pPr algn="ctr"/>
            <a:r>
              <a:rPr lang="ja-JP" altLang="en-US"/>
              <a:t>電気事業者</a:t>
            </a:r>
          </a:p>
        </p:txBody>
      </p:sp>
      <p:cxnSp>
        <p:nvCxnSpPr>
          <p:cNvPr id="124" name="直線矢印コネクタ 123">
            <a:extLst>
              <a:ext uri="{FF2B5EF4-FFF2-40B4-BE49-F238E27FC236}">
                <a16:creationId xmlns:a16="http://schemas.microsoft.com/office/drawing/2014/main" id="{06E3A2BA-A0E2-A643-BE41-E63E8275E08D}"/>
              </a:ext>
            </a:extLst>
          </p:cNvPr>
          <p:cNvCxnSpPr>
            <a:stCxn id="111" idx="2"/>
            <a:endCxn id="14" idx="0"/>
          </p:cNvCxnSpPr>
          <p:nvPr/>
        </p:nvCxnSpPr>
        <p:spPr>
          <a:xfrm>
            <a:off x="3620377" y="1758120"/>
            <a:ext cx="1" cy="3543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E085B54C-BD8A-6C4D-A65E-AEF1D5812800}"/>
              </a:ext>
            </a:extLst>
          </p:cNvPr>
          <p:cNvSpPr/>
          <p:nvPr/>
        </p:nvSpPr>
        <p:spPr>
          <a:xfrm>
            <a:off x="1599770" y="3745616"/>
            <a:ext cx="3230165" cy="6519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カギ線コネクタ 10">
            <a:extLst>
              <a:ext uri="{FF2B5EF4-FFF2-40B4-BE49-F238E27FC236}">
                <a16:creationId xmlns:a16="http://schemas.microsoft.com/office/drawing/2014/main" id="{FD2832F3-E786-8A4F-B68E-C6D2F1F25508}"/>
              </a:ext>
            </a:extLst>
          </p:cNvPr>
          <p:cNvCxnSpPr>
            <a:cxnSpLocks/>
          </p:cNvCxnSpPr>
          <p:nvPr/>
        </p:nvCxnSpPr>
        <p:spPr>
          <a:xfrm rot="10800000" flipV="1">
            <a:off x="4840192" y="2879310"/>
            <a:ext cx="1767632" cy="120188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5" name="角丸四角形 14">
            <a:extLst>
              <a:ext uri="{FF2B5EF4-FFF2-40B4-BE49-F238E27FC236}">
                <a16:creationId xmlns:a16="http://schemas.microsoft.com/office/drawing/2014/main" id="{5D2E5274-2E39-1649-A214-64ABD0BC04BE}"/>
              </a:ext>
            </a:extLst>
          </p:cNvPr>
          <p:cNvSpPr/>
          <p:nvPr/>
        </p:nvSpPr>
        <p:spPr>
          <a:xfrm>
            <a:off x="6589091" y="1907496"/>
            <a:ext cx="2234274" cy="23252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444A7A96-CAC2-9545-9422-7FC733657EFE}"/>
              </a:ext>
            </a:extLst>
          </p:cNvPr>
          <p:cNvSpPr txBox="1"/>
          <p:nvPr/>
        </p:nvSpPr>
        <p:spPr>
          <a:xfrm>
            <a:off x="6790859" y="2162192"/>
            <a:ext cx="1933585" cy="1815882"/>
          </a:xfrm>
          <a:prstGeom prst="rect">
            <a:avLst/>
          </a:prstGeom>
          <a:noFill/>
        </p:spPr>
        <p:txBody>
          <a:bodyPr wrap="square" rtlCol="0">
            <a:spAutoFit/>
          </a:bodyPr>
          <a:lstStyle/>
          <a:p>
            <a:r>
              <a:rPr kumimoji="1" lang="ja-JP" altLang="en-US"/>
              <a:t>　</a:t>
            </a:r>
            <a:r>
              <a:rPr kumimoji="1" lang="ja-JP" altLang="en-US" sz="1600"/>
              <a:t>市場に参加した既存取引者の中から、ランダムに毎回</a:t>
            </a:r>
            <a:r>
              <a:rPr kumimoji="1" lang="en-US" altLang="ja-JP" sz="1600" dirty="0"/>
              <a:t>10</a:t>
            </a:r>
            <a:r>
              <a:rPr kumimoji="1" lang="ja-JP" altLang="en-US" sz="1600"/>
              <a:t>人を選択し、売り手と買い手としてマッチングさせ約定取引を行う</a:t>
            </a:r>
          </a:p>
        </p:txBody>
      </p:sp>
    </p:spTree>
    <p:extLst>
      <p:ext uri="{BB962C8B-B14F-4D97-AF65-F5344CB8AC3E}">
        <p14:creationId xmlns:p14="http://schemas.microsoft.com/office/powerpoint/2010/main" val="21878673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496B48-01D5-B146-A3A8-9DE1115ED8A1}"/>
              </a:ext>
            </a:extLst>
          </p:cNvPr>
          <p:cNvSpPr>
            <a:spLocks noGrp="1"/>
          </p:cNvSpPr>
          <p:nvPr>
            <p:ph type="title"/>
          </p:nvPr>
        </p:nvSpPr>
        <p:spPr/>
        <p:txBody>
          <a:bodyPr>
            <a:normAutofit/>
          </a:bodyPr>
          <a:lstStyle/>
          <a:p>
            <a:r>
              <a:rPr kumimoji="1" lang="ja-JP" altLang="en-US"/>
              <a:t>測定フロー</a:t>
            </a:r>
            <a:r>
              <a:rPr kumimoji="1" lang="en-US" altLang="ja-JP" dirty="0"/>
              <a:t> </a:t>
            </a:r>
            <a:r>
              <a:rPr lang="ja-JP" altLang="en-US" sz="2000" b="1">
                <a:solidFill>
                  <a:srgbClr val="000000"/>
                </a:solidFill>
              </a:rPr>
              <a:t>②既存参加者</a:t>
            </a:r>
            <a:r>
              <a:rPr lang="en-US" altLang="ja-JP" sz="2000" b="1" dirty="0">
                <a:solidFill>
                  <a:srgbClr val="000000"/>
                </a:solidFill>
              </a:rPr>
              <a:t>-</a:t>
            </a:r>
            <a:r>
              <a:rPr lang="ja-JP" altLang="en-US" sz="2000" b="1">
                <a:solidFill>
                  <a:srgbClr val="000000"/>
                </a:solidFill>
              </a:rPr>
              <a:t>新規参加者のマッチング</a:t>
            </a:r>
            <a:endParaRPr kumimoji="1" lang="ja-JP" altLang="en-US"/>
          </a:p>
        </p:txBody>
      </p:sp>
      <p:sp>
        <p:nvSpPr>
          <p:cNvPr id="4" name="スライド番号プレースホルダー 3">
            <a:extLst>
              <a:ext uri="{FF2B5EF4-FFF2-40B4-BE49-F238E27FC236}">
                <a16:creationId xmlns:a16="http://schemas.microsoft.com/office/drawing/2014/main" id="{561755A4-29A0-CC46-B681-40FF018F20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63</a:t>
            </a:fld>
            <a:endParaRPr lang="ja-JP" altLang="en-US"/>
          </a:p>
        </p:txBody>
      </p:sp>
      <p:sp>
        <p:nvSpPr>
          <p:cNvPr id="14" name="角丸四角形 13">
            <a:extLst>
              <a:ext uri="{FF2B5EF4-FFF2-40B4-BE49-F238E27FC236}">
                <a16:creationId xmlns:a16="http://schemas.microsoft.com/office/drawing/2014/main" id="{370A8D7C-F355-0940-BF7B-29CE5F26B258}"/>
              </a:ext>
            </a:extLst>
          </p:cNvPr>
          <p:cNvSpPr/>
          <p:nvPr/>
        </p:nvSpPr>
        <p:spPr>
          <a:xfrm>
            <a:off x="5415395" y="2029293"/>
            <a:ext cx="2116667" cy="4252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a:t>スマートコントラクト</a:t>
            </a:r>
          </a:p>
        </p:txBody>
      </p:sp>
      <p:sp>
        <p:nvSpPr>
          <p:cNvPr id="40" name="テキスト ボックス 39">
            <a:extLst>
              <a:ext uri="{FF2B5EF4-FFF2-40B4-BE49-F238E27FC236}">
                <a16:creationId xmlns:a16="http://schemas.microsoft.com/office/drawing/2014/main" id="{22B38FA7-018F-C648-A3BB-7D705E65664F}"/>
              </a:ext>
            </a:extLst>
          </p:cNvPr>
          <p:cNvSpPr txBox="1"/>
          <p:nvPr/>
        </p:nvSpPr>
        <p:spPr>
          <a:xfrm>
            <a:off x="2445574" y="3593096"/>
            <a:ext cx="1127746" cy="307777"/>
          </a:xfrm>
          <a:prstGeom prst="rect">
            <a:avLst/>
          </a:prstGeom>
          <a:noFill/>
          <a:ln>
            <a:solidFill>
              <a:schemeClr val="dk1"/>
            </a:solidFill>
          </a:ln>
        </p:spPr>
        <p:txBody>
          <a:bodyPr wrap="square">
            <a:spAutoFit/>
          </a:bodyPr>
          <a:lstStyle/>
          <a:p>
            <a:pPr algn="ctr"/>
            <a:r>
              <a:rPr lang="ja-JP" altLang="en-US"/>
              <a:t>新規</a:t>
            </a:r>
            <a:r>
              <a:rPr lang="ja-JP" altLang="ja-JP"/>
              <a:t>買い手</a:t>
            </a:r>
            <a:endParaRPr lang="ja-JP" altLang="en-US"/>
          </a:p>
        </p:txBody>
      </p:sp>
      <p:sp>
        <p:nvSpPr>
          <p:cNvPr id="42" name="テキスト ボックス 41">
            <a:extLst>
              <a:ext uri="{FF2B5EF4-FFF2-40B4-BE49-F238E27FC236}">
                <a16:creationId xmlns:a16="http://schemas.microsoft.com/office/drawing/2014/main" id="{E95077CC-EF4A-2C41-B3B1-C8E0CCFF4343}"/>
              </a:ext>
            </a:extLst>
          </p:cNvPr>
          <p:cNvSpPr txBox="1"/>
          <p:nvPr/>
        </p:nvSpPr>
        <p:spPr>
          <a:xfrm>
            <a:off x="2455040" y="2183725"/>
            <a:ext cx="1127745" cy="307777"/>
          </a:xfrm>
          <a:prstGeom prst="rect">
            <a:avLst/>
          </a:prstGeom>
          <a:noFill/>
          <a:ln>
            <a:solidFill>
              <a:schemeClr val="dk1"/>
            </a:solidFill>
          </a:ln>
        </p:spPr>
        <p:txBody>
          <a:bodyPr wrap="square">
            <a:spAutoFit/>
          </a:bodyPr>
          <a:lstStyle/>
          <a:p>
            <a:pPr algn="ctr"/>
            <a:r>
              <a:rPr lang="ja-JP" altLang="en-US"/>
              <a:t>新規売り</a:t>
            </a:r>
            <a:r>
              <a:rPr lang="ja-JP" altLang="ja-JP"/>
              <a:t>手</a:t>
            </a:r>
            <a:endParaRPr lang="ja-JP" altLang="en-US"/>
          </a:p>
        </p:txBody>
      </p:sp>
      <p:cxnSp>
        <p:nvCxnSpPr>
          <p:cNvPr id="47" name="直線コネクタ 46">
            <a:extLst>
              <a:ext uri="{FF2B5EF4-FFF2-40B4-BE49-F238E27FC236}">
                <a16:creationId xmlns:a16="http://schemas.microsoft.com/office/drawing/2014/main" id="{2D1BE8BD-991E-0345-ACB4-8EAA741FCBE4}"/>
              </a:ext>
            </a:extLst>
          </p:cNvPr>
          <p:cNvCxnSpPr>
            <a:cxnSpLocks/>
          </p:cNvCxnSpPr>
          <p:nvPr/>
        </p:nvCxnSpPr>
        <p:spPr>
          <a:xfrm flipV="1">
            <a:off x="3573322" y="3746985"/>
            <a:ext cx="318602" cy="1812"/>
          </a:xfrm>
          <a:prstGeom prst="line">
            <a:avLst/>
          </a:prstGeom>
        </p:spPr>
        <p:style>
          <a:lnRef idx="1">
            <a:schemeClr val="dk1"/>
          </a:lnRef>
          <a:fillRef idx="0">
            <a:schemeClr val="dk1"/>
          </a:fillRef>
          <a:effectRef idx="0">
            <a:schemeClr val="dk1"/>
          </a:effectRef>
          <a:fontRef idx="minor">
            <a:schemeClr val="tx1"/>
          </a:fontRef>
        </p:style>
      </p:cxnSp>
      <p:cxnSp>
        <p:nvCxnSpPr>
          <p:cNvPr id="49" name="カギ線コネクタ 48">
            <a:extLst>
              <a:ext uri="{FF2B5EF4-FFF2-40B4-BE49-F238E27FC236}">
                <a16:creationId xmlns:a16="http://schemas.microsoft.com/office/drawing/2014/main" id="{FD3296A8-A781-3C4B-A170-437C4414E9E2}"/>
              </a:ext>
            </a:extLst>
          </p:cNvPr>
          <p:cNvCxnSpPr>
            <a:cxnSpLocks/>
          </p:cNvCxnSpPr>
          <p:nvPr/>
        </p:nvCxnSpPr>
        <p:spPr>
          <a:xfrm>
            <a:off x="3573321" y="2321135"/>
            <a:ext cx="318603" cy="142585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B5C138DB-D0D5-B545-BC8E-756ADF57A93C}"/>
              </a:ext>
            </a:extLst>
          </p:cNvPr>
          <p:cNvCxnSpPr>
            <a:cxnSpLocks/>
            <a:endCxn id="57" idx="1"/>
          </p:cNvCxnSpPr>
          <p:nvPr/>
        </p:nvCxnSpPr>
        <p:spPr>
          <a:xfrm flipV="1">
            <a:off x="3890384" y="3034060"/>
            <a:ext cx="946171" cy="5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正方形/長方形 56">
            <a:extLst>
              <a:ext uri="{FF2B5EF4-FFF2-40B4-BE49-F238E27FC236}">
                <a16:creationId xmlns:a16="http://schemas.microsoft.com/office/drawing/2014/main" id="{B02CED2D-F1AF-5A4E-B309-51E4AFF16ADC}"/>
              </a:ext>
            </a:extLst>
          </p:cNvPr>
          <p:cNvSpPr/>
          <p:nvPr/>
        </p:nvSpPr>
        <p:spPr>
          <a:xfrm>
            <a:off x="4836555" y="2864486"/>
            <a:ext cx="1021278" cy="33914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入札</a:t>
            </a:r>
          </a:p>
        </p:txBody>
      </p:sp>
      <p:sp>
        <p:nvSpPr>
          <p:cNvPr id="58" name="正方形/長方形 57">
            <a:extLst>
              <a:ext uri="{FF2B5EF4-FFF2-40B4-BE49-F238E27FC236}">
                <a16:creationId xmlns:a16="http://schemas.microsoft.com/office/drawing/2014/main" id="{DC7E5C9A-65AA-4545-92CC-086465BCCC13}"/>
              </a:ext>
            </a:extLst>
          </p:cNvPr>
          <p:cNvSpPr/>
          <p:nvPr/>
        </p:nvSpPr>
        <p:spPr>
          <a:xfrm>
            <a:off x="6015594" y="2864486"/>
            <a:ext cx="1021278" cy="33914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マッチング</a:t>
            </a:r>
          </a:p>
        </p:txBody>
      </p:sp>
      <p:cxnSp>
        <p:nvCxnSpPr>
          <p:cNvPr id="63" name="直線矢印コネクタ 62">
            <a:extLst>
              <a:ext uri="{FF2B5EF4-FFF2-40B4-BE49-F238E27FC236}">
                <a16:creationId xmlns:a16="http://schemas.microsoft.com/office/drawing/2014/main" id="{41B6840A-5FE4-F94C-B9CA-CF5EA99FD70D}"/>
              </a:ext>
            </a:extLst>
          </p:cNvPr>
          <p:cNvCxnSpPr>
            <a:stCxn id="57" idx="3"/>
            <a:endCxn id="58" idx="1"/>
          </p:cNvCxnSpPr>
          <p:nvPr/>
        </p:nvCxnSpPr>
        <p:spPr>
          <a:xfrm>
            <a:off x="5857833" y="3034060"/>
            <a:ext cx="1577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正方形/長方形 67">
            <a:extLst>
              <a:ext uri="{FF2B5EF4-FFF2-40B4-BE49-F238E27FC236}">
                <a16:creationId xmlns:a16="http://schemas.microsoft.com/office/drawing/2014/main" id="{0C09DD81-FD9A-5A40-8028-84C9F41F97A1}"/>
              </a:ext>
            </a:extLst>
          </p:cNvPr>
          <p:cNvSpPr/>
          <p:nvPr/>
        </p:nvSpPr>
        <p:spPr>
          <a:xfrm>
            <a:off x="7194633" y="2864486"/>
            <a:ext cx="1021278" cy="33914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約定取引</a:t>
            </a:r>
          </a:p>
        </p:txBody>
      </p:sp>
      <p:cxnSp>
        <p:nvCxnSpPr>
          <p:cNvPr id="70" name="直線矢印コネクタ 69">
            <a:extLst>
              <a:ext uri="{FF2B5EF4-FFF2-40B4-BE49-F238E27FC236}">
                <a16:creationId xmlns:a16="http://schemas.microsoft.com/office/drawing/2014/main" id="{79E89172-1342-1C43-9F7E-BEC71512822A}"/>
              </a:ext>
            </a:extLst>
          </p:cNvPr>
          <p:cNvCxnSpPr>
            <a:stCxn id="58" idx="3"/>
            <a:endCxn id="68" idx="1"/>
          </p:cNvCxnSpPr>
          <p:nvPr/>
        </p:nvCxnSpPr>
        <p:spPr>
          <a:xfrm>
            <a:off x="7036872" y="3034060"/>
            <a:ext cx="1577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コネクタ 84">
            <a:extLst>
              <a:ext uri="{FF2B5EF4-FFF2-40B4-BE49-F238E27FC236}">
                <a16:creationId xmlns:a16="http://schemas.microsoft.com/office/drawing/2014/main" id="{E2911BCF-A106-0941-A6B2-53BE07F6FA92}"/>
              </a:ext>
            </a:extLst>
          </p:cNvPr>
          <p:cNvCxnSpPr>
            <a:stCxn id="14" idx="1"/>
          </p:cNvCxnSpPr>
          <p:nvPr/>
        </p:nvCxnSpPr>
        <p:spPr>
          <a:xfrm flipH="1" flipV="1">
            <a:off x="4363469" y="2241937"/>
            <a:ext cx="1051926" cy="1"/>
          </a:xfrm>
          <a:prstGeom prst="line">
            <a:avLst/>
          </a:prstGeom>
        </p:spPr>
        <p:style>
          <a:lnRef idx="1">
            <a:schemeClr val="dk1"/>
          </a:lnRef>
          <a:fillRef idx="0">
            <a:schemeClr val="dk1"/>
          </a:fillRef>
          <a:effectRef idx="0">
            <a:schemeClr val="dk1"/>
          </a:effectRef>
          <a:fontRef idx="minor">
            <a:schemeClr val="tx1"/>
          </a:fontRef>
        </p:style>
      </p:cxnSp>
      <p:cxnSp>
        <p:nvCxnSpPr>
          <p:cNvPr id="89" name="直線コネクタ 88">
            <a:extLst>
              <a:ext uri="{FF2B5EF4-FFF2-40B4-BE49-F238E27FC236}">
                <a16:creationId xmlns:a16="http://schemas.microsoft.com/office/drawing/2014/main" id="{BF82DE91-5160-024A-891E-EB0A9C444F25}"/>
              </a:ext>
            </a:extLst>
          </p:cNvPr>
          <p:cNvCxnSpPr/>
          <p:nvPr/>
        </p:nvCxnSpPr>
        <p:spPr>
          <a:xfrm>
            <a:off x="4363469" y="2241937"/>
            <a:ext cx="0" cy="2047125"/>
          </a:xfrm>
          <a:prstGeom prst="line">
            <a:avLst/>
          </a:prstGeom>
        </p:spPr>
        <p:style>
          <a:lnRef idx="1">
            <a:schemeClr val="dk1"/>
          </a:lnRef>
          <a:fillRef idx="0">
            <a:schemeClr val="dk1"/>
          </a:fillRef>
          <a:effectRef idx="0">
            <a:schemeClr val="dk1"/>
          </a:effectRef>
          <a:fontRef idx="minor">
            <a:schemeClr val="tx1"/>
          </a:fontRef>
        </p:style>
      </p:cxnSp>
      <p:cxnSp>
        <p:nvCxnSpPr>
          <p:cNvPr id="91" name="直線コネクタ 90">
            <a:extLst>
              <a:ext uri="{FF2B5EF4-FFF2-40B4-BE49-F238E27FC236}">
                <a16:creationId xmlns:a16="http://schemas.microsoft.com/office/drawing/2014/main" id="{8F758E35-3906-3E47-A70B-6941E2BE6439}"/>
              </a:ext>
            </a:extLst>
          </p:cNvPr>
          <p:cNvCxnSpPr>
            <a:cxnSpLocks/>
          </p:cNvCxnSpPr>
          <p:nvPr/>
        </p:nvCxnSpPr>
        <p:spPr>
          <a:xfrm flipV="1">
            <a:off x="4363469" y="4265311"/>
            <a:ext cx="4365633" cy="23751"/>
          </a:xfrm>
          <a:prstGeom prst="line">
            <a:avLst/>
          </a:prstGeom>
        </p:spPr>
        <p:style>
          <a:lnRef idx="1">
            <a:schemeClr val="dk1"/>
          </a:lnRef>
          <a:fillRef idx="0">
            <a:schemeClr val="dk1"/>
          </a:fillRef>
          <a:effectRef idx="0">
            <a:schemeClr val="dk1"/>
          </a:effectRef>
          <a:fontRef idx="minor">
            <a:schemeClr val="tx1"/>
          </a:fontRef>
        </p:style>
      </p:cxnSp>
      <p:cxnSp>
        <p:nvCxnSpPr>
          <p:cNvPr id="94" name="カギ線コネクタ 93">
            <a:extLst>
              <a:ext uri="{FF2B5EF4-FFF2-40B4-BE49-F238E27FC236}">
                <a16:creationId xmlns:a16="http://schemas.microsoft.com/office/drawing/2014/main" id="{639BC795-FCF1-6B4E-985B-40EFFDFE6C0F}"/>
              </a:ext>
            </a:extLst>
          </p:cNvPr>
          <p:cNvCxnSpPr>
            <a:cxnSpLocks/>
            <a:stCxn id="14" idx="3"/>
          </p:cNvCxnSpPr>
          <p:nvPr/>
        </p:nvCxnSpPr>
        <p:spPr>
          <a:xfrm>
            <a:off x="7532062" y="2241938"/>
            <a:ext cx="1197040" cy="2023373"/>
          </a:xfrm>
          <a:prstGeom prst="bentConnector2">
            <a:avLst/>
          </a:prstGeom>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15B9805A-EF7C-B24E-A8F9-AD2E097B8326}"/>
              </a:ext>
            </a:extLst>
          </p:cNvPr>
          <p:cNvSpPr txBox="1"/>
          <p:nvPr/>
        </p:nvSpPr>
        <p:spPr>
          <a:xfrm>
            <a:off x="4750726" y="3841867"/>
            <a:ext cx="1197040" cy="307777"/>
          </a:xfrm>
          <a:prstGeom prst="rect">
            <a:avLst/>
          </a:prstGeom>
          <a:noFill/>
          <a:ln>
            <a:solidFill>
              <a:schemeClr val="dk1"/>
            </a:solidFill>
          </a:ln>
        </p:spPr>
        <p:txBody>
          <a:bodyPr wrap="square">
            <a:spAutoFit/>
          </a:bodyPr>
          <a:lstStyle/>
          <a:p>
            <a:pPr algn="ctr"/>
            <a:r>
              <a:rPr lang="ja-JP" altLang="en-US"/>
              <a:t>既存売り</a:t>
            </a:r>
            <a:r>
              <a:rPr lang="ja-JP" altLang="ja-JP"/>
              <a:t>手</a:t>
            </a:r>
            <a:endParaRPr lang="ja-JP" altLang="en-US"/>
          </a:p>
        </p:txBody>
      </p:sp>
      <p:sp>
        <p:nvSpPr>
          <p:cNvPr id="98" name="テキスト ボックス 97">
            <a:extLst>
              <a:ext uri="{FF2B5EF4-FFF2-40B4-BE49-F238E27FC236}">
                <a16:creationId xmlns:a16="http://schemas.microsoft.com/office/drawing/2014/main" id="{5824E440-8FB0-1D4D-A7A2-DCE3961E2F22}"/>
              </a:ext>
            </a:extLst>
          </p:cNvPr>
          <p:cNvSpPr txBox="1"/>
          <p:nvPr/>
        </p:nvSpPr>
        <p:spPr>
          <a:xfrm>
            <a:off x="6099825" y="3841867"/>
            <a:ext cx="1197040" cy="307777"/>
          </a:xfrm>
          <a:prstGeom prst="rect">
            <a:avLst/>
          </a:prstGeom>
          <a:noFill/>
          <a:ln>
            <a:solidFill>
              <a:schemeClr val="dk1"/>
            </a:solidFill>
          </a:ln>
        </p:spPr>
        <p:txBody>
          <a:bodyPr wrap="square">
            <a:spAutoFit/>
          </a:bodyPr>
          <a:lstStyle/>
          <a:p>
            <a:pPr algn="ctr"/>
            <a:r>
              <a:rPr lang="ja-JP" altLang="en-US"/>
              <a:t>既存買い手</a:t>
            </a:r>
          </a:p>
        </p:txBody>
      </p:sp>
      <p:cxnSp>
        <p:nvCxnSpPr>
          <p:cNvPr id="106" name="直線矢印コネクタ 105">
            <a:extLst>
              <a:ext uri="{FF2B5EF4-FFF2-40B4-BE49-F238E27FC236}">
                <a16:creationId xmlns:a16="http://schemas.microsoft.com/office/drawing/2014/main" id="{F72644BC-DBF4-7D42-AA44-B73C72545028}"/>
              </a:ext>
            </a:extLst>
          </p:cNvPr>
          <p:cNvCxnSpPr>
            <a:stCxn id="97" idx="0"/>
            <a:endCxn id="57" idx="2"/>
          </p:cNvCxnSpPr>
          <p:nvPr/>
        </p:nvCxnSpPr>
        <p:spPr>
          <a:xfrm flipH="1" flipV="1">
            <a:off x="5347194" y="3203634"/>
            <a:ext cx="2052" cy="638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カギ線コネクタ 109">
            <a:extLst>
              <a:ext uri="{FF2B5EF4-FFF2-40B4-BE49-F238E27FC236}">
                <a16:creationId xmlns:a16="http://schemas.microsoft.com/office/drawing/2014/main" id="{5FE3FF1E-0961-0440-A299-431AFA90EDC4}"/>
              </a:ext>
            </a:extLst>
          </p:cNvPr>
          <p:cNvCxnSpPr>
            <a:stCxn id="98" idx="0"/>
          </p:cNvCxnSpPr>
          <p:nvPr/>
        </p:nvCxnSpPr>
        <p:spPr>
          <a:xfrm rot="16200000" flipV="1">
            <a:off x="5897342" y="3040863"/>
            <a:ext cx="250857" cy="1351151"/>
          </a:xfrm>
          <a:prstGeom prst="bentConnector2">
            <a:avLst/>
          </a:prstGeom>
        </p:spPr>
        <p:style>
          <a:lnRef idx="1">
            <a:schemeClr val="dk1"/>
          </a:lnRef>
          <a:fillRef idx="0">
            <a:schemeClr val="dk1"/>
          </a:fillRef>
          <a:effectRef idx="0">
            <a:schemeClr val="dk1"/>
          </a:effectRef>
          <a:fontRef idx="minor">
            <a:schemeClr val="tx1"/>
          </a:fontRef>
        </p:style>
      </p:cxnSp>
      <p:sp>
        <p:nvSpPr>
          <p:cNvPr id="111" name="テキスト ボックス 110">
            <a:extLst>
              <a:ext uri="{FF2B5EF4-FFF2-40B4-BE49-F238E27FC236}">
                <a16:creationId xmlns:a16="http://schemas.microsoft.com/office/drawing/2014/main" id="{E6426E1E-9E8F-9D46-A28A-3E4B55522F9D}"/>
              </a:ext>
            </a:extLst>
          </p:cNvPr>
          <p:cNvSpPr txBox="1"/>
          <p:nvPr/>
        </p:nvSpPr>
        <p:spPr>
          <a:xfrm>
            <a:off x="5820585" y="1367215"/>
            <a:ext cx="1306285" cy="307777"/>
          </a:xfrm>
          <a:prstGeom prst="rect">
            <a:avLst/>
          </a:prstGeom>
          <a:noFill/>
          <a:ln>
            <a:solidFill>
              <a:schemeClr val="dk1"/>
            </a:solidFill>
          </a:ln>
        </p:spPr>
        <p:txBody>
          <a:bodyPr wrap="square">
            <a:spAutoFit/>
          </a:bodyPr>
          <a:lstStyle/>
          <a:p>
            <a:pPr algn="ctr"/>
            <a:r>
              <a:rPr lang="ja-JP" altLang="en-US"/>
              <a:t>電気事業者</a:t>
            </a:r>
          </a:p>
        </p:txBody>
      </p:sp>
      <p:cxnSp>
        <p:nvCxnSpPr>
          <p:cNvPr id="124" name="直線矢印コネクタ 123">
            <a:extLst>
              <a:ext uri="{FF2B5EF4-FFF2-40B4-BE49-F238E27FC236}">
                <a16:creationId xmlns:a16="http://schemas.microsoft.com/office/drawing/2014/main" id="{06E3A2BA-A0E2-A643-BE41-E63E8275E08D}"/>
              </a:ext>
            </a:extLst>
          </p:cNvPr>
          <p:cNvCxnSpPr>
            <a:stCxn id="111" idx="2"/>
            <a:endCxn id="14" idx="0"/>
          </p:cNvCxnSpPr>
          <p:nvPr/>
        </p:nvCxnSpPr>
        <p:spPr>
          <a:xfrm>
            <a:off x="6473728" y="1674992"/>
            <a:ext cx="1" cy="3543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円/楕円 124">
            <a:extLst>
              <a:ext uri="{FF2B5EF4-FFF2-40B4-BE49-F238E27FC236}">
                <a16:creationId xmlns:a16="http://schemas.microsoft.com/office/drawing/2014/main" id="{9B08EBAB-5FBF-5A48-B5D6-7EF9BCE1381B}"/>
              </a:ext>
            </a:extLst>
          </p:cNvPr>
          <p:cNvSpPr/>
          <p:nvPr/>
        </p:nvSpPr>
        <p:spPr>
          <a:xfrm>
            <a:off x="2306274" y="1367991"/>
            <a:ext cx="1431264" cy="336332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角丸四角形 125">
            <a:extLst>
              <a:ext uri="{FF2B5EF4-FFF2-40B4-BE49-F238E27FC236}">
                <a16:creationId xmlns:a16="http://schemas.microsoft.com/office/drawing/2014/main" id="{C615858E-E09C-0745-B9BD-ECFFCD13129B}"/>
              </a:ext>
            </a:extLst>
          </p:cNvPr>
          <p:cNvSpPr/>
          <p:nvPr/>
        </p:nvSpPr>
        <p:spPr>
          <a:xfrm>
            <a:off x="180675" y="1733205"/>
            <a:ext cx="2003477" cy="20137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128" name="カギ線コネクタ 127">
            <a:extLst>
              <a:ext uri="{FF2B5EF4-FFF2-40B4-BE49-F238E27FC236}">
                <a16:creationId xmlns:a16="http://schemas.microsoft.com/office/drawing/2014/main" id="{377CEC63-E7B6-1144-A7C8-66B4B63427A7}"/>
              </a:ext>
            </a:extLst>
          </p:cNvPr>
          <p:cNvCxnSpPr>
            <a:cxnSpLocks/>
            <a:stCxn id="126" idx="0"/>
            <a:endCxn id="125" idx="0"/>
          </p:cNvCxnSpPr>
          <p:nvPr/>
        </p:nvCxnSpPr>
        <p:spPr>
          <a:xfrm rot="5400000" flipH="1" flipV="1">
            <a:off x="1919553" y="630852"/>
            <a:ext cx="365214" cy="1839492"/>
          </a:xfrm>
          <a:prstGeom prst="bentConnector3">
            <a:avLst>
              <a:gd name="adj1" fmla="val 162593"/>
            </a:avLst>
          </a:prstGeom>
          <a:ln>
            <a:tailEnd type="triangle"/>
          </a:ln>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DCA1BB97-6014-6D4C-BB07-BF830CB3B695}"/>
              </a:ext>
            </a:extLst>
          </p:cNvPr>
          <p:cNvSpPr txBox="1"/>
          <p:nvPr/>
        </p:nvSpPr>
        <p:spPr>
          <a:xfrm>
            <a:off x="364690" y="1939876"/>
            <a:ext cx="1673492" cy="1600438"/>
          </a:xfrm>
          <a:prstGeom prst="rect">
            <a:avLst/>
          </a:prstGeom>
          <a:noFill/>
        </p:spPr>
        <p:txBody>
          <a:bodyPr wrap="square" rtlCol="0">
            <a:spAutoFit/>
          </a:bodyPr>
          <a:lstStyle/>
          <a:p>
            <a:r>
              <a:rPr kumimoji="1" lang="ja-JP" altLang="en-US"/>
              <a:t>　新規の売り手と買い手をスマートコントラクトへ</a:t>
            </a:r>
            <a:r>
              <a:rPr kumimoji="1" lang="en-US" altLang="ja-JP" dirty="0"/>
              <a:t>10</a:t>
            </a:r>
            <a:r>
              <a:rPr kumimoji="1" lang="ja-JP" altLang="en-US"/>
              <a:t>人分追加し、既存取引者とランダムにマッチングさせ約定取引を行う</a:t>
            </a:r>
          </a:p>
        </p:txBody>
      </p:sp>
    </p:spTree>
    <p:extLst>
      <p:ext uri="{BB962C8B-B14F-4D97-AF65-F5344CB8AC3E}">
        <p14:creationId xmlns:p14="http://schemas.microsoft.com/office/powerpoint/2010/main" val="17750773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 name="図 4">
            <a:extLst>
              <a:ext uri="{FF2B5EF4-FFF2-40B4-BE49-F238E27FC236}">
                <a16:creationId xmlns:a16="http://schemas.microsoft.com/office/drawing/2014/main" id="{A9CC83ED-33D0-FE4D-8D55-8D7D279168F9}"/>
              </a:ext>
            </a:extLst>
          </p:cNvPr>
          <p:cNvPicPr>
            <a:picLocks noChangeAspect="1"/>
          </p:cNvPicPr>
          <p:nvPr/>
        </p:nvPicPr>
        <p:blipFill>
          <a:blip r:embed="rId3"/>
          <a:stretch>
            <a:fillRect/>
          </a:stretch>
        </p:blipFill>
        <p:spPr>
          <a:xfrm>
            <a:off x="160279" y="1328772"/>
            <a:ext cx="5211821" cy="3125355"/>
          </a:xfrm>
          <a:prstGeom prst="rect">
            <a:avLst/>
          </a:prstGeom>
        </p:spPr>
      </p:pic>
      <p:sp>
        <p:nvSpPr>
          <p:cNvPr id="505" name="Google Shape;505;g10dc9aff80f_0_8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ja-JP"/>
              <a:t>結果・考察 - </a:t>
            </a:r>
            <a:r>
              <a:rPr lang="ja-JP" sz="2300"/>
              <a:t>追加人数とシステムにかかるGas</a:t>
            </a:r>
            <a:endParaRPr sz="2300"/>
          </a:p>
        </p:txBody>
      </p:sp>
      <p:sp>
        <p:nvSpPr>
          <p:cNvPr id="506" name="Google Shape;506;g10dc9aff80f_0_8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64</a:t>
            </a:fld>
            <a:endParaRPr/>
          </a:p>
        </p:txBody>
      </p:sp>
      <p:sp>
        <p:nvSpPr>
          <p:cNvPr id="507" name="Google Shape;507;g10dc9aff80f_0_89"/>
          <p:cNvSpPr/>
          <p:nvPr/>
        </p:nvSpPr>
        <p:spPr>
          <a:xfrm>
            <a:off x="5239950" y="1423400"/>
            <a:ext cx="3761100" cy="2936100"/>
          </a:xfrm>
          <a:prstGeom prst="roundRect">
            <a:avLst>
              <a:gd name="adj" fmla="val 912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dirty="0">
                <a:solidFill>
                  <a:schemeClr val="dk1"/>
                </a:solidFill>
                <a:latin typeface="Arial"/>
                <a:ea typeface="Arial"/>
                <a:cs typeface="Arial"/>
                <a:sym typeface="Arial"/>
              </a:rPr>
              <a:t>追加人数とシステムにかかる</a:t>
            </a:r>
            <a:endParaRPr sz="16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dirty="0">
                <a:solidFill>
                  <a:schemeClr val="dk1"/>
                </a:solidFill>
                <a:latin typeface="Arial"/>
                <a:ea typeface="Arial"/>
                <a:cs typeface="Arial"/>
                <a:sym typeface="Arial"/>
              </a:rPr>
              <a:t>Gasは</a:t>
            </a:r>
            <a:r>
              <a:rPr lang="ja-JP" sz="1700" b="1" i="0" u="none" strike="noStrike" cap="none" dirty="0">
                <a:solidFill>
                  <a:schemeClr val="dk1"/>
                </a:solidFill>
                <a:latin typeface="Arial"/>
                <a:ea typeface="Arial"/>
                <a:cs typeface="Arial"/>
                <a:sym typeface="Arial"/>
              </a:rPr>
              <a:t>比例関係</a:t>
            </a:r>
            <a:endParaRPr sz="17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dirty="0">
                <a:solidFill>
                  <a:srgbClr val="000000"/>
                </a:solidFill>
                <a:latin typeface="Arial"/>
                <a:ea typeface="Arial"/>
                <a:cs typeface="Arial"/>
                <a:sym typeface="Arial"/>
              </a:rPr>
              <a:t>既存参加者同士のマッチングの方が</a:t>
            </a:r>
            <a:endParaRPr sz="16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dirty="0">
                <a:solidFill>
                  <a:srgbClr val="000000"/>
                </a:solidFill>
                <a:latin typeface="Arial"/>
                <a:ea typeface="Arial"/>
                <a:cs typeface="Arial"/>
                <a:sym typeface="Arial"/>
              </a:rPr>
              <a:t>システムにかかるGasを削減</a:t>
            </a:r>
            <a:endParaRPr sz="17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dirty="0">
                <a:solidFill>
                  <a:srgbClr val="000000"/>
                </a:solidFill>
                <a:latin typeface="Arial"/>
                <a:ea typeface="Arial"/>
                <a:cs typeface="Arial"/>
                <a:sym typeface="Arial"/>
              </a:rPr>
              <a:t>人数を追加していくにあたり...</a:t>
            </a:r>
            <a:endParaRPr sz="16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dirty="0">
                <a:solidFill>
                  <a:srgbClr val="000000"/>
                </a:solidFill>
                <a:latin typeface="Arial"/>
                <a:ea typeface="Arial"/>
                <a:cs typeface="Arial"/>
                <a:sym typeface="Arial"/>
              </a:rPr>
              <a:t>平均</a:t>
            </a:r>
            <a:r>
              <a:rPr lang="ja-JP" sz="1800" b="1" i="0" u="none" strike="noStrike" cap="none" dirty="0">
                <a:solidFill>
                  <a:srgbClr val="FF0000"/>
                </a:solidFill>
                <a:latin typeface="Arial"/>
                <a:ea typeface="Arial"/>
                <a:cs typeface="Arial"/>
                <a:sym typeface="Arial"/>
              </a:rPr>
              <a:t>10.9%</a:t>
            </a:r>
            <a:r>
              <a:rPr lang="ja-JP" sz="1600" b="0" i="0" u="none" strike="noStrike" cap="none" dirty="0">
                <a:solidFill>
                  <a:srgbClr val="000000"/>
                </a:solidFill>
                <a:latin typeface="Arial"/>
                <a:ea typeface="Arial"/>
                <a:cs typeface="Arial"/>
                <a:sym typeface="Arial"/>
              </a:rPr>
              <a:t>の差が生じた</a:t>
            </a:r>
            <a:endParaRPr sz="16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508" name="Google Shape;508;g10dc9aff80f_0_89"/>
          <p:cNvSpPr/>
          <p:nvPr/>
        </p:nvSpPr>
        <p:spPr>
          <a:xfrm>
            <a:off x="6809700" y="3043250"/>
            <a:ext cx="621600" cy="273900"/>
          </a:xfrm>
          <a:prstGeom prst="down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テキスト ボックス 1">
            <a:extLst>
              <a:ext uri="{FF2B5EF4-FFF2-40B4-BE49-F238E27FC236}">
                <a16:creationId xmlns:a16="http://schemas.microsoft.com/office/drawing/2014/main" id="{EC9763A5-9D3E-5D4B-9816-F734B14D075E}"/>
              </a:ext>
            </a:extLst>
          </p:cNvPr>
          <p:cNvSpPr txBox="1"/>
          <p:nvPr/>
        </p:nvSpPr>
        <p:spPr>
          <a:xfrm rot="16200000">
            <a:off x="-1430178" y="2171429"/>
            <a:ext cx="3505200" cy="492443"/>
          </a:xfrm>
          <a:prstGeom prst="rect">
            <a:avLst/>
          </a:prstGeom>
          <a:noFill/>
        </p:spPr>
        <p:txBody>
          <a:bodyPr wrap="square" rtlCol="0">
            <a:spAutoFit/>
          </a:bodyPr>
          <a:lstStyle/>
          <a:p>
            <a:r>
              <a:rPr lang="ja-JP" altLang="en-US" sz="1200"/>
              <a:t>システムにかかる</a:t>
            </a:r>
            <a:r>
              <a:rPr lang="en-US" altLang="ja-JP" sz="1200" dirty="0"/>
              <a:t>Gas</a:t>
            </a:r>
            <a:r>
              <a:rPr lang="ja-JP" altLang="en-US" sz="1200"/>
              <a:t>の総和</a:t>
            </a:r>
            <a:r>
              <a:rPr lang="en-US" altLang="ja-JP" sz="1200" dirty="0"/>
              <a:t> </a:t>
            </a:r>
            <a:r>
              <a:rPr lang="en-US" altLang="ja-JP" sz="1200"/>
              <a:t>[×10</a:t>
            </a:r>
            <a:r>
              <a:rPr lang="en-US" altLang="ja-JP" sz="1200" baseline="30000" dirty="0"/>
              <a:t>6</a:t>
            </a:r>
            <a:r>
              <a:rPr lang="en-US" altLang="ja-JP" sz="1200"/>
              <a:t>]</a:t>
            </a:r>
            <a:endParaRPr lang="ja-JP" altLang="en-US" sz="1200"/>
          </a:p>
          <a:p>
            <a:endParaRPr kumimoji="1" lang="ja-JP" altLang="en-US"/>
          </a:p>
        </p:txBody>
      </p:sp>
      <p:sp>
        <p:nvSpPr>
          <p:cNvPr id="11" name="テキスト ボックス 10">
            <a:extLst>
              <a:ext uri="{FF2B5EF4-FFF2-40B4-BE49-F238E27FC236}">
                <a16:creationId xmlns:a16="http://schemas.microsoft.com/office/drawing/2014/main" id="{8E212B3D-47A2-6242-ADF4-9F7D7E730FD3}"/>
              </a:ext>
            </a:extLst>
          </p:cNvPr>
          <p:cNvSpPr txBox="1"/>
          <p:nvPr/>
        </p:nvSpPr>
        <p:spPr>
          <a:xfrm>
            <a:off x="568644" y="4170251"/>
            <a:ext cx="4572000" cy="307777"/>
          </a:xfrm>
          <a:prstGeom prst="rect">
            <a:avLst/>
          </a:prstGeom>
          <a:noFill/>
        </p:spPr>
        <p:txBody>
          <a:bodyPr wrap="square">
            <a:spAutoFit/>
          </a:bodyPr>
          <a:lstStyle/>
          <a:p>
            <a:pPr algn="ctr" rtl="0">
              <a:defRPr lang="ja-JP" sz="1000" b="0" i="0" u="none" strike="noStrike" kern="1200" baseline="0">
                <a:solidFill>
                  <a:srgbClr val="000000"/>
                </a:solidFill>
                <a:latin typeface="+mn-lt"/>
                <a:ea typeface="+mn-ea"/>
                <a:cs typeface="+mn-cs"/>
              </a:defRPr>
            </a:pPr>
            <a:r>
              <a:rPr lang="ja-JP" altLang="en-US" sz="1400" baseline="0">
                <a:solidFill>
                  <a:schemeClr val="tx1"/>
                </a:solidFill>
              </a:rPr>
              <a:t>市場参加人数</a:t>
            </a:r>
            <a:r>
              <a:rPr lang="en-US" altLang="ja-JP" sz="1400" baseline="0" dirty="0">
                <a:solidFill>
                  <a:schemeClr val="tx1"/>
                </a:solidFill>
              </a:rPr>
              <a:t> [</a:t>
            </a:r>
            <a:r>
              <a:rPr lang="ja-JP" altLang="en-US" sz="1400" baseline="0">
                <a:solidFill>
                  <a:schemeClr val="tx1"/>
                </a:solidFill>
              </a:rPr>
              <a:t>人</a:t>
            </a:r>
            <a:r>
              <a:rPr lang="en-US" altLang="ja-JP" sz="1400" baseline="0" dirty="0">
                <a:solidFill>
                  <a:schemeClr val="tx1"/>
                </a:solidFill>
              </a:rPr>
              <a:t>]</a:t>
            </a:r>
            <a:endParaRPr lang="ja-JP" altLang="en-US" sz="1400">
              <a:solidFill>
                <a:schemeClr val="tx1"/>
              </a:solidFill>
            </a:endParaRPr>
          </a:p>
        </p:txBody>
      </p:sp>
    </p:spTree>
    <p:extLst>
      <p:ext uri="{BB962C8B-B14F-4D97-AF65-F5344CB8AC3E}">
        <p14:creationId xmlns:p14="http://schemas.microsoft.com/office/powerpoint/2010/main" val="499170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g10dc9aff80f_0_9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ja-JP"/>
              <a:t>結果・考察 - </a:t>
            </a:r>
            <a:r>
              <a:rPr lang="ja-JP" sz="2500"/>
              <a:t>一取引あたりにかかるGas</a:t>
            </a:r>
            <a:r>
              <a:rPr lang="ja-JP"/>
              <a:t> </a:t>
            </a:r>
            <a:endParaRPr/>
          </a:p>
        </p:txBody>
      </p:sp>
      <p:sp>
        <p:nvSpPr>
          <p:cNvPr id="516" name="Google Shape;516;g10dc9aff80f_0_9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65</a:t>
            </a:fld>
            <a:endParaRPr/>
          </a:p>
        </p:txBody>
      </p:sp>
      <p:sp>
        <p:nvSpPr>
          <p:cNvPr id="518" name="Google Shape;518;g10dc9aff80f_0_98"/>
          <p:cNvSpPr/>
          <p:nvPr/>
        </p:nvSpPr>
        <p:spPr>
          <a:xfrm>
            <a:off x="5628400" y="2099025"/>
            <a:ext cx="3311100" cy="2764500"/>
          </a:xfrm>
          <a:prstGeom prst="flowChartAlternate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dirty="0">
                <a:solidFill>
                  <a:srgbClr val="000000"/>
                </a:solidFill>
                <a:latin typeface="Arial"/>
                <a:ea typeface="Arial"/>
                <a:cs typeface="Arial"/>
                <a:sym typeface="Arial"/>
              </a:rPr>
              <a:t>既存参加者同士のマッチングの方が</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ja-JP" sz="1600" b="0" i="0" u="none" strike="noStrike" cap="none" dirty="0">
                <a:solidFill>
                  <a:srgbClr val="000000"/>
                </a:solidFill>
                <a:latin typeface="Arial"/>
                <a:ea typeface="Arial"/>
                <a:cs typeface="Arial"/>
                <a:sym typeface="Arial"/>
              </a:rPr>
              <a:t>平均</a:t>
            </a:r>
            <a:r>
              <a:rPr lang="en-US" altLang="ja-JP" sz="2000" b="1" dirty="0">
                <a:solidFill>
                  <a:srgbClr val="FF0000"/>
                </a:solidFill>
              </a:rPr>
              <a:t>9.9</a:t>
            </a:r>
            <a:r>
              <a:rPr lang="ja-JP" sz="2000" b="1" i="0" u="none" strike="noStrike" cap="none" dirty="0">
                <a:solidFill>
                  <a:srgbClr val="FF0000"/>
                </a:solidFill>
                <a:latin typeface="Arial"/>
                <a:ea typeface="Arial"/>
                <a:cs typeface="Arial"/>
                <a:sym typeface="Arial"/>
              </a:rPr>
              <a:t>%</a:t>
            </a:r>
            <a:r>
              <a:rPr lang="ja-JP" sz="1600" b="0" i="0" u="none" strike="noStrike" cap="none" dirty="0">
                <a:solidFill>
                  <a:srgbClr val="000000"/>
                </a:solidFill>
                <a:latin typeface="Arial"/>
                <a:ea typeface="Arial"/>
                <a:cs typeface="Arial"/>
                <a:sym typeface="Arial"/>
              </a:rPr>
              <a:t>のGasを削減</a:t>
            </a:r>
            <a:endParaRPr sz="16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r>
              <a:rPr lang="ja-JP" sz="1700" b="0" i="0" u="none" strike="noStrike" cap="none" dirty="0">
                <a:solidFill>
                  <a:srgbClr val="000000"/>
                </a:solidFill>
                <a:latin typeface="Arial"/>
                <a:ea typeface="Arial"/>
                <a:cs typeface="Arial"/>
                <a:sym typeface="Arial"/>
              </a:rPr>
              <a:t>日本円に換算すると...</a:t>
            </a:r>
            <a:endParaRPr sz="17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r>
              <a:rPr lang="ja-JP" sz="1700" b="0" i="0" u="none" strike="noStrike" cap="none" dirty="0">
                <a:solidFill>
                  <a:srgbClr val="000000"/>
                </a:solidFill>
                <a:latin typeface="Arial"/>
                <a:ea typeface="Arial"/>
                <a:cs typeface="Arial"/>
                <a:sym typeface="Arial"/>
              </a:rPr>
              <a:t>平均</a:t>
            </a:r>
            <a:r>
              <a:rPr lang="en-US" altLang="ja-JP" sz="2100" b="1" dirty="0">
                <a:solidFill>
                  <a:srgbClr val="FF0000"/>
                </a:solidFill>
              </a:rPr>
              <a:t>7052</a:t>
            </a:r>
            <a:r>
              <a:rPr lang="ja-JP" sz="1700" b="0" i="0" u="none" strike="noStrike" cap="none" dirty="0">
                <a:solidFill>
                  <a:srgbClr val="FF0000"/>
                </a:solidFill>
                <a:latin typeface="Arial"/>
                <a:ea typeface="Arial"/>
                <a:cs typeface="Arial"/>
                <a:sym typeface="Arial"/>
              </a:rPr>
              <a:t>円</a:t>
            </a:r>
            <a:r>
              <a:rPr lang="ja-JP" sz="1700" b="0" i="0" u="none" strike="noStrike" cap="none" dirty="0">
                <a:solidFill>
                  <a:srgbClr val="000000"/>
                </a:solidFill>
                <a:latin typeface="Arial"/>
                <a:ea typeface="Arial"/>
                <a:cs typeface="Arial"/>
                <a:sym typeface="Arial"/>
              </a:rPr>
              <a:t>の削減</a:t>
            </a:r>
            <a:endParaRPr sz="17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19" name="Google Shape;519;g10dc9aff80f_0_98"/>
          <p:cNvSpPr/>
          <p:nvPr/>
        </p:nvSpPr>
        <p:spPr>
          <a:xfrm>
            <a:off x="1135850" y="1092975"/>
            <a:ext cx="7083300" cy="8466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ja-JP" sz="2000" b="1" i="0" u="none" strike="noStrike" cap="none">
                <a:solidFill>
                  <a:srgbClr val="000000"/>
                </a:solidFill>
                <a:latin typeface="Arial"/>
                <a:ea typeface="Arial"/>
                <a:cs typeface="Arial"/>
                <a:sym typeface="Arial"/>
              </a:rPr>
              <a:t>一取引あたりのGas = 参加者が支払うGas</a:t>
            </a:r>
            <a:endParaRPr sz="2000" b="1" i="0" u="none" strike="noStrike" cap="none">
              <a:solidFill>
                <a:srgbClr val="000000"/>
              </a:solidFill>
              <a:latin typeface="Arial"/>
              <a:ea typeface="Arial"/>
              <a:cs typeface="Arial"/>
              <a:sym typeface="Arial"/>
            </a:endParaRPr>
          </a:p>
        </p:txBody>
      </p:sp>
      <p:sp>
        <p:nvSpPr>
          <p:cNvPr id="520" name="Google Shape;520;g10dc9aff80f_0_98"/>
          <p:cNvSpPr/>
          <p:nvPr/>
        </p:nvSpPr>
        <p:spPr>
          <a:xfrm>
            <a:off x="6879425" y="3278975"/>
            <a:ext cx="825000" cy="331800"/>
          </a:xfrm>
          <a:prstGeom prst="down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テキスト ボックス 10">
            <a:extLst>
              <a:ext uri="{FF2B5EF4-FFF2-40B4-BE49-F238E27FC236}">
                <a16:creationId xmlns:a16="http://schemas.microsoft.com/office/drawing/2014/main" id="{AF96036A-4F23-2F4A-935C-8954F53772B3}"/>
              </a:ext>
            </a:extLst>
          </p:cNvPr>
          <p:cNvSpPr txBox="1"/>
          <p:nvPr/>
        </p:nvSpPr>
        <p:spPr>
          <a:xfrm rot="16200000">
            <a:off x="-1883606" y="2147655"/>
            <a:ext cx="4572000" cy="307777"/>
          </a:xfrm>
          <a:prstGeom prst="rect">
            <a:avLst/>
          </a:prstGeom>
          <a:noFill/>
        </p:spPr>
        <p:txBody>
          <a:bodyPr wrap="square">
            <a:spAutoFit/>
          </a:bodyPr>
          <a:lstStyle/>
          <a:p>
            <a:r>
              <a:rPr lang="ja-JP" altLang="en-US" sz="1400"/>
              <a:t>一取引あたりにかかる</a:t>
            </a:r>
            <a:r>
              <a:rPr lang="en-US" altLang="ja-JP" sz="1400" dirty="0"/>
              <a:t>Gas [×10</a:t>
            </a:r>
            <a:r>
              <a:rPr lang="en-US" altLang="ja-JP" baseline="30000" dirty="0"/>
              <a:t>6</a:t>
            </a:r>
            <a:r>
              <a:rPr lang="en-US" altLang="ja-JP" sz="1400" dirty="0"/>
              <a:t>]</a:t>
            </a:r>
            <a:endParaRPr lang="ja-JP" altLang="en-US" sz="1400"/>
          </a:p>
        </p:txBody>
      </p:sp>
      <p:sp>
        <p:nvSpPr>
          <p:cNvPr id="13" name="テキスト ボックス 12">
            <a:extLst>
              <a:ext uri="{FF2B5EF4-FFF2-40B4-BE49-F238E27FC236}">
                <a16:creationId xmlns:a16="http://schemas.microsoft.com/office/drawing/2014/main" id="{BC3CCF7C-DAAE-9E4C-AA42-6DB710D4983B}"/>
              </a:ext>
            </a:extLst>
          </p:cNvPr>
          <p:cNvSpPr txBox="1"/>
          <p:nvPr/>
        </p:nvSpPr>
        <p:spPr>
          <a:xfrm>
            <a:off x="771369" y="4473289"/>
            <a:ext cx="4572000" cy="307777"/>
          </a:xfrm>
          <a:prstGeom prst="rect">
            <a:avLst/>
          </a:prstGeom>
          <a:noFill/>
        </p:spPr>
        <p:txBody>
          <a:bodyPr wrap="square">
            <a:spAutoFit/>
          </a:bodyPr>
          <a:lstStyle/>
          <a:p>
            <a:pPr algn="ctr" rtl="0">
              <a:defRPr lang="ja-JP" sz="1000" b="0" i="0" u="none" strike="noStrike" kern="1200" baseline="0">
                <a:solidFill>
                  <a:srgbClr val="000000"/>
                </a:solidFill>
                <a:latin typeface="+mn-lt"/>
                <a:ea typeface="+mn-ea"/>
                <a:cs typeface="+mn-cs"/>
              </a:defRPr>
            </a:pPr>
            <a:r>
              <a:rPr lang="ja-JP" altLang="en-US" sz="1400" baseline="0">
                <a:solidFill>
                  <a:schemeClr val="tx1"/>
                </a:solidFill>
              </a:rPr>
              <a:t>市場参加人数</a:t>
            </a:r>
            <a:r>
              <a:rPr lang="en-US" altLang="ja-JP" sz="1400" baseline="0" dirty="0">
                <a:solidFill>
                  <a:schemeClr val="tx1"/>
                </a:solidFill>
              </a:rPr>
              <a:t> [</a:t>
            </a:r>
            <a:r>
              <a:rPr lang="ja-JP" altLang="en-US" sz="1400" baseline="0">
                <a:solidFill>
                  <a:schemeClr val="tx1"/>
                </a:solidFill>
              </a:rPr>
              <a:t>人</a:t>
            </a:r>
            <a:r>
              <a:rPr lang="en-US" altLang="ja-JP" sz="1400" baseline="0" dirty="0">
                <a:solidFill>
                  <a:schemeClr val="tx1"/>
                </a:solidFill>
              </a:rPr>
              <a:t>]</a:t>
            </a:r>
            <a:endParaRPr lang="ja-JP" altLang="en-US" sz="1400">
              <a:solidFill>
                <a:schemeClr val="tx1"/>
              </a:solidFill>
            </a:endParaRPr>
          </a:p>
        </p:txBody>
      </p:sp>
      <p:pic>
        <p:nvPicPr>
          <p:cNvPr id="3" name="図 2">
            <a:extLst>
              <a:ext uri="{FF2B5EF4-FFF2-40B4-BE49-F238E27FC236}">
                <a16:creationId xmlns:a16="http://schemas.microsoft.com/office/drawing/2014/main" id="{3010941B-EF85-114F-8140-AE1E4298FCCF}"/>
              </a:ext>
            </a:extLst>
          </p:cNvPr>
          <p:cNvPicPr>
            <a:picLocks noChangeAspect="1"/>
          </p:cNvPicPr>
          <p:nvPr/>
        </p:nvPicPr>
        <p:blipFill>
          <a:blip r:embed="rId3"/>
          <a:stretch>
            <a:fillRect/>
          </a:stretch>
        </p:blipFill>
        <p:spPr>
          <a:xfrm>
            <a:off x="405196" y="1883738"/>
            <a:ext cx="5243986" cy="2854063"/>
          </a:xfrm>
          <a:prstGeom prst="rect">
            <a:avLst/>
          </a:prstGeom>
        </p:spPr>
      </p:pic>
    </p:spTree>
    <p:extLst>
      <p:ext uri="{BB962C8B-B14F-4D97-AF65-F5344CB8AC3E}">
        <p14:creationId xmlns:p14="http://schemas.microsoft.com/office/powerpoint/2010/main" val="24501849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8" name="Google Shape;528;g10dc9aff80f_0_109"/>
          <p:cNvSpPr/>
          <p:nvPr/>
        </p:nvSpPr>
        <p:spPr>
          <a:xfrm>
            <a:off x="1877113" y="2481425"/>
            <a:ext cx="5582700" cy="54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g10dc9aff80f_0_10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ja-JP"/>
              <a:t>まとめ</a:t>
            </a:r>
            <a:endParaRPr/>
          </a:p>
        </p:txBody>
      </p:sp>
      <p:sp>
        <p:nvSpPr>
          <p:cNvPr id="530" name="Google Shape;530;g10dc9aff80f_0_10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66</a:t>
            </a:fld>
            <a:endParaRPr/>
          </a:p>
        </p:txBody>
      </p:sp>
      <p:sp>
        <p:nvSpPr>
          <p:cNvPr id="531" name="Google Shape;531;g10dc9aff80f_0_109"/>
          <p:cNvSpPr txBox="1"/>
          <p:nvPr/>
        </p:nvSpPr>
        <p:spPr>
          <a:xfrm>
            <a:off x="428650" y="1103700"/>
            <a:ext cx="8475900" cy="8913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800"/>
              </a:spcBef>
              <a:spcAft>
                <a:spcPts val="0"/>
              </a:spcAft>
              <a:buClr>
                <a:srgbClr val="000000"/>
              </a:buClr>
              <a:buSzPts val="1700"/>
              <a:buFont typeface="Arial"/>
              <a:buNone/>
            </a:pPr>
            <a:r>
              <a:rPr lang="ja-JP" sz="1700" b="0" i="0" u="none" strike="noStrike" cap="none">
                <a:solidFill>
                  <a:schemeClr val="dk1"/>
                </a:solidFill>
                <a:latin typeface="Arial"/>
                <a:ea typeface="Arial"/>
                <a:cs typeface="Arial"/>
                <a:sym typeface="Arial"/>
              </a:rPr>
              <a:t>本P2P電力取引では、既存参加者同士のマッチングが既存-新規参加者のマッチングで取引を行うより、システム全体では人数を追加していくにあたり平均10.9%、一取引あたりで平均10.2%のGasを削減できると判明</a:t>
            </a:r>
            <a:endParaRPr sz="1300" b="0" i="0" u="none" strike="noStrike" cap="none">
              <a:solidFill>
                <a:srgbClr val="000000"/>
              </a:solidFill>
              <a:latin typeface="Arial"/>
              <a:ea typeface="Arial"/>
              <a:cs typeface="Arial"/>
              <a:sym typeface="Arial"/>
            </a:endParaRPr>
          </a:p>
        </p:txBody>
      </p:sp>
      <p:sp>
        <p:nvSpPr>
          <p:cNvPr id="532" name="Google Shape;532;g10dc9aff80f_0_109"/>
          <p:cNvSpPr/>
          <p:nvPr/>
        </p:nvSpPr>
        <p:spPr>
          <a:xfrm>
            <a:off x="3864750" y="2007813"/>
            <a:ext cx="1414500" cy="385800"/>
          </a:xfrm>
          <a:prstGeom prst="down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g10dc9aff80f_0_109"/>
          <p:cNvSpPr txBox="1"/>
          <p:nvPr/>
        </p:nvSpPr>
        <p:spPr>
          <a:xfrm>
            <a:off x="653650" y="2594675"/>
            <a:ext cx="80259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ja-JP" sz="1400" b="1" i="0" u="none" strike="noStrike" cap="none">
                <a:solidFill>
                  <a:srgbClr val="000000"/>
                </a:solidFill>
                <a:latin typeface="Arial"/>
                <a:ea typeface="Arial"/>
                <a:cs typeface="Arial"/>
                <a:sym typeface="Arial"/>
              </a:rPr>
              <a:t>既存参加者同士がマッチングする機会の多い導入が望ましい</a:t>
            </a:r>
            <a:endParaRPr sz="1400" b="1" i="0" u="none" strike="noStrike" cap="none">
              <a:solidFill>
                <a:srgbClr val="000000"/>
              </a:solidFill>
              <a:latin typeface="Arial"/>
              <a:ea typeface="Arial"/>
              <a:cs typeface="Arial"/>
              <a:sym typeface="Arial"/>
            </a:endParaRPr>
          </a:p>
        </p:txBody>
      </p:sp>
      <p:sp>
        <p:nvSpPr>
          <p:cNvPr id="11" name="Google Shape;528;g10dc9aff80f_0_109">
            <a:extLst>
              <a:ext uri="{FF2B5EF4-FFF2-40B4-BE49-F238E27FC236}">
                <a16:creationId xmlns:a16="http://schemas.microsoft.com/office/drawing/2014/main" id="{6226ECCC-59C2-4EBF-9EE7-41247FBFD6C1}"/>
              </a:ext>
            </a:extLst>
          </p:cNvPr>
          <p:cNvSpPr/>
          <p:nvPr/>
        </p:nvSpPr>
        <p:spPr>
          <a:xfrm>
            <a:off x="1366573" y="4053725"/>
            <a:ext cx="5582700" cy="54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JP" altLang="en-US" dirty="0"/>
              <a:t>新規の参加料が高くなりすぎるため、現在のブロックチェーンプラットフォームでは非合理的になってしまう</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2903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8074F722-F950-4AF6-89EA-7C0C0ECE5867}"/>
              </a:ext>
            </a:extLst>
          </p:cNvPr>
          <p:cNvSpPr/>
          <p:nvPr/>
        </p:nvSpPr>
        <p:spPr>
          <a:xfrm>
            <a:off x="1734632" y="4509502"/>
            <a:ext cx="5214743" cy="57034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Gas</a:t>
            </a:r>
            <a:r>
              <a:rPr lang="ja-JP" altLang="en-US" sz="2000" dirty="0">
                <a:solidFill>
                  <a:schemeClr val="tx1"/>
                </a:solidFill>
              </a:rPr>
              <a:t>総量　</a:t>
            </a:r>
            <a:r>
              <a:rPr lang="ja-JP" altLang="en-US" sz="2800" dirty="0">
                <a:solidFill>
                  <a:srgbClr val="FF0000"/>
                </a:solidFill>
              </a:rPr>
              <a:t>大</a:t>
            </a:r>
            <a:r>
              <a:rPr lang="ja-JP" altLang="en-US" sz="2800" dirty="0">
                <a:solidFill>
                  <a:schemeClr val="tx1"/>
                </a:solidFill>
              </a:rPr>
              <a:t>　　　　　</a:t>
            </a:r>
            <a:r>
              <a:rPr lang="ja-JP" altLang="en-US" sz="2000" dirty="0">
                <a:solidFill>
                  <a:schemeClr val="tx1"/>
                </a:solidFill>
              </a:rPr>
              <a:t>取引コスト　</a:t>
            </a:r>
            <a:r>
              <a:rPr lang="ja-JP" altLang="en-US" sz="2800" dirty="0">
                <a:solidFill>
                  <a:srgbClr val="FF0000"/>
                </a:solidFill>
              </a:rPr>
              <a:t>大</a:t>
            </a:r>
            <a:r>
              <a:rPr lang="ja-JP" altLang="en-US" sz="2000" dirty="0">
                <a:solidFill>
                  <a:schemeClr val="tx1"/>
                </a:solidFill>
              </a:rPr>
              <a:t> </a:t>
            </a:r>
          </a:p>
        </p:txBody>
      </p:sp>
      <p:sp>
        <p:nvSpPr>
          <p:cNvPr id="203" name="Google Shape;203;g10dc9aff81a_0_2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7</a:t>
            </a:fld>
            <a:endParaRPr/>
          </a:p>
        </p:txBody>
      </p:sp>
      <p:sp>
        <p:nvSpPr>
          <p:cNvPr id="204" name="Google Shape;204;g10dc9aff81a_0_2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altLang="en-US" dirty="0"/>
              <a:t>ブロックチェーンとは </a:t>
            </a:r>
            <a:r>
              <a:rPr lang="en-US" altLang="ja-JP" dirty="0"/>
              <a:t>– </a:t>
            </a:r>
            <a:r>
              <a:rPr lang="ja-JP" altLang="en-US" dirty="0"/>
              <a:t>手数料</a:t>
            </a:r>
            <a:r>
              <a:rPr lang="ja-JP" dirty="0"/>
              <a:t>計算</a:t>
            </a:r>
            <a:endParaRPr dirty="0"/>
          </a:p>
        </p:txBody>
      </p:sp>
      <p:sp>
        <p:nvSpPr>
          <p:cNvPr id="205" name="Google Shape;205;g10dc9aff81a_0_217"/>
          <p:cNvSpPr txBox="1"/>
          <p:nvPr/>
        </p:nvSpPr>
        <p:spPr>
          <a:xfrm>
            <a:off x="115554" y="1699968"/>
            <a:ext cx="8622046" cy="376996"/>
          </a:xfrm>
          <a:prstGeom prst="rect">
            <a:avLst/>
          </a:prstGeom>
          <a:noFill/>
          <a:ln>
            <a:noFill/>
          </a:ln>
        </p:spPr>
        <p:txBody>
          <a:bodyPr spcFirstLastPara="1" wrap="square" lIns="68575" tIns="34275" rIns="68575" bIns="34275" anchor="t" anchorCtr="0">
            <a:spAutoFit/>
          </a:bodyPr>
          <a:lstStyle/>
          <a:p>
            <a:pPr lvl="0" algn="ctr">
              <a:buSzPts val="1800"/>
            </a:pPr>
            <a:r>
              <a:rPr lang="ja-JP" sz="2000" b="0" i="0" u="none" strike="noStrike" cap="none" dirty="0">
                <a:solidFill>
                  <a:schemeClr val="dk1"/>
                </a:solidFill>
                <a:sym typeface="Arial"/>
              </a:rPr>
              <a:t>支払う</a:t>
            </a:r>
            <a:r>
              <a:rPr lang="ja-JP" altLang="en-US" sz="2000" dirty="0">
                <a:solidFill>
                  <a:schemeClr val="dk1"/>
                </a:solidFill>
              </a:rPr>
              <a:t>手数料</a:t>
            </a:r>
            <a:r>
              <a:rPr lang="en-US" altLang="ja-JP" sz="2000" dirty="0">
                <a:solidFill>
                  <a:schemeClr val="dk1"/>
                </a:solidFill>
              </a:rPr>
              <a:t>[</a:t>
            </a:r>
            <a:r>
              <a:rPr lang="ja-JP" altLang="en-US" sz="2000" dirty="0">
                <a:solidFill>
                  <a:schemeClr val="dk1"/>
                </a:solidFill>
              </a:rPr>
              <a:t>円</a:t>
            </a:r>
            <a:r>
              <a:rPr lang="en-US" altLang="ja-JP" sz="2000" dirty="0">
                <a:solidFill>
                  <a:schemeClr val="dk1"/>
                </a:solidFill>
              </a:rPr>
              <a:t>]</a:t>
            </a:r>
            <a:r>
              <a:rPr lang="ja-JP" sz="2000" b="0" i="0" u="none" strike="noStrike" cap="none" dirty="0">
                <a:solidFill>
                  <a:schemeClr val="dk1"/>
                </a:solidFill>
                <a:sym typeface="Arial"/>
              </a:rPr>
              <a:t> </a:t>
            </a:r>
            <a:r>
              <a:rPr lang="ja-JP" altLang="en-US" sz="2000" b="0" i="0" u="none" strike="noStrike" cap="none" dirty="0">
                <a:solidFill>
                  <a:schemeClr val="dk1"/>
                </a:solidFill>
                <a:sym typeface="Arial"/>
              </a:rPr>
              <a:t>　</a:t>
            </a:r>
            <a:r>
              <a:rPr lang="ja-JP" sz="2000" b="0" i="0" u="none" strike="noStrike" cap="none" dirty="0">
                <a:solidFill>
                  <a:schemeClr val="dk1"/>
                </a:solidFill>
                <a:sym typeface="Arial"/>
              </a:rPr>
              <a:t>=</a:t>
            </a:r>
            <a:r>
              <a:rPr lang="ja-JP" altLang="en-US" sz="2000" b="0" i="0" u="none" strike="noStrike" cap="none" dirty="0">
                <a:solidFill>
                  <a:schemeClr val="dk1"/>
                </a:solidFill>
                <a:sym typeface="Arial"/>
              </a:rPr>
              <a:t>　取引にかかる</a:t>
            </a:r>
            <a:r>
              <a:rPr lang="ja-JP" sz="2000" b="0" i="0" u="none" strike="noStrike" cap="none" dirty="0">
                <a:solidFill>
                  <a:schemeClr val="dk1"/>
                </a:solidFill>
                <a:sym typeface="Arial"/>
              </a:rPr>
              <a:t>Gas</a:t>
            </a:r>
            <a:r>
              <a:rPr lang="ja-JP" altLang="en-US" sz="2000" b="0" i="0" u="none" strike="noStrike" cap="none" dirty="0">
                <a:solidFill>
                  <a:schemeClr val="dk1"/>
                </a:solidFill>
                <a:sym typeface="Arial"/>
              </a:rPr>
              <a:t>総量</a:t>
            </a:r>
            <a:r>
              <a:rPr lang="en-US" altLang="ja-JP" sz="2000" dirty="0">
                <a:solidFill>
                  <a:schemeClr val="dk1"/>
                </a:solidFill>
              </a:rPr>
              <a:t>[Gas]</a:t>
            </a:r>
            <a:r>
              <a:rPr lang="ja-JP" sz="2000" b="0" i="0" u="none" strike="noStrike" cap="none" dirty="0">
                <a:solidFill>
                  <a:schemeClr val="dk1"/>
                </a:solidFill>
                <a:sym typeface="Arial"/>
              </a:rPr>
              <a:t> ×</a:t>
            </a:r>
            <a:r>
              <a:rPr lang="ja-JP" altLang="en-US" sz="2000" b="0" i="0" u="none" strike="noStrike" cap="none" dirty="0">
                <a:solidFill>
                  <a:schemeClr val="dk1"/>
                </a:solidFill>
                <a:sym typeface="Arial"/>
              </a:rPr>
              <a:t>　</a:t>
            </a:r>
            <a:r>
              <a:rPr lang="ja-JP" sz="2000" b="0" i="0" u="none" strike="noStrike" cap="none" dirty="0">
                <a:solidFill>
                  <a:schemeClr val="dk1"/>
                </a:solidFill>
                <a:sym typeface="Arial"/>
              </a:rPr>
              <a:t>Gas price</a:t>
            </a:r>
            <a:r>
              <a:rPr lang="en-US" altLang="ja-JP" sz="2000" b="0" i="0" u="none" strike="noStrike" cap="none" dirty="0">
                <a:solidFill>
                  <a:schemeClr val="dk1"/>
                </a:solidFill>
                <a:sym typeface="Arial"/>
              </a:rPr>
              <a:t>[</a:t>
            </a:r>
            <a:r>
              <a:rPr lang="ja-JP" altLang="en-US" sz="2000" dirty="0">
                <a:solidFill>
                  <a:schemeClr val="dk1"/>
                </a:solidFill>
              </a:rPr>
              <a:t>円</a:t>
            </a:r>
            <a:r>
              <a:rPr lang="en-US" altLang="ja-JP" sz="2000" dirty="0">
                <a:solidFill>
                  <a:schemeClr val="dk1"/>
                </a:solidFill>
              </a:rPr>
              <a:t>/Gas</a:t>
            </a:r>
            <a:r>
              <a:rPr lang="en-US" altLang="ja-JP" sz="2000" b="0" i="0" u="none" strike="noStrike" cap="none" dirty="0">
                <a:solidFill>
                  <a:schemeClr val="dk1"/>
                </a:solidFill>
                <a:sym typeface="Arial"/>
              </a:rPr>
              <a:t>]</a:t>
            </a:r>
            <a:r>
              <a:rPr lang="ja-JP" sz="2000" b="0" i="0" u="none" strike="noStrike" cap="none" dirty="0">
                <a:solidFill>
                  <a:schemeClr val="dk1"/>
                </a:solidFill>
                <a:sym typeface="Arial"/>
              </a:rPr>
              <a:t> </a:t>
            </a:r>
            <a:endParaRPr sz="1200" b="0" i="0" u="none" strike="noStrike" cap="none" dirty="0">
              <a:solidFill>
                <a:srgbClr val="000000"/>
              </a:solidFill>
              <a:latin typeface="Arial"/>
              <a:ea typeface="Arial"/>
              <a:cs typeface="Arial"/>
              <a:sym typeface="Arial"/>
            </a:endParaRPr>
          </a:p>
        </p:txBody>
      </p:sp>
      <p:sp>
        <p:nvSpPr>
          <p:cNvPr id="207" name="Google Shape;207;g10dc9aff81a_0_217"/>
          <p:cNvSpPr txBox="1"/>
          <p:nvPr/>
        </p:nvSpPr>
        <p:spPr>
          <a:xfrm>
            <a:off x="6344758" y="2599008"/>
            <a:ext cx="2484917" cy="530884"/>
          </a:xfrm>
          <a:prstGeom prst="rect">
            <a:avLst/>
          </a:prstGeom>
          <a:noFill/>
          <a:ln>
            <a:noFill/>
          </a:ln>
        </p:spPr>
        <p:txBody>
          <a:bodyPr spcFirstLastPara="1" wrap="square" lIns="68575" tIns="34275" rIns="68575" bIns="34275" anchor="t" anchorCtr="0">
            <a:spAutoFit/>
          </a:bodyPr>
          <a:lstStyle/>
          <a:p>
            <a:pPr marL="0" marR="0" lvl="0" indent="0" rtl="0">
              <a:lnSpc>
                <a:spcPct val="100000"/>
              </a:lnSpc>
              <a:spcBef>
                <a:spcPts val="0"/>
              </a:spcBef>
              <a:spcAft>
                <a:spcPts val="0"/>
              </a:spcAft>
              <a:buClr>
                <a:srgbClr val="000000"/>
              </a:buClr>
              <a:buSzPts val="1500"/>
              <a:buFont typeface="Arial"/>
              <a:buNone/>
            </a:pPr>
            <a:r>
              <a:rPr lang="ja-JP" sz="1500" b="0" i="0" u="none" strike="noStrike" cap="none" dirty="0">
                <a:solidFill>
                  <a:schemeClr val="dk1"/>
                </a:solidFill>
                <a:latin typeface="Arial"/>
                <a:ea typeface="Arial"/>
                <a:cs typeface="Arial"/>
                <a:sym typeface="Arial"/>
              </a:rPr>
              <a:t>取引希望</a:t>
            </a:r>
            <a:r>
              <a:rPr lang="ja-JP" altLang="en-US" sz="1500" b="0" i="0" u="none" strike="noStrike" cap="none" dirty="0">
                <a:solidFill>
                  <a:schemeClr val="dk1"/>
                </a:solidFill>
                <a:latin typeface="Arial"/>
                <a:ea typeface="Arial"/>
                <a:cs typeface="Arial"/>
                <a:sym typeface="Arial"/>
              </a:rPr>
              <a:t>者が提示：</a:t>
            </a:r>
            <a:endParaRPr sz="1500" b="0"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1500"/>
              <a:buFont typeface="Arial"/>
              <a:buNone/>
            </a:pPr>
            <a:r>
              <a:rPr lang="ja-JP" sz="1500" b="1" i="0" u="none" strike="noStrike" cap="none" dirty="0">
                <a:solidFill>
                  <a:schemeClr val="dk1"/>
                </a:solidFill>
                <a:latin typeface="Arial"/>
                <a:ea typeface="Arial"/>
                <a:cs typeface="Arial"/>
                <a:sym typeface="Arial"/>
              </a:rPr>
              <a:t>高い値の取引が優先される</a:t>
            </a:r>
            <a:endParaRPr sz="1500" b="1" i="0" u="none" strike="noStrike" cap="none" dirty="0">
              <a:solidFill>
                <a:schemeClr val="dk1"/>
              </a:solidFill>
              <a:latin typeface="Arial"/>
              <a:ea typeface="Arial"/>
              <a:cs typeface="Arial"/>
              <a:sym typeface="Arial"/>
            </a:endParaRPr>
          </a:p>
        </p:txBody>
      </p:sp>
      <p:cxnSp>
        <p:nvCxnSpPr>
          <p:cNvPr id="211" name="Google Shape;211;g10dc9aff81a_0_217"/>
          <p:cNvCxnSpPr>
            <a:cxnSpLocks/>
          </p:cNvCxnSpPr>
          <p:nvPr/>
        </p:nvCxnSpPr>
        <p:spPr>
          <a:xfrm>
            <a:off x="6517348" y="2135241"/>
            <a:ext cx="1998002" cy="0"/>
          </a:xfrm>
          <a:prstGeom prst="straightConnector1">
            <a:avLst/>
          </a:prstGeom>
          <a:noFill/>
          <a:ln w="60325" cap="flat" cmpd="sng">
            <a:solidFill>
              <a:srgbClr val="3F3F3F"/>
            </a:solidFill>
            <a:prstDash val="solid"/>
            <a:miter lim="800000"/>
            <a:headEnd type="none" w="sm" len="sm"/>
            <a:tailEnd type="none" w="sm" len="sm"/>
          </a:ln>
        </p:spPr>
      </p:cxnSp>
      <p:cxnSp>
        <p:nvCxnSpPr>
          <p:cNvPr id="212" name="Google Shape;212;g10dc9aff81a_0_217"/>
          <p:cNvCxnSpPr>
            <a:cxnSpLocks/>
          </p:cNvCxnSpPr>
          <p:nvPr/>
        </p:nvCxnSpPr>
        <p:spPr>
          <a:xfrm flipH="1">
            <a:off x="7129611" y="2138519"/>
            <a:ext cx="631977" cy="431924"/>
          </a:xfrm>
          <a:prstGeom prst="straightConnector1">
            <a:avLst/>
          </a:prstGeom>
          <a:noFill/>
          <a:ln w="60325" cap="flat" cmpd="sng">
            <a:solidFill>
              <a:srgbClr val="3F3F3F"/>
            </a:solidFill>
            <a:prstDash val="solid"/>
            <a:miter lim="800000"/>
            <a:headEnd type="none" w="sm" len="sm"/>
            <a:tailEnd type="none" w="sm" len="sm"/>
          </a:ln>
        </p:spPr>
      </p:cxnSp>
      <p:sp>
        <p:nvSpPr>
          <p:cNvPr id="2" name="テキスト ボックス 1">
            <a:extLst>
              <a:ext uri="{FF2B5EF4-FFF2-40B4-BE49-F238E27FC236}">
                <a16:creationId xmlns:a16="http://schemas.microsoft.com/office/drawing/2014/main" id="{8B3EE3D2-5EE6-ED4B-BFC7-EC627A27136B}"/>
              </a:ext>
            </a:extLst>
          </p:cNvPr>
          <p:cNvSpPr txBox="1"/>
          <p:nvPr/>
        </p:nvSpPr>
        <p:spPr>
          <a:xfrm>
            <a:off x="1646254" y="3993283"/>
            <a:ext cx="5113113" cy="369332"/>
          </a:xfrm>
          <a:prstGeom prst="rect">
            <a:avLst/>
          </a:prstGeom>
          <a:noFill/>
        </p:spPr>
        <p:txBody>
          <a:bodyPr wrap="square" rtlCol="0">
            <a:spAutoFit/>
          </a:bodyPr>
          <a:lstStyle/>
          <a:p>
            <a:r>
              <a:rPr lang="ja-JP" altLang="ja-JP" b="1" dirty="0">
                <a:solidFill>
                  <a:schemeClr val="dk1"/>
                </a:solidFill>
              </a:rPr>
              <a:t>ADD</a:t>
            </a:r>
            <a:r>
              <a:rPr lang="en-US" altLang="ja-JP" b="1" dirty="0">
                <a:solidFill>
                  <a:schemeClr val="dk1"/>
                </a:solidFill>
              </a:rPr>
              <a:t>(</a:t>
            </a:r>
            <a:r>
              <a:rPr lang="ja-JP" altLang="en-US" b="1" dirty="0">
                <a:solidFill>
                  <a:schemeClr val="dk1"/>
                </a:solidFill>
              </a:rPr>
              <a:t>加算</a:t>
            </a:r>
            <a:r>
              <a:rPr lang="en-US" altLang="ja-JP" b="1" dirty="0">
                <a:solidFill>
                  <a:schemeClr val="dk1"/>
                </a:solidFill>
              </a:rPr>
              <a:t>)</a:t>
            </a:r>
            <a:r>
              <a:rPr lang="ja-JP" altLang="en-US" b="1" dirty="0">
                <a:solidFill>
                  <a:schemeClr val="dk1"/>
                </a:solidFill>
              </a:rPr>
              <a:t>の取引：</a:t>
            </a:r>
            <a:r>
              <a:rPr lang="ja-JP" altLang="ja-JP" b="1" dirty="0">
                <a:solidFill>
                  <a:srgbClr val="C00000"/>
                </a:solidFill>
              </a:rPr>
              <a:t>約</a:t>
            </a:r>
            <a:r>
              <a:rPr lang="ja-JP" altLang="ja-JP" sz="1800" b="1" dirty="0">
                <a:solidFill>
                  <a:srgbClr val="C00000"/>
                </a:solidFill>
              </a:rPr>
              <a:t>0.0006</a:t>
            </a:r>
            <a:r>
              <a:rPr lang="ja-JP" altLang="ja-JP" b="1" dirty="0">
                <a:solidFill>
                  <a:srgbClr val="C00000"/>
                </a:solidFill>
              </a:rPr>
              <a:t>円</a:t>
            </a:r>
            <a:r>
              <a:rPr lang="ja-JP" altLang="en-US" b="1" dirty="0">
                <a:solidFill>
                  <a:schemeClr val="tx1"/>
                </a:solidFill>
              </a:rPr>
              <a:t>の手数料</a:t>
            </a:r>
            <a:endParaRPr kumimoji="1" lang="ja-JP" altLang="en-US" dirty="0">
              <a:solidFill>
                <a:schemeClr val="tx1"/>
              </a:solidFill>
            </a:endParaRPr>
          </a:p>
        </p:txBody>
      </p:sp>
      <p:pic>
        <p:nvPicPr>
          <p:cNvPr id="14" name="Google Shape;876;g10cc11267d0_0_84" descr="ユーザー 単色塗りつぶし">
            <a:extLst>
              <a:ext uri="{FF2B5EF4-FFF2-40B4-BE49-F238E27FC236}">
                <a16:creationId xmlns:a16="http://schemas.microsoft.com/office/drawing/2014/main" id="{AFE68637-17AB-4FF3-BFA5-D71D0FD068F9}"/>
              </a:ext>
            </a:extLst>
          </p:cNvPr>
          <p:cNvPicPr preferRelativeResize="0"/>
          <p:nvPr/>
        </p:nvPicPr>
        <p:blipFill rotWithShape="1">
          <a:blip r:embed="rId3">
            <a:alphaModFix/>
          </a:blip>
          <a:srcRect/>
          <a:stretch/>
        </p:blipFill>
        <p:spPr>
          <a:xfrm>
            <a:off x="5607590" y="2320063"/>
            <a:ext cx="847470" cy="801261"/>
          </a:xfrm>
          <a:prstGeom prst="rect">
            <a:avLst/>
          </a:prstGeom>
          <a:noFill/>
          <a:ln>
            <a:noFill/>
          </a:ln>
        </p:spPr>
      </p:pic>
      <p:sp>
        <p:nvSpPr>
          <p:cNvPr id="15" name="テキスト ボックス 15">
            <a:extLst>
              <a:ext uri="{FF2B5EF4-FFF2-40B4-BE49-F238E27FC236}">
                <a16:creationId xmlns:a16="http://schemas.microsoft.com/office/drawing/2014/main" id="{7609B3CC-5EB4-40E0-BDFF-7337D22A87B9}"/>
              </a:ext>
            </a:extLst>
          </p:cNvPr>
          <p:cNvSpPr txBox="1"/>
          <p:nvPr/>
        </p:nvSpPr>
        <p:spPr>
          <a:xfrm>
            <a:off x="5435000" y="2995907"/>
            <a:ext cx="1082348" cy="307777"/>
          </a:xfrm>
          <a:prstGeom prst="rect">
            <a:avLst/>
          </a:prstGeom>
          <a:noFill/>
        </p:spPr>
        <p:txBody>
          <a:bodyPr wrap="none" rtlCol="0">
            <a:spAutoFit/>
          </a:bodyPr>
          <a:lstStyle/>
          <a:p>
            <a:r>
              <a:rPr kumimoji="1" lang="ja-JP" altLang="en-US" dirty="0"/>
              <a:t>取引希望者</a:t>
            </a:r>
          </a:p>
        </p:txBody>
      </p:sp>
      <p:sp>
        <p:nvSpPr>
          <p:cNvPr id="17" name="Google Shape;208;g10dc9aff81a_0_217">
            <a:extLst>
              <a:ext uri="{FF2B5EF4-FFF2-40B4-BE49-F238E27FC236}">
                <a16:creationId xmlns:a16="http://schemas.microsoft.com/office/drawing/2014/main" id="{CCE09F59-3571-4D15-B0BD-AB607A61474F}"/>
              </a:ext>
            </a:extLst>
          </p:cNvPr>
          <p:cNvSpPr txBox="1"/>
          <p:nvPr/>
        </p:nvSpPr>
        <p:spPr>
          <a:xfrm>
            <a:off x="744692" y="3094428"/>
            <a:ext cx="2245181" cy="346218"/>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ja-JP" altLang="en-US" sz="1800" b="0" i="0" u="none" strike="noStrike" cap="none" dirty="0">
                <a:solidFill>
                  <a:schemeClr val="dk1"/>
                </a:solidFill>
                <a:latin typeface="Arial"/>
                <a:ea typeface="Arial"/>
                <a:cs typeface="Arial"/>
                <a:sym typeface="Arial"/>
              </a:rPr>
              <a:t>例えば</a:t>
            </a:r>
            <a:r>
              <a:rPr lang="en-US" altLang="ja-JP" sz="1800" b="0" i="0" u="none" strike="noStrike" cap="none" dirty="0">
                <a:solidFill>
                  <a:schemeClr val="dk1"/>
                </a:solidFill>
                <a:latin typeface="Arial"/>
                <a:ea typeface="Arial"/>
                <a:cs typeface="Arial"/>
                <a:sym typeface="Arial"/>
              </a:rPr>
              <a:t>…</a:t>
            </a:r>
          </a:p>
        </p:txBody>
      </p:sp>
      <p:sp>
        <p:nvSpPr>
          <p:cNvPr id="18" name="Google Shape;205;g10dc9aff81a_0_217">
            <a:extLst>
              <a:ext uri="{FF2B5EF4-FFF2-40B4-BE49-F238E27FC236}">
                <a16:creationId xmlns:a16="http://schemas.microsoft.com/office/drawing/2014/main" id="{6A0443C1-97DD-4861-A5A5-0B48B0EA3A75}"/>
              </a:ext>
            </a:extLst>
          </p:cNvPr>
          <p:cNvSpPr txBox="1"/>
          <p:nvPr/>
        </p:nvSpPr>
        <p:spPr>
          <a:xfrm>
            <a:off x="115554" y="3567210"/>
            <a:ext cx="7992908" cy="376996"/>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altLang="ja-JP" sz="2000" b="0" i="0" u="none" strike="noStrike" cap="none" dirty="0">
                <a:solidFill>
                  <a:schemeClr val="dk1"/>
                </a:solidFill>
                <a:latin typeface="Arial"/>
                <a:ea typeface="Arial"/>
                <a:cs typeface="Arial"/>
                <a:sym typeface="Arial"/>
              </a:rPr>
              <a:t>0.0006 [</a:t>
            </a:r>
            <a:r>
              <a:rPr lang="ja-JP" altLang="en-US" sz="2000" b="0" i="0" u="none" strike="noStrike" cap="none" dirty="0">
                <a:solidFill>
                  <a:schemeClr val="dk1"/>
                </a:solidFill>
                <a:latin typeface="Arial"/>
                <a:ea typeface="Arial"/>
                <a:cs typeface="Arial"/>
                <a:sym typeface="Arial"/>
              </a:rPr>
              <a:t>円</a:t>
            </a:r>
            <a:r>
              <a:rPr lang="en-US" altLang="ja-JP" sz="2000" b="0" i="0" u="none" strike="noStrike" cap="none" dirty="0">
                <a:solidFill>
                  <a:schemeClr val="dk1"/>
                </a:solidFill>
                <a:latin typeface="Arial"/>
                <a:ea typeface="Arial"/>
                <a:cs typeface="Arial"/>
                <a:sym typeface="Arial"/>
              </a:rPr>
              <a:t>] </a:t>
            </a:r>
            <a:r>
              <a:rPr lang="ja-JP" altLang="en-US" sz="2000" b="0" i="0" u="none" strike="noStrike" cap="none" dirty="0">
                <a:solidFill>
                  <a:schemeClr val="dk1"/>
                </a:solidFill>
                <a:latin typeface="Arial"/>
                <a:ea typeface="Arial"/>
                <a:cs typeface="Arial"/>
                <a:sym typeface="Arial"/>
              </a:rPr>
              <a:t>　</a:t>
            </a:r>
            <a:r>
              <a:rPr lang="ja-JP" sz="2000" b="0" i="0" u="none" strike="noStrike" cap="none" dirty="0">
                <a:solidFill>
                  <a:schemeClr val="dk1"/>
                </a:solidFill>
                <a:latin typeface="Arial"/>
                <a:ea typeface="Arial"/>
                <a:cs typeface="Arial"/>
                <a:sym typeface="Arial"/>
              </a:rPr>
              <a:t>=</a:t>
            </a:r>
            <a:r>
              <a:rPr lang="ja-JP" altLang="en-US" sz="2000" b="0" i="0" u="none" strike="noStrike" cap="none" dirty="0">
                <a:solidFill>
                  <a:schemeClr val="dk1"/>
                </a:solidFill>
                <a:latin typeface="Arial"/>
                <a:ea typeface="Arial"/>
                <a:cs typeface="Arial"/>
                <a:sym typeface="Arial"/>
              </a:rPr>
              <a:t>　</a:t>
            </a:r>
            <a:r>
              <a:rPr lang="en-US" altLang="ja-JP" sz="2000" b="0" i="0" u="none" strike="noStrike" cap="none" dirty="0">
                <a:solidFill>
                  <a:schemeClr val="dk1"/>
                </a:solidFill>
                <a:latin typeface="Arial"/>
                <a:ea typeface="Arial"/>
                <a:cs typeface="Arial"/>
                <a:sym typeface="Arial"/>
              </a:rPr>
              <a:t>3 [Gas]</a:t>
            </a:r>
            <a:r>
              <a:rPr lang="ja-JP" sz="2000" b="0" i="0" u="none" strike="noStrike" cap="none" dirty="0">
                <a:solidFill>
                  <a:schemeClr val="dk1"/>
                </a:solidFill>
                <a:latin typeface="Arial"/>
                <a:ea typeface="Arial"/>
                <a:cs typeface="Arial"/>
                <a:sym typeface="Arial"/>
              </a:rPr>
              <a:t> </a:t>
            </a:r>
            <a:r>
              <a:rPr lang="en-US" altLang="ja-JP" sz="2000" b="0" i="0" u="none" strike="noStrike" cap="none" dirty="0">
                <a:solidFill>
                  <a:schemeClr val="dk1"/>
                </a:solidFill>
                <a:latin typeface="Arial"/>
                <a:ea typeface="Arial"/>
                <a:cs typeface="Arial"/>
                <a:sym typeface="Arial"/>
              </a:rPr>
              <a:t>  </a:t>
            </a:r>
            <a:r>
              <a:rPr lang="ja-JP" sz="2000" b="0" i="0" u="none" strike="noStrike" cap="none">
                <a:solidFill>
                  <a:schemeClr val="dk1"/>
                </a:solidFill>
                <a:latin typeface="Arial"/>
                <a:ea typeface="Arial"/>
                <a:cs typeface="Arial"/>
                <a:sym typeface="Arial"/>
              </a:rPr>
              <a:t>×</a:t>
            </a:r>
            <a:r>
              <a:rPr lang="ja-JP" altLang="en-US" sz="2000" b="0" i="0" u="none" strike="noStrike" cap="none">
                <a:solidFill>
                  <a:schemeClr val="dk1"/>
                </a:solidFill>
                <a:latin typeface="Arial"/>
                <a:ea typeface="Arial"/>
                <a:cs typeface="Arial"/>
                <a:sym typeface="Arial"/>
              </a:rPr>
              <a:t>　</a:t>
            </a:r>
            <a:r>
              <a:rPr lang="en-US" altLang="ja-JP" sz="2000" dirty="0">
                <a:solidFill>
                  <a:schemeClr val="dk1"/>
                </a:solidFill>
              </a:rPr>
              <a:t>0.0002</a:t>
            </a:r>
            <a:r>
              <a:rPr lang="en-US" altLang="ja-JP" sz="2000" b="0" i="0" u="none" strike="noStrike" cap="none" dirty="0">
                <a:solidFill>
                  <a:schemeClr val="dk1"/>
                </a:solidFill>
                <a:latin typeface="Arial"/>
                <a:ea typeface="Arial"/>
                <a:cs typeface="Arial"/>
                <a:sym typeface="Arial"/>
              </a:rPr>
              <a:t> [</a:t>
            </a:r>
            <a:r>
              <a:rPr lang="ja-JP" altLang="en-US" sz="2000" b="0" i="0" u="none" strike="noStrike" cap="none" dirty="0">
                <a:solidFill>
                  <a:schemeClr val="dk1"/>
                </a:solidFill>
                <a:latin typeface="Arial"/>
                <a:ea typeface="Arial"/>
                <a:cs typeface="Arial"/>
                <a:sym typeface="Arial"/>
              </a:rPr>
              <a:t>円</a:t>
            </a:r>
            <a:r>
              <a:rPr lang="en-US" altLang="ja-JP" sz="2000" b="0" i="0" u="none" strike="noStrike" cap="none" dirty="0">
                <a:solidFill>
                  <a:schemeClr val="dk1"/>
                </a:solidFill>
                <a:latin typeface="Arial"/>
                <a:ea typeface="Arial"/>
                <a:cs typeface="Arial"/>
                <a:sym typeface="Arial"/>
              </a:rPr>
              <a:t>/ Gas]</a:t>
            </a:r>
            <a:r>
              <a:rPr lang="ja-JP" sz="2000" b="0" i="0" u="none" strike="noStrike" cap="none" dirty="0">
                <a:solidFill>
                  <a:schemeClr val="dk1"/>
                </a:solidFill>
                <a:latin typeface="Arial"/>
                <a:ea typeface="Arial"/>
                <a:cs typeface="Arial"/>
                <a:sym typeface="Arial"/>
              </a:rPr>
              <a:t> </a:t>
            </a:r>
            <a:endParaRPr sz="1200" b="0" i="0" u="none" strike="noStrike" cap="none" dirty="0">
              <a:solidFill>
                <a:srgbClr val="000000"/>
              </a:solidFill>
              <a:latin typeface="Arial"/>
              <a:ea typeface="Arial"/>
              <a:cs typeface="Arial"/>
              <a:sym typeface="Arial"/>
            </a:endParaRPr>
          </a:p>
        </p:txBody>
      </p:sp>
      <p:sp>
        <p:nvSpPr>
          <p:cNvPr id="6" name="Arrow: Right 5">
            <a:extLst>
              <a:ext uri="{FF2B5EF4-FFF2-40B4-BE49-F238E27FC236}">
                <a16:creationId xmlns:a16="http://schemas.microsoft.com/office/drawing/2014/main" id="{B389F404-6D12-4905-B239-8EEC72C7D78A}"/>
              </a:ext>
            </a:extLst>
          </p:cNvPr>
          <p:cNvSpPr/>
          <p:nvPr/>
        </p:nvSpPr>
        <p:spPr>
          <a:xfrm>
            <a:off x="4112008" y="4732706"/>
            <a:ext cx="459992" cy="27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g10cc11267d0_0_44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342900" lvl="0" indent="-254000" algn="l" rtl="0">
              <a:lnSpc>
                <a:spcPct val="90000"/>
              </a:lnSpc>
              <a:spcBef>
                <a:spcPts val="0"/>
              </a:spcBef>
              <a:spcAft>
                <a:spcPts val="0"/>
              </a:spcAft>
              <a:buSzPts val="1400"/>
              <a:buChar char="●"/>
            </a:pPr>
            <a:r>
              <a:rPr lang="ja-JP" altLang="en-US" dirty="0"/>
              <a:t>問題点と</a:t>
            </a:r>
            <a:r>
              <a:rPr lang="ja-JP" dirty="0"/>
              <a:t>目的</a:t>
            </a:r>
            <a:endParaRPr dirty="0"/>
          </a:p>
        </p:txBody>
      </p:sp>
      <p:sp>
        <p:nvSpPr>
          <p:cNvPr id="652" name="Google Shape;652;g10cc11267d0_0_444"/>
          <p:cNvSpPr txBox="1">
            <a:spLocks noGrp="1"/>
          </p:cNvSpPr>
          <p:nvPr>
            <p:ph type="body" idx="1"/>
          </p:nvPr>
        </p:nvSpPr>
        <p:spPr>
          <a:xfrm>
            <a:off x="144780" y="1369219"/>
            <a:ext cx="8999220" cy="3263400"/>
          </a:xfrm>
          <a:prstGeom prst="rect">
            <a:avLst/>
          </a:prstGeom>
          <a:noFill/>
          <a:ln>
            <a:noFill/>
          </a:ln>
        </p:spPr>
        <p:txBody>
          <a:bodyPr spcFirstLastPara="1" wrap="square" lIns="68575" tIns="34275" rIns="68575" bIns="34275" anchor="t" anchorCtr="0">
            <a:normAutofit/>
          </a:bodyPr>
          <a:lstStyle/>
          <a:p>
            <a:pPr marL="381000" lvl="0" indent="-241300" algn="l" rtl="0">
              <a:lnSpc>
                <a:spcPct val="100000"/>
              </a:lnSpc>
              <a:spcBef>
                <a:spcPts val="800"/>
              </a:spcBef>
              <a:spcAft>
                <a:spcPts val="0"/>
              </a:spcAft>
              <a:buClr>
                <a:schemeClr val="dk1"/>
              </a:buClr>
              <a:buSzPts val="2100"/>
              <a:buFont typeface="Arial"/>
              <a:buNone/>
            </a:pPr>
            <a:r>
              <a:rPr lang="ja-JP" altLang="en-US" dirty="0"/>
              <a:t>問題点：</a:t>
            </a:r>
            <a:endParaRPr lang="en-US" altLang="ja-JP" dirty="0"/>
          </a:p>
          <a:p>
            <a:pPr lvl="1">
              <a:lnSpc>
                <a:spcPct val="100000"/>
              </a:lnSpc>
              <a:buSzPts val="2100"/>
            </a:pPr>
            <a:r>
              <a:rPr lang="ja-JP" altLang="en-US" dirty="0"/>
              <a:t>取引の計算量の増加と共に、</a:t>
            </a:r>
            <a:r>
              <a:rPr lang="ja-JP" altLang="en-US" dirty="0">
                <a:solidFill>
                  <a:srgbClr val="FF0000"/>
                </a:solidFill>
              </a:rPr>
              <a:t>手数料が増大（金銭的損失 増大）</a:t>
            </a:r>
            <a:endParaRPr lang="en-US" altLang="ja-JP" dirty="0">
              <a:solidFill>
                <a:srgbClr val="FF0000"/>
              </a:solidFill>
            </a:endParaRPr>
          </a:p>
          <a:p>
            <a:pPr lvl="1">
              <a:lnSpc>
                <a:spcPct val="100000"/>
              </a:lnSpc>
              <a:buSzPts val="2100"/>
            </a:pPr>
            <a:r>
              <a:rPr lang="ja-JP" altLang="en-US" dirty="0">
                <a:solidFill>
                  <a:schemeClr val="tx1"/>
                </a:solidFill>
              </a:rPr>
              <a:t>先行研究：取引内容による</a:t>
            </a:r>
            <a:r>
              <a:rPr lang="ja-JP" altLang="en-US" dirty="0">
                <a:solidFill>
                  <a:srgbClr val="FF0000"/>
                </a:solidFill>
              </a:rPr>
              <a:t>手数料の増加影響が未検討</a:t>
            </a:r>
            <a:endParaRPr lang="en-US" dirty="0">
              <a:solidFill>
                <a:srgbClr val="FF0000"/>
              </a:solidFill>
            </a:endParaRPr>
          </a:p>
          <a:p>
            <a:pPr marL="381000" lvl="0" indent="-241300" algn="l" rtl="0">
              <a:lnSpc>
                <a:spcPct val="100000"/>
              </a:lnSpc>
              <a:spcBef>
                <a:spcPts val="800"/>
              </a:spcBef>
              <a:spcAft>
                <a:spcPts val="0"/>
              </a:spcAft>
              <a:buClr>
                <a:schemeClr val="dk1"/>
              </a:buClr>
              <a:buSzPts val="2100"/>
              <a:buFont typeface="Arial"/>
              <a:buNone/>
            </a:pPr>
            <a:endParaRPr lang="en-US" altLang="ja-JP" dirty="0"/>
          </a:p>
          <a:p>
            <a:pPr marL="381000" lvl="0" indent="-241300" algn="l" rtl="0">
              <a:lnSpc>
                <a:spcPct val="100000"/>
              </a:lnSpc>
              <a:spcBef>
                <a:spcPts val="800"/>
              </a:spcBef>
              <a:spcAft>
                <a:spcPts val="0"/>
              </a:spcAft>
              <a:buClr>
                <a:schemeClr val="dk1"/>
              </a:buClr>
              <a:buSzPts val="2100"/>
              <a:buFont typeface="Arial"/>
              <a:buNone/>
            </a:pPr>
            <a:r>
              <a:rPr lang="ja-JP" altLang="en-US" dirty="0"/>
              <a:t>目的：</a:t>
            </a:r>
            <a:r>
              <a:rPr lang="ja-JP" altLang="en-US" sz="1800" dirty="0">
                <a:solidFill>
                  <a:srgbClr val="FF0000"/>
                </a:solidFill>
              </a:rPr>
              <a:t>具体的な取引における手数料の算定</a:t>
            </a:r>
            <a:endParaRPr lang="en-US" altLang="ja-JP" dirty="0">
              <a:solidFill>
                <a:srgbClr val="FF0000"/>
              </a:solidFill>
            </a:endParaRPr>
          </a:p>
          <a:p>
            <a:pPr lvl="1">
              <a:lnSpc>
                <a:spcPct val="100000"/>
              </a:lnSpc>
              <a:buSzPts val="2100"/>
            </a:pPr>
            <a:r>
              <a:rPr lang="ja-JP" altLang="en-US" dirty="0">
                <a:solidFill>
                  <a:schemeClr val="tx1"/>
                </a:solidFill>
              </a:rPr>
              <a:t>約定方式の検討</a:t>
            </a:r>
            <a:endParaRPr lang="en-US" altLang="ja-JP" dirty="0">
              <a:solidFill>
                <a:schemeClr val="tx1"/>
              </a:solidFill>
            </a:endParaRPr>
          </a:p>
          <a:p>
            <a:pPr lvl="1">
              <a:lnSpc>
                <a:spcPct val="100000"/>
              </a:lnSpc>
              <a:buSzPts val="2100"/>
            </a:pPr>
            <a:r>
              <a:rPr lang="ja-JP" altLang="en-US" dirty="0">
                <a:solidFill>
                  <a:schemeClr val="tx1"/>
                </a:solidFill>
              </a:rPr>
              <a:t>参加方式の検討</a:t>
            </a:r>
            <a:endParaRPr lang="en-US" altLang="ja-JP" dirty="0">
              <a:solidFill>
                <a:schemeClr val="tx1"/>
              </a:solidFill>
            </a:endParaRPr>
          </a:p>
          <a:p>
            <a:pPr lvl="1">
              <a:lnSpc>
                <a:spcPct val="100000"/>
              </a:lnSpc>
              <a:buSzPts val="2100"/>
            </a:pPr>
            <a:r>
              <a:rPr lang="ja-JP" altLang="en-US" dirty="0">
                <a:solidFill>
                  <a:schemeClr val="tx1"/>
                </a:solidFill>
              </a:rPr>
              <a:t>精算方式の検討</a:t>
            </a:r>
            <a:endParaRPr dirty="0"/>
          </a:p>
        </p:txBody>
      </p:sp>
      <p:sp>
        <p:nvSpPr>
          <p:cNvPr id="653" name="Google Shape;653;g10cc11267d0_0_44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8</a:t>
            </a:fld>
            <a:endParaRPr/>
          </a:p>
        </p:txBody>
      </p:sp>
    </p:spTree>
    <p:extLst>
      <p:ext uri="{BB962C8B-B14F-4D97-AF65-F5344CB8AC3E}">
        <p14:creationId xmlns:p14="http://schemas.microsoft.com/office/powerpoint/2010/main" val="1087753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4"/>
          <p:cNvSpPr txBox="1">
            <a:spLocks noGrp="1"/>
          </p:cNvSpPr>
          <p:nvPr>
            <p:ph type="ctrTitle"/>
          </p:nvPr>
        </p:nvSpPr>
        <p:spPr>
          <a:xfrm>
            <a:off x="1143000" y="1291090"/>
            <a:ext cx="6858000" cy="1790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100"/>
              <a:buFont typeface="Arial"/>
              <a:buNone/>
            </a:pPr>
            <a:r>
              <a:rPr lang="ja-JP" sz="4100" b="1"/>
              <a:t>「板寄せ」「ザラ場」方式を用いたブロックチェーン</a:t>
            </a:r>
            <a:br>
              <a:rPr lang="ja-JP" sz="4100" b="1"/>
            </a:br>
            <a:r>
              <a:rPr lang="ja-JP" sz="4100" b="1"/>
              <a:t>P2P電力取引の手数料比較</a:t>
            </a:r>
            <a:endParaRPr/>
          </a:p>
        </p:txBody>
      </p:sp>
      <p:sp>
        <p:nvSpPr>
          <p:cNvPr id="258" name="Google Shape;258;p14"/>
          <p:cNvSpPr txBox="1">
            <a:spLocks noGrp="1"/>
          </p:cNvSpPr>
          <p:nvPr>
            <p:ph type="subTitle" idx="1"/>
          </p:nvPr>
        </p:nvSpPr>
        <p:spPr>
          <a:xfrm>
            <a:off x="1143000" y="3340031"/>
            <a:ext cx="6858000" cy="3255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1800"/>
              <a:buNone/>
            </a:pPr>
            <a:r>
              <a:rPr lang="ja-JP"/>
              <a:t>近藤研究室</a:t>
            </a:r>
            <a:r>
              <a:rPr lang="en-US" altLang="ja-JP" dirty="0"/>
              <a:t> </a:t>
            </a:r>
            <a:r>
              <a:rPr lang="ja-JP"/>
              <a:t>B4 7318138 Bagus Santoso</a:t>
            </a:r>
            <a:endParaRPr dirty="0"/>
          </a:p>
        </p:txBody>
      </p:sp>
      <p:sp>
        <p:nvSpPr>
          <p:cNvPr id="259" name="Google Shape;259;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ltLang="ja-JP"/>
              <a:t>9</a:t>
            </a:fld>
            <a:endParaRPr/>
          </a:p>
        </p:txBody>
      </p:sp>
    </p:spTree>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2241</TotalTime>
  <Words>4296</Words>
  <Application>Microsoft Office PowerPoint</Application>
  <PresentationFormat>画面に合わせる (16:9)</PresentationFormat>
  <Paragraphs>958</Paragraphs>
  <Slides>66</Slides>
  <Notes>61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66</vt:i4>
      </vt:variant>
    </vt:vector>
  </HeadingPairs>
  <TitlesOfParts>
    <vt:vector size="72" baseType="lpstr">
      <vt:lpstr>ＭＳ Ｐゴシック</vt:lpstr>
      <vt:lpstr>Cambria Math</vt:lpstr>
      <vt:lpstr>Noto Sans Symbols</vt:lpstr>
      <vt:lpstr>Arial</vt:lpstr>
      <vt:lpstr>Helvetica Neue</vt:lpstr>
      <vt:lpstr>Office テーマ</vt:lpstr>
      <vt:lpstr>ブロックチェーンを用いたP2P電力取引に関する研究</vt:lpstr>
      <vt:lpstr>Agenda</vt:lpstr>
      <vt:lpstr>研究背景</vt:lpstr>
      <vt:lpstr>ブロックチェーンとは</vt:lpstr>
      <vt:lpstr>ブロックチェーンとは-メリット</vt:lpstr>
      <vt:lpstr>ブロックチェーンとは- Gas費用の算定</vt:lpstr>
      <vt:lpstr>ブロックチェーンとは – 手数料計算</vt:lpstr>
      <vt:lpstr>問題点と目的</vt:lpstr>
      <vt:lpstr>「板寄せ」「ザラ場」方式を用いたブロックチェーン P2P電力取引の手数料比較</vt:lpstr>
      <vt:lpstr>AGENDA</vt:lpstr>
      <vt:lpstr>・背景/問題</vt:lpstr>
      <vt:lpstr>・研究目的</vt:lpstr>
      <vt:lpstr>・手法-板寄せ方式</vt:lpstr>
      <vt:lpstr>・手法-ザラ場方式</vt:lpstr>
      <vt:lpstr>・結果 -全取引の合計Gas手数料</vt:lpstr>
      <vt:lpstr>・結果 -1取引ごとのGas手数料</vt:lpstr>
      <vt:lpstr>・まとめ</vt:lpstr>
      <vt:lpstr>Ethereumを用いたP２P電力取引におけるオープン市場の定量的評価</vt:lpstr>
      <vt:lpstr>アジェンダ</vt:lpstr>
      <vt:lpstr>研究の背景</vt:lpstr>
      <vt:lpstr>研究の目的</vt:lpstr>
      <vt:lpstr>測定フロー ①オープン市場における約定取引</vt:lpstr>
      <vt:lpstr>測定フロー ②クローズ市場における約定取引</vt:lpstr>
      <vt:lpstr>結果・考察 - 追加人数とシステムにかかるGas</vt:lpstr>
      <vt:lpstr>結果・考察 - 一取引あたりにかかるGas </vt:lpstr>
      <vt:lpstr>結論</vt:lpstr>
      <vt:lpstr>ブロックチェーンを用いたP2P電力取引における インバランス精算の検討</vt:lpstr>
      <vt:lpstr>Agenda</vt:lpstr>
      <vt:lpstr>インバランス- 発生原理</vt:lpstr>
      <vt:lpstr>問題/背景</vt:lpstr>
      <vt:lpstr>目的</vt:lpstr>
      <vt:lpstr>測定方法-フロー</vt:lpstr>
      <vt:lpstr>測定方法-データ</vt:lpstr>
      <vt:lpstr>結果および考察</vt:lpstr>
      <vt:lpstr>まとめ</vt:lpstr>
      <vt:lpstr>総括</vt:lpstr>
      <vt:lpstr>PowerPoint プレゼンテーション</vt:lpstr>
      <vt:lpstr>・背景/問題</vt:lpstr>
      <vt:lpstr>ブロックチェーンとは- 取引</vt:lpstr>
      <vt:lpstr>取引の方法 – 板寄せ方式</vt:lpstr>
      <vt:lpstr>取引の方法 – 板寄せ方式</vt:lpstr>
      <vt:lpstr>取引の方法 – ザラ場方式</vt:lpstr>
      <vt:lpstr>日本の電力取引</vt:lpstr>
      <vt:lpstr>日本の電力取引– シングルプライスオークション方式</vt:lpstr>
      <vt:lpstr>インバランス – 料金単価の算出(市場)</vt:lpstr>
      <vt:lpstr>インバランス – 各調整項について：α</vt:lpstr>
      <vt:lpstr>インバランス – 各調整項について：β</vt:lpstr>
      <vt:lpstr>インバランス – インセンティブ定数</vt:lpstr>
      <vt:lpstr>測定方法-Simulation条件</vt:lpstr>
      <vt:lpstr>測定方法-Simulation条件</vt:lpstr>
      <vt:lpstr>測定方法-用語</vt:lpstr>
      <vt:lpstr>測定方法-板情報</vt:lpstr>
      <vt:lpstr>結果(11:00)</vt:lpstr>
      <vt:lpstr>ブロックチェーンとは-トランザクション</vt:lpstr>
      <vt:lpstr>測定フロー</vt:lpstr>
      <vt:lpstr>測定方法</vt:lpstr>
      <vt:lpstr>イーサリアムを用いたP2P電力取引 における手数料削減を行う導入策</vt:lpstr>
      <vt:lpstr>アジェンダ</vt:lpstr>
      <vt:lpstr>研究の背景</vt:lpstr>
      <vt:lpstr>研究の目的</vt:lpstr>
      <vt:lpstr>研究の目的</vt:lpstr>
      <vt:lpstr>測定フロー ①既存参加者同士のマッチング</vt:lpstr>
      <vt:lpstr>測定フロー ②既存参加者-新規参加者のマッチング</vt:lpstr>
      <vt:lpstr>結果・考察 - 追加人数とシステムにかかるGas</vt:lpstr>
      <vt:lpstr>結果・考察 - 一取引あたりにかかるGas </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ブロックチェーンを用いたP2P電力取引に関する研究</dc:title>
  <dc:creator>バグス　サントソ</dc:creator>
  <cp:lastModifiedBy>hideto.9948@gmail.com</cp:lastModifiedBy>
  <cp:revision>62</cp:revision>
  <dcterms:created xsi:type="dcterms:W3CDTF">2021-10-28T22:32:48Z</dcterms:created>
  <dcterms:modified xsi:type="dcterms:W3CDTF">2022-02-07T03:54:47Z</dcterms:modified>
</cp:coreProperties>
</file>