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74" r:id="rId2"/>
    <p:sldId id="262" r:id="rId3"/>
    <p:sldId id="290" r:id="rId4"/>
    <p:sldId id="529" r:id="rId5"/>
    <p:sldId id="528" r:id="rId6"/>
    <p:sldId id="532" r:id="rId7"/>
    <p:sldId id="533" r:id="rId8"/>
    <p:sldId id="530" r:id="rId9"/>
    <p:sldId id="531" r:id="rId10"/>
    <p:sldId id="509" r:id="rId11"/>
    <p:sldId id="513" r:id="rId12"/>
    <p:sldId id="514" r:id="rId13"/>
    <p:sldId id="525" r:id="rId14"/>
    <p:sldId id="526" r:id="rId15"/>
    <p:sldId id="524" r:id="rId16"/>
    <p:sldId id="518" r:id="rId17"/>
    <p:sldId id="519" r:id="rId18"/>
    <p:sldId id="520" r:id="rId19"/>
    <p:sldId id="52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75" autoAdjust="0"/>
    <p:restoredTop sz="95707"/>
  </p:normalViewPr>
  <p:slideViewPr>
    <p:cSldViewPr snapToGrid="0">
      <p:cViewPr varScale="1">
        <p:scale>
          <a:sx n="110" d="100"/>
          <a:sy n="110" d="100"/>
        </p:scale>
        <p:origin x="19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23:39:41.220"/>
    </inkml:context>
    <inkml:brush xml:id="br0">
      <inkml:brushProperty name="width" value="0.05" units="cm"/>
      <inkml:brushProperty name="height" value="0.05" units="cm"/>
    </inkml:brush>
  </inkml:definitions>
  <inkml:trace contextRef="#ctx0" brushRef="#br0">0 141 24575,'11'-10'0,"-3"1"0,2-1 0,-2 3 0,-1 2 0,4-1 0,-3 2 0,6 0 0,3-8 0,-4 7 0,4-4 0,-10 5 0,4 4 0,-3 0 0,12-4 0,-11 3 0,28-9 0,-21 9 0,15-8 0,-16 8 0,5-7 0,-7 7 0,7-3 0,-12 4 0,3 0 0,-1 0 0,-1 0 0,4 0 0,5-4 0,-5 3 0,7-3 0,-9 4 0,1 0 0,1 0 0,-1-3 0,3 2 0,-4-2 0,0 3 0,-1 0 0,2 0 0,-1 0 0,3 0 0,-6 0 0,6 0 0,-6 0 0,6 0 0,-3 0 0,1 0 0,2 0 0,-6 0 0,12 0 0,-7 0 0,7 0 0,-5 0 0,6 0 0,-8 3 0,6-2 0,-10 2 0,5 0 0,-6-2 0,6 5 0,-6-5 0,6 3 0,-6-4 0,2 0 0,-2 0 0,2 0 0,-1 0 0,1 3 0,1-2 0,0 2 0,1 0 0,2-2 0,-6 2 0,12 1 0,-8-3 0,6 4 0,2-5 0,-7 3 0,7-2 0,-5 2 0,0-3 0,-1 3 0,1-2 0,0 2 0,-1 1 0,7 1 0,-8-1 0,7 3 0,-9-3 0,4 0 0,6 0 0,-5-1 0,10 2 0,-9-1 0,9 5 0,-10-8 0,2 3 0,-8-4 0,-2 0 0,2 3 0,2-2 0,-1 5 0,3-1 0,-6-1 0,6-1 0,-6 0 0,12 2 0,-7 3 0,8-3 0,-10-2 0,9 1 0,-7-3 0,8 7 0,-1-3 0,-4-1 0,5 3 0,-9-3 0,-2 0 0,7 4 0,-8-7 0,11 6 0,-8-3 0,-1 4 0,3-4 0,-3 2 0,4-2 0,-3 4 0,7 4 0,-9-3 0,7 3 0,-7-4 0,2-1 0,2 0 0,1 1 0,-4-1 0,9 1 0,-10-3 0,10 5 0,-9-5 0,1 3 0,2-2 0,-6-2 0,12 9 0,-11-8 0,11 10 0,-12-10 0,3 5 0,-4-2 0,1-1 0,-1 0 0,0 1 0,4-1 0,-3 0 0,3 1 0,-4-1 0,0 0 0,1 1 0,-1-1 0,0 0 0,1 1 0,-1-1 0,0 0 0,-2 1 0,-2-1 0,0 1 0,1-1 0,3 0 0,1 1 0,-1-4 0,1 2 0,-1-2 0,0 4 0,4-1 0,-3 0 0,3 1 0,-4-1 0,0-3 0,1 3 0,-1-3 0,4 3 0,-3 0 0,2 1 0,-2-1 0,-1 0 0,0 1 0,1-1 0,-1 1 0,1-1 0,-1 0 0,0 1 0,1-1 0,-1 0 0,0 1 0,-3-1 0,3 4 0,-3-3 0,0 2 0,3-2 0,-3-1 0,3 4 0,0-3 0,1 2 0,-4-2 0,2-1 0,-2 1 0,4 2 0,-1-2 0,0 3 0,1-4 0,-1 1 0,-3-1 0,3 0 0,-3 1 0,3-1 0,-3 0 0,3 1 0,-3-1 0,3 0 0,-3 1 0,0-1 0,-1 0 0,1 1 0,3-1 0,-3 0 0,0 1 0,-1-1 0,1 1 0,3-1 0,-3 0 0,0 4 0,-4-3 0,3 3 0,-2-4 0,5 0 0,-2 1 0,0-1 0,0 0 0,-1 1 0,-2-1 0,5 0 0,-5 4 0,6-3 0,-6 3 0,2-4 0,-3 1 0,0-1 0,0 0 0,3 1 0,-2-1 0,2-3 0,-3-1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23:40:19.842"/>
    </inkml:context>
    <inkml:brush xml:id="br0">
      <inkml:brushProperty name="width" value="0.05" units="cm"/>
      <inkml:brushProperty name="height" value="0.05" units="cm"/>
    </inkml:brush>
  </inkml:definitions>
  <inkml:trace contextRef="#ctx0" brushRef="#br0">0 156 24575,'12'-11'0,"-3"1"0,3-1 0,-4 3 0,0 3 0,4-2 0,-3 2 0,6 1 0,4-9 0,-4 7 0,3-4 0,-10 6 0,4 4 0,-3 0 0,13-4 0,-12 3 0,31-10 0,-24 9 0,18-8 0,-19 9 0,7-7 0,-9 7 0,8-4 0,-13 5 0,3 0 0,0 0 0,-3 0 0,6 0 0,4-5 0,-4 4 0,7-3 0,-10 4 0,1 0 0,2 0 0,-2-4 0,3 3 0,-3-2 0,-1 3 0,-1 0 0,2 0 0,0 0 0,2 0 0,-6 0 0,6 0 0,-6 0 0,7 0 0,-4 0 0,1 0 0,2 0 0,-6 0 0,13 0 0,-7 0 0,7 0 0,-5 0 0,6 0 0,-9 3 0,8-2 0,-13 3 0,6-1 0,-6-2 0,7 6 0,-7-6 0,6 3 0,-6-4 0,3 0 0,-4 0 0,4 0 0,-3 0 0,2 4 0,1-4 0,1 4 0,-1 0 0,4-3 0,-7 2 0,13 2 0,-8-4 0,5 4 0,3-5 0,-8 3 0,9-2 0,-6 3 0,-1-4 0,0 3 0,0-2 0,1 3 0,-1-1 0,7 3 0,-9-1 0,8 3 0,-9-4 0,3 1 0,7-1 0,-5-1 0,11 3 0,-11-2 0,11 6 0,-11-9 0,2 3 0,-9-4 0,-3 0 0,4 4 0,1-3 0,-1 6 0,4-2 0,-7-1 0,6 0 0,-6-1 0,13 3 0,-8 2 0,9-2 0,-10-3 0,9 2 0,-8-4 0,9 7 0,0-2 0,-5-1 0,5 3 0,-11-4 0,0 1 0,6 3 0,-7-7 0,11 8 0,-9-5 0,-1 4 0,4-3 0,-4 2 0,5-3 0,-5 5 0,10 4 0,-11-3 0,7 4 0,-6-6 0,1 0 0,3 0 0,0 0 0,-3 0 0,9 1 0,-12-4 0,12 7 0,-9-7 0,0 3 0,2 0 0,-6-4 0,13 10 0,-11-8 0,11 10 0,-13-10 0,2 5 0,-3-2 0,1-1 0,-1 0 0,0 0 0,4 0 0,-3 0 0,2 0 0,-3 0 0,1 1 0,-1-1 0,0 0 0,0 0 0,0 0 0,0 0 0,0 0 0,-3 1 0,-1-1 0,-1 0 0,2 0 0,3 0 0,0 0 0,0-3 0,0 2 0,0-3 0,0 5 0,4-1 0,-3 0 0,3 0 0,-4 0 0,0-3 0,0 2 0,0-3 0,4 4 0,-3 1 0,3-1 0,-4 0 0,0 0 0,0 0 0,0 0 0,1 0 0,-1 0 0,0 1 0,0-1 0,0 0 0,0 0 0,0 0 0,-3 0 0,2 4 0,-2-3 0,-1 3 0,3-4 0,-2 0 0,3 4 0,0-3 0,0 3 0,-3-4 0,2 0 0,-2 0 0,3 4 0,0-3 0,0 2 0,0-2 0,0-1 0,-3 0 0,2 0 0,-3 0 0,5 0 0,-5 0 0,3 0 0,-2 1 0,3-1 0,-4 0 0,0 0 0,0 0 0,0 0 0,4 0 0,-3 1 0,-2-1 0,1 0 0,1 0 0,3 0 0,-4 0 0,0 4 0,-4-3 0,3 3 0,-2-4 0,7 0 0,-4 0 0,1 0 0,-2 0 0,1 0 0,-3 1 0,6-1 0,-6 3 0,6-1 0,-6 1 0,3-3 0,-4 1 0,0-1 0,0 0 0,3 0 0,-2 0 0,3-3 0,-4-2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0FE32-6AD0-4591-B0F3-4781ACA451BD}" type="datetimeFigureOut">
              <a:rPr kumimoji="1" lang="ja-JP" altLang="en-US" smtClean="0"/>
              <a:t>2022/5/15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EFCF9-BE7A-452B-9F4A-5F55F555BF31}" type="slidenum">
              <a:rPr kumimoji="1" lang="ja-JP" altLang="en-US" smtClean="0"/>
              <a:t>‹#›</a:t>
            </a:fld>
            <a:endParaRPr kumimoji="1" lang="ja-JP" altLang="en-US"/>
          </a:p>
        </p:txBody>
      </p:sp>
    </p:spTree>
    <p:extLst>
      <p:ext uri="{BB962C8B-B14F-4D97-AF65-F5344CB8AC3E}">
        <p14:creationId xmlns:p14="http://schemas.microsoft.com/office/powerpoint/2010/main" val="38704747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03188" y="750888"/>
            <a:ext cx="6680200" cy="3757612"/>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1B730C3-CB90-4D8F-9B31-6510E6B6A797}"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43022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a:xfrm>
            <a:off x="3962399" y="5870575"/>
            <a:ext cx="4893958" cy="377825"/>
          </a:xfrm>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a:xfrm>
            <a:off x="10608958" y="5870575"/>
            <a:ext cx="551167" cy="377825"/>
          </a:xfrm>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644522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3126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230190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2739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95055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2831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99892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74337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2808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AF6D9-AC45-4C64-A3CB-AED9448143F9}" type="datetime1">
              <a:rPr lang="ja-JP" altLang="en-US" smtClean="0">
                <a:solidFill>
                  <a:prstClr val="black">
                    <a:tint val="75000"/>
                  </a:prstClr>
                </a:solidFill>
              </a:r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8206677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74086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768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11209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24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39523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4290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26712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C5C25C-414E-4A65-BF6F-31D0DAAA1D7B}" type="datetimeFigureOut">
              <a:rPr lang="ja-JP" altLang="en-US" smtClean="0">
                <a:solidFill>
                  <a:prstClr val="black">
                    <a:tint val="75000"/>
                  </a:prstClr>
                </a:solidFill>
              </a:rPr>
              <a:pPr/>
              <a:t>2022/5/15</a:t>
            </a:fld>
            <a:endParaRPr lang="ja-JP" altLang="en-US">
              <a:solidFill>
                <a:prstClr val="black">
                  <a:tint val="75000"/>
                </a:prstClr>
              </a:solidFill>
            </a:endParaRP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ltLang="ja-JP">
                <a:solidFill>
                  <a:prstClr val="black">
                    <a:tint val="75000"/>
                  </a:prstClr>
                </a:solidFill>
              </a:rPr>
              <a:t>TechShare Inc. </a:t>
            </a:r>
            <a:endParaRPr lang="ja-JP" altLang="en-US">
              <a:solidFill>
                <a:prstClr val="black">
                  <a:tint val="75000"/>
                </a:prstClr>
              </a:solidFill>
            </a:endParaRP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885082-C508-4BF2-A6CA-57E21F8B7107}"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38053275"/>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a:latin typeface="Impact" pitchFamily="34" charset="0"/>
              </a:rPr>
              <a:t>                           </a:t>
            </a:r>
            <a:endParaRPr kumimoji="1" lang="ja-JP" altLang="en-US">
              <a:latin typeface="Impact" pitchFamily="34" charset="0"/>
            </a:endParaRPr>
          </a:p>
        </p:txBody>
      </p:sp>
      <p:sp>
        <p:nvSpPr>
          <p:cNvPr id="3" name="サブタイトル 2"/>
          <p:cNvSpPr>
            <a:spLocks noGrp="1"/>
          </p:cNvSpPr>
          <p:nvPr>
            <p:ph type="subTitle" idx="1"/>
          </p:nvPr>
        </p:nvSpPr>
        <p:spPr>
          <a:xfrm>
            <a:off x="2355742" y="4217954"/>
            <a:ext cx="7018074" cy="936104"/>
          </a:xfrm>
        </p:spPr>
        <p:txBody>
          <a:bodyPr>
            <a:normAutofit lnSpcReduction="10000"/>
          </a:bodyPr>
          <a:lstStyle/>
          <a:p>
            <a:pPr algn="l"/>
            <a:r>
              <a:rPr lang="en-US" altLang="ja-JP" sz="2000" dirty="0">
                <a:latin typeface="Arial" panose="020B0604020202020204" pitchFamily="34" charset="0"/>
                <a:cs typeface="Arial" panose="020B0604020202020204" pitchFamily="34" charset="0"/>
              </a:rPr>
              <a:t>2022/05/20</a:t>
            </a:r>
          </a:p>
          <a:p>
            <a:pPr algn="l"/>
            <a:r>
              <a:rPr lang="en-US" altLang="ja-JP" sz="2000" dirty="0" err="1">
                <a:latin typeface="Arial" panose="020B0604020202020204" pitchFamily="34" charset="0"/>
                <a:cs typeface="Arial" panose="020B0604020202020204" pitchFamily="34" charset="0"/>
              </a:rPr>
              <a:t>Wataru</a:t>
            </a:r>
            <a:r>
              <a:rPr lang="en-US" altLang="ja-JP" sz="2000" dirty="0">
                <a:latin typeface="Arial" panose="020B0604020202020204" pitchFamily="34" charset="0"/>
                <a:cs typeface="Arial" panose="020B0604020202020204" pitchFamily="34" charset="0"/>
              </a:rPr>
              <a:t> </a:t>
            </a:r>
            <a:r>
              <a:rPr lang="en-US" altLang="ja-JP" sz="2000" dirty="0" err="1">
                <a:latin typeface="Arial" panose="020B0604020202020204" pitchFamily="34" charset="0"/>
                <a:cs typeface="Arial" panose="020B0604020202020204" pitchFamily="34" charset="0"/>
              </a:rPr>
              <a:t>Oshima</a:t>
            </a:r>
            <a:r>
              <a:rPr lang="ja-JP" altLang="en-US" sz="2000">
                <a:latin typeface="Arial" panose="020B0604020202020204" pitchFamily="34" charset="0"/>
                <a:cs typeface="Arial" panose="020B0604020202020204" pitchFamily="34" charset="0"/>
              </a:rPr>
              <a:t>　</a:t>
            </a:r>
            <a:endParaRPr lang="en-US" altLang="ja-JP" sz="2000" dirty="0">
              <a:latin typeface="Arial" panose="020B0604020202020204" pitchFamily="34" charset="0"/>
              <a:cs typeface="Arial" panose="020B0604020202020204" pitchFamily="34" charset="0"/>
            </a:endParaRPr>
          </a:p>
          <a:p>
            <a:pPr algn="l"/>
            <a:endParaRPr lang="en-US" altLang="ja-JP" sz="2000" dirty="0">
              <a:latin typeface="Arial" panose="020B0604020202020204" pitchFamily="34" charset="0"/>
              <a:cs typeface="Arial" panose="020B0604020202020204" pitchFamily="34" charset="0"/>
            </a:endParaRPr>
          </a:p>
          <a:p>
            <a:endParaRPr kumimoji="1" lang="ja-JP" altLang="en-US" sz="2400">
              <a:solidFill>
                <a:schemeClr val="bg1"/>
              </a:solidFill>
              <a:latin typeface="Arial" panose="020B0604020202020204" pitchFamily="34" charset="0"/>
              <a:cs typeface="Arial" panose="020B0604020202020204" pitchFamily="34" charset="0"/>
            </a:endParaRPr>
          </a:p>
        </p:txBody>
      </p:sp>
      <p:sp>
        <p:nvSpPr>
          <p:cNvPr id="6" name="テキスト ボックス 5"/>
          <p:cNvSpPr txBox="1"/>
          <p:nvPr/>
        </p:nvSpPr>
        <p:spPr>
          <a:xfrm>
            <a:off x="1751517" y="1969756"/>
            <a:ext cx="9721080" cy="1569660"/>
          </a:xfrm>
          <a:prstGeom prst="rect">
            <a:avLst/>
          </a:prstGeom>
          <a:noFill/>
        </p:spPr>
        <p:txBody>
          <a:bodyPr wrap="square" rtlCol="0">
            <a:spAutoFit/>
          </a:bodyPr>
          <a:lstStyle/>
          <a:p>
            <a:r>
              <a:rPr lang="en-US" sz="4800" dirty="0"/>
              <a:t>Mobile and robotic arm tasking using camera and LIDAR</a:t>
            </a:r>
            <a:endParaRPr kumimoji="1" lang="en-US" altLang="ja-JP" sz="4800" dirty="0"/>
          </a:p>
        </p:txBody>
      </p:sp>
    </p:spTree>
    <p:extLst>
      <p:ext uri="{BB962C8B-B14F-4D97-AF65-F5344CB8AC3E}">
        <p14:creationId xmlns:p14="http://schemas.microsoft.com/office/powerpoint/2010/main" val="86553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10</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9" y="731835"/>
            <a:ext cx="10851858" cy="830997"/>
          </a:xfrm>
          <a:prstGeom prst="rect">
            <a:avLst/>
          </a:prstGeom>
          <a:noFill/>
        </p:spPr>
        <p:txBody>
          <a:bodyPr wrap="square">
            <a:spAutoFit/>
          </a:bodyPr>
          <a:lstStyle/>
          <a:p>
            <a:r>
              <a:rPr lang="en-US" altLang="ja-JP" sz="4800" dirty="0"/>
              <a:t>VIII. Technical detail(Line detection)</a:t>
            </a:r>
            <a:endParaRPr lang="ja-JP" altLang="en-US" sz="4800"/>
          </a:p>
        </p:txBody>
      </p:sp>
      <p:pic>
        <p:nvPicPr>
          <p:cNvPr id="12" name="Picture 11">
            <a:extLst>
              <a:ext uri="{FF2B5EF4-FFF2-40B4-BE49-F238E27FC236}">
                <a16:creationId xmlns:a16="http://schemas.microsoft.com/office/drawing/2014/main" id="{15121378-5A2E-A54B-9F21-7F5A2C848056}"/>
              </a:ext>
            </a:extLst>
          </p:cNvPr>
          <p:cNvPicPr>
            <a:picLocks noChangeAspect="1"/>
          </p:cNvPicPr>
          <p:nvPr/>
        </p:nvPicPr>
        <p:blipFill>
          <a:blip r:embed="rId2"/>
          <a:stretch>
            <a:fillRect/>
          </a:stretch>
        </p:blipFill>
        <p:spPr>
          <a:xfrm>
            <a:off x="549887" y="1562832"/>
            <a:ext cx="11036300" cy="4826000"/>
          </a:xfrm>
          <a:prstGeom prst="rect">
            <a:avLst/>
          </a:prstGeom>
        </p:spPr>
      </p:pic>
      <p:sp>
        <p:nvSpPr>
          <p:cNvPr id="13" name="Rounded Rectangular Callout 12">
            <a:extLst>
              <a:ext uri="{FF2B5EF4-FFF2-40B4-BE49-F238E27FC236}">
                <a16:creationId xmlns:a16="http://schemas.microsoft.com/office/drawing/2014/main" id="{8C9BB093-7023-4249-AE4C-3EB0BE303E32}"/>
              </a:ext>
            </a:extLst>
          </p:cNvPr>
          <p:cNvSpPr/>
          <p:nvPr/>
        </p:nvSpPr>
        <p:spPr>
          <a:xfrm>
            <a:off x="7543800" y="2108200"/>
            <a:ext cx="2844800" cy="153670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Creating rossevices so that the operator can start/stop the line follwoing </a:t>
            </a:r>
            <a:r>
              <a:rPr lang="en-US" dirty="0"/>
              <a:t>anytime</a:t>
            </a:r>
            <a:endParaRPr kumimoji="1" lang="en-JP" dirty="0"/>
          </a:p>
        </p:txBody>
      </p:sp>
    </p:spTree>
    <p:extLst>
      <p:ext uri="{BB962C8B-B14F-4D97-AF65-F5344CB8AC3E}">
        <p14:creationId xmlns:p14="http://schemas.microsoft.com/office/powerpoint/2010/main" val="180247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11</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9" y="731835"/>
            <a:ext cx="10786842" cy="830997"/>
          </a:xfrm>
          <a:prstGeom prst="rect">
            <a:avLst/>
          </a:prstGeom>
          <a:noFill/>
        </p:spPr>
        <p:txBody>
          <a:bodyPr wrap="square">
            <a:spAutoFit/>
          </a:bodyPr>
          <a:lstStyle/>
          <a:p>
            <a:r>
              <a:rPr lang="en-US" altLang="ja-JP" sz="4800" dirty="0"/>
              <a:t>VIII. Technical detail(Line detection)</a:t>
            </a:r>
            <a:endParaRPr lang="ja-JP" altLang="en-US" sz="4800"/>
          </a:p>
        </p:txBody>
      </p:sp>
      <p:pic>
        <p:nvPicPr>
          <p:cNvPr id="4" name="Picture 3">
            <a:extLst>
              <a:ext uri="{FF2B5EF4-FFF2-40B4-BE49-F238E27FC236}">
                <a16:creationId xmlns:a16="http://schemas.microsoft.com/office/drawing/2014/main" id="{0908B75E-363D-6547-B489-F127DA30B7AD}"/>
              </a:ext>
            </a:extLst>
          </p:cNvPr>
          <p:cNvPicPr>
            <a:picLocks noChangeAspect="1"/>
          </p:cNvPicPr>
          <p:nvPr/>
        </p:nvPicPr>
        <p:blipFill>
          <a:blip r:embed="rId2"/>
          <a:stretch>
            <a:fillRect/>
          </a:stretch>
        </p:blipFill>
        <p:spPr>
          <a:xfrm>
            <a:off x="702579" y="1535845"/>
            <a:ext cx="5215749" cy="5003068"/>
          </a:xfrm>
          <a:prstGeom prst="rect">
            <a:avLst/>
          </a:prstGeom>
        </p:spPr>
      </p:pic>
      <p:sp>
        <p:nvSpPr>
          <p:cNvPr id="7" name="Rounded Rectangular Callout 6">
            <a:extLst>
              <a:ext uri="{FF2B5EF4-FFF2-40B4-BE49-F238E27FC236}">
                <a16:creationId xmlns:a16="http://schemas.microsoft.com/office/drawing/2014/main" id="{BC0507B4-BE75-2D47-9982-B16A67F34CB1}"/>
              </a:ext>
            </a:extLst>
          </p:cNvPr>
          <p:cNvSpPr/>
          <p:nvPr/>
        </p:nvSpPr>
        <p:spPr>
          <a:xfrm>
            <a:off x="5680394" y="4140200"/>
            <a:ext cx="2822337" cy="1536700"/>
          </a:xfrm>
          <a:prstGeom prst="wedgeRoundRectCallout">
            <a:avLst>
              <a:gd name="adj1" fmla="val -84576"/>
              <a:gd name="adj2" fmla="val 228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JP" dirty="0"/>
              <a:t>For masking. the parameters are set for yellow, but you can change them to any color you want them to detect.</a:t>
            </a:r>
            <a:endParaRPr kumimoji="1" lang="en-JP" dirty="0"/>
          </a:p>
        </p:txBody>
      </p:sp>
    </p:spTree>
    <p:extLst>
      <p:ext uri="{BB962C8B-B14F-4D97-AF65-F5344CB8AC3E}">
        <p14:creationId xmlns:p14="http://schemas.microsoft.com/office/powerpoint/2010/main" val="49871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12</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9" y="731835"/>
            <a:ext cx="10851858" cy="830997"/>
          </a:xfrm>
          <a:prstGeom prst="rect">
            <a:avLst/>
          </a:prstGeom>
          <a:noFill/>
        </p:spPr>
        <p:txBody>
          <a:bodyPr wrap="square">
            <a:spAutoFit/>
          </a:bodyPr>
          <a:lstStyle/>
          <a:p>
            <a:r>
              <a:rPr lang="en-US" altLang="ja-JP" sz="4800" dirty="0"/>
              <a:t>VIII. Technical detail(Line detection)</a:t>
            </a:r>
            <a:endParaRPr lang="ja-JP" altLang="en-US" sz="4800"/>
          </a:p>
        </p:txBody>
      </p:sp>
      <p:pic>
        <p:nvPicPr>
          <p:cNvPr id="4" name="Picture 3">
            <a:extLst>
              <a:ext uri="{FF2B5EF4-FFF2-40B4-BE49-F238E27FC236}">
                <a16:creationId xmlns:a16="http://schemas.microsoft.com/office/drawing/2014/main" id="{8FA63968-6415-0841-9A13-7187D7F06C34}"/>
              </a:ext>
            </a:extLst>
          </p:cNvPr>
          <p:cNvPicPr>
            <a:picLocks noChangeAspect="1"/>
          </p:cNvPicPr>
          <p:nvPr/>
        </p:nvPicPr>
        <p:blipFill>
          <a:blip r:embed="rId2"/>
          <a:stretch>
            <a:fillRect/>
          </a:stretch>
        </p:blipFill>
        <p:spPr>
          <a:xfrm>
            <a:off x="581638" y="1582703"/>
            <a:ext cx="5617282" cy="5275297"/>
          </a:xfrm>
          <a:prstGeom prst="rect">
            <a:avLst/>
          </a:prstGeom>
        </p:spPr>
      </p:pic>
      <p:sp>
        <p:nvSpPr>
          <p:cNvPr id="7" name="Rounded Rectangular Callout 6">
            <a:extLst>
              <a:ext uri="{FF2B5EF4-FFF2-40B4-BE49-F238E27FC236}">
                <a16:creationId xmlns:a16="http://schemas.microsoft.com/office/drawing/2014/main" id="{C14CA497-AEDD-DF42-983D-1145427353EB}"/>
              </a:ext>
            </a:extLst>
          </p:cNvPr>
          <p:cNvSpPr/>
          <p:nvPr/>
        </p:nvSpPr>
        <p:spPr>
          <a:xfrm>
            <a:off x="6565899" y="1562832"/>
            <a:ext cx="3973764" cy="1143000"/>
          </a:xfrm>
          <a:prstGeom prst="wedgeRoundRectCallout">
            <a:avLst>
              <a:gd name="adj1" fmla="val -85378"/>
              <a:gd name="adj2" fmla="val -2014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dirty="0"/>
              <a:t>Except for the ROI, it fill-in black so that the rate of false positive can reduces</a:t>
            </a:r>
            <a:endParaRPr lang="en-JP" dirty="0"/>
          </a:p>
        </p:txBody>
      </p:sp>
      <p:sp>
        <p:nvSpPr>
          <p:cNvPr id="9" name="Rounded Rectangular Callout 8">
            <a:extLst>
              <a:ext uri="{FF2B5EF4-FFF2-40B4-BE49-F238E27FC236}">
                <a16:creationId xmlns:a16="http://schemas.microsoft.com/office/drawing/2014/main" id="{BEE83572-D304-DB4A-869C-1924CAD951E0}"/>
              </a:ext>
            </a:extLst>
          </p:cNvPr>
          <p:cNvSpPr/>
          <p:nvPr/>
        </p:nvSpPr>
        <p:spPr>
          <a:xfrm>
            <a:off x="6399614" y="4203865"/>
            <a:ext cx="3665752" cy="1855622"/>
          </a:xfrm>
          <a:prstGeom prst="wedgeRoundRectCallout">
            <a:avLst>
              <a:gd name="adj1" fmla="val -103096"/>
              <a:gd name="adj2" fmla="val -230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If two or one lines are detected, then it takes the center of mass and followes it. Besides that, I tune it by p- control so that the mobile robot can make a turn smoothly</a:t>
            </a:r>
          </a:p>
        </p:txBody>
      </p:sp>
      <p:sp>
        <p:nvSpPr>
          <p:cNvPr id="10" name="Rounded Rectangular Callout 9">
            <a:extLst>
              <a:ext uri="{FF2B5EF4-FFF2-40B4-BE49-F238E27FC236}">
                <a16:creationId xmlns:a16="http://schemas.microsoft.com/office/drawing/2014/main" id="{E3FFF728-5391-404E-8708-5F01EE3E0E05}"/>
              </a:ext>
            </a:extLst>
          </p:cNvPr>
          <p:cNvSpPr/>
          <p:nvPr/>
        </p:nvSpPr>
        <p:spPr>
          <a:xfrm>
            <a:off x="4353893" y="5929645"/>
            <a:ext cx="2045721" cy="464211"/>
          </a:xfrm>
          <a:prstGeom prst="wedgeRoundRectCallout">
            <a:avLst>
              <a:gd name="adj1" fmla="val -103096"/>
              <a:gd name="adj2" fmla="val -230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Show FPS</a:t>
            </a:r>
          </a:p>
        </p:txBody>
      </p:sp>
      <p:sp>
        <p:nvSpPr>
          <p:cNvPr id="11" name="Rounded Rectangular Callout 10">
            <a:extLst>
              <a:ext uri="{FF2B5EF4-FFF2-40B4-BE49-F238E27FC236}">
                <a16:creationId xmlns:a16="http://schemas.microsoft.com/office/drawing/2014/main" id="{43CCFBF2-5820-254E-8AA1-F2802706E14E}"/>
              </a:ext>
            </a:extLst>
          </p:cNvPr>
          <p:cNvSpPr/>
          <p:nvPr/>
        </p:nvSpPr>
        <p:spPr>
          <a:xfrm>
            <a:off x="6068037" y="2855110"/>
            <a:ext cx="4572254" cy="1103468"/>
          </a:xfrm>
          <a:prstGeom prst="wedgeRoundRectCallout">
            <a:avLst>
              <a:gd name="adj1" fmla="val -103096"/>
              <a:gd name="adj2" fmla="val -2305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To decrease the rate of false postive detection, after masking an image, use blur to erase noise and canny for edge detection</a:t>
            </a:r>
          </a:p>
        </p:txBody>
      </p:sp>
    </p:spTree>
    <p:extLst>
      <p:ext uri="{BB962C8B-B14F-4D97-AF65-F5344CB8AC3E}">
        <p14:creationId xmlns:p14="http://schemas.microsoft.com/office/powerpoint/2010/main" val="68169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13</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9" y="731835"/>
            <a:ext cx="10786842" cy="830997"/>
          </a:xfrm>
          <a:prstGeom prst="rect">
            <a:avLst/>
          </a:prstGeom>
          <a:noFill/>
        </p:spPr>
        <p:txBody>
          <a:bodyPr wrap="square">
            <a:spAutoFit/>
          </a:bodyPr>
          <a:lstStyle/>
          <a:p>
            <a:r>
              <a:rPr lang="en-US" altLang="ja-JP" sz="4800" dirty="0"/>
              <a:t>VIII. Technical detail(Line detection)</a:t>
            </a:r>
            <a:endParaRPr lang="ja-JP" altLang="en-US" sz="4800"/>
          </a:p>
        </p:txBody>
      </p:sp>
      <p:pic>
        <p:nvPicPr>
          <p:cNvPr id="4" name="Picture 3">
            <a:extLst>
              <a:ext uri="{FF2B5EF4-FFF2-40B4-BE49-F238E27FC236}">
                <a16:creationId xmlns:a16="http://schemas.microsoft.com/office/drawing/2014/main" id="{F8062175-F46B-4F4F-B6A5-F8C7A4BD8807}"/>
              </a:ext>
            </a:extLst>
          </p:cNvPr>
          <p:cNvPicPr>
            <a:picLocks noChangeAspect="1"/>
          </p:cNvPicPr>
          <p:nvPr/>
        </p:nvPicPr>
        <p:blipFill>
          <a:blip r:embed="rId2"/>
          <a:stretch>
            <a:fillRect/>
          </a:stretch>
        </p:blipFill>
        <p:spPr>
          <a:xfrm>
            <a:off x="803275" y="1607144"/>
            <a:ext cx="6781800" cy="4787900"/>
          </a:xfrm>
          <a:prstGeom prst="rect">
            <a:avLst/>
          </a:prstGeom>
        </p:spPr>
      </p:pic>
      <p:sp>
        <p:nvSpPr>
          <p:cNvPr id="7" name="Rounded Rectangular Callout 6">
            <a:extLst>
              <a:ext uri="{FF2B5EF4-FFF2-40B4-BE49-F238E27FC236}">
                <a16:creationId xmlns:a16="http://schemas.microsoft.com/office/drawing/2014/main" id="{C14CA497-AEDD-DF42-983D-1145427353EB}"/>
              </a:ext>
            </a:extLst>
          </p:cNvPr>
          <p:cNvSpPr/>
          <p:nvPr/>
        </p:nvSpPr>
        <p:spPr>
          <a:xfrm>
            <a:off x="4736482" y="3084616"/>
            <a:ext cx="2171700" cy="1536700"/>
          </a:xfrm>
          <a:prstGeom prst="wedgeRoundRectCallout">
            <a:avLst>
              <a:gd name="adj1" fmla="val -85670"/>
              <a:gd name="adj2" fmla="val 297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Checking the front by gathering the scan info from LiDAR sensor</a:t>
            </a:r>
          </a:p>
        </p:txBody>
      </p:sp>
      <p:sp>
        <p:nvSpPr>
          <p:cNvPr id="8" name="Rounded Rectangular Callout 7">
            <a:extLst>
              <a:ext uri="{FF2B5EF4-FFF2-40B4-BE49-F238E27FC236}">
                <a16:creationId xmlns:a16="http://schemas.microsoft.com/office/drawing/2014/main" id="{382EB1A0-6CE8-9540-AF84-93B22B09EA63}"/>
              </a:ext>
            </a:extLst>
          </p:cNvPr>
          <p:cNvSpPr/>
          <p:nvPr/>
        </p:nvSpPr>
        <p:spPr>
          <a:xfrm>
            <a:off x="6991374" y="4187042"/>
            <a:ext cx="2171700" cy="1536700"/>
          </a:xfrm>
          <a:prstGeom prst="wedgeRoundRectCallout">
            <a:avLst>
              <a:gd name="adj1" fmla="val -88951"/>
              <a:gd name="adj2" fmla="val 189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If the distance is a negative number, then it sets the distance 100.</a:t>
            </a:r>
          </a:p>
        </p:txBody>
      </p:sp>
    </p:spTree>
    <p:extLst>
      <p:ext uri="{BB962C8B-B14F-4D97-AF65-F5344CB8AC3E}">
        <p14:creationId xmlns:p14="http://schemas.microsoft.com/office/powerpoint/2010/main" val="293303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14</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9" y="731835"/>
            <a:ext cx="10786842" cy="830997"/>
          </a:xfrm>
          <a:prstGeom prst="rect">
            <a:avLst/>
          </a:prstGeom>
          <a:noFill/>
        </p:spPr>
        <p:txBody>
          <a:bodyPr wrap="square">
            <a:spAutoFit/>
          </a:bodyPr>
          <a:lstStyle/>
          <a:p>
            <a:r>
              <a:rPr lang="en-US" altLang="ja-JP" sz="4800" dirty="0"/>
              <a:t>VIII. Technical detail(Line detection)</a:t>
            </a:r>
            <a:endParaRPr lang="ja-JP" altLang="en-US" sz="4800"/>
          </a:p>
        </p:txBody>
      </p:sp>
      <p:pic>
        <p:nvPicPr>
          <p:cNvPr id="5" name="Picture 4">
            <a:extLst>
              <a:ext uri="{FF2B5EF4-FFF2-40B4-BE49-F238E27FC236}">
                <a16:creationId xmlns:a16="http://schemas.microsoft.com/office/drawing/2014/main" id="{A82CEBEC-2CEA-8D4F-9791-0BDB6600A3BA}"/>
              </a:ext>
            </a:extLst>
          </p:cNvPr>
          <p:cNvPicPr>
            <a:picLocks noChangeAspect="1"/>
          </p:cNvPicPr>
          <p:nvPr/>
        </p:nvPicPr>
        <p:blipFill>
          <a:blip r:embed="rId2"/>
          <a:stretch>
            <a:fillRect/>
          </a:stretch>
        </p:blipFill>
        <p:spPr>
          <a:xfrm>
            <a:off x="813517" y="1652813"/>
            <a:ext cx="5860415" cy="4979555"/>
          </a:xfrm>
          <a:prstGeom prst="rect">
            <a:avLst/>
          </a:prstGeom>
        </p:spPr>
      </p:pic>
      <p:sp>
        <p:nvSpPr>
          <p:cNvPr id="7" name="Rounded Rectangular Callout 6">
            <a:extLst>
              <a:ext uri="{FF2B5EF4-FFF2-40B4-BE49-F238E27FC236}">
                <a16:creationId xmlns:a16="http://schemas.microsoft.com/office/drawing/2014/main" id="{C14CA497-AEDD-DF42-983D-1145427353EB}"/>
              </a:ext>
            </a:extLst>
          </p:cNvPr>
          <p:cNvSpPr/>
          <p:nvPr/>
        </p:nvSpPr>
        <p:spPr>
          <a:xfrm>
            <a:off x="4362618" y="1739022"/>
            <a:ext cx="2171700" cy="1536700"/>
          </a:xfrm>
          <a:prstGeom prst="wedgeRoundRectCallout">
            <a:avLst>
              <a:gd name="adj1" fmla="val -84576"/>
              <a:gd name="adj2" fmla="val 228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If it is within 50 cm, then it slows down and within 35 cm it stops.</a:t>
            </a:r>
          </a:p>
        </p:txBody>
      </p:sp>
      <p:sp>
        <p:nvSpPr>
          <p:cNvPr id="8" name="Rounded Rectangular Callout 7">
            <a:extLst>
              <a:ext uri="{FF2B5EF4-FFF2-40B4-BE49-F238E27FC236}">
                <a16:creationId xmlns:a16="http://schemas.microsoft.com/office/drawing/2014/main" id="{B2F73440-5CB5-324E-956C-46A8C9FA13EC}"/>
              </a:ext>
            </a:extLst>
          </p:cNvPr>
          <p:cNvSpPr/>
          <p:nvPr/>
        </p:nvSpPr>
        <p:spPr>
          <a:xfrm>
            <a:off x="6850685" y="4522787"/>
            <a:ext cx="2610048" cy="1536700"/>
          </a:xfrm>
          <a:prstGeom prst="wedgeRoundRectCallout">
            <a:avLst>
              <a:gd name="adj1" fmla="val -84576"/>
              <a:gd name="adj2" fmla="val 228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After it stops, then it call the rosservice to start the pickup.</a:t>
            </a:r>
          </a:p>
        </p:txBody>
      </p:sp>
      <p:sp>
        <p:nvSpPr>
          <p:cNvPr id="9" name="Rounded Rectangular Callout 8">
            <a:extLst>
              <a:ext uri="{FF2B5EF4-FFF2-40B4-BE49-F238E27FC236}">
                <a16:creationId xmlns:a16="http://schemas.microsoft.com/office/drawing/2014/main" id="{5C89C982-BC96-944B-9400-31092609E770}"/>
              </a:ext>
            </a:extLst>
          </p:cNvPr>
          <p:cNvSpPr/>
          <p:nvPr/>
        </p:nvSpPr>
        <p:spPr>
          <a:xfrm>
            <a:off x="7080088" y="2507372"/>
            <a:ext cx="2962536" cy="1536700"/>
          </a:xfrm>
          <a:prstGeom prst="wedgeRoundRectCallout">
            <a:avLst>
              <a:gd name="adj1" fmla="val -172614"/>
              <a:gd name="adj2" fmla="val 885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If QR code is detected, th</a:t>
            </a:r>
            <a:r>
              <a:rPr kumimoji="1" lang="en-US" dirty="0" err="1"/>
              <a:t>en</a:t>
            </a:r>
            <a:r>
              <a:rPr kumimoji="1" lang="en-JP" dirty="0"/>
              <a:t> it regards the obstacle as a pick-up point. Otherwise, it just stops. </a:t>
            </a:r>
          </a:p>
        </p:txBody>
      </p:sp>
    </p:spTree>
    <p:extLst>
      <p:ext uri="{BB962C8B-B14F-4D97-AF65-F5344CB8AC3E}">
        <p14:creationId xmlns:p14="http://schemas.microsoft.com/office/powerpoint/2010/main" val="95357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15</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8" y="731835"/>
            <a:ext cx="10907785" cy="830997"/>
          </a:xfrm>
          <a:prstGeom prst="rect">
            <a:avLst/>
          </a:prstGeom>
          <a:noFill/>
        </p:spPr>
        <p:txBody>
          <a:bodyPr wrap="square">
            <a:spAutoFit/>
          </a:bodyPr>
          <a:lstStyle/>
          <a:p>
            <a:r>
              <a:rPr lang="en-US" altLang="ja-JP" sz="4800" dirty="0"/>
              <a:t>VIII. Technical detail(mask detector)</a:t>
            </a:r>
            <a:endParaRPr lang="ja-JP" altLang="en-US" sz="4800"/>
          </a:p>
        </p:txBody>
      </p:sp>
      <p:pic>
        <p:nvPicPr>
          <p:cNvPr id="4" name="Picture 3">
            <a:extLst>
              <a:ext uri="{FF2B5EF4-FFF2-40B4-BE49-F238E27FC236}">
                <a16:creationId xmlns:a16="http://schemas.microsoft.com/office/drawing/2014/main" id="{D59AF29E-A57A-1E4F-9C7F-A39FE14E34F3}"/>
              </a:ext>
            </a:extLst>
          </p:cNvPr>
          <p:cNvPicPr>
            <a:picLocks noChangeAspect="1"/>
          </p:cNvPicPr>
          <p:nvPr/>
        </p:nvPicPr>
        <p:blipFill>
          <a:blip r:embed="rId2"/>
          <a:stretch>
            <a:fillRect/>
          </a:stretch>
        </p:blipFill>
        <p:spPr>
          <a:xfrm>
            <a:off x="581637" y="1562832"/>
            <a:ext cx="7369795" cy="5021179"/>
          </a:xfrm>
          <a:prstGeom prst="rect">
            <a:avLst/>
          </a:prstGeom>
        </p:spPr>
      </p:pic>
      <p:sp>
        <p:nvSpPr>
          <p:cNvPr id="9" name="Rounded Rectangular Callout 8">
            <a:extLst>
              <a:ext uri="{FF2B5EF4-FFF2-40B4-BE49-F238E27FC236}">
                <a16:creationId xmlns:a16="http://schemas.microsoft.com/office/drawing/2014/main" id="{BEE83572-D304-DB4A-869C-1924CAD951E0}"/>
              </a:ext>
            </a:extLst>
          </p:cNvPr>
          <p:cNvSpPr/>
          <p:nvPr/>
        </p:nvSpPr>
        <p:spPr>
          <a:xfrm>
            <a:off x="7416465" y="2705831"/>
            <a:ext cx="3075072" cy="2251179"/>
          </a:xfrm>
          <a:prstGeom prst="wedgeRoundRectCallout">
            <a:avLst>
              <a:gd name="adj1" fmla="val -81067"/>
              <a:gd name="adj2" fmla="val 1043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I use the function of detecting the center of mass here as well which is also used in line detection.</a:t>
            </a:r>
          </a:p>
        </p:txBody>
      </p:sp>
    </p:spTree>
    <p:extLst>
      <p:ext uri="{BB962C8B-B14F-4D97-AF65-F5344CB8AC3E}">
        <p14:creationId xmlns:p14="http://schemas.microsoft.com/office/powerpoint/2010/main" val="301729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16</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7" y="731835"/>
            <a:ext cx="10851859" cy="830997"/>
          </a:xfrm>
          <a:prstGeom prst="rect">
            <a:avLst/>
          </a:prstGeom>
          <a:noFill/>
        </p:spPr>
        <p:txBody>
          <a:bodyPr wrap="square">
            <a:spAutoFit/>
          </a:bodyPr>
          <a:lstStyle/>
          <a:p>
            <a:r>
              <a:rPr lang="en-US" altLang="ja-JP" sz="4800" dirty="0"/>
              <a:t>VIII. Technical detail(MG400 connection)</a:t>
            </a:r>
            <a:endParaRPr lang="ja-JP" altLang="en-US" sz="4800"/>
          </a:p>
        </p:txBody>
      </p:sp>
      <p:pic>
        <p:nvPicPr>
          <p:cNvPr id="5" name="Picture 4">
            <a:extLst>
              <a:ext uri="{FF2B5EF4-FFF2-40B4-BE49-F238E27FC236}">
                <a16:creationId xmlns:a16="http://schemas.microsoft.com/office/drawing/2014/main" id="{3608D860-0128-AF44-ADFF-908D0950D309}"/>
              </a:ext>
            </a:extLst>
          </p:cNvPr>
          <p:cNvPicPr>
            <a:picLocks noChangeAspect="1"/>
          </p:cNvPicPr>
          <p:nvPr/>
        </p:nvPicPr>
        <p:blipFill>
          <a:blip r:embed="rId2"/>
          <a:stretch>
            <a:fillRect/>
          </a:stretch>
        </p:blipFill>
        <p:spPr>
          <a:xfrm>
            <a:off x="702578" y="1607144"/>
            <a:ext cx="4558146" cy="4818869"/>
          </a:xfrm>
          <a:prstGeom prst="rect">
            <a:avLst/>
          </a:prstGeom>
        </p:spPr>
      </p:pic>
      <p:sp>
        <p:nvSpPr>
          <p:cNvPr id="8" name="Rounded Rectangular Callout 7">
            <a:extLst>
              <a:ext uri="{FF2B5EF4-FFF2-40B4-BE49-F238E27FC236}">
                <a16:creationId xmlns:a16="http://schemas.microsoft.com/office/drawing/2014/main" id="{59D7A913-766B-B846-AFCD-67E234F096AC}"/>
              </a:ext>
            </a:extLst>
          </p:cNvPr>
          <p:cNvSpPr/>
          <p:nvPr/>
        </p:nvSpPr>
        <p:spPr>
          <a:xfrm>
            <a:off x="5349857" y="3607504"/>
            <a:ext cx="3162842" cy="1536700"/>
          </a:xfrm>
          <a:prstGeom prst="wedgeRoundRectCallout">
            <a:avLst>
              <a:gd name="adj1" fmla="val -84576"/>
              <a:gd name="adj2" fmla="val 228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For connection to the arm robot (bash file)</a:t>
            </a:r>
          </a:p>
        </p:txBody>
      </p:sp>
    </p:spTree>
    <p:extLst>
      <p:ext uri="{BB962C8B-B14F-4D97-AF65-F5344CB8AC3E}">
        <p14:creationId xmlns:p14="http://schemas.microsoft.com/office/powerpoint/2010/main" val="337211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17</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7" y="731835"/>
            <a:ext cx="11304939" cy="1569660"/>
          </a:xfrm>
          <a:prstGeom prst="rect">
            <a:avLst/>
          </a:prstGeom>
          <a:noFill/>
        </p:spPr>
        <p:txBody>
          <a:bodyPr wrap="square">
            <a:spAutoFit/>
          </a:bodyPr>
          <a:lstStyle/>
          <a:p>
            <a:r>
              <a:rPr lang="en-US" altLang="ja-JP" sz="4800" dirty="0"/>
              <a:t>VIII. Technical detail(MG400_work_automatic)</a:t>
            </a:r>
            <a:endParaRPr lang="ja-JP" altLang="en-US" sz="4800"/>
          </a:p>
        </p:txBody>
      </p:sp>
      <p:pic>
        <p:nvPicPr>
          <p:cNvPr id="4" name="Picture 3">
            <a:extLst>
              <a:ext uri="{FF2B5EF4-FFF2-40B4-BE49-F238E27FC236}">
                <a16:creationId xmlns:a16="http://schemas.microsoft.com/office/drawing/2014/main" id="{5B6162C4-4266-A540-A57F-5EEAFFBE80DF}"/>
              </a:ext>
            </a:extLst>
          </p:cNvPr>
          <p:cNvPicPr>
            <a:picLocks noChangeAspect="1"/>
          </p:cNvPicPr>
          <p:nvPr/>
        </p:nvPicPr>
        <p:blipFill>
          <a:blip r:embed="rId2"/>
          <a:stretch>
            <a:fillRect/>
          </a:stretch>
        </p:blipFill>
        <p:spPr>
          <a:xfrm>
            <a:off x="804178" y="1661800"/>
            <a:ext cx="6859619" cy="4877113"/>
          </a:xfrm>
          <a:prstGeom prst="rect">
            <a:avLst/>
          </a:prstGeom>
        </p:spPr>
      </p:pic>
      <p:sp>
        <p:nvSpPr>
          <p:cNvPr id="8" name="Rounded Rectangular Callout 7">
            <a:extLst>
              <a:ext uri="{FF2B5EF4-FFF2-40B4-BE49-F238E27FC236}">
                <a16:creationId xmlns:a16="http://schemas.microsoft.com/office/drawing/2014/main" id="{1EC79494-D605-9B4B-AC8E-3B5ABD4BD96E}"/>
              </a:ext>
            </a:extLst>
          </p:cNvPr>
          <p:cNvSpPr/>
          <p:nvPr/>
        </p:nvSpPr>
        <p:spPr>
          <a:xfrm>
            <a:off x="8224980" y="3213397"/>
            <a:ext cx="3162842" cy="1536700"/>
          </a:xfrm>
          <a:prstGeom prst="wedgeRoundRectCallout">
            <a:avLst>
              <a:gd name="adj1" fmla="val -84576"/>
              <a:gd name="adj2" fmla="val 228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Reading the callibration file (xy and z coordination are separated)</a:t>
            </a:r>
          </a:p>
        </p:txBody>
      </p:sp>
    </p:spTree>
    <p:extLst>
      <p:ext uri="{BB962C8B-B14F-4D97-AF65-F5344CB8AC3E}">
        <p14:creationId xmlns:p14="http://schemas.microsoft.com/office/powerpoint/2010/main" val="397615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18</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351289" y="620145"/>
            <a:ext cx="11975298" cy="830997"/>
          </a:xfrm>
          <a:prstGeom prst="rect">
            <a:avLst/>
          </a:prstGeom>
          <a:noFill/>
        </p:spPr>
        <p:txBody>
          <a:bodyPr wrap="square">
            <a:spAutoFit/>
          </a:bodyPr>
          <a:lstStyle/>
          <a:p>
            <a:r>
              <a:rPr lang="en-US" altLang="ja-JP" sz="4800" dirty="0"/>
              <a:t>VIII. Technical detail(MG400_work_automatic)</a:t>
            </a:r>
            <a:endParaRPr lang="ja-JP" altLang="en-US" sz="4800"/>
          </a:p>
        </p:txBody>
      </p:sp>
      <p:sp>
        <p:nvSpPr>
          <p:cNvPr id="9" name="Rounded Rectangular Callout 8">
            <a:extLst>
              <a:ext uri="{FF2B5EF4-FFF2-40B4-BE49-F238E27FC236}">
                <a16:creationId xmlns:a16="http://schemas.microsoft.com/office/drawing/2014/main" id="{2A4D2E9B-B360-4746-8331-22C3C62A6328}"/>
              </a:ext>
            </a:extLst>
          </p:cNvPr>
          <p:cNvSpPr/>
          <p:nvPr/>
        </p:nvSpPr>
        <p:spPr>
          <a:xfrm>
            <a:off x="8465408" y="5002213"/>
            <a:ext cx="3162842" cy="1536700"/>
          </a:xfrm>
          <a:prstGeom prst="wedgeRoundRectCallout">
            <a:avLst>
              <a:gd name="adj1" fmla="val -84576"/>
              <a:gd name="adj2" fmla="val 228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Plug in the coefficients from the calibration file</a:t>
            </a:r>
          </a:p>
        </p:txBody>
      </p:sp>
      <p:pic>
        <p:nvPicPr>
          <p:cNvPr id="4" name="Picture 3">
            <a:extLst>
              <a:ext uri="{FF2B5EF4-FFF2-40B4-BE49-F238E27FC236}">
                <a16:creationId xmlns:a16="http://schemas.microsoft.com/office/drawing/2014/main" id="{2086FFAC-1EC4-B94E-BAC4-65EAC01071B5}"/>
              </a:ext>
            </a:extLst>
          </p:cNvPr>
          <p:cNvPicPr>
            <a:picLocks noChangeAspect="1"/>
          </p:cNvPicPr>
          <p:nvPr/>
        </p:nvPicPr>
        <p:blipFill>
          <a:blip r:embed="rId2"/>
          <a:stretch>
            <a:fillRect/>
          </a:stretch>
        </p:blipFill>
        <p:spPr>
          <a:xfrm>
            <a:off x="935267" y="1607143"/>
            <a:ext cx="5978880" cy="4965219"/>
          </a:xfrm>
          <a:prstGeom prst="rect">
            <a:avLst/>
          </a:prstGeom>
        </p:spPr>
      </p:pic>
      <p:sp>
        <p:nvSpPr>
          <p:cNvPr id="8" name="Rounded Rectangular Callout 7">
            <a:extLst>
              <a:ext uri="{FF2B5EF4-FFF2-40B4-BE49-F238E27FC236}">
                <a16:creationId xmlns:a16="http://schemas.microsoft.com/office/drawing/2014/main" id="{9CA75DC0-10C6-7A4B-BE18-67886D80630B}"/>
              </a:ext>
            </a:extLst>
          </p:cNvPr>
          <p:cNvSpPr/>
          <p:nvPr/>
        </p:nvSpPr>
        <p:spPr>
          <a:xfrm>
            <a:off x="6327522" y="3282950"/>
            <a:ext cx="1821867" cy="1536700"/>
          </a:xfrm>
          <a:prstGeom prst="wedgeRoundRectCallout">
            <a:avLst>
              <a:gd name="adj1" fmla="val -84576"/>
              <a:gd name="adj2" fmla="val 2283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JP" dirty="0"/>
              <a:t>ignoring the ros topic for 30 seconds</a:t>
            </a:r>
            <a:endParaRPr kumimoji="1" lang="en-JP" dirty="0"/>
          </a:p>
        </p:txBody>
      </p:sp>
    </p:spTree>
    <p:extLst>
      <p:ext uri="{BB962C8B-B14F-4D97-AF65-F5344CB8AC3E}">
        <p14:creationId xmlns:p14="http://schemas.microsoft.com/office/powerpoint/2010/main" val="224617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19</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415636" y="731835"/>
            <a:ext cx="11776364" cy="830997"/>
          </a:xfrm>
          <a:prstGeom prst="rect">
            <a:avLst/>
          </a:prstGeom>
          <a:noFill/>
        </p:spPr>
        <p:txBody>
          <a:bodyPr wrap="square">
            <a:spAutoFit/>
          </a:bodyPr>
          <a:lstStyle/>
          <a:p>
            <a:r>
              <a:rPr lang="en-US" altLang="ja-JP" sz="4800" dirty="0"/>
              <a:t>VIII. Technical detail(MG400_work_automatic)</a:t>
            </a:r>
            <a:endParaRPr lang="ja-JP" altLang="en-US" sz="4800"/>
          </a:p>
        </p:txBody>
      </p:sp>
      <p:pic>
        <p:nvPicPr>
          <p:cNvPr id="7" name="Picture 6">
            <a:extLst>
              <a:ext uri="{FF2B5EF4-FFF2-40B4-BE49-F238E27FC236}">
                <a16:creationId xmlns:a16="http://schemas.microsoft.com/office/drawing/2014/main" id="{9657465A-AEE9-2F4A-86DC-F1637518A8AE}"/>
              </a:ext>
            </a:extLst>
          </p:cNvPr>
          <p:cNvPicPr>
            <a:picLocks noChangeAspect="1"/>
          </p:cNvPicPr>
          <p:nvPr/>
        </p:nvPicPr>
        <p:blipFill>
          <a:blip r:embed="rId2"/>
          <a:stretch>
            <a:fillRect/>
          </a:stretch>
        </p:blipFill>
        <p:spPr>
          <a:xfrm>
            <a:off x="702578" y="1874835"/>
            <a:ext cx="8973151" cy="4268128"/>
          </a:xfrm>
          <a:prstGeom prst="rect">
            <a:avLst/>
          </a:prstGeom>
        </p:spPr>
      </p:pic>
      <p:sp>
        <p:nvSpPr>
          <p:cNvPr id="9" name="Rounded Rectangular Callout 8">
            <a:extLst>
              <a:ext uri="{FF2B5EF4-FFF2-40B4-BE49-F238E27FC236}">
                <a16:creationId xmlns:a16="http://schemas.microsoft.com/office/drawing/2014/main" id="{44D56881-A5B4-F542-818B-166B5808BE32}"/>
              </a:ext>
            </a:extLst>
          </p:cNvPr>
          <p:cNvSpPr/>
          <p:nvPr/>
        </p:nvSpPr>
        <p:spPr>
          <a:xfrm>
            <a:off x="8419558" y="3662665"/>
            <a:ext cx="3162842" cy="1536700"/>
          </a:xfrm>
          <a:prstGeom prst="wedgeRoundRectCallout">
            <a:avLst>
              <a:gd name="adj1" fmla="val -59765"/>
              <a:gd name="adj2" fmla="val -4941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JP" dirty="0"/>
              <a:t>Linear regression for coordinate callibration</a:t>
            </a:r>
          </a:p>
        </p:txBody>
      </p:sp>
    </p:spTree>
    <p:extLst>
      <p:ext uri="{BB962C8B-B14F-4D97-AF65-F5344CB8AC3E}">
        <p14:creationId xmlns:p14="http://schemas.microsoft.com/office/powerpoint/2010/main" val="343737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8" name="コンテンツ プレースホルダー 7">
            <a:extLst>
              <a:ext uri="{FF2B5EF4-FFF2-40B4-BE49-F238E27FC236}">
                <a16:creationId xmlns:a16="http://schemas.microsoft.com/office/drawing/2014/main" id="{AF2BCB6A-FEE1-4228-BC8D-C19AD08F9946}"/>
              </a:ext>
            </a:extLst>
          </p:cNvPr>
          <p:cNvSpPr>
            <a:spLocks noGrp="1"/>
          </p:cNvSpPr>
          <p:nvPr>
            <p:ph idx="1"/>
          </p:nvPr>
        </p:nvSpPr>
        <p:spPr>
          <a:xfrm>
            <a:off x="3922815" y="1600202"/>
            <a:ext cx="4746172" cy="4525963"/>
          </a:xfrm>
        </p:spPr>
        <p:txBody>
          <a:bodyPr>
            <a:noAutofit/>
          </a:bodyPr>
          <a:lstStyle/>
          <a:p>
            <a:pPr marL="457200" lvl="1" indent="0">
              <a:lnSpc>
                <a:spcPct val="200000"/>
              </a:lnSpc>
              <a:buNone/>
            </a:pPr>
            <a:endParaRPr lang="en-US" altLang="ja-JP" dirty="0"/>
          </a:p>
          <a:p>
            <a:pPr marL="1028700" lvl="1" indent="-571500">
              <a:lnSpc>
                <a:spcPct val="200000"/>
              </a:lnSpc>
              <a:buFont typeface="+mj-lt"/>
              <a:buAutoNum type="romanUcPeriod"/>
            </a:pPr>
            <a:r>
              <a:rPr lang="en-US" altLang="ja-JP" dirty="0"/>
              <a:t>The content of this project</a:t>
            </a:r>
          </a:p>
          <a:p>
            <a:pPr marL="1028700" lvl="1" indent="-571500">
              <a:lnSpc>
                <a:spcPct val="200000"/>
              </a:lnSpc>
              <a:buFont typeface="+mj-lt"/>
              <a:buAutoNum type="romanUcPeriod"/>
            </a:pPr>
            <a:r>
              <a:rPr lang="en-US" altLang="ja-JP" dirty="0"/>
              <a:t>The experimental video</a:t>
            </a:r>
          </a:p>
          <a:p>
            <a:pPr marL="1028700" lvl="1" indent="-571500">
              <a:lnSpc>
                <a:spcPct val="200000"/>
              </a:lnSpc>
              <a:buFont typeface="+mj-lt"/>
              <a:buAutoNum type="romanUcPeriod"/>
            </a:pPr>
            <a:r>
              <a:rPr lang="en-US" altLang="ja-JP" dirty="0"/>
              <a:t>The System architecture</a:t>
            </a:r>
          </a:p>
          <a:p>
            <a:pPr marL="1028700" lvl="1" indent="-571500">
              <a:lnSpc>
                <a:spcPct val="200000"/>
              </a:lnSpc>
              <a:buFont typeface="+mj-lt"/>
              <a:buAutoNum type="romanUcPeriod"/>
            </a:pPr>
            <a:r>
              <a:rPr lang="en-US" altLang="ja-JP" dirty="0"/>
              <a:t>The hardware and software requirement</a:t>
            </a:r>
          </a:p>
          <a:p>
            <a:pPr marL="1028700" lvl="1" indent="-571500">
              <a:lnSpc>
                <a:spcPct val="200000"/>
              </a:lnSpc>
              <a:buFont typeface="+mj-lt"/>
              <a:buAutoNum type="romanUcPeriod"/>
            </a:pPr>
            <a:r>
              <a:rPr lang="en-US" altLang="ja-JP" dirty="0"/>
              <a:t>The environmental setting</a:t>
            </a:r>
          </a:p>
          <a:p>
            <a:pPr marL="1028700" lvl="1" indent="-571500">
              <a:lnSpc>
                <a:spcPct val="200000"/>
              </a:lnSpc>
              <a:buFont typeface="+mj-lt"/>
              <a:buAutoNum type="romanUcPeriod"/>
            </a:pPr>
            <a:r>
              <a:rPr lang="en-US" altLang="ja-JP" dirty="0"/>
              <a:t>LiDAR Threshold (2D)</a:t>
            </a:r>
          </a:p>
          <a:p>
            <a:pPr marL="1028700" lvl="1" indent="-571500">
              <a:lnSpc>
                <a:spcPct val="200000"/>
              </a:lnSpc>
              <a:buFont typeface="+mj-lt"/>
              <a:buAutoNum type="romanUcPeriod"/>
            </a:pPr>
            <a:r>
              <a:rPr lang="en-US" altLang="ja-JP" dirty="0"/>
              <a:t>LiDAR Threshold (3D)</a:t>
            </a:r>
          </a:p>
          <a:p>
            <a:pPr marL="1028700" lvl="1" indent="-571500">
              <a:lnSpc>
                <a:spcPct val="200000"/>
              </a:lnSpc>
              <a:buFont typeface="+mj-lt"/>
              <a:buAutoNum type="romanUcPeriod"/>
            </a:pPr>
            <a:r>
              <a:rPr lang="en-US" altLang="ja-JP" dirty="0"/>
              <a:t>Technical detail</a:t>
            </a:r>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2</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9" y="731835"/>
            <a:ext cx="7149516" cy="830997"/>
          </a:xfrm>
          <a:prstGeom prst="rect">
            <a:avLst/>
          </a:prstGeom>
          <a:noFill/>
        </p:spPr>
        <p:txBody>
          <a:bodyPr wrap="square">
            <a:spAutoFit/>
          </a:bodyPr>
          <a:lstStyle/>
          <a:p>
            <a:r>
              <a:rPr lang="en-US" altLang="ja-JP" sz="4800" dirty="0"/>
              <a:t>Agenda</a:t>
            </a:r>
            <a:endParaRPr lang="ja-JP" altLang="en-US" sz="4800"/>
          </a:p>
        </p:txBody>
      </p:sp>
    </p:spTree>
    <p:extLst>
      <p:ext uri="{BB962C8B-B14F-4D97-AF65-F5344CB8AC3E}">
        <p14:creationId xmlns:p14="http://schemas.microsoft.com/office/powerpoint/2010/main" val="323407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3</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8" y="731835"/>
            <a:ext cx="9960255" cy="830997"/>
          </a:xfrm>
          <a:prstGeom prst="rect">
            <a:avLst/>
          </a:prstGeom>
          <a:noFill/>
        </p:spPr>
        <p:txBody>
          <a:bodyPr wrap="square">
            <a:spAutoFit/>
          </a:bodyPr>
          <a:lstStyle/>
          <a:p>
            <a:r>
              <a:rPr lang="en-US" altLang="ja-JP" sz="4800" dirty="0"/>
              <a:t>I. The content of this project</a:t>
            </a:r>
            <a:endParaRPr lang="ja-JP" altLang="en-US" sz="4800"/>
          </a:p>
        </p:txBody>
      </p:sp>
      <p:sp>
        <p:nvSpPr>
          <p:cNvPr id="14" name="TextBox 13">
            <a:extLst>
              <a:ext uri="{FF2B5EF4-FFF2-40B4-BE49-F238E27FC236}">
                <a16:creationId xmlns:a16="http://schemas.microsoft.com/office/drawing/2014/main" id="{1C2ECB54-B6CC-8349-8F60-4FE0FD1FFE28}"/>
              </a:ext>
            </a:extLst>
          </p:cNvPr>
          <p:cNvSpPr txBox="1"/>
          <p:nvPr/>
        </p:nvSpPr>
        <p:spPr>
          <a:xfrm>
            <a:off x="3746171" y="1607144"/>
            <a:ext cx="8280514" cy="4893647"/>
          </a:xfrm>
          <a:prstGeom prst="rect">
            <a:avLst/>
          </a:prstGeom>
          <a:noFill/>
        </p:spPr>
        <p:txBody>
          <a:bodyPr wrap="square" rtlCol="0">
            <a:spAutoFit/>
          </a:bodyPr>
          <a:lstStyle/>
          <a:p>
            <a:endParaRPr lang="en-JP" sz="2400" dirty="0"/>
          </a:p>
          <a:p>
            <a:pPr marL="342900" indent="-342900">
              <a:buFont typeface="+mj-lt"/>
              <a:buAutoNum type="arabicPeriod"/>
            </a:pPr>
            <a:r>
              <a:rPr lang="en-US" sz="2400" dirty="0"/>
              <a:t>Place an object on the mobile robot and run it on the line by following the center of mass.</a:t>
            </a:r>
          </a:p>
          <a:p>
            <a:pPr marL="342900" indent="-342900">
              <a:buFont typeface="+mj-lt"/>
              <a:buAutoNum type="arabicPeriod"/>
            </a:pPr>
            <a:r>
              <a:rPr lang="en-JP" sz="2400" dirty="0"/>
              <a:t>Once it detects an obstacle(QR code for Optimal), it stops and sends a signal to the arm ronbot to pick up the object.</a:t>
            </a:r>
          </a:p>
          <a:p>
            <a:pPr marL="342900" indent="-342900">
              <a:buFont typeface="+mj-lt"/>
              <a:buAutoNum type="arabicPeriod"/>
            </a:pPr>
            <a:r>
              <a:rPr lang="en-JP" sz="2400" dirty="0"/>
              <a:t>When the arm robot receives the signal, the realsense camera placed at the top of the arm robot starts to detect the coordinate of the center of mass of the object and send it to the arm robot.</a:t>
            </a:r>
          </a:p>
          <a:p>
            <a:pPr marL="342900" indent="-342900">
              <a:buFont typeface="+mj-lt"/>
              <a:buAutoNum type="arabicPeriod"/>
            </a:pPr>
            <a:r>
              <a:rPr lang="en-JP" sz="2400" dirty="0"/>
              <a:t>After the arm robot receives the coordinate from the camera, it converts the cooridante to the rbot coordinate by multiplying with the callibrated coefficients, and start to pick up the object.</a:t>
            </a:r>
          </a:p>
        </p:txBody>
      </p:sp>
      <p:grpSp>
        <p:nvGrpSpPr>
          <p:cNvPr id="5" name="Group 4">
            <a:extLst>
              <a:ext uri="{FF2B5EF4-FFF2-40B4-BE49-F238E27FC236}">
                <a16:creationId xmlns:a16="http://schemas.microsoft.com/office/drawing/2014/main" id="{476B5866-FAE8-AA40-B3D3-1A01C1DDA421}"/>
              </a:ext>
            </a:extLst>
          </p:cNvPr>
          <p:cNvGrpSpPr/>
          <p:nvPr/>
        </p:nvGrpSpPr>
        <p:grpSpPr>
          <a:xfrm>
            <a:off x="304800" y="2399850"/>
            <a:ext cx="3518387" cy="3334523"/>
            <a:chOff x="449179" y="1655931"/>
            <a:chExt cx="5979330" cy="4205529"/>
          </a:xfrm>
        </p:grpSpPr>
        <p:sp>
          <p:nvSpPr>
            <p:cNvPr id="4" name="Oval 3">
              <a:extLst>
                <a:ext uri="{FF2B5EF4-FFF2-40B4-BE49-F238E27FC236}">
                  <a16:creationId xmlns:a16="http://schemas.microsoft.com/office/drawing/2014/main" id="{AAF88C10-6858-3348-AA70-E7D3981E019A}"/>
                </a:ext>
              </a:extLst>
            </p:cNvPr>
            <p:cNvSpPr/>
            <p:nvPr/>
          </p:nvSpPr>
          <p:spPr>
            <a:xfrm>
              <a:off x="702579" y="2570331"/>
              <a:ext cx="5490149" cy="31034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JP"/>
            </a:p>
          </p:txBody>
        </p:sp>
        <p:pic>
          <p:nvPicPr>
            <p:cNvPr id="11" name="Graphic 10" descr="Robot Hand outline">
              <a:extLst>
                <a:ext uri="{FF2B5EF4-FFF2-40B4-BE49-F238E27FC236}">
                  <a16:creationId xmlns:a16="http://schemas.microsoft.com/office/drawing/2014/main" id="{451872B9-0158-B747-8568-F3971FF9F5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0520" y="1655931"/>
              <a:ext cx="914400" cy="914400"/>
            </a:xfrm>
            <a:prstGeom prst="rect">
              <a:avLst/>
            </a:prstGeom>
          </p:spPr>
        </p:pic>
        <p:sp>
          <p:nvSpPr>
            <p:cNvPr id="9" name="Oval 8">
              <a:extLst>
                <a:ext uri="{FF2B5EF4-FFF2-40B4-BE49-F238E27FC236}">
                  <a16:creationId xmlns:a16="http://schemas.microsoft.com/office/drawing/2014/main" id="{6C7D441F-330A-E748-8B85-7121A1DF25AA}"/>
                </a:ext>
              </a:extLst>
            </p:cNvPr>
            <p:cNvSpPr/>
            <p:nvPr/>
          </p:nvSpPr>
          <p:spPr>
            <a:xfrm>
              <a:off x="449179" y="2418737"/>
              <a:ext cx="5979330" cy="344272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JP"/>
            </a:p>
          </p:txBody>
        </p:sp>
        <p:sp>
          <p:nvSpPr>
            <p:cNvPr id="7" name="Rectangle 6">
              <a:extLst>
                <a:ext uri="{FF2B5EF4-FFF2-40B4-BE49-F238E27FC236}">
                  <a16:creationId xmlns:a16="http://schemas.microsoft.com/office/drawing/2014/main" id="{4A1EBC11-9B98-4C4B-9974-5BCBE9B56EC1}"/>
                </a:ext>
              </a:extLst>
            </p:cNvPr>
            <p:cNvSpPr/>
            <p:nvPr/>
          </p:nvSpPr>
          <p:spPr>
            <a:xfrm>
              <a:off x="2826327" y="2180610"/>
              <a:ext cx="249382" cy="1450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pic>
          <p:nvPicPr>
            <p:cNvPr id="13" name="Graphic 12" descr="Car outline">
              <a:extLst>
                <a:ext uri="{FF2B5EF4-FFF2-40B4-BE49-F238E27FC236}">
                  <a16:creationId xmlns:a16="http://schemas.microsoft.com/office/drawing/2014/main" id="{121F4F9F-A416-D547-B456-6D932B93EA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5610" y="2113131"/>
              <a:ext cx="914400" cy="914400"/>
            </a:xfrm>
            <a:prstGeom prst="rect">
              <a:avLst/>
            </a:prstGeom>
          </p:spPr>
        </p:pic>
        <p:sp>
          <p:nvSpPr>
            <p:cNvPr id="10" name="Rectangle 9">
              <a:extLst>
                <a:ext uri="{FF2B5EF4-FFF2-40B4-BE49-F238E27FC236}">
                  <a16:creationId xmlns:a16="http://schemas.microsoft.com/office/drawing/2014/main" id="{A8A3DC5C-1230-0243-83AD-1914680C6E05}"/>
                </a:ext>
              </a:extLst>
            </p:cNvPr>
            <p:cNvSpPr/>
            <p:nvPr/>
          </p:nvSpPr>
          <p:spPr>
            <a:xfrm>
              <a:off x="3740727" y="2319405"/>
              <a:ext cx="221673" cy="43073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JP"/>
            </a:p>
          </p:txBody>
        </p:sp>
      </p:grpSp>
    </p:spTree>
    <p:extLst>
      <p:ext uri="{BB962C8B-B14F-4D97-AF65-F5344CB8AC3E}">
        <p14:creationId xmlns:p14="http://schemas.microsoft.com/office/powerpoint/2010/main" val="229997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4</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8" y="731835"/>
            <a:ext cx="9960255" cy="830997"/>
          </a:xfrm>
          <a:prstGeom prst="rect">
            <a:avLst/>
          </a:prstGeom>
          <a:noFill/>
        </p:spPr>
        <p:txBody>
          <a:bodyPr wrap="square">
            <a:spAutoFit/>
          </a:bodyPr>
          <a:lstStyle/>
          <a:p>
            <a:r>
              <a:rPr lang="en-US" altLang="ja-JP" sz="4800" dirty="0"/>
              <a:t>II. The experiment video</a:t>
            </a:r>
            <a:endParaRPr lang="ja-JP" altLang="en-US" sz="4800"/>
          </a:p>
        </p:txBody>
      </p:sp>
      <p:sp>
        <p:nvSpPr>
          <p:cNvPr id="5" name="Content Placeholder 4">
            <a:extLst>
              <a:ext uri="{FF2B5EF4-FFF2-40B4-BE49-F238E27FC236}">
                <a16:creationId xmlns:a16="http://schemas.microsoft.com/office/drawing/2014/main" id="{D93121AF-99D2-9C4A-B81E-2BFEB07C2E46}"/>
              </a:ext>
            </a:extLst>
          </p:cNvPr>
          <p:cNvSpPr>
            <a:spLocks noGrp="1"/>
          </p:cNvSpPr>
          <p:nvPr>
            <p:ph idx="1"/>
          </p:nvPr>
        </p:nvSpPr>
        <p:spPr/>
        <p:txBody>
          <a:bodyPr/>
          <a:lstStyle/>
          <a:p>
            <a:r>
              <a:rPr lang="en-JP" dirty="0"/>
              <a:t>Please refer to the other file</a:t>
            </a:r>
          </a:p>
        </p:txBody>
      </p:sp>
    </p:spTree>
    <p:extLst>
      <p:ext uri="{BB962C8B-B14F-4D97-AF65-F5344CB8AC3E}">
        <p14:creationId xmlns:p14="http://schemas.microsoft.com/office/powerpoint/2010/main" val="234680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3" name="スライド番号プレースホルダー 2">
            <a:extLst>
              <a:ext uri="{FF2B5EF4-FFF2-40B4-BE49-F238E27FC236}">
                <a16:creationId xmlns:a16="http://schemas.microsoft.com/office/drawing/2014/main" id="{EBE22874-D6E6-4BE7-AEC4-64FA179090F3}"/>
              </a:ext>
            </a:extLst>
          </p:cNvPr>
          <p:cNvSpPr>
            <a:spLocks noGrp="1"/>
          </p:cNvSpPr>
          <p:nvPr>
            <p:ph type="sldNum" sz="quarter" idx="12"/>
          </p:nvPr>
        </p:nvSpPr>
        <p:spPr/>
        <p:txBody>
          <a:bodyPr/>
          <a:lstStyle/>
          <a:p>
            <a:fld id="{56885082-C508-4BF2-A6CA-57E21F8B7107}" type="slidenum">
              <a:rPr lang="ja-JP" altLang="en-US" smtClean="0">
                <a:solidFill>
                  <a:prstClr val="black">
                    <a:tint val="75000"/>
                  </a:prstClr>
                </a:solidFill>
              </a:rPr>
              <a:pPr/>
              <a:t>5</a:t>
            </a:fld>
            <a:endParaRPr lang="ja-JP" altLang="en-US">
              <a:solidFill>
                <a:prstClr val="black">
                  <a:tint val="75000"/>
                </a:prstClr>
              </a:solidFill>
            </a:endParaRPr>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9" y="731835"/>
            <a:ext cx="7149516" cy="830997"/>
          </a:xfrm>
          <a:prstGeom prst="rect">
            <a:avLst/>
          </a:prstGeom>
          <a:noFill/>
        </p:spPr>
        <p:txBody>
          <a:bodyPr wrap="square">
            <a:spAutoFit/>
          </a:bodyPr>
          <a:lstStyle/>
          <a:p>
            <a:r>
              <a:rPr lang="en-US" altLang="ja-JP" sz="4800" dirty="0"/>
              <a:t>III. The system architecture</a:t>
            </a:r>
            <a:endParaRPr lang="ja-JP" altLang="en-US" sz="4800"/>
          </a:p>
        </p:txBody>
      </p:sp>
      <p:pic>
        <p:nvPicPr>
          <p:cNvPr id="11" name="Graphic 10" descr="Robot Hand outline">
            <a:extLst>
              <a:ext uri="{FF2B5EF4-FFF2-40B4-BE49-F238E27FC236}">
                <a16:creationId xmlns:a16="http://schemas.microsoft.com/office/drawing/2014/main" id="{451872B9-0158-B747-8568-F3971FF9F5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7600" y="1932669"/>
            <a:ext cx="2181725" cy="2181725"/>
          </a:xfrm>
          <a:prstGeom prst="rect">
            <a:avLst/>
          </a:prstGeom>
        </p:spPr>
      </p:pic>
      <p:pic>
        <p:nvPicPr>
          <p:cNvPr id="13" name="Graphic 12" descr="Car outline">
            <a:extLst>
              <a:ext uri="{FF2B5EF4-FFF2-40B4-BE49-F238E27FC236}">
                <a16:creationId xmlns:a16="http://schemas.microsoft.com/office/drawing/2014/main" id="{121F4F9F-A416-D547-B456-6D932B93EA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19820" y="4262517"/>
            <a:ext cx="1863648" cy="1863648"/>
          </a:xfrm>
          <a:prstGeom prst="rect">
            <a:avLst/>
          </a:prstGeom>
        </p:spPr>
      </p:pic>
      <p:sp>
        <p:nvSpPr>
          <p:cNvPr id="5" name="Rounded Rectangle 4">
            <a:extLst>
              <a:ext uri="{FF2B5EF4-FFF2-40B4-BE49-F238E27FC236}">
                <a16:creationId xmlns:a16="http://schemas.microsoft.com/office/drawing/2014/main" id="{81FA874A-081C-6346-81D5-49FEF9C56733}"/>
              </a:ext>
            </a:extLst>
          </p:cNvPr>
          <p:cNvSpPr/>
          <p:nvPr/>
        </p:nvSpPr>
        <p:spPr>
          <a:xfrm>
            <a:off x="850232" y="1830523"/>
            <a:ext cx="10523621" cy="452582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JP" dirty="0"/>
          </a:p>
        </p:txBody>
      </p:sp>
      <p:sp>
        <p:nvSpPr>
          <p:cNvPr id="8" name="TextBox 7">
            <a:extLst>
              <a:ext uri="{FF2B5EF4-FFF2-40B4-BE49-F238E27FC236}">
                <a16:creationId xmlns:a16="http://schemas.microsoft.com/office/drawing/2014/main" id="{870F1EF0-AA64-CA45-8515-62307E54DD69}"/>
              </a:ext>
            </a:extLst>
          </p:cNvPr>
          <p:cNvSpPr txBox="1"/>
          <p:nvPr/>
        </p:nvSpPr>
        <p:spPr>
          <a:xfrm>
            <a:off x="4900348" y="1507357"/>
            <a:ext cx="2037347" cy="646331"/>
          </a:xfrm>
          <a:prstGeom prst="rect">
            <a:avLst/>
          </a:prstGeom>
          <a:noFill/>
        </p:spPr>
        <p:txBody>
          <a:bodyPr wrap="square" rtlCol="0">
            <a:spAutoFit/>
          </a:bodyPr>
          <a:lstStyle/>
          <a:p>
            <a:r>
              <a:rPr lang="en-JP" sz="3600" dirty="0">
                <a:solidFill>
                  <a:srgbClr val="FF0000"/>
                </a:solidFill>
                <a:highlight>
                  <a:srgbClr val="FFFF00"/>
                </a:highlight>
              </a:rPr>
              <a:t>limo-wifi</a:t>
            </a:r>
          </a:p>
        </p:txBody>
      </p:sp>
      <p:cxnSp>
        <p:nvCxnSpPr>
          <p:cNvPr id="33" name="Curved Connector 32">
            <a:extLst>
              <a:ext uri="{FF2B5EF4-FFF2-40B4-BE49-F238E27FC236}">
                <a16:creationId xmlns:a16="http://schemas.microsoft.com/office/drawing/2014/main" id="{6479853D-ED91-0144-8C4C-3D89AA201C34}"/>
              </a:ext>
            </a:extLst>
          </p:cNvPr>
          <p:cNvCxnSpPr>
            <a:cxnSpLocks/>
            <a:stCxn id="13" idx="3"/>
          </p:cNvCxnSpPr>
          <p:nvPr/>
        </p:nvCxnSpPr>
        <p:spPr>
          <a:xfrm flipV="1">
            <a:off x="3283468" y="2662989"/>
            <a:ext cx="5170721" cy="2531352"/>
          </a:xfrm>
          <a:prstGeom prst="curvedConnector3">
            <a:avLst>
              <a:gd name="adj1" fmla="val 2673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urved Connector 34">
            <a:extLst>
              <a:ext uri="{FF2B5EF4-FFF2-40B4-BE49-F238E27FC236}">
                <a16:creationId xmlns:a16="http://schemas.microsoft.com/office/drawing/2014/main" id="{8F4585AD-4749-7D44-9F1A-64A87590CB50}"/>
              </a:ext>
            </a:extLst>
          </p:cNvPr>
          <p:cNvCxnSpPr>
            <a:cxnSpLocks/>
          </p:cNvCxnSpPr>
          <p:nvPr/>
        </p:nvCxnSpPr>
        <p:spPr>
          <a:xfrm rot="10800000" flipV="1">
            <a:off x="2303523" y="3023531"/>
            <a:ext cx="6434077" cy="2862252"/>
          </a:xfrm>
          <a:prstGeom prst="curvedConnector3">
            <a:avLst>
              <a:gd name="adj1" fmla="val 24568"/>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1E812A6-AD03-B24F-AE9F-0F37DAB3F2D7}"/>
              </a:ext>
            </a:extLst>
          </p:cNvPr>
          <p:cNvSpPr/>
          <p:nvPr/>
        </p:nvSpPr>
        <p:spPr>
          <a:xfrm>
            <a:off x="1378516" y="2595483"/>
            <a:ext cx="1531927" cy="198922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JP" dirty="0"/>
              <a:t>Roscore</a:t>
            </a:r>
          </a:p>
          <a:p>
            <a:pPr algn="ctr"/>
            <a:r>
              <a:rPr lang="en-JP" dirty="0"/>
              <a:t>Line_trace</a:t>
            </a:r>
          </a:p>
          <a:p>
            <a:pPr algn="ctr"/>
            <a:r>
              <a:rPr kumimoji="1" lang="en-JP" dirty="0"/>
              <a:t>QR_detector</a:t>
            </a:r>
          </a:p>
        </p:txBody>
      </p:sp>
      <p:sp>
        <p:nvSpPr>
          <p:cNvPr id="41" name="Rounded Rectangle 40">
            <a:extLst>
              <a:ext uri="{FF2B5EF4-FFF2-40B4-BE49-F238E27FC236}">
                <a16:creationId xmlns:a16="http://schemas.microsoft.com/office/drawing/2014/main" id="{EF73D22D-06B9-9A41-8C10-332FCF8BBFF3}"/>
              </a:ext>
            </a:extLst>
          </p:cNvPr>
          <p:cNvSpPr/>
          <p:nvPr/>
        </p:nvSpPr>
        <p:spPr>
          <a:xfrm>
            <a:off x="8879399" y="4093437"/>
            <a:ext cx="1863648" cy="198922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JP" dirty="0"/>
              <a:t>mask_detector</a:t>
            </a:r>
          </a:p>
          <a:p>
            <a:pPr algn="ctr"/>
            <a:r>
              <a:rPr lang="en-JP" dirty="0"/>
              <a:t>MG400_work_automatic</a:t>
            </a:r>
            <a:endParaRPr kumimoji="1" lang="en-JP" dirty="0"/>
          </a:p>
        </p:txBody>
      </p:sp>
      <p:cxnSp>
        <p:nvCxnSpPr>
          <p:cNvPr id="16" name="Straight Connector 15">
            <a:extLst>
              <a:ext uri="{FF2B5EF4-FFF2-40B4-BE49-F238E27FC236}">
                <a16:creationId xmlns:a16="http://schemas.microsoft.com/office/drawing/2014/main" id="{F267B9DD-D7AF-3046-885C-CD1050328FDB}"/>
              </a:ext>
            </a:extLst>
          </p:cNvPr>
          <p:cNvCxnSpPr>
            <a:cxnSpLocks/>
          </p:cNvCxnSpPr>
          <p:nvPr/>
        </p:nvCxnSpPr>
        <p:spPr>
          <a:xfrm flipV="1">
            <a:off x="8678251" y="2042073"/>
            <a:ext cx="0" cy="2098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9F69AD-05CC-B94C-A522-EA6476676FCF}"/>
              </a:ext>
            </a:extLst>
          </p:cNvPr>
          <p:cNvCxnSpPr>
            <a:cxnSpLocks/>
          </p:cNvCxnSpPr>
          <p:nvPr/>
        </p:nvCxnSpPr>
        <p:spPr>
          <a:xfrm flipV="1">
            <a:off x="8700975" y="2042073"/>
            <a:ext cx="2159001" cy="213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D4EA3B-A0F9-904F-BA77-37BB9662B530}"/>
              </a:ext>
            </a:extLst>
          </p:cNvPr>
          <p:cNvCxnSpPr>
            <a:cxnSpLocks/>
          </p:cNvCxnSpPr>
          <p:nvPr/>
        </p:nvCxnSpPr>
        <p:spPr>
          <a:xfrm flipV="1">
            <a:off x="10859976" y="2052772"/>
            <a:ext cx="0" cy="2181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2BC25C6-C48E-2246-80D7-5A622E253280}"/>
              </a:ext>
            </a:extLst>
          </p:cNvPr>
          <p:cNvSpPr/>
          <p:nvPr/>
        </p:nvSpPr>
        <p:spPr>
          <a:xfrm>
            <a:off x="10743047" y="2311121"/>
            <a:ext cx="290043" cy="2009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148269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637563" y="776147"/>
            <a:ext cx="11315251" cy="830997"/>
          </a:xfrm>
          <a:prstGeom prst="rect">
            <a:avLst/>
          </a:prstGeom>
          <a:noFill/>
        </p:spPr>
        <p:txBody>
          <a:bodyPr wrap="square">
            <a:spAutoFit/>
          </a:bodyPr>
          <a:lstStyle/>
          <a:p>
            <a:r>
              <a:rPr lang="en-US" altLang="ja-JP" sz="4800" dirty="0"/>
              <a:t>IV. The hardware and software requirement</a:t>
            </a:r>
            <a:endParaRPr lang="ja-JP" altLang="en-US" sz="4800"/>
          </a:p>
        </p:txBody>
      </p:sp>
      <p:sp>
        <p:nvSpPr>
          <p:cNvPr id="7" name="TextBox 6">
            <a:extLst>
              <a:ext uri="{FF2B5EF4-FFF2-40B4-BE49-F238E27FC236}">
                <a16:creationId xmlns:a16="http://schemas.microsoft.com/office/drawing/2014/main" id="{F76ECC51-8778-3644-866E-ABB6606FFACE}"/>
              </a:ext>
            </a:extLst>
          </p:cNvPr>
          <p:cNvSpPr txBox="1"/>
          <p:nvPr/>
        </p:nvSpPr>
        <p:spPr>
          <a:xfrm>
            <a:off x="772026" y="1919147"/>
            <a:ext cx="3511987" cy="4585871"/>
          </a:xfrm>
          <a:prstGeom prst="rect">
            <a:avLst/>
          </a:prstGeom>
          <a:noFill/>
        </p:spPr>
        <p:txBody>
          <a:bodyPr wrap="none" rtlCol="0">
            <a:spAutoFit/>
          </a:bodyPr>
          <a:lstStyle/>
          <a:p>
            <a:r>
              <a:rPr lang="en-JP" sz="3200" b="1" i="1" dirty="0"/>
              <a:t>Hardware</a:t>
            </a:r>
          </a:p>
          <a:p>
            <a:pPr marL="342900" indent="-342900">
              <a:buAutoNum type="arabicPeriod"/>
            </a:pPr>
            <a:r>
              <a:rPr lang="en-JP" sz="2800" dirty="0"/>
              <a:t>Jetson nano 2gb x2 </a:t>
            </a:r>
          </a:p>
          <a:p>
            <a:pPr marL="342900" indent="-342900">
              <a:buAutoNum type="arabicPeriod"/>
            </a:pPr>
            <a:r>
              <a:rPr lang="en-JP" sz="2800" dirty="0"/>
              <a:t>Mobile robot x1</a:t>
            </a:r>
          </a:p>
          <a:p>
            <a:pPr marL="342900" indent="-342900">
              <a:buAutoNum type="arabicPeriod"/>
            </a:pPr>
            <a:r>
              <a:rPr lang="en-JP" sz="2800" dirty="0"/>
              <a:t>Arm robot x1  </a:t>
            </a:r>
          </a:p>
          <a:p>
            <a:pPr marL="342900" indent="-342900">
              <a:buAutoNum type="arabicPeriod"/>
            </a:pPr>
            <a:r>
              <a:rPr lang="en-JP" sz="2800" dirty="0"/>
              <a:t>LiDAR x1</a:t>
            </a:r>
          </a:p>
          <a:p>
            <a:pPr marL="342900" indent="-342900">
              <a:buAutoNum type="arabicPeriod"/>
            </a:pPr>
            <a:r>
              <a:rPr lang="en-JP" sz="2800" dirty="0"/>
              <a:t>2D stereo camera x1</a:t>
            </a:r>
          </a:p>
          <a:p>
            <a:pPr marL="342900" indent="-342900">
              <a:buAutoNum type="arabicPeriod"/>
            </a:pPr>
            <a:r>
              <a:rPr lang="en-JP" sz="2800" dirty="0"/>
              <a:t>RGB-D camera x1</a:t>
            </a:r>
          </a:p>
          <a:p>
            <a:pPr marL="342900" indent="-342900">
              <a:buAutoNum type="arabicPeriod"/>
            </a:pPr>
            <a:r>
              <a:rPr lang="en-JP" sz="2800" dirty="0"/>
              <a:t>colored tape x1</a:t>
            </a:r>
          </a:p>
          <a:p>
            <a:pPr marL="342900" indent="-342900">
              <a:buAutoNum type="arabicPeriod"/>
            </a:pPr>
            <a:r>
              <a:rPr lang="en-JP" sz="2800" dirty="0"/>
              <a:t>wifi dongle x3</a:t>
            </a:r>
          </a:p>
          <a:p>
            <a:pPr marL="342900" indent="-342900">
              <a:buAutoNum type="arabicPeriod"/>
            </a:pPr>
            <a:endParaRPr lang="en-JP" dirty="0"/>
          </a:p>
          <a:p>
            <a:pPr marL="342900" indent="-342900">
              <a:buAutoNum type="arabicPeriod"/>
            </a:pPr>
            <a:endParaRPr lang="en-JP" dirty="0"/>
          </a:p>
        </p:txBody>
      </p:sp>
      <p:sp>
        <p:nvSpPr>
          <p:cNvPr id="19" name="TextBox 18">
            <a:extLst>
              <a:ext uri="{FF2B5EF4-FFF2-40B4-BE49-F238E27FC236}">
                <a16:creationId xmlns:a16="http://schemas.microsoft.com/office/drawing/2014/main" id="{6B490461-D7F5-4945-AA53-8E5CDADFEAE6}"/>
              </a:ext>
            </a:extLst>
          </p:cNvPr>
          <p:cNvSpPr txBox="1"/>
          <p:nvPr/>
        </p:nvSpPr>
        <p:spPr>
          <a:xfrm>
            <a:off x="5307893" y="1919147"/>
            <a:ext cx="6644921" cy="4893647"/>
          </a:xfrm>
          <a:prstGeom prst="rect">
            <a:avLst/>
          </a:prstGeom>
          <a:noFill/>
        </p:spPr>
        <p:txBody>
          <a:bodyPr wrap="square" rtlCol="0">
            <a:spAutoFit/>
          </a:bodyPr>
          <a:lstStyle/>
          <a:p>
            <a:r>
              <a:rPr lang="en-JP" sz="3200" b="1" i="1" dirty="0"/>
              <a:t>Software (all based on ROS:melodic)</a:t>
            </a:r>
          </a:p>
          <a:p>
            <a:r>
              <a:rPr lang="en-JP" sz="2800" dirty="0"/>
              <a:t>Common pkgs</a:t>
            </a:r>
          </a:p>
          <a:p>
            <a:pPr marL="457200" indent="-457200">
              <a:buFont typeface="Arial" panose="020B0604020202020204" pitchFamily="34" charset="0"/>
              <a:buChar char="•"/>
            </a:pPr>
            <a:r>
              <a:rPr lang="en-JP" sz="2800" dirty="0"/>
              <a:t>OPENCV 4</a:t>
            </a:r>
            <a:r>
              <a:rPr lang="ja-JP" altLang="en-US" sz="2800"/>
              <a:t>　（</a:t>
            </a:r>
            <a:r>
              <a:rPr lang="en-US" altLang="ja-JP" sz="2800" dirty="0"/>
              <a:t>CUDA</a:t>
            </a:r>
            <a:r>
              <a:rPr lang="ja-JP" altLang="en-US" sz="2800"/>
              <a:t>）</a:t>
            </a:r>
            <a:endParaRPr lang="en-US" altLang="ja-JP" sz="2800" dirty="0"/>
          </a:p>
          <a:p>
            <a:pPr marL="457200" indent="-457200">
              <a:buFont typeface="Arial" panose="020B0604020202020204" pitchFamily="34" charset="0"/>
              <a:buChar char="•"/>
            </a:pPr>
            <a:r>
              <a:rPr lang="en-US" altLang="ja-JP" sz="2800" dirty="0" err="1"/>
              <a:t>camera_pkg</a:t>
            </a:r>
            <a:endParaRPr lang="en-US" altLang="ja-JP" sz="2800" dirty="0"/>
          </a:p>
          <a:p>
            <a:r>
              <a:rPr lang="en-US" altLang="ja-JP" sz="2800" dirty="0"/>
              <a:t>For the arm robot</a:t>
            </a:r>
          </a:p>
          <a:p>
            <a:pPr marL="457200" indent="-457200">
              <a:buFont typeface="Arial" panose="020B0604020202020204" pitchFamily="34" charset="0"/>
              <a:buChar char="•"/>
            </a:pPr>
            <a:r>
              <a:rPr lang="en-US" altLang="ja-JP" sz="2800" dirty="0"/>
              <a:t>MG400_basic	</a:t>
            </a:r>
          </a:p>
          <a:p>
            <a:pPr marL="457200" indent="-457200">
              <a:buFont typeface="Arial" panose="020B0604020202020204" pitchFamily="34" charset="0"/>
              <a:buChar char="•"/>
            </a:pPr>
            <a:r>
              <a:rPr lang="en-US" altLang="ja-JP" sz="2800" dirty="0"/>
              <a:t>MG400_ROS</a:t>
            </a:r>
          </a:p>
          <a:p>
            <a:r>
              <a:rPr lang="en-US" altLang="ja-JP" sz="2800" dirty="0"/>
              <a:t>For the mobile robot</a:t>
            </a:r>
          </a:p>
          <a:p>
            <a:pPr marL="457200" indent="-457200">
              <a:buFont typeface="Arial" panose="020B0604020202020204" pitchFamily="34" charset="0"/>
              <a:buChar char="•"/>
            </a:pPr>
            <a:r>
              <a:rPr lang="en-US" altLang="ja-JP" sz="2800" dirty="0" err="1"/>
              <a:t>limo_ros</a:t>
            </a:r>
            <a:endParaRPr lang="en-US" altLang="ja-JP" sz="2800" dirty="0"/>
          </a:p>
          <a:p>
            <a:pPr marL="457200" indent="-457200">
              <a:buFont typeface="Arial" panose="020B0604020202020204" pitchFamily="34" charset="0"/>
              <a:buChar char="•"/>
            </a:pPr>
            <a:r>
              <a:rPr lang="en-US" altLang="ja-JP" sz="2800" dirty="0" err="1"/>
              <a:t>vision_visp</a:t>
            </a:r>
            <a:endParaRPr lang="en-US" altLang="ja-JP" sz="2800" dirty="0"/>
          </a:p>
          <a:p>
            <a:endParaRPr lang="en-JP" sz="2800" dirty="0"/>
          </a:p>
        </p:txBody>
      </p:sp>
    </p:spTree>
    <p:extLst>
      <p:ext uri="{BB962C8B-B14F-4D97-AF65-F5344CB8AC3E}">
        <p14:creationId xmlns:p14="http://schemas.microsoft.com/office/powerpoint/2010/main" val="288846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4156110" y="1198231"/>
            <a:ext cx="10972800" cy="1143000"/>
          </a:xfrm>
        </p:spPr>
        <p:txBody>
          <a:bodyPr>
            <a:normAutofit fontScale="90000"/>
          </a:bodyPr>
          <a:lstStyle/>
          <a:p>
            <a:br>
              <a:rPr lang="ja-JP" altLang="ja-JP" b="1"/>
            </a:br>
            <a:endParaRPr kumimoji="1" lang="ja-JP" altLang="en-US"/>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8" y="731835"/>
            <a:ext cx="10377099" cy="830997"/>
          </a:xfrm>
          <a:prstGeom prst="rect">
            <a:avLst/>
          </a:prstGeom>
          <a:noFill/>
        </p:spPr>
        <p:txBody>
          <a:bodyPr wrap="square">
            <a:spAutoFit/>
          </a:bodyPr>
          <a:lstStyle/>
          <a:p>
            <a:r>
              <a:rPr lang="en-US" altLang="ja-JP" sz="4800" dirty="0"/>
              <a:t>V. The environmental setting</a:t>
            </a:r>
            <a:endParaRPr lang="ja-JP" altLang="en-US" sz="4800"/>
          </a:p>
        </p:txBody>
      </p:sp>
      <p:sp>
        <p:nvSpPr>
          <p:cNvPr id="9" name="Rounded Rectangle 8">
            <a:extLst>
              <a:ext uri="{FF2B5EF4-FFF2-40B4-BE49-F238E27FC236}">
                <a16:creationId xmlns:a16="http://schemas.microsoft.com/office/drawing/2014/main" id="{5EC7E4A6-96B8-5540-A0F6-809975E1C777}"/>
              </a:ext>
            </a:extLst>
          </p:cNvPr>
          <p:cNvSpPr/>
          <p:nvPr/>
        </p:nvSpPr>
        <p:spPr>
          <a:xfrm>
            <a:off x="8337340" y="4438366"/>
            <a:ext cx="1769423"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Jetson nano 2gb on Arm robot</a:t>
            </a:r>
          </a:p>
        </p:txBody>
      </p:sp>
      <p:sp>
        <p:nvSpPr>
          <p:cNvPr id="20" name="Rounded Rectangle 19">
            <a:extLst>
              <a:ext uri="{FF2B5EF4-FFF2-40B4-BE49-F238E27FC236}">
                <a16:creationId xmlns:a16="http://schemas.microsoft.com/office/drawing/2014/main" id="{116169A9-E32E-164F-A5AE-F52336508581}"/>
              </a:ext>
            </a:extLst>
          </p:cNvPr>
          <p:cNvSpPr/>
          <p:nvPr/>
        </p:nvSpPr>
        <p:spPr>
          <a:xfrm>
            <a:off x="1577185" y="5020257"/>
            <a:ext cx="1769423"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Jetson nano 2gb(4gb) on Mobile Robot</a:t>
            </a:r>
          </a:p>
        </p:txBody>
      </p:sp>
      <p:sp>
        <p:nvSpPr>
          <p:cNvPr id="22" name="Rounded Rectangle 21">
            <a:extLst>
              <a:ext uri="{FF2B5EF4-FFF2-40B4-BE49-F238E27FC236}">
                <a16:creationId xmlns:a16="http://schemas.microsoft.com/office/drawing/2014/main" id="{DE7C0B55-0509-0649-A4A4-48526AD21A9F}"/>
              </a:ext>
            </a:extLst>
          </p:cNvPr>
          <p:cNvSpPr/>
          <p:nvPr/>
        </p:nvSpPr>
        <p:spPr>
          <a:xfrm>
            <a:off x="3143610" y="3758938"/>
            <a:ext cx="928509" cy="37161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JP" dirty="0"/>
              <a:t>LiDAR</a:t>
            </a:r>
          </a:p>
        </p:txBody>
      </p:sp>
      <p:sp>
        <p:nvSpPr>
          <p:cNvPr id="25" name="Rounded Rectangle 24">
            <a:extLst>
              <a:ext uri="{FF2B5EF4-FFF2-40B4-BE49-F238E27FC236}">
                <a16:creationId xmlns:a16="http://schemas.microsoft.com/office/drawing/2014/main" id="{6BC691FD-550C-6E4F-8F27-FED2C1AE050C}"/>
              </a:ext>
            </a:extLst>
          </p:cNvPr>
          <p:cNvSpPr/>
          <p:nvPr/>
        </p:nvSpPr>
        <p:spPr>
          <a:xfrm>
            <a:off x="626778" y="3667774"/>
            <a:ext cx="928509" cy="5539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JP" dirty="0"/>
              <a:t>Stereo camera</a:t>
            </a:r>
          </a:p>
        </p:txBody>
      </p:sp>
      <p:sp>
        <p:nvSpPr>
          <p:cNvPr id="26" name="Rounded Rectangle 25">
            <a:extLst>
              <a:ext uri="{FF2B5EF4-FFF2-40B4-BE49-F238E27FC236}">
                <a16:creationId xmlns:a16="http://schemas.microsoft.com/office/drawing/2014/main" id="{736EAB64-DC9F-C14B-A02B-939C1373D68D}"/>
              </a:ext>
            </a:extLst>
          </p:cNvPr>
          <p:cNvSpPr/>
          <p:nvPr/>
        </p:nvSpPr>
        <p:spPr>
          <a:xfrm>
            <a:off x="8293543" y="2875057"/>
            <a:ext cx="928509" cy="55394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JP" dirty="0"/>
              <a:t>RGB-D camera</a:t>
            </a:r>
          </a:p>
        </p:txBody>
      </p:sp>
      <p:cxnSp>
        <p:nvCxnSpPr>
          <p:cNvPr id="12" name="Straight Connector 11">
            <a:extLst>
              <a:ext uri="{FF2B5EF4-FFF2-40B4-BE49-F238E27FC236}">
                <a16:creationId xmlns:a16="http://schemas.microsoft.com/office/drawing/2014/main" id="{9D1DCAE0-B130-5042-8EC5-3E1684AA5849}"/>
              </a:ext>
            </a:extLst>
          </p:cNvPr>
          <p:cNvCxnSpPr>
            <a:stCxn id="20" idx="3"/>
            <a:endCxn id="9" idx="1"/>
          </p:cNvCxnSpPr>
          <p:nvPr/>
        </p:nvCxnSpPr>
        <p:spPr>
          <a:xfrm flipV="1">
            <a:off x="3346608" y="5020257"/>
            <a:ext cx="4990732" cy="581891"/>
          </a:xfrm>
          <a:prstGeom prst="line">
            <a:avLst/>
          </a:prstGeom>
        </p:spPr>
        <p:style>
          <a:lnRef idx="1">
            <a:schemeClr val="accent5"/>
          </a:lnRef>
          <a:fillRef idx="0">
            <a:schemeClr val="accent5"/>
          </a:fillRef>
          <a:effectRef idx="0">
            <a:schemeClr val="accent5"/>
          </a:effectRef>
          <a:fontRef idx="minor">
            <a:schemeClr val="tx1"/>
          </a:fontRef>
        </p:style>
      </p:cxnSp>
      <p:cxnSp>
        <p:nvCxnSpPr>
          <p:cNvPr id="15" name="Elbow Connector 14">
            <a:extLst>
              <a:ext uri="{FF2B5EF4-FFF2-40B4-BE49-F238E27FC236}">
                <a16:creationId xmlns:a16="http://schemas.microsoft.com/office/drawing/2014/main" id="{1E570AA3-3696-254B-992D-B9E1981DC700}"/>
              </a:ext>
            </a:extLst>
          </p:cNvPr>
          <p:cNvCxnSpPr>
            <a:stCxn id="25" idx="2"/>
            <a:endCxn id="20" idx="0"/>
          </p:cNvCxnSpPr>
          <p:nvPr/>
        </p:nvCxnSpPr>
        <p:spPr>
          <a:xfrm rot="16200000" flipH="1">
            <a:off x="1377195" y="3935555"/>
            <a:ext cx="798540" cy="13708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1C6D6FF1-0C45-DB46-9BEF-CEE486223D9E}"/>
              </a:ext>
            </a:extLst>
          </p:cNvPr>
          <p:cNvCxnSpPr>
            <a:stCxn id="22" idx="2"/>
            <a:endCxn id="20" idx="0"/>
          </p:cNvCxnSpPr>
          <p:nvPr/>
        </p:nvCxnSpPr>
        <p:spPr>
          <a:xfrm rot="5400000">
            <a:off x="2590030" y="4002422"/>
            <a:ext cx="889702" cy="11459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CEC166E-E236-E94A-BDA2-B2D1B02592FA}"/>
              </a:ext>
            </a:extLst>
          </p:cNvPr>
          <p:cNvCxnSpPr>
            <a:stCxn id="26" idx="2"/>
            <a:endCxn id="9" idx="0"/>
          </p:cNvCxnSpPr>
          <p:nvPr/>
        </p:nvCxnSpPr>
        <p:spPr>
          <a:xfrm rot="16200000" flipH="1">
            <a:off x="8485242" y="3701556"/>
            <a:ext cx="1009366" cy="464254"/>
          </a:xfrm>
          <a:prstGeom prst="bentConnector3">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8FF15A20-6438-7D45-B20E-CB859DBE9259}"/>
              </a:ext>
            </a:extLst>
          </p:cNvPr>
          <p:cNvCxnSpPr/>
          <p:nvPr/>
        </p:nvCxnSpPr>
        <p:spPr>
          <a:xfrm flipH="1" flipV="1">
            <a:off x="201881" y="2090057"/>
            <a:ext cx="500698" cy="1484416"/>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C56B5163-E301-4642-916E-B2781048593D}"/>
              </a:ext>
            </a:extLst>
          </p:cNvPr>
          <p:cNvCxnSpPr>
            <a:cxnSpLocks/>
          </p:cNvCxnSpPr>
          <p:nvPr/>
        </p:nvCxnSpPr>
        <p:spPr>
          <a:xfrm flipV="1">
            <a:off x="1452168" y="2058290"/>
            <a:ext cx="616073" cy="1516183"/>
          </a:xfrm>
          <a:prstGeom prst="line">
            <a:avLst/>
          </a:prstGeom>
        </p:spPr>
        <p:style>
          <a:lnRef idx="1">
            <a:schemeClr val="accent2"/>
          </a:lnRef>
          <a:fillRef idx="0">
            <a:schemeClr val="accent2"/>
          </a:fillRef>
          <a:effectRef idx="0">
            <a:schemeClr val="accent2"/>
          </a:effectRef>
          <a:fontRef idx="minor">
            <a:schemeClr val="tx1"/>
          </a:fontRef>
        </p:style>
      </p:cxnSp>
      <p:sp>
        <p:nvSpPr>
          <p:cNvPr id="45" name="Equal 44">
            <a:extLst>
              <a:ext uri="{FF2B5EF4-FFF2-40B4-BE49-F238E27FC236}">
                <a16:creationId xmlns:a16="http://schemas.microsoft.com/office/drawing/2014/main" id="{9AD2FF08-1F43-014C-AB54-D1B8D2840D7A}"/>
              </a:ext>
            </a:extLst>
          </p:cNvPr>
          <p:cNvSpPr/>
          <p:nvPr/>
        </p:nvSpPr>
        <p:spPr>
          <a:xfrm rot="16200000">
            <a:off x="446293" y="2433098"/>
            <a:ext cx="1317907" cy="641267"/>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JP">
              <a:solidFill>
                <a:schemeClr val="tx1"/>
              </a:solidFill>
            </a:endParaRPr>
          </a:p>
        </p:txBody>
      </p:sp>
      <p:sp>
        <p:nvSpPr>
          <p:cNvPr id="46" name="Rounded Rectangle 45">
            <a:extLst>
              <a:ext uri="{FF2B5EF4-FFF2-40B4-BE49-F238E27FC236}">
                <a16:creationId xmlns:a16="http://schemas.microsoft.com/office/drawing/2014/main" id="{BF4A4333-5D22-6043-A6E8-8E2280CC7729}"/>
              </a:ext>
            </a:extLst>
          </p:cNvPr>
          <p:cNvSpPr/>
          <p:nvPr/>
        </p:nvSpPr>
        <p:spPr>
          <a:xfrm>
            <a:off x="3434203" y="2429494"/>
            <a:ext cx="330275" cy="38688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JP"/>
          </a:p>
        </p:txBody>
      </p:sp>
      <p:cxnSp>
        <p:nvCxnSpPr>
          <p:cNvPr id="48" name="Straight Connector 47">
            <a:extLst>
              <a:ext uri="{FF2B5EF4-FFF2-40B4-BE49-F238E27FC236}">
                <a16:creationId xmlns:a16="http://schemas.microsoft.com/office/drawing/2014/main" id="{7A55E044-5322-984E-9BFD-0AFD3BF23ABB}"/>
              </a:ext>
            </a:extLst>
          </p:cNvPr>
          <p:cNvCxnSpPr>
            <a:stCxn id="46" idx="2"/>
            <a:endCxn id="22" idx="0"/>
          </p:cNvCxnSpPr>
          <p:nvPr/>
        </p:nvCxnSpPr>
        <p:spPr>
          <a:xfrm>
            <a:off x="3599341" y="2816381"/>
            <a:ext cx="8524" cy="942557"/>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11B6ED69-FE60-974D-A592-6F2162AA47E9}"/>
              </a:ext>
            </a:extLst>
          </p:cNvPr>
          <p:cNvCxnSpPr>
            <a:cxnSpLocks/>
          </p:cNvCxnSpPr>
          <p:nvPr/>
        </p:nvCxnSpPr>
        <p:spPr>
          <a:xfrm flipH="1">
            <a:off x="3365537" y="3421591"/>
            <a:ext cx="4846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4210008D-5F8A-934F-B70C-9ECE292D261B}"/>
              </a:ext>
            </a:extLst>
          </p:cNvPr>
          <p:cNvCxnSpPr>
            <a:cxnSpLocks/>
          </p:cNvCxnSpPr>
          <p:nvPr/>
        </p:nvCxnSpPr>
        <p:spPr>
          <a:xfrm flipH="1">
            <a:off x="3365537" y="3287659"/>
            <a:ext cx="4846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D9A049D7-3222-6548-91D7-8C69BDBD4F8A}"/>
              </a:ext>
            </a:extLst>
          </p:cNvPr>
          <p:cNvCxnSpPr>
            <a:cxnSpLocks/>
          </p:cNvCxnSpPr>
          <p:nvPr/>
        </p:nvCxnSpPr>
        <p:spPr>
          <a:xfrm flipH="1">
            <a:off x="3365537" y="3148243"/>
            <a:ext cx="4846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D183970C-FAF7-B54A-AAF7-0E092BD4758F}"/>
              </a:ext>
            </a:extLst>
          </p:cNvPr>
          <p:cNvCxnSpPr>
            <a:cxnSpLocks/>
          </p:cNvCxnSpPr>
          <p:nvPr/>
        </p:nvCxnSpPr>
        <p:spPr>
          <a:xfrm flipH="1">
            <a:off x="3365537" y="2991884"/>
            <a:ext cx="4846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E1E85E7-66D6-5D4B-BDBE-A23E1C068654}"/>
              </a:ext>
            </a:extLst>
          </p:cNvPr>
          <p:cNvCxnSpPr>
            <a:cxnSpLocks/>
          </p:cNvCxnSpPr>
          <p:nvPr/>
        </p:nvCxnSpPr>
        <p:spPr>
          <a:xfrm flipV="1">
            <a:off x="9211911" y="1612283"/>
            <a:ext cx="427677" cy="1243964"/>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F2F70E08-C737-3845-8818-4065837EC13C}"/>
              </a:ext>
            </a:extLst>
          </p:cNvPr>
          <p:cNvCxnSpPr>
            <a:cxnSpLocks/>
          </p:cNvCxnSpPr>
          <p:nvPr/>
        </p:nvCxnSpPr>
        <p:spPr>
          <a:xfrm flipH="1" flipV="1">
            <a:off x="7798925" y="1613108"/>
            <a:ext cx="477116" cy="1233585"/>
          </a:xfrm>
          <a:prstGeom prst="line">
            <a:avLst/>
          </a:prstGeom>
        </p:spPr>
        <p:style>
          <a:lnRef idx="1">
            <a:schemeClr val="accent2"/>
          </a:lnRef>
          <a:fillRef idx="0">
            <a:schemeClr val="accent2"/>
          </a:fillRef>
          <a:effectRef idx="0">
            <a:schemeClr val="accent2"/>
          </a:effectRef>
          <a:fontRef idx="minor">
            <a:schemeClr val="tx1"/>
          </a:fontRef>
        </p:style>
      </p:cxnSp>
      <p:sp>
        <p:nvSpPr>
          <p:cNvPr id="58" name="Rounded Rectangle 57">
            <a:extLst>
              <a:ext uri="{FF2B5EF4-FFF2-40B4-BE49-F238E27FC236}">
                <a16:creationId xmlns:a16="http://schemas.microsoft.com/office/drawing/2014/main" id="{5A244570-674F-BA41-936C-EA9A05371912}"/>
              </a:ext>
            </a:extLst>
          </p:cNvPr>
          <p:cNvSpPr/>
          <p:nvPr/>
        </p:nvSpPr>
        <p:spPr>
          <a:xfrm>
            <a:off x="8573937" y="1613108"/>
            <a:ext cx="330275" cy="38688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JP"/>
          </a:p>
        </p:txBody>
      </p:sp>
      <p:cxnSp>
        <p:nvCxnSpPr>
          <p:cNvPr id="59" name="Straight Connector 58">
            <a:extLst>
              <a:ext uri="{FF2B5EF4-FFF2-40B4-BE49-F238E27FC236}">
                <a16:creationId xmlns:a16="http://schemas.microsoft.com/office/drawing/2014/main" id="{E47A03A8-F384-8144-8E06-205AF8F989A9}"/>
              </a:ext>
            </a:extLst>
          </p:cNvPr>
          <p:cNvCxnSpPr/>
          <p:nvPr/>
        </p:nvCxnSpPr>
        <p:spPr>
          <a:xfrm>
            <a:off x="8739075" y="2038199"/>
            <a:ext cx="8524" cy="942557"/>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3EFEAF78-C0BB-674C-B815-96D1F18687BE}"/>
              </a:ext>
            </a:extLst>
          </p:cNvPr>
          <p:cNvCxnSpPr>
            <a:cxnSpLocks/>
          </p:cNvCxnSpPr>
          <p:nvPr/>
        </p:nvCxnSpPr>
        <p:spPr>
          <a:xfrm flipH="1">
            <a:off x="8505271" y="2643409"/>
            <a:ext cx="4846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599E4A3C-010D-9448-B346-179F2B852E4A}"/>
              </a:ext>
            </a:extLst>
          </p:cNvPr>
          <p:cNvCxnSpPr>
            <a:cxnSpLocks/>
          </p:cNvCxnSpPr>
          <p:nvPr/>
        </p:nvCxnSpPr>
        <p:spPr>
          <a:xfrm flipH="1">
            <a:off x="8505271" y="2509477"/>
            <a:ext cx="4846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09BE5F49-DF0E-BF42-A677-D602C66F8E65}"/>
              </a:ext>
            </a:extLst>
          </p:cNvPr>
          <p:cNvCxnSpPr>
            <a:cxnSpLocks/>
          </p:cNvCxnSpPr>
          <p:nvPr/>
        </p:nvCxnSpPr>
        <p:spPr>
          <a:xfrm flipH="1">
            <a:off x="8505271" y="2370061"/>
            <a:ext cx="48465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D5953429-3F0A-7547-8399-E2C97FCC0F64}"/>
              </a:ext>
            </a:extLst>
          </p:cNvPr>
          <p:cNvCxnSpPr>
            <a:cxnSpLocks/>
          </p:cNvCxnSpPr>
          <p:nvPr/>
        </p:nvCxnSpPr>
        <p:spPr>
          <a:xfrm flipH="1">
            <a:off x="8505271" y="2213702"/>
            <a:ext cx="484654" cy="0"/>
          </a:xfrm>
          <a:prstGeom prst="line">
            <a:avLst/>
          </a:prstGeom>
        </p:spPr>
        <p:style>
          <a:lnRef idx="1">
            <a:schemeClr val="accent2"/>
          </a:lnRef>
          <a:fillRef idx="0">
            <a:schemeClr val="accent2"/>
          </a:fillRef>
          <a:effectRef idx="0">
            <a:schemeClr val="accent2"/>
          </a:effectRef>
          <a:fontRef idx="minor">
            <a:schemeClr val="tx1"/>
          </a:fontRef>
        </p:style>
      </p:cxnSp>
      <p:sp>
        <p:nvSpPr>
          <p:cNvPr id="66" name="TextBox 65">
            <a:extLst>
              <a:ext uri="{FF2B5EF4-FFF2-40B4-BE49-F238E27FC236}">
                <a16:creationId xmlns:a16="http://schemas.microsoft.com/office/drawing/2014/main" id="{409B7976-8F07-444F-9A04-A4D351278631}"/>
              </a:ext>
            </a:extLst>
          </p:cNvPr>
          <p:cNvSpPr txBox="1"/>
          <p:nvPr/>
        </p:nvSpPr>
        <p:spPr>
          <a:xfrm>
            <a:off x="303252" y="1768990"/>
            <a:ext cx="1575560" cy="369332"/>
          </a:xfrm>
          <a:prstGeom prst="rect">
            <a:avLst/>
          </a:prstGeom>
          <a:noFill/>
        </p:spPr>
        <p:txBody>
          <a:bodyPr wrap="none" rtlCol="0">
            <a:spAutoFit/>
          </a:bodyPr>
          <a:lstStyle/>
          <a:p>
            <a:r>
              <a:rPr lang="en-JP" dirty="0"/>
              <a:t>Detecting lines</a:t>
            </a:r>
          </a:p>
        </p:txBody>
      </p:sp>
      <p:sp>
        <p:nvSpPr>
          <p:cNvPr id="72" name="TextBox 71">
            <a:extLst>
              <a:ext uri="{FF2B5EF4-FFF2-40B4-BE49-F238E27FC236}">
                <a16:creationId xmlns:a16="http://schemas.microsoft.com/office/drawing/2014/main" id="{D06E03A5-E123-594B-BCED-CCD578FAD448}"/>
              </a:ext>
            </a:extLst>
          </p:cNvPr>
          <p:cNvSpPr txBox="1"/>
          <p:nvPr/>
        </p:nvSpPr>
        <p:spPr>
          <a:xfrm>
            <a:off x="3929939" y="2292066"/>
            <a:ext cx="1465653" cy="923330"/>
          </a:xfrm>
          <a:prstGeom prst="rect">
            <a:avLst/>
          </a:prstGeom>
          <a:noFill/>
        </p:spPr>
        <p:txBody>
          <a:bodyPr wrap="square" rtlCol="0">
            <a:spAutoFit/>
          </a:bodyPr>
          <a:lstStyle/>
          <a:p>
            <a:r>
              <a:rPr lang="en-JP" dirty="0"/>
              <a:t>Measuring the distance to obstacles</a:t>
            </a:r>
          </a:p>
        </p:txBody>
      </p:sp>
      <p:sp>
        <p:nvSpPr>
          <p:cNvPr id="73" name="TextBox 72">
            <a:extLst>
              <a:ext uri="{FF2B5EF4-FFF2-40B4-BE49-F238E27FC236}">
                <a16:creationId xmlns:a16="http://schemas.microsoft.com/office/drawing/2014/main" id="{09768EE7-227C-DF44-981D-9DD7144C4FA2}"/>
              </a:ext>
            </a:extLst>
          </p:cNvPr>
          <p:cNvSpPr txBox="1"/>
          <p:nvPr/>
        </p:nvSpPr>
        <p:spPr>
          <a:xfrm>
            <a:off x="9467581" y="1968900"/>
            <a:ext cx="2544501" cy="646331"/>
          </a:xfrm>
          <a:prstGeom prst="rect">
            <a:avLst/>
          </a:prstGeom>
          <a:noFill/>
        </p:spPr>
        <p:txBody>
          <a:bodyPr wrap="square" rtlCol="0">
            <a:spAutoFit/>
          </a:bodyPr>
          <a:lstStyle/>
          <a:p>
            <a:r>
              <a:rPr lang="en-JP" dirty="0"/>
              <a:t>Detectingan objects and measuring the distancce</a:t>
            </a:r>
          </a:p>
        </p:txBody>
      </p:sp>
      <p:sp>
        <p:nvSpPr>
          <p:cNvPr id="74" name="TextBox 73">
            <a:extLst>
              <a:ext uri="{FF2B5EF4-FFF2-40B4-BE49-F238E27FC236}">
                <a16:creationId xmlns:a16="http://schemas.microsoft.com/office/drawing/2014/main" id="{FC35ABD9-B8E6-784A-80FB-02DB4A45C626}"/>
              </a:ext>
            </a:extLst>
          </p:cNvPr>
          <p:cNvSpPr txBox="1"/>
          <p:nvPr/>
        </p:nvSpPr>
        <p:spPr>
          <a:xfrm>
            <a:off x="5000479" y="5536364"/>
            <a:ext cx="2544501" cy="923330"/>
          </a:xfrm>
          <a:prstGeom prst="rect">
            <a:avLst/>
          </a:prstGeom>
          <a:noFill/>
        </p:spPr>
        <p:txBody>
          <a:bodyPr wrap="square" rtlCol="0">
            <a:spAutoFit/>
          </a:bodyPr>
          <a:lstStyle/>
          <a:p>
            <a:r>
              <a:rPr lang="en-JP" dirty="0"/>
              <a:t>Communucating through wifi ( should be int the same network)</a:t>
            </a:r>
          </a:p>
        </p:txBody>
      </p:sp>
    </p:spTree>
    <p:extLst>
      <p:ext uri="{BB962C8B-B14F-4D97-AF65-F5344CB8AC3E}">
        <p14:creationId xmlns:p14="http://schemas.microsoft.com/office/powerpoint/2010/main" val="42930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8" y="731835"/>
            <a:ext cx="8322667" cy="830997"/>
          </a:xfrm>
          <a:prstGeom prst="rect">
            <a:avLst/>
          </a:prstGeom>
          <a:noFill/>
        </p:spPr>
        <p:txBody>
          <a:bodyPr wrap="square">
            <a:spAutoFit/>
          </a:bodyPr>
          <a:lstStyle/>
          <a:p>
            <a:r>
              <a:rPr lang="en-US" altLang="ja-JP" sz="4800" dirty="0"/>
              <a:t>VI. LiDAR Threshold (2D)</a:t>
            </a:r>
            <a:endParaRPr lang="ja-JP" altLang="en-US" sz="4800"/>
          </a:p>
        </p:txBody>
      </p:sp>
      <p:sp>
        <p:nvSpPr>
          <p:cNvPr id="25" name="TextBox 24">
            <a:extLst>
              <a:ext uri="{FF2B5EF4-FFF2-40B4-BE49-F238E27FC236}">
                <a16:creationId xmlns:a16="http://schemas.microsoft.com/office/drawing/2014/main" id="{60A9E708-E680-754D-B0F7-97AA10601B79}"/>
              </a:ext>
            </a:extLst>
          </p:cNvPr>
          <p:cNvSpPr txBox="1"/>
          <p:nvPr/>
        </p:nvSpPr>
        <p:spPr>
          <a:xfrm>
            <a:off x="5925786" y="2013995"/>
            <a:ext cx="6068289" cy="4524315"/>
          </a:xfrm>
          <a:prstGeom prst="rect">
            <a:avLst/>
          </a:prstGeom>
          <a:noFill/>
        </p:spPr>
        <p:txBody>
          <a:bodyPr wrap="square" rtlCol="0">
            <a:spAutoFit/>
          </a:bodyPr>
          <a:lstStyle/>
          <a:p>
            <a:r>
              <a:rPr lang="en-US" dirty="0"/>
              <a:t>I set the angle ±20° so that it can detect an obstacle with in the range.  The false negative detection is less likely to happen within the range because I gather all the data within the range and pick up the minimum value so that the mobile robot can avoid colliding an obstacle. However, because of the specification of LiDAR, the sensor does not measure a distance less than 10 cm. So I could say that if some objects suddenly appear less than 10 cm, the robot is most likely not to perceive it. </a:t>
            </a:r>
          </a:p>
          <a:p>
            <a:r>
              <a:rPr lang="en-US" dirty="0"/>
              <a:t>	To decrease the rate of  the false positive detection,  I set a vector to store the value from the lidar sensor. If the detected distance from the sensor is less than 50cm, then the velocity is 2 times slower than the usual speed so that the sensor can get more accurate data.  And if the distance is less than 35 cm, then the size of vector increase by 1 and if the size of vector is 5 then , finally the robot stops.</a:t>
            </a:r>
            <a:endParaRPr lang="en-JP" dirty="0"/>
          </a:p>
        </p:txBody>
      </p:sp>
      <p:sp>
        <p:nvSpPr>
          <p:cNvPr id="4" name="Rounded Rectangle 3">
            <a:extLst>
              <a:ext uri="{FF2B5EF4-FFF2-40B4-BE49-F238E27FC236}">
                <a16:creationId xmlns:a16="http://schemas.microsoft.com/office/drawing/2014/main" id="{8E4E83B4-B191-E342-98C6-44C12E0630F0}"/>
              </a:ext>
            </a:extLst>
          </p:cNvPr>
          <p:cNvSpPr/>
          <p:nvPr/>
        </p:nvSpPr>
        <p:spPr>
          <a:xfrm>
            <a:off x="1421479" y="4596840"/>
            <a:ext cx="1053296" cy="14005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Mobile Robot</a:t>
            </a:r>
          </a:p>
        </p:txBody>
      </p:sp>
      <p:cxnSp>
        <p:nvCxnSpPr>
          <p:cNvPr id="9" name="Straight Connector 8">
            <a:extLst>
              <a:ext uri="{FF2B5EF4-FFF2-40B4-BE49-F238E27FC236}">
                <a16:creationId xmlns:a16="http://schemas.microsoft.com/office/drawing/2014/main" id="{502077CD-F6C9-0A47-8C6B-F051E76ED3AC}"/>
              </a:ext>
            </a:extLst>
          </p:cNvPr>
          <p:cNvCxnSpPr>
            <a:cxnSpLocks/>
          </p:cNvCxnSpPr>
          <p:nvPr/>
        </p:nvCxnSpPr>
        <p:spPr>
          <a:xfrm flipH="1" flipV="1">
            <a:off x="379757" y="2465652"/>
            <a:ext cx="1036426" cy="207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42137E-0BC1-4F4B-A054-2241170EA05C}"/>
              </a:ext>
            </a:extLst>
          </p:cNvPr>
          <p:cNvCxnSpPr>
            <a:cxnSpLocks/>
          </p:cNvCxnSpPr>
          <p:nvPr/>
        </p:nvCxnSpPr>
        <p:spPr>
          <a:xfrm flipV="1">
            <a:off x="2474775" y="2406332"/>
            <a:ext cx="937549" cy="213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2444FA-B1C2-BD4C-9DE2-6254EBB5D482}"/>
              </a:ext>
            </a:extLst>
          </p:cNvPr>
          <p:cNvCxnSpPr/>
          <p:nvPr/>
        </p:nvCxnSpPr>
        <p:spPr>
          <a:xfrm flipV="1">
            <a:off x="1948127" y="2093815"/>
            <a:ext cx="0" cy="244370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10B772F2-B96E-584A-A449-0895D5ED0F3A}"/>
                  </a:ext>
                </a:extLst>
              </p14:cNvPr>
              <p14:cNvContentPartPr/>
              <p14:nvPr/>
            </p14:nvContentPartPr>
            <p14:xfrm>
              <a:off x="1994020" y="2861062"/>
              <a:ext cx="952200" cy="430560"/>
            </p14:xfrm>
          </p:contentPart>
        </mc:Choice>
        <mc:Fallback xmlns="">
          <p:pic>
            <p:nvPicPr>
              <p:cNvPr id="18" name="Ink 17">
                <a:extLst>
                  <a:ext uri="{FF2B5EF4-FFF2-40B4-BE49-F238E27FC236}">
                    <a16:creationId xmlns:a16="http://schemas.microsoft.com/office/drawing/2014/main" id="{10B772F2-B96E-584A-A449-0895D5ED0F3A}"/>
                  </a:ext>
                </a:extLst>
              </p:cNvPr>
              <p:cNvPicPr/>
              <p:nvPr/>
            </p:nvPicPr>
            <p:blipFill>
              <a:blip r:embed="rId3"/>
              <a:stretch>
                <a:fillRect/>
              </a:stretch>
            </p:blipFill>
            <p:spPr>
              <a:xfrm>
                <a:off x="1985020" y="2852422"/>
                <a:ext cx="969840" cy="448200"/>
              </a:xfrm>
              <a:prstGeom prst="rect">
                <a:avLst/>
              </a:prstGeom>
            </p:spPr>
          </p:pic>
        </mc:Fallback>
      </mc:AlternateContent>
      <p:sp>
        <p:nvSpPr>
          <p:cNvPr id="22" name="TextBox 21">
            <a:extLst>
              <a:ext uri="{FF2B5EF4-FFF2-40B4-BE49-F238E27FC236}">
                <a16:creationId xmlns:a16="http://schemas.microsoft.com/office/drawing/2014/main" id="{CE8C7C13-0448-1145-BF2A-B230661A0478}"/>
              </a:ext>
            </a:extLst>
          </p:cNvPr>
          <p:cNvSpPr txBox="1"/>
          <p:nvPr/>
        </p:nvSpPr>
        <p:spPr>
          <a:xfrm>
            <a:off x="2474775" y="2279010"/>
            <a:ext cx="497252" cy="369332"/>
          </a:xfrm>
          <a:prstGeom prst="rect">
            <a:avLst/>
          </a:prstGeom>
          <a:noFill/>
        </p:spPr>
        <p:txBody>
          <a:bodyPr wrap="none" rtlCol="0">
            <a:spAutoFit/>
          </a:bodyPr>
          <a:lstStyle/>
          <a:p>
            <a:r>
              <a:rPr lang="en-JP" dirty="0"/>
              <a:t>40°</a:t>
            </a:r>
          </a:p>
        </p:txBody>
      </p:sp>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2AA29913-D87A-1C43-BDC2-4EDA4DABE44B}"/>
                  </a:ext>
                </a:extLst>
              </p14:cNvPr>
              <p14:cNvContentPartPr/>
              <p14:nvPr/>
            </p14:nvContentPartPr>
            <p14:xfrm rot="19258048">
              <a:off x="810173" y="2797832"/>
              <a:ext cx="1053273" cy="476263"/>
            </p14:xfrm>
          </p:contentPart>
        </mc:Choice>
        <mc:Fallback xmlns="">
          <p:pic>
            <p:nvPicPr>
              <p:cNvPr id="29" name="Ink 28">
                <a:extLst>
                  <a:ext uri="{FF2B5EF4-FFF2-40B4-BE49-F238E27FC236}">
                    <a16:creationId xmlns:a16="http://schemas.microsoft.com/office/drawing/2014/main" id="{2AA29913-D87A-1C43-BDC2-4EDA4DABE44B}"/>
                  </a:ext>
                </a:extLst>
              </p:cNvPr>
              <p:cNvPicPr/>
              <p:nvPr/>
            </p:nvPicPr>
            <p:blipFill>
              <a:blip r:embed="rId5"/>
              <a:stretch>
                <a:fillRect/>
              </a:stretch>
            </p:blipFill>
            <p:spPr>
              <a:xfrm rot="19258048">
                <a:off x="801174" y="2789192"/>
                <a:ext cx="1070912" cy="493902"/>
              </a:xfrm>
              <a:prstGeom prst="rect">
                <a:avLst/>
              </a:prstGeom>
            </p:spPr>
          </p:pic>
        </mc:Fallback>
      </mc:AlternateContent>
      <p:sp>
        <p:nvSpPr>
          <p:cNvPr id="30" name="TextBox 29">
            <a:extLst>
              <a:ext uri="{FF2B5EF4-FFF2-40B4-BE49-F238E27FC236}">
                <a16:creationId xmlns:a16="http://schemas.microsoft.com/office/drawing/2014/main" id="{116C7E50-325D-E04A-9DD4-A7E7041EF947}"/>
              </a:ext>
            </a:extLst>
          </p:cNvPr>
          <p:cNvSpPr txBox="1"/>
          <p:nvPr/>
        </p:nvSpPr>
        <p:spPr>
          <a:xfrm>
            <a:off x="1036998" y="2305004"/>
            <a:ext cx="497252" cy="369332"/>
          </a:xfrm>
          <a:prstGeom prst="rect">
            <a:avLst/>
          </a:prstGeom>
          <a:noFill/>
        </p:spPr>
        <p:txBody>
          <a:bodyPr wrap="none" rtlCol="0">
            <a:spAutoFit/>
          </a:bodyPr>
          <a:lstStyle/>
          <a:p>
            <a:r>
              <a:rPr lang="en-JP" dirty="0"/>
              <a:t>40°</a:t>
            </a:r>
          </a:p>
        </p:txBody>
      </p:sp>
      <p:cxnSp>
        <p:nvCxnSpPr>
          <p:cNvPr id="27" name="Straight Connector 26">
            <a:extLst>
              <a:ext uri="{FF2B5EF4-FFF2-40B4-BE49-F238E27FC236}">
                <a16:creationId xmlns:a16="http://schemas.microsoft.com/office/drawing/2014/main" id="{1DBC1906-F6B1-5B43-8AB5-7AAD2A79BE91}"/>
              </a:ext>
            </a:extLst>
          </p:cNvPr>
          <p:cNvCxnSpPr/>
          <p:nvPr/>
        </p:nvCxnSpPr>
        <p:spPr>
          <a:xfrm>
            <a:off x="3784459" y="2432326"/>
            <a:ext cx="0" cy="2435090"/>
          </a:xfrm>
          <a:prstGeom prst="line">
            <a:avLst/>
          </a:prstGeom>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C4192661-5ED1-5746-92C6-4F53951FA9D8}"/>
              </a:ext>
            </a:extLst>
          </p:cNvPr>
          <p:cNvCxnSpPr/>
          <p:nvPr/>
        </p:nvCxnSpPr>
        <p:spPr>
          <a:xfrm>
            <a:off x="3570703" y="4249899"/>
            <a:ext cx="42751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8F2A489-96E5-8F47-A56C-F25A395930BC}"/>
              </a:ext>
            </a:extLst>
          </p:cNvPr>
          <p:cNvCxnSpPr/>
          <p:nvPr/>
        </p:nvCxnSpPr>
        <p:spPr>
          <a:xfrm>
            <a:off x="3570703" y="2432326"/>
            <a:ext cx="42751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49D4D320-5D1E-AA4F-97FC-9F4343110140}"/>
              </a:ext>
            </a:extLst>
          </p:cNvPr>
          <p:cNvCxnSpPr/>
          <p:nvPr/>
        </p:nvCxnSpPr>
        <p:spPr>
          <a:xfrm>
            <a:off x="3570703" y="2997632"/>
            <a:ext cx="427512" cy="0"/>
          </a:xfrm>
          <a:prstGeom prst="line">
            <a:avLst/>
          </a:prstGeom>
        </p:spPr>
        <p:style>
          <a:lnRef idx="1">
            <a:schemeClr val="accent2"/>
          </a:lnRef>
          <a:fillRef idx="0">
            <a:schemeClr val="accent2"/>
          </a:fillRef>
          <a:effectRef idx="0">
            <a:schemeClr val="accent2"/>
          </a:effectRef>
          <a:fontRef idx="minor">
            <a:schemeClr val="tx1"/>
          </a:fontRef>
        </p:style>
      </p:cxnSp>
      <p:sp>
        <p:nvSpPr>
          <p:cNvPr id="34" name="Right Brace 33">
            <a:extLst>
              <a:ext uri="{FF2B5EF4-FFF2-40B4-BE49-F238E27FC236}">
                <a16:creationId xmlns:a16="http://schemas.microsoft.com/office/drawing/2014/main" id="{502EAE19-69E8-F748-8C21-2D6290D103D7}"/>
              </a:ext>
            </a:extLst>
          </p:cNvPr>
          <p:cNvSpPr/>
          <p:nvPr/>
        </p:nvSpPr>
        <p:spPr>
          <a:xfrm>
            <a:off x="4157426" y="4249898"/>
            <a:ext cx="350451" cy="617517"/>
          </a:xfrm>
          <a:prstGeom prst="rightBrace">
            <a:avLst>
              <a:gd name="adj1" fmla="val 6523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JP"/>
          </a:p>
        </p:txBody>
      </p:sp>
      <p:sp>
        <p:nvSpPr>
          <p:cNvPr id="40" name="Right Brace 39">
            <a:extLst>
              <a:ext uri="{FF2B5EF4-FFF2-40B4-BE49-F238E27FC236}">
                <a16:creationId xmlns:a16="http://schemas.microsoft.com/office/drawing/2014/main" id="{98DDAED1-DCCE-9A47-9C00-6FCB3C7370EA}"/>
              </a:ext>
            </a:extLst>
          </p:cNvPr>
          <p:cNvSpPr/>
          <p:nvPr/>
        </p:nvSpPr>
        <p:spPr>
          <a:xfrm>
            <a:off x="4198337" y="3023078"/>
            <a:ext cx="350451" cy="617517"/>
          </a:xfrm>
          <a:prstGeom prst="rightBrace">
            <a:avLst>
              <a:gd name="adj1" fmla="val 6523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JP"/>
          </a:p>
        </p:txBody>
      </p:sp>
      <p:sp>
        <p:nvSpPr>
          <p:cNvPr id="42" name="Right Brace 41">
            <a:extLst>
              <a:ext uri="{FF2B5EF4-FFF2-40B4-BE49-F238E27FC236}">
                <a16:creationId xmlns:a16="http://schemas.microsoft.com/office/drawing/2014/main" id="{799A1DF3-274F-F547-B5D0-D8C9A6C345C2}"/>
              </a:ext>
            </a:extLst>
          </p:cNvPr>
          <p:cNvSpPr/>
          <p:nvPr/>
        </p:nvSpPr>
        <p:spPr>
          <a:xfrm>
            <a:off x="4138834" y="2406332"/>
            <a:ext cx="350451" cy="591300"/>
          </a:xfrm>
          <a:prstGeom prst="rightBrace">
            <a:avLst>
              <a:gd name="adj1" fmla="val 6523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JP"/>
          </a:p>
        </p:txBody>
      </p:sp>
      <p:sp>
        <p:nvSpPr>
          <p:cNvPr id="43" name="TextBox 42">
            <a:extLst>
              <a:ext uri="{FF2B5EF4-FFF2-40B4-BE49-F238E27FC236}">
                <a16:creationId xmlns:a16="http://schemas.microsoft.com/office/drawing/2014/main" id="{9BF3C8B9-7355-6E40-BFDC-53F49EBEE704}"/>
              </a:ext>
            </a:extLst>
          </p:cNvPr>
          <p:cNvSpPr txBox="1"/>
          <p:nvPr/>
        </p:nvSpPr>
        <p:spPr>
          <a:xfrm>
            <a:off x="4548788" y="2519330"/>
            <a:ext cx="869149" cy="369332"/>
          </a:xfrm>
          <a:prstGeom prst="rect">
            <a:avLst/>
          </a:prstGeom>
          <a:noFill/>
        </p:spPr>
        <p:txBody>
          <a:bodyPr wrap="none" rtlCol="0">
            <a:spAutoFit/>
          </a:bodyPr>
          <a:lstStyle/>
          <a:p>
            <a:r>
              <a:rPr lang="en-JP" dirty="0"/>
              <a:t>50cm ~</a:t>
            </a:r>
          </a:p>
        </p:txBody>
      </p:sp>
      <p:sp>
        <p:nvSpPr>
          <p:cNvPr id="44" name="TextBox 43">
            <a:extLst>
              <a:ext uri="{FF2B5EF4-FFF2-40B4-BE49-F238E27FC236}">
                <a16:creationId xmlns:a16="http://schemas.microsoft.com/office/drawing/2014/main" id="{188B1876-DC68-6040-B967-D4FBA3B00EBA}"/>
              </a:ext>
            </a:extLst>
          </p:cNvPr>
          <p:cNvSpPr txBox="1"/>
          <p:nvPr/>
        </p:nvSpPr>
        <p:spPr>
          <a:xfrm>
            <a:off x="4548788" y="3147170"/>
            <a:ext cx="1156086" cy="369332"/>
          </a:xfrm>
          <a:prstGeom prst="rect">
            <a:avLst/>
          </a:prstGeom>
          <a:noFill/>
        </p:spPr>
        <p:txBody>
          <a:bodyPr wrap="none" rtlCol="0">
            <a:spAutoFit/>
          </a:bodyPr>
          <a:lstStyle/>
          <a:p>
            <a:r>
              <a:rPr lang="en-JP" dirty="0"/>
              <a:t>35 ~ 50cm</a:t>
            </a:r>
          </a:p>
        </p:txBody>
      </p:sp>
      <p:sp>
        <p:nvSpPr>
          <p:cNvPr id="45" name="TextBox 44">
            <a:extLst>
              <a:ext uri="{FF2B5EF4-FFF2-40B4-BE49-F238E27FC236}">
                <a16:creationId xmlns:a16="http://schemas.microsoft.com/office/drawing/2014/main" id="{F59C08D8-5325-F04B-9F27-838BE45A40F2}"/>
              </a:ext>
            </a:extLst>
          </p:cNvPr>
          <p:cNvSpPr txBox="1"/>
          <p:nvPr/>
        </p:nvSpPr>
        <p:spPr>
          <a:xfrm>
            <a:off x="4688637" y="4393553"/>
            <a:ext cx="816249" cy="369332"/>
          </a:xfrm>
          <a:prstGeom prst="rect">
            <a:avLst/>
          </a:prstGeom>
          <a:noFill/>
        </p:spPr>
        <p:txBody>
          <a:bodyPr wrap="none" rtlCol="0">
            <a:spAutoFit/>
          </a:bodyPr>
          <a:lstStyle/>
          <a:p>
            <a:r>
              <a:rPr lang="en-JP" dirty="0"/>
              <a:t>~10cm</a:t>
            </a:r>
          </a:p>
        </p:txBody>
      </p:sp>
      <p:cxnSp>
        <p:nvCxnSpPr>
          <p:cNvPr id="46" name="Straight Connector 45">
            <a:extLst>
              <a:ext uri="{FF2B5EF4-FFF2-40B4-BE49-F238E27FC236}">
                <a16:creationId xmlns:a16="http://schemas.microsoft.com/office/drawing/2014/main" id="{2F0B31AC-8F50-274A-99A3-484E2FCE5299}"/>
              </a:ext>
            </a:extLst>
          </p:cNvPr>
          <p:cNvCxnSpPr/>
          <p:nvPr/>
        </p:nvCxnSpPr>
        <p:spPr>
          <a:xfrm>
            <a:off x="3590758" y="3692431"/>
            <a:ext cx="427512" cy="0"/>
          </a:xfrm>
          <a:prstGeom prst="line">
            <a:avLst/>
          </a:prstGeom>
        </p:spPr>
        <p:style>
          <a:lnRef idx="1">
            <a:schemeClr val="accent2"/>
          </a:lnRef>
          <a:fillRef idx="0">
            <a:schemeClr val="accent2"/>
          </a:fillRef>
          <a:effectRef idx="0">
            <a:schemeClr val="accent2"/>
          </a:effectRef>
          <a:fontRef idx="minor">
            <a:schemeClr val="tx1"/>
          </a:fontRef>
        </p:style>
      </p:cxnSp>
      <p:sp>
        <p:nvSpPr>
          <p:cNvPr id="47" name="Right Brace 46">
            <a:extLst>
              <a:ext uri="{FF2B5EF4-FFF2-40B4-BE49-F238E27FC236}">
                <a16:creationId xmlns:a16="http://schemas.microsoft.com/office/drawing/2014/main" id="{C10557A8-397E-4A4D-AE84-079B58E11ED0}"/>
              </a:ext>
            </a:extLst>
          </p:cNvPr>
          <p:cNvSpPr/>
          <p:nvPr/>
        </p:nvSpPr>
        <p:spPr>
          <a:xfrm>
            <a:off x="4177481" y="3692431"/>
            <a:ext cx="350451" cy="557468"/>
          </a:xfrm>
          <a:prstGeom prst="rightBrace">
            <a:avLst>
              <a:gd name="adj1" fmla="val 6523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JP"/>
          </a:p>
        </p:txBody>
      </p:sp>
      <p:sp>
        <p:nvSpPr>
          <p:cNvPr id="48" name="TextBox 47">
            <a:extLst>
              <a:ext uri="{FF2B5EF4-FFF2-40B4-BE49-F238E27FC236}">
                <a16:creationId xmlns:a16="http://schemas.microsoft.com/office/drawing/2014/main" id="{C847C2A8-EE39-3B40-A1E6-CD715FD569C1}"/>
              </a:ext>
            </a:extLst>
          </p:cNvPr>
          <p:cNvSpPr txBox="1"/>
          <p:nvPr/>
        </p:nvSpPr>
        <p:spPr>
          <a:xfrm>
            <a:off x="4489285" y="3786499"/>
            <a:ext cx="1156086" cy="369332"/>
          </a:xfrm>
          <a:prstGeom prst="rect">
            <a:avLst/>
          </a:prstGeom>
          <a:noFill/>
        </p:spPr>
        <p:txBody>
          <a:bodyPr wrap="none" rtlCol="0">
            <a:spAutoFit/>
          </a:bodyPr>
          <a:lstStyle/>
          <a:p>
            <a:r>
              <a:rPr lang="en-JP" dirty="0"/>
              <a:t> 10~ 35cm</a:t>
            </a:r>
          </a:p>
        </p:txBody>
      </p:sp>
    </p:spTree>
    <p:extLst>
      <p:ext uri="{BB962C8B-B14F-4D97-AF65-F5344CB8AC3E}">
        <p14:creationId xmlns:p14="http://schemas.microsoft.com/office/powerpoint/2010/main" val="104109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F865D-D558-48BD-B45B-FB6614A83834}"/>
              </a:ext>
            </a:extLst>
          </p:cNvPr>
          <p:cNvSpPr>
            <a:spLocks noGrp="1"/>
          </p:cNvSpPr>
          <p:nvPr>
            <p:ph type="title"/>
          </p:nvPr>
        </p:nvSpPr>
        <p:spPr>
          <a:xfrm>
            <a:off x="581637" y="464144"/>
            <a:ext cx="10972800" cy="1143000"/>
          </a:xfrm>
        </p:spPr>
        <p:txBody>
          <a:bodyPr>
            <a:normAutofit fontScale="90000"/>
          </a:bodyPr>
          <a:lstStyle/>
          <a:p>
            <a:br>
              <a:rPr lang="ja-JP" altLang="ja-JP" b="1"/>
            </a:br>
            <a:endParaRPr kumimoji="1" lang="ja-JP" altLang="en-US"/>
          </a:p>
        </p:txBody>
      </p:sp>
      <p:sp>
        <p:nvSpPr>
          <p:cNvPr id="6" name="テキスト ボックス 5">
            <a:extLst>
              <a:ext uri="{FF2B5EF4-FFF2-40B4-BE49-F238E27FC236}">
                <a16:creationId xmlns:a16="http://schemas.microsoft.com/office/drawing/2014/main" id="{433DFE49-F551-44FC-BF14-E5D90A852D14}"/>
              </a:ext>
            </a:extLst>
          </p:cNvPr>
          <p:cNvSpPr txBox="1"/>
          <p:nvPr/>
        </p:nvSpPr>
        <p:spPr>
          <a:xfrm>
            <a:off x="702578" y="731835"/>
            <a:ext cx="8322667" cy="830997"/>
          </a:xfrm>
          <a:prstGeom prst="rect">
            <a:avLst/>
          </a:prstGeom>
          <a:noFill/>
        </p:spPr>
        <p:txBody>
          <a:bodyPr wrap="square">
            <a:spAutoFit/>
          </a:bodyPr>
          <a:lstStyle/>
          <a:p>
            <a:r>
              <a:rPr lang="en-US" altLang="ja-JP" sz="4800" dirty="0"/>
              <a:t>VII. LiDAR Threshold (3D)</a:t>
            </a:r>
            <a:endParaRPr lang="ja-JP" altLang="en-US" sz="4800"/>
          </a:p>
        </p:txBody>
      </p:sp>
      <p:sp>
        <p:nvSpPr>
          <p:cNvPr id="4" name="Rounded Rectangle 3">
            <a:extLst>
              <a:ext uri="{FF2B5EF4-FFF2-40B4-BE49-F238E27FC236}">
                <a16:creationId xmlns:a16="http://schemas.microsoft.com/office/drawing/2014/main" id="{8E4E83B4-B191-E342-98C6-44C12E0630F0}"/>
              </a:ext>
            </a:extLst>
          </p:cNvPr>
          <p:cNvSpPr/>
          <p:nvPr/>
        </p:nvSpPr>
        <p:spPr>
          <a:xfrm>
            <a:off x="839587" y="2899967"/>
            <a:ext cx="1713607" cy="1142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t>Mobile Robot</a:t>
            </a:r>
          </a:p>
        </p:txBody>
      </p:sp>
      <p:cxnSp>
        <p:nvCxnSpPr>
          <p:cNvPr id="9" name="Straight Connector 8">
            <a:extLst>
              <a:ext uri="{FF2B5EF4-FFF2-40B4-BE49-F238E27FC236}">
                <a16:creationId xmlns:a16="http://schemas.microsoft.com/office/drawing/2014/main" id="{502077CD-F6C9-0A47-8C6B-F051E76ED3AC}"/>
              </a:ext>
            </a:extLst>
          </p:cNvPr>
          <p:cNvCxnSpPr>
            <a:cxnSpLocks/>
          </p:cNvCxnSpPr>
          <p:nvPr/>
        </p:nvCxnSpPr>
        <p:spPr>
          <a:xfrm>
            <a:off x="2553194" y="3249255"/>
            <a:ext cx="218167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ight Brace 37">
            <a:extLst>
              <a:ext uri="{FF2B5EF4-FFF2-40B4-BE49-F238E27FC236}">
                <a16:creationId xmlns:a16="http://schemas.microsoft.com/office/drawing/2014/main" id="{911328F5-11C4-B344-9F05-AE3B490A40E8}"/>
              </a:ext>
            </a:extLst>
          </p:cNvPr>
          <p:cNvSpPr/>
          <p:nvPr/>
        </p:nvSpPr>
        <p:spPr>
          <a:xfrm>
            <a:off x="2709591" y="3338055"/>
            <a:ext cx="350451" cy="617517"/>
          </a:xfrm>
          <a:prstGeom prst="rightBrace">
            <a:avLst>
              <a:gd name="adj1" fmla="val 6523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JP"/>
          </a:p>
        </p:txBody>
      </p:sp>
      <p:sp>
        <p:nvSpPr>
          <p:cNvPr id="51" name="TextBox 50">
            <a:extLst>
              <a:ext uri="{FF2B5EF4-FFF2-40B4-BE49-F238E27FC236}">
                <a16:creationId xmlns:a16="http://schemas.microsoft.com/office/drawing/2014/main" id="{162A07EC-758F-9E40-B600-4BA1895790E2}"/>
              </a:ext>
            </a:extLst>
          </p:cNvPr>
          <p:cNvSpPr txBox="1"/>
          <p:nvPr/>
        </p:nvSpPr>
        <p:spPr>
          <a:xfrm>
            <a:off x="3235904" y="3471462"/>
            <a:ext cx="816249" cy="369332"/>
          </a:xfrm>
          <a:prstGeom prst="rect">
            <a:avLst/>
          </a:prstGeom>
          <a:noFill/>
        </p:spPr>
        <p:txBody>
          <a:bodyPr wrap="none" rtlCol="0">
            <a:spAutoFit/>
          </a:bodyPr>
          <a:lstStyle/>
          <a:p>
            <a:r>
              <a:rPr lang="en-JP" dirty="0"/>
              <a:t>~10cm</a:t>
            </a:r>
          </a:p>
        </p:txBody>
      </p:sp>
      <p:sp>
        <p:nvSpPr>
          <p:cNvPr id="5" name="TextBox 4">
            <a:extLst>
              <a:ext uri="{FF2B5EF4-FFF2-40B4-BE49-F238E27FC236}">
                <a16:creationId xmlns:a16="http://schemas.microsoft.com/office/drawing/2014/main" id="{6970A5A4-A2EF-8540-9A3D-08A778EAFABD}"/>
              </a:ext>
            </a:extLst>
          </p:cNvPr>
          <p:cNvSpPr txBox="1"/>
          <p:nvPr/>
        </p:nvSpPr>
        <p:spPr>
          <a:xfrm>
            <a:off x="6068037" y="2460892"/>
            <a:ext cx="5177388" cy="1754326"/>
          </a:xfrm>
          <a:prstGeom prst="rect">
            <a:avLst/>
          </a:prstGeom>
          <a:noFill/>
        </p:spPr>
        <p:txBody>
          <a:bodyPr wrap="square" rtlCol="0">
            <a:spAutoFit/>
          </a:bodyPr>
          <a:lstStyle/>
          <a:p>
            <a:r>
              <a:rPr lang="en-JP" dirty="0"/>
              <a:t>For 3D obstacle detection, since the lidar sensro is capable of detectin only 2 Dimension, the false positve detection is almost 100 % when the height of object is less than 10 cm. However, the height of object is more than 10 cm, we do not have to think about the false positive detection. </a:t>
            </a:r>
          </a:p>
        </p:txBody>
      </p:sp>
    </p:spTree>
    <p:extLst>
      <p:ext uri="{BB962C8B-B14F-4D97-AF65-F5344CB8AC3E}">
        <p14:creationId xmlns:p14="http://schemas.microsoft.com/office/powerpoint/2010/main" val="2028676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{BDCC0791-8B2D-704B-BE46-5A0FD41CA629}tf10001058</Template>
  <TotalTime>5945</TotalTime>
  <Words>1000</Words>
  <Application>Microsoft Macintosh PowerPoint</Application>
  <PresentationFormat>Widescreen</PresentationFormat>
  <Paragraphs>133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游ゴシック</vt:lpstr>
      <vt:lpstr>Arial</vt:lpstr>
      <vt:lpstr>Calibri</vt:lpstr>
      <vt:lpstr>Calibri Light</vt:lpstr>
      <vt:lpstr>Impact</vt:lpstr>
      <vt:lpstr>Celestial</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勉強会</dc:title>
  <dc:creator>航 大島</dc:creator>
  <cp:lastModifiedBy>大島 航</cp:lastModifiedBy>
  <cp:revision>49</cp:revision>
  <dcterms:created xsi:type="dcterms:W3CDTF">2021-06-30T06:09:24Z</dcterms:created>
  <dcterms:modified xsi:type="dcterms:W3CDTF">2022-05-16T01:12:32Z</dcterms:modified>
</cp:coreProperties>
</file>