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0066FF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A1BA-E7B0-43AD-B9B8-FBFF01624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B4DD3-020B-4C00-B2D5-F2BECA069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8485-3301-49C4-82AE-3F3A6BB5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EB7F-201E-4202-A286-18C42582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469A-B25D-462F-9D86-C33C7E10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522-F36F-4FF0-A9D4-CD0BD7F0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CCD03-5B79-4B37-9B22-8E52FCA6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92D33-E464-4778-969E-FDA492FA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D736B-1D9F-4248-AEA0-BF119515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A7D4-AC6E-4212-867A-D17FDAF4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7850F-44CB-4CE7-851B-565D48DEA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81597-402A-495A-9F3D-85EF000CE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11E8D-8F9E-4089-A3D5-A37B1CD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3051-AF60-441B-BCD4-03E045BC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188A-7618-4EFE-BB28-2CCDA819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725A-B1BC-4240-A58A-9649B2CF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FB29-312E-4F24-90E8-5BB54E14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E272-EDD9-4BE2-A760-1E4E2027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DAF3-5C94-4AD1-8382-BA272CD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920CB-AADE-488E-95F7-D21E46C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9B5F-DE24-4CB6-9399-BFCAF964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6BBEB-4C8C-4E3B-90B9-47154008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B359-6643-46DD-A0D0-33C9487E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A00E-09A8-4B08-81EA-807BC39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5C98-46BB-419C-9A03-27463FA5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8285-D72F-444F-A832-AD50B799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A877-0884-48AB-B7F0-731BC73D2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A5886-2770-4426-A8C5-4D83A0A91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97A95-F8E4-4660-A0B9-D90FA99C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EA182-FE1D-4DFA-8B67-8D1AA769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C7FF4-E756-452E-A0B4-2942DBC8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6AD9-5D8F-48C5-BB34-8631C216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B5992-3417-4BBA-B4BC-8BD21B9F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BDDCA-CBB5-4FDE-B8C5-925EBF5DE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CBE20-BF7D-4C58-9A72-9BA692FF3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D1527-32D5-45A0-90E6-9D2B06780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F8D09-ECBD-4868-897F-655ABD63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B57E6-B08F-4CD4-A9CA-35AA7AF8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7B6CB-CA75-41AE-A458-1D49E970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7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BD52-BB26-4188-88B6-204C14E0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38801-B37F-4175-B83B-BF4C8A3B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DEF43-B208-4337-AC41-B92CC18A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3FEC3-8EEC-409D-A8A7-E3D68B5B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5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CA69-7EAA-4AB7-B6C7-B6362646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B1D75-E27D-4312-BD61-D782A2E9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7481A-AF4D-4681-B0B6-64DDE461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1324-A857-4015-ADDE-20137559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9110-E45A-4672-B333-E984DC907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48C4C-14D3-4DAA-ACC7-C8624FCAC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C4A2F-9C1C-4D6C-9351-33F699AD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5D525-7F52-49BD-8D2D-ED6CC0FA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1F05C-1ED0-43E2-A061-46BACCF2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5400-7FBB-4A44-922B-0BB527AB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27F85-CA8B-413C-AB37-17D3A4B85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C5462-7156-477F-8EBB-5A111419A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E817A-9C65-405A-B9D2-D7B70816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0B00-C0FE-45F5-B6DA-6F947478BE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BD72B-A0DC-40E7-A656-F5AEF9CB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66F4A-1CF1-454B-8F34-E223689A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3D305-0F67-4B19-840E-50C117D1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17559-F867-44CD-9C73-3A1BE9C8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13E45-4E98-40FD-B927-719E29111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0B00-C0FE-45F5-B6DA-6F947478BE8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CCB4-F39D-400E-A9D4-2AE75ADA6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0B79-28A5-4E44-8A3D-F797EFD1C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3222-92CB-4032-BCD6-360E037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7EDFBE-359A-405A-9D78-BCA272956321}"/>
              </a:ext>
            </a:extLst>
          </p:cNvPr>
          <p:cNvSpPr/>
          <p:nvPr/>
        </p:nvSpPr>
        <p:spPr>
          <a:xfrm>
            <a:off x="3905365" y="4805945"/>
            <a:ext cx="4673599" cy="360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Watcharaphan</a:t>
            </a:r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</a:rPr>
              <a:t> </a:t>
            </a:r>
            <a:r>
              <a:rPr lang="en-US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Watcharanggurpipat</a:t>
            </a:r>
            <a:endParaRPr lang="en-US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</a:rPr>
              <a:t>ID : 6220422111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CA15C-34D1-4849-85E9-3EF8478D0CB8}"/>
              </a:ext>
            </a:extLst>
          </p:cNvPr>
          <p:cNvSpPr txBox="1"/>
          <p:nvPr/>
        </p:nvSpPr>
        <p:spPr>
          <a:xfrm>
            <a:off x="3721792" y="4194027"/>
            <a:ext cx="5040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  <a:latin typeface="Century Gothic" panose="020B0502020202020204" pitchFamily="34" charset="0"/>
              </a:rPr>
              <a:t>BADS7105 – CRM Analytics and Intelligence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A2780-422E-4998-BC1E-2CA28BB37C00}"/>
              </a:ext>
            </a:extLst>
          </p:cNvPr>
          <p:cNvSpPr txBox="1"/>
          <p:nvPr/>
        </p:nvSpPr>
        <p:spPr>
          <a:xfrm>
            <a:off x="3092564" y="272170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Customer Journey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C9263-34D3-46A4-9989-291549ADD79A}"/>
              </a:ext>
            </a:extLst>
          </p:cNvPr>
          <p:cNvSpPr/>
          <p:nvPr/>
        </p:nvSpPr>
        <p:spPr>
          <a:xfrm>
            <a:off x="1889760" y="2395904"/>
            <a:ext cx="8788400" cy="130233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5D3ED-6BAA-4FD5-A2EB-017713B3D231}"/>
              </a:ext>
            </a:extLst>
          </p:cNvPr>
          <p:cNvSpPr txBox="1"/>
          <p:nvPr/>
        </p:nvSpPr>
        <p:spPr>
          <a:xfrm>
            <a:off x="4917440" y="2170751"/>
            <a:ext cx="257048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HOMEWORK 04 </a:t>
            </a:r>
          </a:p>
        </p:txBody>
      </p:sp>
    </p:spTree>
    <p:extLst>
      <p:ext uri="{BB962C8B-B14F-4D97-AF65-F5344CB8AC3E}">
        <p14:creationId xmlns:p14="http://schemas.microsoft.com/office/powerpoint/2010/main" val="30238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538870-5B59-4D16-9CC5-463775AB0D6C}"/>
              </a:ext>
            </a:extLst>
          </p:cNvPr>
          <p:cNvSpPr/>
          <p:nvPr/>
        </p:nvSpPr>
        <p:spPr>
          <a:xfrm>
            <a:off x="0" y="0"/>
            <a:ext cx="12192000" cy="4618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entury Gothic" panose="020B0502020202020204" pitchFamily="34" charset="0"/>
              </a:rPr>
              <a:t>       HOMEWORK 04 – Customer Journey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06FDA17-6B02-4BFE-956F-304B1BCF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70630"/>
              </p:ext>
            </p:extLst>
          </p:nvPr>
        </p:nvGraphicFramePr>
        <p:xfrm>
          <a:off x="518160" y="1026160"/>
          <a:ext cx="11196320" cy="55291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4578">
                  <a:extLst>
                    <a:ext uri="{9D8B030D-6E8A-4147-A177-3AD203B41FA5}">
                      <a16:colId xmlns:a16="http://schemas.microsoft.com/office/drawing/2014/main" val="1814507573"/>
                    </a:ext>
                  </a:extLst>
                </a:gridCol>
                <a:gridCol w="2118223">
                  <a:extLst>
                    <a:ext uri="{9D8B030D-6E8A-4147-A177-3AD203B41FA5}">
                      <a16:colId xmlns:a16="http://schemas.microsoft.com/office/drawing/2014/main" val="288823372"/>
                    </a:ext>
                  </a:extLst>
                </a:gridCol>
                <a:gridCol w="2756177">
                  <a:extLst>
                    <a:ext uri="{9D8B030D-6E8A-4147-A177-3AD203B41FA5}">
                      <a16:colId xmlns:a16="http://schemas.microsoft.com/office/drawing/2014/main" val="1937765155"/>
                    </a:ext>
                  </a:extLst>
                </a:gridCol>
                <a:gridCol w="2192630">
                  <a:extLst>
                    <a:ext uri="{9D8B030D-6E8A-4147-A177-3AD203B41FA5}">
                      <a16:colId xmlns:a16="http://schemas.microsoft.com/office/drawing/2014/main" val="4135354326"/>
                    </a:ext>
                  </a:extLst>
                </a:gridCol>
                <a:gridCol w="2434712">
                  <a:extLst>
                    <a:ext uri="{9D8B030D-6E8A-4147-A177-3AD203B41FA5}">
                      <a16:colId xmlns:a16="http://schemas.microsoft.com/office/drawing/2014/main" val="1668758089"/>
                    </a:ext>
                  </a:extLst>
                </a:gridCol>
              </a:tblGrid>
              <a:tr h="35319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Channel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Aware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Interest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Purchase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Re-Purchase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20800"/>
                  </a:ext>
                </a:extLst>
              </a:tr>
              <a:tr h="635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Find more product details and reviewing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Difficult for making decision due to hesitate about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19167"/>
                  </a:ext>
                </a:extLst>
              </a:tr>
              <a:tr h="635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Find more product details and reviewing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14688"/>
                  </a:ext>
                </a:extLst>
              </a:tr>
              <a:tr h="635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Facebook</a:t>
                      </a:r>
                    </a:p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See product post from favorite actor 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Ask more detail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Get a discount from like and share page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Save post once interesting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Difficult for making decision due to hesitate about size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Save post but not buying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56006"/>
                  </a:ext>
                </a:extLst>
              </a:tr>
              <a:tr h="635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See product post from favorite actor 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Ask more detail</a:t>
                      </a:r>
                    </a:p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Save post once interesting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Save post but not buying</a:t>
                      </a:r>
                    </a:p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05292"/>
                  </a:ext>
                </a:extLst>
              </a:tr>
              <a:tr h="635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Call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Complain product and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44754"/>
                  </a:ext>
                </a:extLst>
              </a:tr>
              <a:tr h="635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Test a product/size/color and compare to other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Run out of my shoes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21511"/>
                  </a:ext>
                </a:extLst>
              </a:tr>
              <a:tr h="635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Send update of new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Send discount coupon for the next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097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C696DB-F77D-47C2-8F56-AEDC24474C64}"/>
              </a:ext>
            </a:extLst>
          </p:cNvPr>
          <p:cNvSpPr txBox="1"/>
          <p:nvPr/>
        </p:nvSpPr>
        <p:spPr>
          <a:xfrm>
            <a:off x="3840474" y="580968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Buy a new running shoes</a:t>
            </a:r>
          </a:p>
        </p:txBody>
      </p:sp>
      <p:pic>
        <p:nvPicPr>
          <p:cNvPr id="1026" name="Picture 2" descr="หน้ายิ้มสีเขียว">
            <a:extLst>
              <a:ext uri="{FF2B5EF4-FFF2-40B4-BE49-F238E27FC236}">
                <a16:creationId xmlns:a16="http://schemas.microsoft.com/office/drawing/2014/main" id="{160FB005-3C9B-4E40-98DF-79A0384572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6" t="13301" r="67199" b="12389"/>
          <a:stretch/>
        </p:blipFill>
        <p:spPr bwMode="auto">
          <a:xfrm>
            <a:off x="6777444" y="1738051"/>
            <a:ext cx="354907" cy="3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หน้ายิ้มสีเขียว">
            <a:extLst>
              <a:ext uri="{FF2B5EF4-FFF2-40B4-BE49-F238E27FC236}">
                <a16:creationId xmlns:a16="http://schemas.microsoft.com/office/drawing/2014/main" id="{14673ACD-F5BC-4B6C-9DDB-4EEF90D6D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33" t="11971" r="35446" b="13719"/>
          <a:stretch/>
        </p:blipFill>
        <p:spPr bwMode="auto">
          <a:xfrm>
            <a:off x="3934478" y="3518678"/>
            <a:ext cx="327894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หน้ายิ้มสีเขียว">
            <a:extLst>
              <a:ext uri="{FF2B5EF4-FFF2-40B4-BE49-F238E27FC236}">
                <a16:creationId xmlns:a16="http://schemas.microsoft.com/office/drawing/2014/main" id="{C15E8E6B-EF1C-4995-86F2-45318F0C5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25" t="13352" b="12339"/>
          <a:stretch/>
        </p:blipFill>
        <p:spPr bwMode="auto">
          <a:xfrm>
            <a:off x="8990713" y="1753320"/>
            <a:ext cx="351422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หน้ายิ้มสีเขียว">
            <a:extLst>
              <a:ext uri="{FF2B5EF4-FFF2-40B4-BE49-F238E27FC236}">
                <a16:creationId xmlns:a16="http://schemas.microsoft.com/office/drawing/2014/main" id="{F63E3385-024A-4DF4-81F8-FF50E4D7A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33" t="11971" r="35446" b="13719"/>
          <a:stretch/>
        </p:blipFill>
        <p:spPr bwMode="auto">
          <a:xfrm>
            <a:off x="3961387" y="4275810"/>
            <a:ext cx="327894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หน้ายิ้มสีเขียว">
            <a:extLst>
              <a:ext uri="{FF2B5EF4-FFF2-40B4-BE49-F238E27FC236}">
                <a16:creationId xmlns:a16="http://schemas.microsoft.com/office/drawing/2014/main" id="{EBA22621-7EE0-44D0-8FE7-6DDC830F3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33" t="11971" r="35446" b="13719"/>
          <a:stretch/>
        </p:blipFill>
        <p:spPr bwMode="auto">
          <a:xfrm>
            <a:off x="3961387" y="6168547"/>
            <a:ext cx="327894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หน้ายิ้มสีเขียว">
            <a:extLst>
              <a:ext uri="{FF2B5EF4-FFF2-40B4-BE49-F238E27FC236}">
                <a16:creationId xmlns:a16="http://schemas.microsoft.com/office/drawing/2014/main" id="{BB1EF456-8058-4FD2-AA0F-03CAA7403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6" t="13301" r="67199" b="12389"/>
          <a:stretch/>
        </p:blipFill>
        <p:spPr bwMode="auto">
          <a:xfrm>
            <a:off x="6786870" y="2383002"/>
            <a:ext cx="354907" cy="3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หน้ายิ้มสีเขียว">
            <a:extLst>
              <a:ext uri="{FF2B5EF4-FFF2-40B4-BE49-F238E27FC236}">
                <a16:creationId xmlns:a16="http://schemas.microsoft.com/office/drawing/2014/main" id="{2031985D-9EAC-4DCC-8A48-73F7BBD89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25" t="13352" b="12339"/>
          <a:stretch/>
        </p:blipFill>
        <p:spPr bwMode="auto">
          <a:xfrm>
            <a:off x="8988057" y="3546959"/>
            <a:ext cx="351422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หน้ายิ้มสีเขียว">
            <a:extLst>
              <a:ext uri="{FF2B5EF4-FFF2-40B4-BE49-F238E27FC236}">
                <a16:creationId xmlns:a16="http://schemas.microsoft.com/office/drawing/2014/main" id="{65B0F158-32BA-4F5C-BC46-3AA00B7B4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25" t="13352" b="12339"/>
          <a:stretch/>
        </p:blipFill>
        <p:spPr bwMode="auto">
          <a:xfrm>
            <a:off x="8988057" y="4897624"/>
            <a:ext cx="351422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หน้ายิ้มสีเขียว">
            <a:extLst>
              <a:ext uri="{FF2B5EF4-FFF2-40B4-BE49-F238E27FC236}">
                <a16:creationId xmlns:a16="http://schemas.microsoft.com/office/drawing/2014/main" id="{486E9514-5F37-4D3C-B303-A82E46B25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25" t="13352" b="12339"/>
          <a:stretch/>
        </p:blipFill>
        <p:spPr bwMode="auto">
          <a:xfrm>
            <a:off x="8988057" y="4258087"/>
            <a:ext cx="351422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หน้ายิ้มสีเขียว">
            <a:extLst>
              <a:ext uri="{FF2B5EF4-FFF2-40B4-BE49-F238E27FC236}">
                <a16:creationId xmlns:a16="http://schemas.microsoft.com/office/drawing/2014/main" id="{53CD49B0-0A20-4B84-A205-9C1B17E019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33" t="11971" r="35446" b="13719"/>
          <a:stretch/>
        </p:blipFill>
        <p:spPr bwMode="auto">
          <a:xfrm>
            <a:off x="11274826" y="6168547"/>
            <a:ext cx="327894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หน้ายิ้มสีเขียว">
            <a:extLst>
              <a:ext uri="{FF2B5EF4-FFF2-40B4-BE49-F238E27FC236}">
                <a16:creationId xmlns:a16="http://schemas.microsoft.com/office/drawing/2014/main" id="{A89C4247-8ADB-4FC8-BB0E-0CA258C1D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33" t="11971" r="35446" b="13719"/>
          <a:stretch/>
        </p:blipFill>
        <p:spPr bwMode="auto">
          <a:xfrm>
            <a:off x="6811141" y="3616905"/>
            <a:ext cx="327894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หน้ายิ้มสีเขียว">
            <a:extLst>
              <a:ext uri="{FF2B5EF4-FFF2-40B4-BE49-F238E27FC236}">
                <a16:creationId xmlns:a16="http://schemas.microsoft.com/office/drawing/2014/main" id="{66209526-F34E-49E6-BAF3-1478881F6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33" t="11971" r="35446" b="13719"/>
          <a:stretch/>
        </p:blipFill>
        <p:spPr bwMode="auto">
          <a:xfrm>
            <a:off x="6811141" y="4349716"/>
            <a:ext cx="327894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หน้ายิ้มสีเขียว">
            <a:extLst>
              <a:ext uri="{FF2B5EF4-FFF2-40B4-BE49-F238E27FC236}">
                <a16:creationId xmlns:a16="http://schemas.microsoft.com/office/drawing/2014/main" id="{AF1E18A2-0050-4468-91A3-1C96B2A36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33" t="11971" r="35446" b="13719"/>
          <a:stretch/>
        </p:blipFill>
        <p:spPr bwMode="auto">
          <a:xfrm>
            <a:off x="6777444" y="5609384"/>
            <a:ext cx="327894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หน้ายิ้มสีเขียว">
            <a:extLst>
              <a:ext uri="{FF2B5EF4-FFF2-40B4-BE49-F238E27FC236}">
                <a16:creationId xmlns:a16="http://schemas.microsoft.com/office/drawing/2014/main" id="{846F52CB-1A24-4D56-8E74-9E52BDD19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25" t="13352" b="12339"/>
          <a:stretch/>
        </p:blipFill>
        <p:spPr bwMode="auto">
          <a:xfrm>
            <a:off x="8988057" y="5552637"/>
            <a:ext cx="351422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2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538870-5B59-4D16-9CC5-463775AB0D6C}"/>
              </a:ext>
            </a:extLst>
          </p:cNvPr>
          <p:cNvSpPr/>
          <p:nvPr/>
        </p:nvSpPr>
        <p:spPr>
          <a:xfrm>
            <a:off x="0" y="0"/>
            <a:ext cx="12192000" cy="4618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entury Gothic" panose="020B0502020202020204" pitchFamily="34" charset="0"/>
              </a:rPr>
              <a:t>       HOMEWORK 04 – Customer Journey 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06FDA17-6B02-4BFE-956F-304B1BCF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45513"/>
              </p:ext>
            </p:extLst>
          </p:nvPr>
        </p:nvGraphicFramePr>
        <p:xfrm>
          <a:off x="609600" y="995680"/>
          <a:ext cx="11206480" cy="55291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181450757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8823372"/>
                    </a:ext>
                  </a:extLst>
                </a:gridCol>
                <a:gridCol w="2776186">
                  <a:extLst>
                    <a:ext uri="{9D8B030D-6E8A-4147-A177-3AD203B41FA5}">
                      <a16:colId xmlns:a16="http://schemas.microsoft.com/office/drawing/2014/main" val="1937765155"/>
                    </a:ext>
                  </a:extLst>
                </a:gridCol>
                <a:gridCol w="2208547">
                  <a:extLst>
                    <a:ext uri="{9D8B030D-6E8A-4147-A177-3AD203B41FA5}">
                      <a16:colId xmlns:a16="http://schemas.microsoft.com/office/drawing/2014/main" val="4135354326"/>
                    </a:ext>
                  </a:extLst>
                </a:gridCol>
                <a:gridCol w="2381267">
                  <a:extLst>
                    <a:ext uri="{9D8B030D-6E8A-4147-A177-3AD203B41FA5}">
                      <a16:colId xmlns:a16="http://schemas.microsoft.com/office/drawing/2014/main" val="1668758089"/>
                    </a:ext>
                  </a:extLst>
                </a:gridCol>
              </a:tblGrid>
              <a:tr h="35319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Channel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Aware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Interest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Purchase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Re-Purchase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20800"/>
                  </a:ext>
                </a:extLst>
              </a:tr>
              <a:tr h="635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Find more product details and reviewing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Difficult for making decision due to hesitate about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19167"/>
                  </a:ext>
                </a:extLst>
              </a:tr>
              <a:tr h="635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Find more product details and reviewing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14688"/>
                  </a:ext>
                </a:extLst>
              </a:tr>
              <a:tr h="635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Facebook</a:t>
                      </a:r>
                    </a:p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See product post from favorite actor 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Ask more detail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Get a discount from like and share page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Save post once interesting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Difficult for making decision due to hesitate about size</a:t>
                      </a: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Save post but not buying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56006"/>
                  </a:ext>
                </a:extLst>
              </a:tr>
              <a:tr h="635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See product post from favorite actor 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Ask more detail</a:t>
                      </a:r>
                    </a:p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Save post once interesting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Save post but not buying</a:t>
                      </a:r>
                    </a:p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05292"/>
                  </a:ext>
                </a:extLst>
              </a:tr>
              <a:tr h="635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Call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Complain product and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44754"/>
                  </a:ext>
                </a:extLst>
              </a:tr>
              <a:tr h="635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Test a product/size/color and compare to other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Run out of my shoes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21511"/>
                  </a:ext>
                </a:extLst>
              </a:tr>
              <a:tr h="635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Send update of new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Send discount coupon for the next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097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C696DB-F77D-47C2-8F56-AEDC24474C64}"/>
              </a:ext>
            </a:extLst>
          </p:cNvPr>
          <p:cNvSpPr txBox="1"/>
          <p:nvPr/>
        </p:nvSpPr>
        <p:spPr>
          <a:xfrm>
            <a:off x="3931914" y="550488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Buy a new running shoes</a:t>
            </a:r>
          </a:p>
        </p:txBody>
      </p:sp>
      <p:pic>
        <p:nvPicPr>
          <p:cNvPr id="1026" name="Picture 2" descr="หน้ายิ้มสีเขียว">
            <a:extLst>
              <a:ext uri="{FF2B5EF4-FFF2-40B4-BE49-F238E27FC236}">
                <a16:creationId xmlns:a16="http://schemas.microsoft.com/office/drawing/2014/main" id="{160FB005-3C9B-4E40-98DF-79A0384572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6" t="13301" r="67199" b="12389"/>
          <a:stretch/>
        </p:blipFill>
        <p:spPr bwMode="auto">
          <a:xfrm>
            <a:off x="6868884" y="1707571"/>
            <a:ext cx="354907" cy="3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หน้ายิ้มสีเขียว">
            <a:extLst>
              <a:ext uri="{FF2B5EF4-FFF2-40B4-BE49-F238E27FC236}">
                <a16:creationId xmlns:a16="http://schemas.microsoft.com/office/drawing/2014/main" id="{14673ACD-F5BC-4B6C-9DDB-4EEF90D6D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33" t="11971" r="35446" b="13719"/>
          <a:stretch/>
        </p:blipFill>
        <p:spPr bwMode="auto">
          <a:xfrm>
            <a:off x="4025918" y="3488198"/>
            <a:ext cx="327894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หน้ายิ้มสีเขียว">
            <a:extLst>
              <a:ext uri="{FF2B5EF4-FFF2-40B4-BE49-F238E27FC236}">
                <a16:creationId xmlns:a16="http://schemas.microsoft.com/office/drawing/2014/main" id="{C15E8E6B-EF1C-4995-86F2-45318F0C5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25" t="13352" b="12339"/>
          <a:stretch/>
        </p:blipFill>
        <p:spPr bwMode="auto">
          <a:xfrm>
            <a:off x="9082153" y="1722840"/>
            <a:ext cx="351422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หน้ายิ้มสีเขียว">
            <a:extLst>
              <a:ext uri="{FF2B5EF4-FFF2-40B4-BE49-F238E27FC236}">
                <a16:creationId xmlns:a16="http://schemas.microsoft.com/office/drawing/2014/main" id="{F63E3385-024A-4DF4-81F8-FF50E4D7A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33" t="11971" r="35446" b="13719"/>
          <a:stretch/>
        </p:blipFill>
        <p:spPr bwMode="auto">
          <a:xfrm>
            <a:off x="4052827" y="4245330"/>
            <a:ext cx="327894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หน้ายิ้มสีเขียว">
            <a:extLst>
              <a:ext uri="{FF2B5EF4-FFF2-40B4-BE49-F238E27FC236}">
                <a16:creationId xmlns:a16="http://schemas.microsoft.com/office/drawing/2014/main" id="{EBA22621-7EE0-44D0-8FE7-6DDC830F3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33" t="11971" r="35446" b="13719"/>
          <a:stretch/>
        </p:blipFill>
        <p:spPr bwMode="auto">
          <a:xfrm>
            <a:off x="4052827" y="6138067"/>
            <a:ext cx="327894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หน้ายิ้มสีเขียว">
            <a:extLst>
              <a:ext uri="{FF2B5EF4-FFF2-40B4-BE49-F238E27FC236}">
                <a16:creationId xmlns:a16="http://schemas.microsoft.com/office/drawing/2014/main" id="{BB1EF456-8058-4FD2-AA0F-03CAA7403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6" t="13301" r="67199" b="12389"/>
          <a:stretch/>
        </p:blipFill>
        <p:spPr bwMode="auto">
          <a:xfrm>
            <a:off x="6878310" y="2352522"/>
            <a:ext cx="354907" cy="3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หน้ายิ้มสีเขียว">
            <a:extLst>
              <a:ext uri="{FF2B5EF4-FFF2-40B4-BE49-F238E27FC236}">
                <a16:creationId xmlns:a16="http://schemas.microsoft.com/office/drawing/2014/main" id="{2031985D-9EAC-4DCC-8A48-73F7BBD89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25" t="13352" b="12339"/>
          <a:stretch/>
        </p:blipFill>
        <p:spPr bwMode="auto">
          <a:xfrm>
            <a:off x="9079497" y="3516479"/>
            <a:ext cx="351422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หน้ายิ้มสีเขียว">
            <a:extLst>
              <a:ext uri="{FF2B5EF4-FFF2-40B4-BE49-F238E27FC236}">
                <a16:creationId xmlns:a16="http://schemas.microsoft.com/office/drawing/2014/main" id="{65B0F158-32BA-4F5C-BC46-3AA00B7B4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25" t="13352" b="12339"/>
          <a:stretch/>
        </p:blipFill>
        <p:spPr bwMode="auto">
          <a:xfrm>
            <a:off x="9079497" y="4867144"/>
            <a:ext cx="351422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หน้ายิ้มสีเขียว">
            <a:extLst>
              <a:ext uri="{FF2B5EF4-FFF2-40B4-BE49-F238E27FC236}">
                <a16:creationId xmlns:a16="http://schemas.microsoft.com/office/drawing/2014/main" id="{486E9514-5F37-4D3C-B303-A82E46B25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25" t="13352" b="12339"/>
          <a:stretch/>
        </p:blipFill>
        <p:spPr bwMode="auto">
          <a:xfrm>
            <a:off x="9079497" y="4227607"/>
            <a:ext cx="351422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หน้ายิ้มสีเขียว">
            <a:extLst>
              <a:ext uri="{FF2B5EF4-FFF2-40B4-BE49-F238E27FC236}">
                <a16:creationId xmlns:a16="http://schemas.microsoft.com/office/drawing/2014/main" id="{53CD49B0-0A20-4B84-A205-9C1B17E019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33" t="11971" r="35446" b="13719"/>
          <a:stretch/>
        </p:blipFill>
        <p:spPr bwMode="auto">
          <a:xfrm>
            <a:off x="11437386" y="6138067"/>
            <a:ext cx="327894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หน้ายิ้มสีเขียว">
            <a:extLst>
              <a:ext uri="{FF2B5EF4-FFF2-40B4-BE49-F238E27FC236}">
                <a16:creationId xmlns:a16="http://schemas.microsoft.com/office/drawing/2014/main" id="{A89C4247-8ADB-4FC8-BB0E-0CA258C1D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33" t="11971" r="35446" b="13719"/>
          <a:stretch/>
        </p:blipFill>
        <p:spPr bwMode="auto">
          <a:xfrm>
            <a:off x="6902581" y="3586425"/>
            <a:ext cx="327894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หน้ายิ้มสีเขียว">
            <a:extLst>
              <a:ext uri="{FF2B5EF4-FFF2-40B4-BE49-F238E27FC236}">
                <a16:creationId xmlns:a16="http://schemas.microsoft.com/office/drawing/2014/main" id="{66209526-F34E-49E6-BAF3-1478881F6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33" t="11971" r="35446" b="13719"/>
          <a:stretch/>
        </p:blipFill>
        <p:spPr bwMode="auto">
          <a:xfrm>
            <a:off x="6902581" y="4319236"/>
            <a:ext cx="327894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หน้ายิ้มสีเขียว">
            <a:extLst>
              <a:ext uri="{FF2B5EF4-FFF2-40B4-BE49-F238E27FC236}">
                <a16:creationId xmlns:a16="http://schemas.microsoft.com/office/drawing/2014/main" id="{AF1E18A2-0050-4468-91A3-1C96B2A36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33" t="11971" r="35446" b="13719"/>
          <a:stretch/>
        </p:blipFill>
        <p:spPr bwMode="auto">
          <a:xfrm>
            <a:off x="6868884" y="5578904"/>
            <a:ext cx="327894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หน้ายิ้มสีเขียว">
            <a:extLst>
              <a:ext uri="{FF2B5EF4-FFF2-40B4-BE49-F238E27FC236}">
                <a16:creationId xmlns:a16="http://schemas.microsoft.com/office/drawing/2014/main" id="{846F52CB-1A24-4D56-8E74-9E52BDD19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8" b="89494" l="4500" r="95333">
                        <a14:foregroundMark x1="16667" y1="19455" x2="19167" y2="82490"/>
                        <a14:foregroundMark x1="7333" y1="28794" x2="4500" y2="56031"/>
                        <a14:foregroundMark x1="4500" y1="56031" x2="6833" y2="71984"/>
                        <a14:foregroundMark x1="89167" y1="23346" x2="86000" y2="62646"/>
                        <a14:foregroundMark x1="86000" y1="62646" x2="76833" y2="45914"/>
                        <a14:foregroundMark x1="76833" y1="45914" x2="86833" y2="34241"/>
                        <a14:foregroundMark x1="86833" y1="34241" x2="78167" y2="49805"/>
                        <a14:foregroundMark x1="78167" y1="49805" x2="73000" y2="69650"/>
                        <a14:foregroundMark x1="73000" y1="69650" x2="73333" y2="71984"/>
                        <a14:foregroundMark x1="92000" y1="31128" x2="95333" y2="56809"/>
                        <a14:foregroundMark x1="95333" y1="56809" x2="92333" y2="7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25" t="13352" b="12339"/>
          <a:stretch/>
        </p:blipFill>
        <p:spPr bwMode="auto">
          <a:xfrm>
            <a:off x="9079497" y="5522157"/>
            <a:ext cx="351422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DB1391-E7A5-4809-A9E9-61248A5A8959}"/>
              </a:ext>
            </a:extLst>
          </p:cNvPr>
          <p:cNvSpPr txBox="1"/>
          <p:nvPr/>
        </p:nvSpPr>
        <p:spPr>
          <a:xfrm>
            <a:off x="497840" y="482138"/>
            <a:ext cx="28392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Fixing by data analytics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95CE8AB-2F1F-4D23-A955-47B88EC68270}"/>
              </a:ext>
            </a:extLst>
          </p:cNvPr>
          <p:cNvSpPr/>
          <p:nvPr/>
        </p:nvSpPr>
        <p:spPr>
          <a:xfrm>
            <a:off x="9672320" y="1418040"/>
            <a:ext cx="1765066" cy="461560"/>
          </a:xfrm>
          <a:prstGeom prst="wedgeRectCallout">
            <a:avLst>
              <a:gd name="adj1" fmla="val -68539"/>
              <a:gd name="adj2" fmla="val -65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Century Gothic" panose="020B0502020202020204" pitchFamily="34" charset="0"/>
              </a:rPr>
              <a:t>Product Recommendation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012D373-441B-4AF2-B939-0133F53F2EAF}"/>
              </a:ext>
            </a:extLst>
          </p:cNvPr>
          <p:cNvSpPr/>
          <p:nvPr/>
        </p:nvSpPr>
        <p:spPr>
          <a:xfrm>
            <a:off x="9566260" y="3817064"/>
            <a:ext cx="1765066" cy="371532"/>
          </a:xfrm>
          <a:prstGeom prst="wedgeRectCallout">
            <a:avLst>
              <a:gd name="adj1" fmla="val -68539"/>
              <a:gd name="adj2" fmla="val -65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Century Gothic" panose="020B0502020202020204" pitchFamily="34" charset="0"/>
              </a:rPr>
              <a:t>Conversion Analysis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  <a:latin typeface="Century Gothic" panose="020B0502020202020204" pitchFamily="34" charset="0"/>
              </a:rPr>
              <a:t>Churn Model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EC2C52BC-F041-4ED3-AA45-3BE1EEFD6F75}"/>
              </a:ext>
            </a:extLst>
          </p:cNvPr>
          <p:cNvSpPr/>
          <p:nvPr/>
        </p:nvSpPr>
        <p:spPr>
          <a:xfrm>
            <a:off x="9566260" y="5254194"/>
            <a:ext cx="1765066" cy="371532"/>
          </a:xfrm>
          <a:prstGeom prst="wedgeRectCallout">
            <a:avLst>
              <a:gd name="adj1" fmla="val -68539"/>
              <a:gd name="adj2" fmla="val -65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Century Gothic" panose="020B0502020202020204" pitchFamily="34" charset="0"/>
              </a:rPr>
              <a:t>Stock Optimization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1614B2EF-024B-432A-A3E6-9099E598156A}"/>
              </a:ext>
            </a:extLst>
          </p:cNvPr>
          <p:cNvSpPr/>
          <p:nvPr/>
        </p:nvSpPr>
        <p:spPr>
          <a:xfrm>
            <a:off x="9672320" y="4624791"/>
            <a:ext cx="1765066" cy="371532"/>
          </a:xfrm>
          <a:prstGeom prst="wedgeRectCallout">
            <a:avLst>
              <a:gd name="adj1" fmla="val -68539"/>
              <a:gd name="adj2" fmla="val -65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Century Gothic" panose="020B0502020202020204" pitchFamily="34" charset="0"/>
              </a:rPr>
              <a:t>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417249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297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Yupalapas Panomwongkasame</dc:creator>
  <cp:lastModifiedBy>Yupalapas Panomwongkasame</cp:lastModifiedBy>
  <cp:revision>25</cp:revision>
  <dcterms:created xsi:type="dcterms:W3CDTF">2021-06-16T07:07:17Z</dcterms:created>
  <dcterms:modified xsi:type="dcterms:W3CDTF">2021-06-17T14:55:22Z</dcterms:modified>
</cp:coreProperties>
</file>