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6" r:id="rId18"/>
    <p:sldId id="277" r:id="rId19"/>
    <p:sldId id="271" r:id="rId20"/>
    <p:sldId id="272" r:id="rId21"/>
    <p:sldId id="273" r:id="rId22"/>
    <p:sldId id="278" r:id="rId23"/>
    <p:sldId id="274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山　大樹" initials="小山　大樹" lastIdx="1" clrIdx="0">
    <p:extLst>
      <p:ext uri="{19B8F6BF-5375-455C-9EA6-DF929625EA0E}">
        <p15:presenceInfo xmlns:p15="http://schemas.microsoft.com/office/powerpoint/2012/main" userId="S::koyama.hiroki@nsg.gr.jp::fb33e9e4-ccfb-4f22-8131-05469d2f09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2" autoAdjust="0"/>
  </p:normalViewPr>
  <p:slideViewPr>
    <p:cSldViewPr snapToGrid="0">
      <p:cViewPr varScale="1">
        <p:scale>
          <a:sx n="91" d="100"/>
          <a:sy n="91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7C1F4-223E-44F7-AFD6-0167680A7479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B8B4-1306-42FC-8183-9E3163994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4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https://www.famitsu.com/news/201912/28189731.html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B8B4-1306-42FC-8183-9E3163994E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42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B8B4-1306-42FC-8183-9E3163994E1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9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6AD3F-9518-4FE1-8CAE-DA760293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62099B-C79A-4A6A-A767-9076AD29A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33A6A-3E33-4432-851A-87593F66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35204-0500-4301-824B-4AEA2AB7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1313F-73F6-4085-82DF-DD1620B7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99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126F4-EF8A-414D-98FB-BF9D33ED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42B6F1-31E1-422E-B496-DA1F9B89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D9501-51E3-40C8-AF5B-A2AB75F3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D0C4A-C2B0-4BBE-99D2-76E4E72E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A97F3-155D-493B-A2FC-CFE6A7F8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62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343B9-74B0-416B-AA2D-A724B5E4B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DDD9B-2F20-4FD7-AF2C-3274F1A98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E0F319-F7F3-4123-8649-0315364F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45F0F-913B-4BCF-82B3-F169FBA9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27BFE-B1E5-48DE-908C-D5E2983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5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93E51-8AD7-4825-BEDA-199E87C1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D1A8D-10ED-46C9-B605-576F9580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DFAA7-24A2-4660-8797-F3CAFEF2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44DB9-0CDD-4D76-9C10-4C96EB93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DCF21-2AE6-4FA5-B1B4-D98D38C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7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C7BCA-F314-4937-BECF-55B0D93B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0E2C2A-B664-4499-A93B-70C04755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BE66B2-7CF3-4D93-A2DC-7E2D9FA7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A2C0D8-7704-441F-B0B2-F8C2DFD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3F629-FED9-41D5-945F-8F6309D8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4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134A7-9137-464B-8518-AE1C7255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A3E70-728B-48F0-9BE0-1B2CF0D7C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735AF3-5A82-4303-A44C-11DF5EAB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839EB4-E911-4EAD-B0EA-5745560F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EDAED9-BC1B-4805-9F5D-A4C39ED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5E1B86-D08A-4CD5-972C-BD20C583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7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72F29-96B4-45A4-8D41-68A181E2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C8107F-F0EF-4F57-B4FF-A18FE859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33E58-CEFF-4FC5-AC91-77324326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7FE9EF-CDA4-4047-9068-BB12DF785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9DAF9C-1E47-4B3F-AF07-E7669A843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0565EA-DB81-4556-839A-0F151D12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AC56A9-565C-4F4C-BFF2-929EAD99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644C4C-8347-4F94-B639-440B6A62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6489F-3214-439D-A9D1-53C59191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5B6F3E-730F-42C1-A8B2-861AD098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B8FA27-7804-4F43-93B7-F0A70BE7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A8CC16-312B-4C63-9F7B-12761872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C59E3E-8183-44AD-8F53-98F0807C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FADB46-1868-46F9-BEE5-EB5FB4BB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2EE795-E91F-45C3-80AE-8558C214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4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698BC-4301-4036-9C70-8C141FCC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FF902-F7DF-45DF-8EF0-9C5B332CC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E2985-909E-4C6D-9ADD-EE00DBA38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2ADA44-5D41-46B7-A9B6-879931FD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F10E92-F9F3-46CF-AE59-3B83A39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62082-EA90-493B-8E6B-01F6A66B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1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77760-8D95-4BB8-95B9-07523F3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15C29E-8C46-4A70-A6AE-795407671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4EC978-930E-48E3-839E-7DD3E7DA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087E25-A801-48F8-BF2F-FDD5CBF1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89B6DC-9405-48ED-B877-C079D45B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394460-5875-493C-AC39-3CFC0505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8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914F3B-07A2-47E0-8BC4-5EA8CBF2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CD06C-E3B2-45CF-9A8D-868CA8FD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37ACF-53D8-470C-9BA5-DDE18D76C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F85D-DC7A-4E12-88EA-D60D6E2C4D04}" type="datetimeFigureOut">
              <a:rPr kumimoji="1" lang="ja-JP" altLang="en-US" smtClean="0"/>
              <a:t>2020/2/3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CE13FB-BCEE-4E49-A4D2-2D3F3B6AF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CEB45-AD46-42A7-8F37-BA20EA5C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81A8-6C70-4E18-B781-FB2044EEF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7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0088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もくじ</a:t>
            </a:r>
            <a:endParaRPr lang="ja-JP" altLang="en-US" sz="3600" b="1" dirty="0">
              <a:solidFill>
                <a:srgbClr val="00B0F0"/>
              </a:solidFill>
            </a:endParaRPr>
          </a:p>
          <a:p>
            <a:endParaRPr lang="en-US" altLang="ja-JP" sz="3600" dirty="0">
              <a:solidFill>
                <a:srgbClr val="00B0F0"/>
              </a:solidFill>
            </a:endParaRPr>
          </a:p>
          <a:p>
            <a:r>
              <a:rPr lang="ja-JP" altLang="en-US" sz="3600" dirty="0">
                <a:solidFill>
                  <a:srgbClr val="00B0F0"/>
                </a:solidFill>
              </a:rPr>
              <a:t>■</a:t>
            </a:r>
            <a:r>
              <a:rPr lang="ja-JP" altLang="en-US" sz="3600" dirty="0"/>
              <a:t>はじめに</a:t>
            </a:r>
          </a:p>
          <a:p>
            <a:r>
              <a:rPr lang="ja-JP" altLang="en-US" sz="3600" dirty="0">
                <a:solidFill>
                  <a:srgbClr val="00B0F0"/>
                </a:solidFill>
              </a:rPr>
              <a:t>■</a:t>
            </a:r>
            <a:r>
              <a:rPr lang="ja-JP" altLang="en-US" sz="3600" dirty="0"/>
              <a:t>「論理的思考」とは</a:t>
            </a:r>
          </a:p>
          <a:p>
            <a:r>
              <a:rPr lang="ja-JP" altLang="en-US" sz="3600" dirty="0">
                <a:solidFill>
                  <a:srgbClr val="00B0F0"/>
                </a:solidFill>
              </a:rPr>
              <a:t>■</a:t>
            </a:r>
            <a:r>
              <a:rPr lang="ja-JP" altLang="en-US" sz="3600" dirty="0"/>
              <a:t>フラッシュアイデアからゲームシステムを考える</a:t>
            </a:r>
          </a:p>
          <a:p>
            <a:r>
              <a:rPr lang="ja-JP" altLang="en-US" sz="3600" dirty="0">
                <a:solidFill>
                  <a:srgbClr val="00B0F0"/>
                </a:solidFill>
              </a:rPr>
              <a:t>■</a:t>
            </a:r>
            <a:r>
              <a:rPr lang="ja-JP" altLang="en-US" sz="3600" dirty="0"/>
              <a:t>ゲームコアを考える</a:t>
            </a:r>
            <a:r>
              <a:rPr lang="en-US" altLang="ja-JP" sz="3600" dirty="0">
                <a:solidFill>
                  <a:srgbClr val="00B0F0"/>
                </a:solidFill>
              </a:rPr>
              <a:t>(+</a:t>
            </a:r>
            <a:r>
              <a:rPr lang="ja-JP" altLang="en-US" sz="3600" dirty="0">
                <a:solidFill>
                  <a:srgbClr val="00B0F0"/>
                </a:solidFill>
              </a:rPr>
              <a:t>実践</a:t>
            </a:r>
            <a:r>
              <a:rPr lang="en-US" altLang="ja-JP" sz="3600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ja-JP" sz="3600" dirty="0">
                <a:solidFill>
                  <a:srgbClr val="00B0F0"/>
                </a:solidFill>
              </a:rPr>
              <a:t>■</a:t>
            </a:r>
            <a:r>
              <a:rPr lang="ja-JP" altLang="en-US" sz="3600" dirty="0"/>
              <a:t>ゲームの構成要素を考える</a:t>
            </a:r>
            <a:r>
              <a:rPr lang="en-US" altLang="ja-JP" sz="3600" dirty="0">
                <a:solidFill>
                  <a:srgbClr val="00B0F0"/>
                </a:solidFill>
              </a:rPr>
              <a:t>(+</a:t>
            </a:r>
            <a:r>
              <a:rPr lang="ja-JP" altLang="en-US" sz="3600" dirty="0">
                <a:solidFill>
                  <a:srgbClr val="00B0F0"/>
                </a:solidFill>
              </a:rPr>
              <a:t>実践</a:t>
            </a:r>
            <a:r>
              <a:rPr lang="en-US" altLang="ja-JP" sz="3600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ja-JP" sz="3600" dirty="0">
                <a:solidFill>
                  <a:srgbClr val="00B0F0"/>
                </a:solidFill>
              </a:rPr>
              <a:t>■</a:t>
            </a:r>
            <a:r>
              <a:rPr lang="ja-JP" altLang="en-US" sz="3600" dirty="0"/>
              <a:t>まとめ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72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Step1 </a:t>
            </a:r>
            <a:r>
              <a:rPr lang="ja-JP" altLang="en-US" sz="4800" b="1" dirty="0">
                <a:solidFill>
                  <a:srgbClr val="00B0F0"/>
                </a:solidFill>
              </a:rPr>
              <a:t>ゲームコアを考える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　つまり、ゲームコアを考えるには</a:t>
            </a:r>
            <a:endParaRPr lang="en-US" altLang="ja-JP" sz="3600" dirty="0"/>
          </a:p>
          <a:p>
            <a:endParaRPr lang="ja-JP" altLang="en-US" sz="3600" dirty="0"/>
          </a:p>
          <a:p>
            <a:r>
              <a:rPr lang="ja-JP" altLang="en-US" sz="4000" dirty="0"/>
              <a:t>　</a:t>
            </a:r>
            <a:r>
              <a:rPr lang="ja-JP" altLang="en-US" sz="4000" dirty="0">
                <a:solidFill>
                  <a:srgbClr val="0070C0"/>
                </a:solidFill>
              </a:rPr>
              <a:t>プレイヤーに</a:t>
            </a:r>
            <a:endParaRPr lang="en-US" altLang="ja-JP" sz="4000" dirty="0">
              <a:solidFill>
                <a:srgbClr val="0070C0"/>
              </a:solidFill>
            </a:endParaRPr>
          </a:p>
          <a:p>
            <a:r>
              <a:rPr lang="ja-JP" altLang="en-US" sz="4000" dirty="0">
                <a:solidFill>
                  <a:srgbClr val="0070C0"/>
                </a:solidFill>
              </a:rPr>
              <a:t>　　</a:t>
            </a:r>
            <a:r>
              <a:rPr lang="ja-JP" altLang="en-US" sz="7200" b="1" dirty="0">
                <a:solidFill>
                  <a:srgbClr val="0070C0"/>
                </a:solidFill>
              </a:rPr>
              <a:t>○○を面白いと</a:t>
            </a:r>
            <a:endParaRPr lang="en-US" altLang="ja-JP" sz="7200" b="1" dirty="0">
              <a:solidFill>
                <a:srgbClr val="0070C0"/>
              </a:solidFill>
            </a:endParaRPr>
          </a:p>
          <a:p>
            <a:r>
              <a:rPr lang="ja-JP" altLang="en-US" sz="4000" dirty="0">
                <a:solidFill>
                  <a:srgbClr val="0070C0"/>
                </a:solidFill>
              </a:rPr>
              <a:t>　　　　　　　　　　　思ってもらうゲーム</a:t>
            </a:r>
            <a:endParaRPr lang="en-US" altLang="ja-JP" sz="4000" dirty="0">
              <a:solidFill>
                <a:srgbClr val="0070C0"/>
              </a:solidFill>
            </a:endParaRPr>
          </a:p>
          <a:p>
            <a:endParaRPr lang="ja-JP" altLang="en-US" sz="3600" dirty="0"/>
          </a:p>
          <a:p>
            <a:pPr algn="ctr"/>
            <a:r>
              <a:rPr lang="ja-JP" altLang="en-US" sz="3600" dirty="0"/>
              <a:t>と言葉にしてみよう</a:t>
            </a:r>
            <a:r>
              <a:rPr lang="en-US" altLang="ja-JP" sz="3600" dirty="0"/>
              <a:t>!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0C3ED74-A64F-4804-B629-863C9D49E7B2}"/>
              </a:ext>
            </a:extLst>
          </p:cNvPr>
          <p:cNvSpPr/>
          <p:nvPr/>
        </p:nvSpPr>
        <p:spPr>
          <a:xfrm>
            <a:off x="842211" y="2803358"/>
            <a:ext cx="10359189" cy="24905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47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30150438-447F-49A9-87B0-F810ABBFED66}"/>
              </a:ext>
            </a:extLst>
          </p:cNvPr>
          <p:cNvSpPr/>
          <p:nvPr/>
        </p:nvSpPr>
        <p:spPr>
          <a:xfrm>
            <a:off x="1524000" y="3037100"/>
            <a:ext cx="9292389" cy="667606"/>
          </a:xfrm>
          <a:prstGeom prst="wedgeRoundRectCallout">
            <a:avLst>
              <a:gd name="adj1" fmla="val -54497"/>
              <a:gd name="adj2" fmla="val -958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3FAA4416-3910-4E77-9413-80A8B57395E4}"/>
              </a:ext>
            </a:extLst>
          </p:cNvPr>
          <p:cNvSpPr/>
          <p:nvPr/>
        </p:nvSpPr>
        <p:spPr>
          <a:xfrm>
            <a:off x="1524000" y="3856066"/>
            <a:ext cx="10206790" cy="667606"/>
          </a:xfrm>
          <a:prstGeom prst="wedgeRoundRectCallout">
            <a:avLst>
              <a:gd name="adj1" fmla="val -54497"/>
              <a:gd name="adj2" fmla="val -958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20A8AB-1B6E-47C4-A91F-C682F0F90047}"/>
              </a:ext>
            </a:extLst>
          </p:cNvPr>
          <p:cNvSpPr/>
          <p:nvPr/>
        </p:nvSpPr>
        <p:spPr>
          <a:xfrm>
            <a:off x="1524000" y="4674980"/>
            <a:ext cx="8594558" cy="941589"/>
          </a:xfrm>
          <a:prstGeom prst="wedgeRoundRectCallout">
            <a:avLst>
              <a:gd name="adj1" fmla="val -54497"/>
              <a:gd name="adj2" fmla="val -958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AB04CF-6235-443B-8891-901F8A1E3E13}"/>
              </a:ext>
            </a:extLst>
          </p:cNvPr>
          <p:cNvSpPr/>
          <p:nvPr/>
        </p:nvSpPr>
        <p:spPr>
          <a:xfrm>
            <a:off x="176462" y="1353215"/>
            <a:ext cx="1106906" cy="7606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74983" y="457631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Step1 </a:t>
            </a:r>
            <a:r>
              <a:rPr lang="ja-JP" altLang="en-US" sz="4800" b="1" dirty="0">
                <a:solidFill>
                  <a:srgbClr val="00B0F0"/>
                </a:solidFill>
              </a:rPr>
              <a:t>ゲームコアを考える</a:t>
            </a:r>
            <a:endParaRPr lang="en-US" altLang="ja-JP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7A610-7DED-4201-B980-A61D1A0CBD55}"/>
              </a:ext>
            </a:extLst>
          </p:cNvPr>
          <p:cNvSpPr txBox="1"/>
          <p:nvPr/>
        </p:nvSpPr>
        <p:spPr>
          <a:xfrm>
            <a:off x="1283368" y="1556124"/>
            <a:ext cx="10206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「ドライヤーを使ったアクション」の</a:t>
            </a:r>
            <a:r>
              <a:rPr lang="ja-JP" altLang="en-US" sz="2800" b="1" dirty="0">
                <a:solidFill>
                  <a:srgbClr val="00B0F0"/>
                </a:solidFill>
              </a:rPr>
              <a:t>何を面白そうと思った</a:t>
            </a:r>
            <a:r>
              <a:rPr lang="en-US" altLang="ja-JP" sz="2800" b="1" dirty="0">
                <a:solidFill>
                  <a:srgbClr val="00B0F0"/>
                </a:solidFill>
              </a:rPr>
              <a:t>?</a:t>
            </a:r>
            <a:endParaRPr lang="ja-JP" altLang="en-US" sz="2800" b="1" dirty="0">
              <a:solidFill>
                <a:srgbClr val="00B0F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B4E0BE-834C-477B-AED4-38C86DA1DA57}"/>
              </a:ext>
            </a:extLst>
          </p:cNvPr>
          <p:cNvSpPr txBox="1"/>
          <p:nvPr/>
        </p:nvSpPr>
        <p:spPr>
          <a:xfrm>
            <a:off x="557463" y="2378308"/>
            <a:ext cx="553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ドライヤーを使うと</a:t>
            </a:r>
            <a:r>
              <a:rPr lang="en-US" altLang="ja-JP" sz="2800" dirty="0"/>
              <a:t>……</a:t>
            </a:r>
            <a:endParaRPr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5C12C4-DDEF-4B0E-B211-7A2DEA7586C3}"/>
              </a:ext>
            </a:extLst>
          </p:cNvPr>
          <p:cNvSpPr txBox="1"/>
          <p:nvPr/>
        </p:nvSpPr>
        <p:spPr>
          <a:xfrm>
            <a:off x="1684422" y="3200492"/>
            <a:ext cx="10046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温風</a:t>
            </a:r>
            <a:r>
              <a:rPr lang="ja-JP" altLang="en-US" sz="2400" dirty="0"/>
              <a:t>も</a:t>
            </a:r>
            <a:r>
              <a:rPr lang="ja-JP" altLang="en-US" sz="2400" b="1" dirty="0">
                <a:solidFill>
                  <a:srgbClr val="0070C0"/>
                </a:solidFill>
              </a:rPr>
              <a:t>冷風</a:t>
            </a:r>
            <a:r>
              <a:rPr lang="ja-JP" altLang="en-US" sz="2400" dirty="0"/>
              <a:t>も出せるし、動かせば風を出す</a:t>
            </a:r>
            <a:r>
              <a:rPr lang="ja-JP" altLang="en-US" sz="2400" b="1" dirty="0">
                <a:solidFill>
                  <a:srgbClr val="0070C0"/>
                </a:solidFill>
              </a:rPr>
              <a:t>方向</a:t>
            </a:r>
            <a:r>
              <a:rPr lang="ja-JP" altLang="en-US" sz="2400" dirty="0"/>
              <a:t>も変えられる</a:t>
            </a:r>
            <a:r>
              <a:rPr lang="en-US" altLang="ja-JP" sz="2400" dirty="0"/>
              <a:t>!</a:t>
            </a:r>
            <a:endParaRPr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471367-A124-44E9-B537-09D8E4A8EE88}"/>
              </a:ext>
            </a:extLst>
          </p:cNvPr>
          <p:cNvSpPr txBox="1"/>
          <p:nvPr/>
        </p:nvSpPr>
        <p:spPr>
          <a:xfrm>
            <a:off x="1684421" y="4003670"/>
            <a:ext cx="1019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上手く使い分けて</a:t>
            </a:r>
            <a:r>
              <a:rPr lang="ja-JP" altLang="en-US" sz="2400" b="1" dirty="0">
                <a:solidFill>
                  <a:srgbClr val="0070C0"/>
                </a:solidFill>
              </a:rPr>
              <a:t>髪に当てる</a:t>
            </a:r>
            <a:r>
              <a:rPr lang="ja-JP" altLang="en-US" sz="2400" dirty="0"/>
              <a:t>と、 </a:t>
            </a:r>
            <a:r>
              <a:rPr lang="ja-JP" altLang="en-US" sz="2400" b="1" dirty="0">
                <a:solidFill>
                  <a:srgbClr val="0070C0"/>
                </a:solidFill>
              </a:rPr>
              <a:t>ヘアスタイル</a:t>
            </a:r>
            <a:r>
              <a:rPr lang="ja-JP" altLang="en-US" sz="2400" dirty="0"/>
              <a:t>を</a:t>
            </a:r>
            <a:r>
              <a:rPr lang="ja-JP" altLang="en-US" sz="2400" b="1" dirty="0">
                <a:solidFill>
                  <a:srgbClr val="0070C0"/>
                </a:solidFill>
              </a:rPr>
              <a:t>華麗にセット</a:t>
            </a:r>
            <a:r>
              <a:rPr lang="ja-JP" altLang="en-US" sz="2400" dirty="0"/>
              <a:t>できる</a:t>
            </a:r>
            <a:r>
              <a:rPr lang="en-US" altLang="ja-JP" sz="2400" dirty="0"/>
              <a:t>!</a:t>
            </a:r>
            <a:endParaRPr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E9837B-A15A-4742-81B3-AF57C8700056}"/>
              </a:ext>
            </a:extLst>
          </p:cNvPr>
          <p:cNvSpPr txBox="1"/>
          <p:nvPr/>
        </p:nvSpPr>
        <p:spPr>
          <a:xfrm>
            <a:off x="1684421" y="4764299"/>
            <a:ext cx="1019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髪のクセを</a:t>
            </a:r>
            <a:r>
              <a:rPr lang="ja-JP" altLang="en-US" sz="2400" b="1" dirty="0">
                <a:solidFill>
                  <a:srgbClr val="0070C0"/>
                </a:solidFill>
              </a:rPr>
              <a:t>短時間で結麗に</a:t>
            </a:r>
            <a:r>
              <a:rPr lang="ja-JP" altLang="en-US" sz="2400" dirty="0"/>
              <a:t>直せると、とても気持ちいい</a:t>
            </a:r>
            <a:r>
              <a:rPr lang="en-US" altLang="ja-JP" sz="2400" dirty="0"/>
              <a:t>!</a:t>
            </a:r>
          </a:p>
          <a:p>
            <a:r>
              <a:rPr lang="ja-JP" altLang="en-US" sz="2400" dirty="0"/>
              <a:t>誰かの髪を直したり、</a:t>
            </a:r>
            <a:r>
              <a:rPr lang="ja-JP" altLang="en-US" sz="2400" b="1" dirty="0">
                <a:solidFill>
                  <a:srgbClr val="0070C0"/>
                </a:solidFill>
              </a:rPr>
              <a:t>アレンジ</a:t>
            </a:r>
            <a:r>
              <a:rPr lang="ja-JP" altLang="en-US" sz="2400" dirty="0"/>
              <a:t>するのも楽しい</a:t>
            </a:r>
            <a:r>
              <a:rPr lang="en-US" altLang="ja-JP" sz="2400" dirty="0"/>
              <a:t>!</a:t>
            </a:r>
            <a:endParaRPr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66FA27-BC5C-4113-B968-76C80299FA50}"/>
              </a:ext>
            </a:extLst>
          </p:cNvPr>
          <p:cNvSpPr txBox="1"/>
          <p:nvPr/>
        </p:nvSpPr>
        <p:spPr>
          <a:xfrm>
            <a:off x="557463" y="5894260"/>
            <a:ext cx="553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ということで</a:t>
            </a:r>
            <a:r>
              <a:rPr lang="en-US" altLang="ja-JP" sz="2800" dirty="0"/>
              <a:t>……</a:t>
            </a:r>
            <a:endParaRPr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3CD62F-BDF3-48E0-A353-0D14F397A7A0}"/>
              </a:ext>
            </a:extLst>
          </p:cNvPr>
          <p:cNvSpPr txBox="1"/>
          <p:nvPr/>
        </p:nvSpPr>
        <p:spPr>
          <a:xfrm>
            <a:off x="417094" y="1513575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258541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ABAB04CF-6235-443B-8891-901F8A1E3E13}"/>
              </a:ext>
            </a:extLst>
          </p:cNvPr>
          <p:cNvSpPr/>
          <p:nvPr/>
        </p:nvSpPr>
        <p:spPr>
          <a:xfrm>
            <a:off x="176462" y="1353215"/>
            <a:ext cx="1106906" cy="7606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74983" y="457631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Step1 </a:t>
            </a:r>
            <a:r>
              <a:rPr lang="ja-JP" altLang="en-US" sz="4800" b="1" dirty="0">
                <a:solidFill>
                  <a:srgbClr val="00B0F0"/>
                </a:solidFill>
              </a:rPr>
              <a:t>ゲームコアを考える</a:t>
            </a:r>
            <a:endParaRPr lang="en-US" altLang="ja-JP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7A610-7DED-4201-B980-A61D1A0CBD55}"/>
              </a:ext>
            </a:extLst>
          </p:cNvPr>
          <p:cNvSpPr txBox="1"/>
          <p:nvPr/>
        </p:nvSpPr>
        <p:spPr>
          <a:xfrm>
            <a:off x="1283368" y="1556124"/>
            <a:ext cx="10732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ドライヤーを動かしつつ「色々な温度</a:t>
            </a:r>
            <a:r>
              <a:rPr lang="en-US" altLang="ja-JP" sz="2800" dirty="0"/>
              <a:t>/</a:t>
            </a:r>
            <a:r>
              <a:rPr lang="ja-JP" altLang="en-US" sz="2800" dirty="0"/>
              <a:t>方向で風を使う」ことで</a:t>
            </a:r>
          </a:p>
          <a:p>
            <a:r>
              <a:rPr lang="ja-JP" altLang="en-US" sz="2800" dirty="0"/>
              <a:t>「色々なヘアスタイルにセットする」のが面白そう</a:t>
            </a:r>
            <a:r>
              <a:rPr lang="en-US" altLang="ja-JP" sz="2800" dirty="0"/>
              <a:t>!</a:t>
            </a:r>
            <a:endParaRPr lang="ja-JP" alt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66FA27-BC5C-4113-B968-76C80299FA50}"/>
              </a:ext>
            </a:extLst>
          </p:cNvPr>
          <p:cNvSpPr txBox="1"/>
          <p:nvPr/>
        </p:nvSpPr>
        <p:spPr>
          <a:xfrm>
            <a:off x="176462" y="4439577"/>
            <a:ext cx="11839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ゲームコアは、</a:t>
            </a:r>
          </a:p>
          <a:p>
            <a:r>
              <a:rPr lang="ja-JP" altLang="en-US" sz="2800" dirty="0"/>
              <a:t>「プレイヤーに、ドライヤーを使って</a:t>
            </a:r>
            <a:endParaRPr lang="en-US" altLang="ja-JP" sz="2800" dirty="0"/>
          </a:p>
          <a:p>
            <a:r>
              <a:rPr lang="ja-JP" altLang="en-US" sz="2800" dirty="0"/>
              <a:t>　</a:t>
            </a:r>
            <a:r>
              <a:rPr lang="ja-JP" altLang="en-US" sz="3600" b="1" dirty="0">
                <a:solidFill>
                  <a:srgbClr val="00B0F0"/>
                </a:solidFill>
              </a:rPr>
              <a:t>風の温度</a:t>
            </a:r>
            <a:r>
              <a:rPr lang="en-US" altLang="ja-JP" sz="3600" b="1" dirty="0">
                <a:solidFill>
                  <a:srgbClr val="00B0F0"/>
                </a:solidFill>
              </a:rPr>
              <a:t>/</a:t>
            </a:r>
            <a:r>
              <a:rPr lang="ja-JP" altLang="en-US" sz="3600" b="1" dirty="0">
                <a:solidFill>
                  <a:srgbClr val="00B0F0"/>
                </a:solidFill>
              </a:rPr>
              <a:t>方向を使い分けてセットすること</a:t>
            </a:r>
            <a:r>
              <a:rPr lang="ja-JP" altLang="en-US" sz="3600" dirty="0"/>
              <a:t>が面白い</a:t>
            </a:r>
            <a:endParaRPr lang="ja-JP" altLang="en-US" sz="2800" dirty="0"/>
          </a:p>
          <a:p>
            <a:r>
              <a:rPr lang="ja-JP" altLang="en-US" sz="2800" dirty="0"/>
              <a:t>　　　　　　　　　　　　　　　　　　　　　と思ってもらうゲーム」</a:t>
            </a:r>
            <a:r>
              <a:rPr lang="en-US" altLang="ja-JP" sz="2800" dirty="0"/>
              <a:t>!</a:t>
            </a:r>
            <a:endParaRPr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3CD62F-BDF3-48E0-A353-0D14F397A7A0}"/>
              </a:ext>
            </a:extLst>
          </p:cNvPr>
          <p:cNvSpPr txBox="1"/>
          <p:nvPr/>
        </p:nvSpPr>
        <p:spPr>
          <a:xfrm>
            <a:off x="417094" y="1513575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F4E8CF-8020-4601-BCC3-4FD24CCDF72A}"/>
              </a:ext>
            </a:extLst>
          </p:cNvPr>
          <p:cNvSpPr txBox="1"/>
          <p:nvPr/>
        </p:nvSpPr>
        <p:spPr>
          <a:xfrm>
            <a:off x="3926305" y="2714352"/>
            <a:ext cx="528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これを体験させたい</a:t>
            </a:r>
            <a:r>
              <a:rPr lang="en-US" altLang="ja-JP" sz="2800" b="1" dirty="0"/>
              <a:t>!</a:t>
            </a:r>
            <a:endParaRPr lang="ja-JP" altLang="en-US" sz="2800" b="1" dirty="0">
              <a:solidFill>
                <a:srgbClr val="00B0F0"/>
              </a:solidFill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9E1C2C75-2055-45A1-8E4D-AB7A570D5BB8}"/>
              </a:ext>
            </a:extLst>
          </p:cNvPr>
          <p:cNvSpPr/>
          <p:nvPr/>
        </p:nvSpPr>
        <p:spPr>
          <a:xfrm>
            <a:off x="5169566" y="3472840"/>
            <a:ext cx="1122949" cy="7314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309" y="565259"/>
            <a:ext cx="10515600" cy="757130"/>
          </a:xfr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やってみよう</a:t>
            </a:r>
            <a:r>
              <a:rPr lang="en-US" altLang="ja-JP" sz="4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(</a:t>
            </a:r>
            <a:r>
              <a:rPr lang="ja-JP" altLang="en-US" sz="4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イメージマップ</a:t>
            </a:r>
            <a:r>
              <a:rPr lang="en-US" altLang="ja-JP" sz="48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4800" b="1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6" y="2226716"/>
            <a:ext cx="5276194" cy="3746098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34" y="1856107"/>
            <a:ext cx="6078176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8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120592C4-EE5B-4230-9FF4-3500A4F39820}"/>
              </a:ext>
            </a:extLst>
          </p:cNvPr>
          <p:cNvSpPr/>
          <p:nvPr/>
        </p:nvSpPr>
        <p:spPr>
          <a:xfrm>
            <a:off x="7148763" y="3456114"/>
            <a:ext cx="3081086" cy="641047"/>
          </a:xfrm>
          <a:prstGeom prst="wedgeRoundRectCallout">
            <a:avLst>
              <a:gd name="adj1" fmla="val -65350"/>
              <a:gd name="adj2" fmla="val -2581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次の段階へ</a:t>
            </a:r>
            <a:endParaRPr lang="en-US" altLang="ja-JP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17E999-4544-4410-9177-35C565A9DBA9}"/>
              </a:ext>
            </a:extLst>
          </p:cNvPr>
          <p:cNvSpPr txBox="1"/>
          <p:nvPr/>
        </p:nvSpPr>
        <p:spPr>
          <a:xfrm>
            <a:off x="132348" y="2298032"/>
            <a:ext cx="11851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rgbClr val="00B0F0"/>
                </a:solidFill>
              </a:rPr>
              <a:t>『</a:t>
            </a:r>
            <a:r>
              <a:rPr lang="ja-JP" altLang="en-US" sz="4800" b="1" dirty="0">
                <a:solidFill>
                  <a:srgbClr val="00B0F0"/>
                </a:solidFill>
              </a:rPr>
              <a:t>ドライヤーを使ったアクションゲーム</a:t>
            </a:r>
            <a:r>
              <a:rPr lang="en-US" altLang="ja-JP" sz="4800" b="1" dirty="0">
                <a:solidFill>
                  <a:srgbClr val="00B0F0"/>
                </a:solidFill>
              </a:rPr>
              <a:t>』</a:t>
            </a:r>
            <a:endParaRPr lang="en-US" altLang="ja-JP" sz="3600" b="1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79BBECEA-9BAE-4D5A-81E8-8CC793E32611}"/>
              </a:ext>
            </a:extLst>
          </p:cNvPr>
          <p:cNvSpPr/>
          <p:nvPr/>
        </p:nvSpPr>
        <p:spPr>
          <a:xfrm>
            <a:off x="4981073" y="3213847"/>
            <a:ext cx="1496428" cy="14044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BB886-739C-4703-8B39-1D51E59C6FDB}"/>
              </a:ext>
            </a:extLst>
          </p:cNvPr>
          <p:cNvSpPr txBox="1"/>
          <p:nvPr/>
        </p:nvSpPr>
        <p:spPr>
          <a:xfrm>
            <a:off x="1384133" y="4796951"/>
            <a:ext cx="20754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/>
              <a:t>Step1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C04ACB-C083-4E5F-B086-EF5639A70D60}"/>
              </a:ext>
            </a:extLst>
          </p:cNvPr>
          <p:cNvSpPr txBox="1"/>
          <p:nvPr/>
        </p:nvSpPr>
        <p:spPr>
          <a:xfrm>
            <a:off x="7302666" y="3515027"/>
            <a:ext cx="277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論理的思考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921FA3-BA89-4785-BC23-6EB12755659C}"/>
              </a:ext>
            </a:extLst>
          </p:cNvPr>
          <p:cNvSpPr txBox="1"/>
          <p:nvPr/>
        </p:nvSpPr>
        <p:spPr>
          <a:xfrm>
            <a:off x="3459581" y="4796951"/>
            <a:ext cx="737836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ゲームコアを考える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48723EB-67F7-488F-B212-0ACC174615C9}"/>
              </a:ext>
            </a:extLst>
          </p:cNvPr>
          <p:cNvSpPr txBox="1"/>
          <p:nvPr/>
        </p:nvSpPr>
        <p:spPr>
          <a:xfrm>
            <a:off x="1384133" y="5528100"/>
            <a:ext cx="2075447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Step2</a:t>
            </a: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　</a:t>
            </a:r>
            <a:endParaRPr lang="en-US" altLang="ja-JP" sz="60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187A60-4849-441F-A99F-2D03FD6A2A2C}"/>
              </a:ext>
            </a:extLst>
          </p:cNvPr>
          <p:cNvSpPr txBox="1"/>
          <p:nvPr/>
        </p:nvSpPr>
        <p:spPr>
          <a:xfrm>
            <a:off x="3459581" y="5528100"/>
            <a:ext cx="737836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ゲームコアを基に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r>
              <a:rPr lang="ja-JP" altLang="en-US" sz="3600" b="1" dirty="0">
                <a:solidFill>
                  <a:srgbClr val="0070C0"/>
                </a:solidFill>
              </a:rPr>
              <a:t>ゲームを構成する要素を考える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B23C428-2B5C-4C52-AC92-0EC56AD2DD13}"/>
              </a:ext>
            </a:extLst>
          </p:cNvPr>
          <p:cNvSpPr/>
          <p:nvPr/>
        </p:nvSpPr>
        <p:spPr>
          <a:xfrm>
            <a:off x="176461" y="1353215"/>
            <a:ext cx="4178971" cy="7606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F0FCF8-F2A2-4EED-B76F-BE7326E04434}"/>
              </a:ext>
            </a:extLst>
          </p:cNvPr>
          <p:cNvSpPr txBox="1"/>
          <p:nvPr/>
        </p:nvSpPr>
        <p:spPr>
          <a:xfrm>
            <a:off x="441156" y="1471919"/>
            <a:ext cx="3649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フラッシュアイデア</a:t>
            </a:r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9F6C9D47-B8AA-428A-B0FC-5757B9698D3D}"/>
              </a:ext>
            </a:extLst>
          </p:cNvPr>
          <p:cNvSpPr/>
          <p:nvPr/>
        </p:nvSpPr>
        <p:spPr>
          <a:xfrm>
            <a:off x="68677" y="5209441"/>
            <a:ext cx="1315455" cy="824980"/>
          </a:xfrm>
          <a:prstGeom prst="wedgeEllipseCallout">
            <a:avLst>
              <a:gd name="adj1" fmla="val 75203"/>
              <a:gd name="adj2" fmla="val 274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波線 20">
            <a:extLst>
              <a:ext uri="{FF2B5EF4-FFF2-40B4-BE49-F238E27FC236}">
                <a16:creationId xmlns:a16="http://schemas.microsoft.com/office/drawing/2014/main" id="{73D7BF2B-1CDA-492C-8D94-1E859630D3F7}"/>
              </a:ext>
            </a:extLst>
          </p:cNvPr>
          <p:cNvSpPr/>
          <p:nvPr/>
        </p:nvSpPr>
        <p:spPr>
          <a:xfrm>
            <a:off x="794084" y="4454466"/>
            <a:ext cx="794084" cy="684970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A6030A-5728-4746-9D08-D5B01034E012}"/>
              </a:ext>
            </a:extLst>
          </p:cNvPr>
          <p:cNvSpPr txBox="1"/>
          <p:nvPr/>
        </p:nvSpPr>
        <p:spPr>
          <a:xfrm>
            <a:off x="695575" y="4548938"/>
            <a:ext cx="99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OK</a:t>
            </a:r>
            <a:endParaRPr lang="ja-JP" altLang="en-US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67BB0E-306F-4D07-955E-3254414BAC2B}"/>
              </a:ext>
            </a:extLst>
          </p:cNvPr>
          <p:cNvSpPr txBox="1"/>
          <p:nvPr/>
        </p:nvSpPr>
        <p:spPr>
          <a:xfrm>
            <a:off x="68678" y="5404466"/>
            <a:ext cx="131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</a:rPr>
              <a:t>NEXT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2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Step2</a:t>
            </a:r>
            <a:r>
              <a:rPr lang="ja-JP" altLang="en-US" sz="4800" b="1" dirty="0">
                <a:solidFill>
                  <a:srgbClr val="00B0F0"/>
                </a:solidFill>
              </a:rPr>
              <a:t> コアを基に構成要素を考える</a:t>
            </a:r>
            <a:endParaRPr lang="en-US" altLang="ja-JP" sz="3600" dirty="0"/>
          </a:p>
        </p:txBody>
      </p:sp>
      <p:pic>
        <p:nvPicPr>
          <p:cNvPr id="6" name="図 5" descr="木 が含まれている画像&#10;&#10;自動的に生成された説明">
            <a:extLst>
              <a:ext uri="{FF2B5EF4-FFF2-40B4-BE49-F238E27FC236}">
                <a16:creationId xmlns:a16="http://schemas.microsoft.com/office/drawing/2014/main" id="{5C6DCC0B-56D2-4E7A-9EF4-5C86B33F6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2" b="94286" l="9833" r="89981">
                        <a14:foregroundMark x1="33766" y1="90476" x2="51206" y2="94286"/>
                        <a14:foregroundMark x1="51206" y1="94286" x2="68089" y2="91156"/>
                        <a14:foregroundMark x1="30983" y1="50748" x2="34694" y2="52653"/>
                        <a14:backgroundMark x1="38776" y1="65578" x2="25603" y2="57279"/>
                        <a14:backgroundMark x1="34448" y1="49063" x2="47866" y2="36599"/>
                        <a14:backgroundMark x1="25603" y1="57279" x2="29644" y2="53525"/>
                        <a14:backgroundMark x1="47866" y1="36599" x2="76809" y2="48707"/>
                        <a14:backgroundMark x1="76809" y1="48707" x2="68646" y2="60408"/>
                        <a14:backgroundMark x1="68646" y1="60408" x2="83117" y2="68571"/>
                        <a14:backgroundMark x1="83117" y1="68571" x2="94991" y2="59320"/>
                        <a14:backgroundMark x1="94991" y1="59320" x2="87199" y2="13197"/>
                        <a14:backgroundMark x1="87199" y1="13197" x2="78293" y2="2041"/>
                        <a14:backgroundMark x1="78293" y1="2041" x2="26531" y2="3129"/>
                        <a14:backgroundMark x1="26531" y1="3129" x2="9647" y2="16599"/>
                        <a14:backgroundMark x1="9647" y1="16599" x2="1855" y2="29388"/>
                        <a14:backgroundMark x1="1855" y1="29388" x2="2041" y2="67347"/>
                        <a14:backgroundMark x1="2041" y1="67347" x2="18182" y2="70884"/>
                        <a14:backgroundMark x1="18182" y1="70884" x2="35436" y2="68027"/>
                        <a14:backgroundMark x1="35436" y1="68027" x2="38776" y2="65986"/>
                        <a14:backgroundMark x1="54917" y1="28980" x2="56215" y2="28980"/>
                        <a14:backgroundMark x1="76809" y1="37959" x2="59740" y2="11973"/>
                        <a14:backgroundMark x1="59740" y1="11973" x2="56215" y2="8571"/>
                        <a14:backgroundMark x1="45826" y1="18639" x2="21707" y2="46259"/>
                        <a14:backgroundMark x1="21707" y1="46259" x2="21707" y2="46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83" y="2808826"/>
            <a:ext cx="2907632" cy="396495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1D8993-4A06-472D-AF7E-54D53BE87FFE}"/>
              </a:ext>
            </a:extLst>
          </p:cNvPr>
          <p:cNvSpPr txBox="1"/>
          <p:nvPr/>
        </p:nvSpPr>
        <p:spPr>
          <a:xfrm>
            <a:off x="5722051" y="4704348"/>
            <a:ext cx="615553" cy="1974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ゲームコア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9F570A3D-FB24-442C-8BD1-827C70E71427}"/>
              </a:ext>
            </a:extLst>
          </p:cNvPr>
          <p:cNvSpPr/>
          <p:nvPr/>
        </p:nvSpPr>
        <p:spPr>
          <a:xfrm>
            <a:off x="6792085" y="5481988"/>
            <a:ext cx="2296911" cy="1193860"/>
          </a:xfrm>
          <a:prstGeom prst="cloudCallout">
            <a:avLst>
              <a:gd name="adj1" fmla="val -54166"/>
              <a:gd name="adj2" fmla="val -480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思考の吹き出し: 雲形 8">
            <a:extLst>
              <a:ext uri="{FF2B5EF4-FFF2-40B4-BE49-F238E27FC236}">
                <a16:creationId xmlns:a16="http://schemas.microsoft.com/office/drawing/2014/main" id="{5B339E72-D85F-479C-B046-457FA1410DB7}"/>
              </a:ext>
            </a:extLst>
          </p:cNvPr>
          <p:cNvSpPr/>
          <p:nvPr/>
        </p:nvSpPr>
        <p:spPr>
          <a:xfrm>
            <a:off x="9437768" y="5769721"/>
            <a:ext cx="1804737" cy="721894"/>
          </a:xfrm>
          <a:prstGeom prst="cloudCallout">
            <a:avLst>
              <a:gd name="adj1" fmla="val -54166"/>
              <a:gd name="adj2" fmla="val -480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思考の吹き出し: 雲形 9">
            <a:extLst>
              <a:ext uri="{FF2B5EF4-FFF2-40B4-BE49-F238E27FC236}">
                <a16:creationId xmlns:a16="http://schemas.microsoft.com/office/drawing/2014/main" id="{8BA0B6CE-E99A-4B65-9AD5-80762D0C97C4}"/>
              </a:ext>
            </a:extLst>
          </p:cNvPr>
          <p:cNvSpPr/>
          <p:nvPr/>
        </p:nvSpPr>
        <p:spPr>
          <a:xfrm>
            <a:off x="7031184" y="4495668"/>
            <a:ext cx="1819525" cy="914273"/>
          </a:xfrm>
          <a:prstGeom prst="cloudCallout">
            <a:avLst>
              <a:gd name="adj1" fmla="val -61281"/>
              <a:gd name="adj2" fmla="val 1494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思考の吹き出し: 雲形 10">
            <a:extLst>
              <a:ext uri="{FF2B5EF4-FFF2-40B4-BE49-F238E27FC236}">
                <a16:creationId xmlns:a16="http://schemas.microsoft.com/office/drawing/2014/main" id="{DB06E86F-008C-43AD-B0DE-B96D7A065C2C}"/>
              </a:ext>
            </a:extLst>
          </p:cNvPr>
          <p:cNvSpPr/>
          <p:nvPr/>
        </p:nvSpPr>
        <p:spPr>
          <a:xfrm>
            <a:off x="6463412" y="3503241"/>
            <a:ext cx="2148775" cy="981940"/>
          </a:xfrm>
          <a:prstGeom prst="cloudCallout">
            <a:avLst>
              <a:gd name="adj1" fmla="val -50206"/>
              <a:gd name="adj2" fmla="val 6395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926A958E-8C17-4777-A8DC-26AEDA804F19}"/>
              </a:ext>
            </a:extLst>
          </p:cNvPr>
          <p:cNvSpPr/>
          <p:nvPr/>
        </p:nvSpPr>
        <p:spPr>
          <a:xfrm>
            <a:off x="8510335" y="3067370"/>
            <a:ext cx="1662364" cy="830998"/>
          </a:xfrm>
          <a:prstGeom prst="cloudCallout">
            <a:avLst>
              <a:gd name="adj1" fmla="val -37178"/>
              <a:gd name="adj2" fmla="val 5961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0E1C0674-9447-4C4A-B193-C40B67A28ED3}"/>
              </a:ext>
            </a:extLst>
          </p:cNvPr>
          <p:cNvSpPr/>
          <p:nvPr/>
        </p:nvSpPr>
        <p:spPr>
          <a:xfrm>
            <a:off x="10340137" y="2862696"/>
            <a:ext cx="1662364" cy="826190"/>
          </a:xfrm>
          <a:prstGeom prst="cloudCallout">
            <a:avLst>
              <a:gd name="adj1" fmla="val -13294"/>
              <a:gd name="adj2" fmla="val 6047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思考の吹き出し: 雲形 13">
            <a:extLst>
              <a:ext uri="{FF2B5EF4-FFF2-40B4-BE49-F238E27FC236}">
                <a16:creationId xmlns:a16="http://schemas.microsoft.com/office/drawing/2014/main" id="{EF24A8C2-D96A-4EF0-BEED-41C8D7C97EF2}"/>
              </a:ext>
            </a:extLst>
          </p:cNvPr>
          <p:cNvSpPr/>
          <p:nvPr/>
        </p:nvSpPr>
        <p:spPr>
          <a:xfrm>
            <a:off x="8919408" y="2285999"/>
            <a:ext cx="2462465" cy="663379"/>
          </a:xfrm>
          <a:prstGeom prst="cloudCallout">
            <a:avLst>
              <a:gd name="adj1" fmla="val -50206"/>
              <a:gd name="adj2" fmla="val 6395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思考の吹き出し: 雲形 14">
            <a:extLst>
              <a:ext uri="{FF2B5EF4-FFF2-40B4-BE49-F238E27FC236}">
                <a16:creationId xmlns:a16="http://schemas.microsoft.com/office/drawing/2014/main" id="{FE650660-9408-43EE-8704-97EB3B0DDE6F}"/>
              </a:ext>
            </a:extLst>
          </p:cNvPr>
          <p:cNvSpPr/>
          <p:nvPr/>
        </p:nvSpPr>
        <p:spPr>
          <a:xfrm>
            <a:off x="6113546" y="2426278"/>
            <a:ext cx="2722143" cy="981940"/>
          </a:xfrm>
          <a:prstGeom prst="cloudCallout">
            <a:avLst>
              <a:gd name="adj1" fmla="val -34736"/>
              <a:gd name="adj2" fmla="val 6395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F2F18540-D0E9-43C2-8A1B-0B7EBAB64EE3}"/>
              </a:ext>
            </a:extLst>
          </p:cNvPr>
          <p:cNvSpPr/>
          <p:nvPr/>
        </p:nvSpPr>
        <p:spPr>
          <a:xfrm>
            <a:off x="4930970" y="3415491"/>
            <a:ext cx="1527229" cy="757306"/>
          </a:xfrm>
          <a:prstGeom prst="cloudCallout">
            <a:avLst>
              <a:gd name="adj1" fmla="val 4800"/>
              <a:gd name="adj2" fmla="val 711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思考の吹き出し: 雲形 16">
            <a:extLst>
              <a:ext uri="{FF2B5EF4-FFF2-40B4-BE49-F238E27FC236}">
                <a16:creationId xmlns:a16="http://schemas.microsoft.com/office/drawing/2014/main" id="{A6E2D2D3-23D8-41A9-86B8-FCD8B07E1153}"/>
              </a:ext>
            </a:extLst>
          </p:cNvPr>
          <p:cNvSpPr/>
          <p:nvPr/>
        </p:nvSpPr>
        <p:spPr>
          <a:xfrm>
            <a:off x="3131803" y="3898369"/>
            <a:ext cx="1993450" cy="1153252"/>
          </a:xfrm>
          <a:prstGeom prst="cloudCallout">
            <a:avLst>
              <a:gd name="adj1" fmla="val 57799"/>
              <a:gd name="adj2" fmla="val 4056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33AAB70A-4FB3-4575-9079-02A231085C52}"/>
              </a:ext>
            </a:extLst>
          </p:cNvPr>
          <p:cNvSpPr/>
          <p:nvPr/>
        </p:nvSpPr>
        <p:spPr>
          <a:xfrm>
            <a:off x="2856748" y="5938960"/>
            <a:ext cx="1795485" cy="769747"/>
          </a:xfrm>
          <a:prstGeom prst="cloudCallout">
            <a:avLst>
              <a:gd name="adj1" fmla="val 55635"/>
              <a:gd name="adj2" fmla="val -3758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04317780-6266-4F20-8783-CA7DEBB00A64}"/>
              </a:ext>
            </a:extLst>
          </p:cNvPr>
          <p:cNvSpPr/>
          <p:nvPr/>
        </p:nvSpPr>
        <p:spPr>
          <a:xfrm>
            <a:off x="308906" y="5759261"/>
            <a:ext cx="1990087" cy="830997"/>
          </a:xfrm>
          <a:prstGeom prst="cloudCallout">
            <a:avLst>
              <a:gd name="adj1" fmla="val 55635"/>
              <a:gd name="adj2" fmla="val -3758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1A57A838-0528-4562-82B4-731BA05A59AA}"/>
              </a:ext>
            </a:extLst>
          </p:cNvPr>
          <p:cNvSpPr/>
          <p:nvPr/>
        </p:nvSpPr>
        <p:spPr>
          <a:xfrm>
            <a:off x="1793644" y="4647423"/>
            <a:ext cx="1462588" cy="1024339"/>
          </a:xfrm>
          <a:prstGeom prst="cloudCallout">
            <a:avLst>
              <a:gd name="adj1" fmla="val 54916"/>
              <a:gd name="adj2" fmla="val 35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思考の吹き出し: 雲形 20">
            <a:extLst>
              <a:ext uri="{FF2B5EF4-FFF2-40B4-BE49-F238E27FC236}">
                <a16:creationId xmlns:a16="http://schemas.microsoft.com/office/drawing/2014/main" id="{AC693C9B-3998-4AD5-89F8-933AA439C151}"/>
              </a:ext>
            </a:extLst>
          </p:cNvPr>
          <p:cNvSpPr/>
          <p:nvPr/>
        </p:nvSpPr>
        <p:spPr>
          <a:xfrm>
            <a:off x="133826" y="4436479"/>
            <a:ext cx="1674002" cy="1059131"/>
          </a:xfrm>
          <a:prstGeom prst="cloudCallout">
            <a:avLst>
              <a:gd name="adj1" fmla="val 59947"/>
              <a:gd name="adj2" fmla="val -4625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思考の吹き出し: 雲形 21">
            <a:extLst>
              <a:ext uri="{FF2B5EF4-FFF2-40B4-BE49-F238E27FC236}">
                <a16:creationId xmlns:a16="http://schemas.microsoft.com/office/drawing/2014/main" id="{F641291D-DE11-4AB7-B561-4784CD504ECF}"/>
              </a:ext>
            </a:extLst>
          </p:cNvPr>
          <p:cNvSpPr/>
          <p:nvPr/>
        </p:nvSpPr>
        <p:spPr>
          <a:xfrm>
            <a:off x="576596" y="3591316"/>
            <a:ext cx="2462465" cy="663379"/>
          </a:xfrm>
          <a:prstGeom prst="cloudCallout">
            <a:avLst>
              <a:gd name="adj1" fmla="val 53866"/>
              <a:gd name="adj2" fmla="val 548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思考の吹き出し: 雲形 22">
            <a:extLst>
              <a:ext uri="{FF2B5EF4-FFF2-40B4-BE49-F238E27FC236}">
                <a16:creationId xmlns:a16="http://schemas.microsoft.com/office/drawing/2014/main" id="{77245CCC-FF37-4210-86CD-38A7899B9F5D}"/>
              </a:ext>
            </a:extLst>
          </p:cNvPr>
          <p:cNvSpPr/>
          <p:nvPr/>
        </p:nvSpPr>
        <p:spPr>
          <a:xfrm>
            <a:off x="3538639" y="3055278"/>
            <a:ext cx="1247072" cy="671968"/>
          </a:xfrm>
          <a:prstGeom prst="cloudCallout">
            <a:avLst>
              <a:gd name="adj1" fmla="val 22842"/>
              <a:gd name="adj2" fmla="val 5820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思考の吹き出し: 雲形 23">
            <a:extLst>
              <a:ext uri="{FF2B5EF4-FFF2-40B4-BE49-F238E27FC236}">
                <a16:creationId xmlns:a16="http://schemas.microsoft.com/office/drawing/2014/main" id="{AFA103D9-2673-4E63-8B21-71B047316316}"/>
              </a:ext>
            </a:extLst>
          </p:cNvPr>
          <p:cNvSpPr/>
          <p:nvPr/>
        </p:nvSpPr>
        <p:spPr>
          <a:xfrm>
            <a:off x="91965" y="2583549"/>
            <a:ext cx="1711998" cy="981940"/>
          </a:xfrm>
          <a:prstGeom prst="cloudCallout">
            <a:avLst>
              <a:gd name="adj1" fmla="val 52726"/>
              <a:gd name="adj2" fmla="val 3455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思考の吹き出し: 雲形 24">
            <a:extLst>
              <a:ext uri="{FF2B5EF4-FFF2-40B4-BE49-F238E27FC236}">
                <a16:creationId xmlns:a16="http://schemas.microsoft.com/office/drawing/2014/main" id="{D9B27704-AC92-42EE-8544-63D45B16CBDE}"/>
              </a:ext>
            </a:extLst>
          </p:cNvPr>
          <p:cNvSpPr/>
          <p:nvPr/>
        </p:nvSpPr>
        <p:spPr>
          <a:xfrm>
            <a:off x="1121502" y="1519798"/>
            <a:ext cx="1662364" cy="830998"/>
          </a:xfrm>
          <a:prstGeom prst="cloudCallout">
            <a:avLst>
              <a:gd name="adj1" fmla="val 28684"/>
              <a:gd name="adj2" fmla="val 654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思考の吹き出し: 雲形 25">
            <a:extLst>
              <a:ext uri="{FF2B5EF4-FFF2-40B4-BE49-F238E27FC236}">
                <a16:creationId xmlns:a16="http://schemas.microsoft.com/office/drawing/2014/main" id="{5B7A12D4-02DF-4EAC-9F68-E92F17188543}"/>
              </a:ext>
            </a:extLst>
          </p:cNvPr>
          <p:cNvSpPr/>
          <p:nvPr/>
        </p:nvSpPr>
        <p:spPr>
          <a:xfrm>
            <a:off x="4403557" y="2462968"/>
            <a:ext cx="1832538" cy="566429"/>
          </a:xfrm>
          <a:prstGeom prst="cloudCallout">
            <a:avLst>
              <a:gd name="adj1" fmla="val 18179"/>
              <a:gd name="adj2" fmla="val 95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思考の吹き出し: 雲形 26">
            <a:extLst>
              <a:ext uri="{FF2B5EF4-FFF2-40B4-BE49-F238E27FC236}">
                <a16:creationId xmlns:a16="http://schemas.microsoft.com/office/drawing/2014/main" id="{CA6ABED0-6617-4CA6-B7B3-2ADB4C61BED4}"/>
              </a:ext>
            </a:extLst>
          </p:cNvPr>
          <p:cNvSpPr/>
          <p:nvPr/>
        </p:nvSpPr>
        <p:spPr>
          <a:xfrm>
            <a:off x="2902444" y="1565367"/>
            <a:ext cx="1501113" cy="889616"/>
          </a:xfrm>
          <a:prstGeom prst="cloudCallout">
            <a:avLst>
              <a:gd name="adj1" fmla="val 28684"/>
              <a:gd name="adj2" fmla="val 6540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思考の吹き出し: 雲形 27">
            <a:extLst>
              <a:ext uri="{FF2B5EF4-FFF2-40B4-BE49-F238E27FC236}">
                <a16:creationId xmlns:a16="http://schemas.microsoft.com/office/drawing/2014/main" id="{1D07AAF9-6D54-4620-BB01-EF96AE6E5BE4}"/>
              </a:ext>
            </a:extLst>
          </p:cNvPr>
          <p:cNvSpPr/>
          <p:nvPr/>
        </p:nvSpPr>
        <p:spPr>
          <a:xfrm>
            <a:off x="4549324" y="1287059"/>
            <a:ext cx="2092108" cy="889616"/>
          </a:xfrm>
          <a:prstGeom prst="cloudCallout">
            <a:avLst>
              <a:gd name="adj1" fmla="val 7845"/>
              <a:gd name="adj2" fmla="val 7081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思考の吹き出し: 雲形 29">
            <a:extLst>
              <a:ext uri="{FF2B5EF4-FFF2-40B4-BE49-F238E27FC236}">
                <a16:creationId xmlns:a16="http://schemas.microsoft.com/office/drawing/2014/main" id="{5E3FF5C3-BD76-468F-B7A6-6369FB6729FB}"/>
              </a:ext>
            </a:extLst>
          </p:cNvPr>
          <p:cNvSpPr/>
          <p:nvPr/>
        </p:nvSpPr>
        <p:spPr>
          <a:xfrm>
            <a:off x="6726402" y="1484618"/>
            <a:ext cx="1662364" cy="720633"/>
          </a:xfrm>
          <a:prstGeom prst="cloudCallout">
            <a:avLst>
              <a:gd name="adj1" fmla="val -13294"/>
              <a:gd name="adj2" fmla="val 6047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思考の吹き出し: 雲形 30">
            <a:extLst>
              <a:ext uri="{FF2B5EF4-FFF2-40B4-BE49-F238E27FC236}">
                <a16:creationId xmlns:a16="http://schemas.microsoft.com/office/drawing/2014/main" id="{9295BFFF-0280-4EAA-8652-85D486A79C93}"/>
              </a:ext>
            </a:extLst>
          </p:cNvPr>
          <p:cNvSpPr/>
          <p:nvPr/>
        </p:nvSpPr>
        <p:spPr>
          <a:xfrm>
            <a:off x="8677773" y="1315241"/>
            <a:ext cx="1861890" cy="889615"/>
          </a:xfrm>
          <a:prstGeom prst="cloudCallout">
            <a:avLst>
              <a:gd name="adj1" fmla="val -49481"/>
              <a:gd name="adj2" fmla="val 6994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BC2ECD-46EF-47C0-9260-CC0DB78E735B}"/>
              </a:ext>
            </a:extLst>
          </p:cNvPr>
          <p:cNvSpPr txBox="1"/>
          <p:nvPr/>
        </p:nvSpPr>
        <p:spPr>
          <a:xfrm>
            <a:off x="8745954" y="1457254"/>
            <a:ext cx="16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攻略の</a:t>
            </a:r>
            <a:endParaRPr lang="en-US" altLang="ja-JP" b="1" dirty="0"/>
          </a:p>
          <a:p>
            <a:pPr algn="ctr"/>
            <a:r>
              <a:rPr lang="ja-JP" altLang="en-US" b="1" dirty="0"/>
              <a:t>幅はある</a:t>
            </a:r>
            <a:r>
              <a:rPr lang="en-US" altLang="ja-JP" b="1" dirty="0"/>
              <a:t>?</a:t>
            </a:r>
            <a:endParaRPr kumimoji="1" lang="ja-JP" altLang="en-US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F18B5C-EA6C-40E9-8C90-7349D3704240}"/>
              </a:ext>
            </a:extLst>
          </p:cNvPr>
          <p:cNvSpPr txBox="1"/>
          <p:nvPr/>
        </p:nvSpPr>
        <p:spPr>
          <a:xfrm>
            <a:off x="6666244" y="1530344"/>
            <a:ext cx="16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クリア</a:t>
            </a:r>
            <a:endParaRPr lang="en-US" altLang="ja-JP" b="1" dirty="0"/>
          </a:p>
          <a:p>
            <a:pPr algn="ctr"/>
            <a:r>
              <a:rPr lang="ja-JP" altLang="en-US" b="1" dirty="0"/>
              <a:t>条件は</a:t>
            </a:r>
            <a:r>
              <a:rPr lang="en-US" altLang="ja-JP" b="1" dirty="0"/>
              <a:t>?</a:t>
            </a:r>
            <a:endParaRPr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FBCFAEC-13DA-4DD7-A9FF-BF6E1CC5E6C4}"/>
              </a:ext>
            </a:extLst>
          </p:cNvPr>
          <p:cNvSpPr txBox="1"/>
          <p:nvPr/>
        </p:nvSpPr>
        <p:spPr>
          <a:xfrm>
            <a:off x="4733797" y="1385932"/>
            <a:ext cx="16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どうやって</a:t>
            </a:r>
            <a:endParaRPr lang="en-US" altLang="ja-JP" b="1" dirty="0"/>
          </a:p>
          <a:p>
            <a:pPr algn="ctr"/>
            <a:r>
              <a:rPr lang="ja-JP" altLang="en-US" b="1" dirty="0"/>
              <a:t>倒す</a:t>
            </a:r>
            <a:r>
              <a:rPr lang="en-US" altLang="ja-JP" b="1" dirty="0"/>
              <a:t>?</a:t>
            </a:r>
            <a:endParaRPr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3242D12-411C-4428-B95B-699F0CD759C7}"/>
              </a:ext>
            </a:extLst>
          </p:cNvPr>
          <p:cNvSpPr txBox="1"/>
          <p:nvPr/>
        </p:nvSpPr>
        <p:spPr>
          <a:xfrm>
            <a:off x="8983610" y="2465789"/>
            <a:ext cx="2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対応ハードは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C4BEFC9-17AB-46E2-B1FB-D14B8D515B31}"/>
              </a:ext>
            </a:extLst>
          </p:cNvPr>
          <p:cNvSpPr txBox="1"/>
          <p:nvPr/>
        </p:nvSpPr>
        <p:spPr>
          <a:xfrm>
            <a:off x="2856749" y="1710100"/>
            <a:ext cx="16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プレイ</a:t>
            </a:r>
            <a:endParaRPr lang="en-US" altLang="ja-JP" b="1" dirty="0"/>
          </a:p>
          <a:p>
            <a:pPr algn="ctr"/>
            <a:r>
              <a:rPr lang="ja-JP" altLang="en-US" b="1" dirty="0"/>
              <a:t>時間は</a:t>
            </a:r>
            <a:r>
              <a:rPr lang="en-US" altLang="ja-JP" b="1" dirty="0"/>
              <a:t>?</a:t>
            </a:r>
            <a:endParaRPr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C72FB8-1821-466B-B67F-A75407CFD55C}"/>
              </a:ext>
            </a:extLst>
          </p:cNvPr>
          <p:cNvSpPr txBox="1"/>
          <p:nvPr/>
        </p:nvSpPr>
        <p:spPr>
          <a:xfrm>
            <a:off x="6384016" y="2620969"/>
            <a:ext cx="222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ゲームオーバー</a:t>
            </a:r>
            <a:endParaRPr lang="en-US" altLang="ja-JP" b="1" dirty="0"/>
          </a:p>
          <a:p>
            <a:pPr algn="ctr"/>
            <a:r>
              <a:rPr lang="ja-JP" altLang="en-US" b="1" dirty="0"/>
              <a:t>条件は</a:t>
            </a:r>
            <a:r>
              <a:rPr lang="en-US" altLang="ja-JP" b="1" dirty="0"/>
              <a:t>?</a:t>
            </a:r>
            <a:endParaRPr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7BC9B-9DE8-4545-B376-5E0D5D9C5660}"/>
              </a:ext>
            </a:extLst>
          </p:cNvPr>
          <p:cNvSpPr txBox="1"/>
          <p:nvPr/>
        </p:nvSpPr>
        <p:spPr>
          <a:xfrm>
            <a:off x="10113241" y="3098132"/>
            <a:ext cx="2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操作方法は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423FED-E2A2-4AD9-B159-372BBF4D21CE}"/>
              </a:ext>
            </a:extLst>
          </p:cNvPr>
          <p:cNvSpPr txBox="1"/>
          <p:nvPr/>
        </p:nvSpPr>
        <p:spPr>
          <a:xfrm>
            <a:off x="1025853" y="1654846"/>
            <a:ext cx="16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どんな</a:t>
            </a:r>
            <a:endParaRPr lang="en-US" altLang="ja-JP" b="1" dirty="0"/>
          </a:p>
          <a:p>
            <a:pPr algn="ctr"/>
            <a:r>
              <a:rPr lang="ja-JP" altLang="en-US" b="1" dirty="0"/>
              <a:t>種類が</a:t>
            </a:r>
            <a:r>
              <a:rPr lang="en-US" altLang="ja-JP" b="1" dirty="0"/>
              <a:t>?</a:t>
            </a:r>
            <a:endParaRPr lang="ja-JP" altLang="en-US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57E13F-C179-4DE8-B48C-8BC7A5C64C6F}"/>
              </a:ext>
            </a:extLst>
          </p:cNvPr>
          <p:cNvSpPr txBox="1"/>
          <p:nvPr/>
        </p:nvSpPr>
        <p:spPr>
          <a:xfrm>
            <a:off x="4519113" y="2583549"/>
            <a:ext cx="16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何してくる</a:t>
            </a:r>
            <a:r>
              <a:rPr lang="en-US" altLang="ja-JP" b="1" dirty="0"/>
              <a:t>?</a:t>
            </a:r>
            <a:endParaRPr lang="ja-JP" altLang="en-US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033D9F7-5166-4AA6-B80C-B5612F708150}"/>
              </a:ext>
            </a:extLst>
          </p:cNvPr>
          <p:cNvSpPr txBox="1"/>
          <p:nvPr/>
        </p:nvSpPr>
        <p:spPr>
          <a:xfrm>
            <a:off x="3547812" y="3206596"/>
            <a:ext cx="12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数は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4" name="思考の吹き出し: 雲形 43">
            <a:extLst>
              <a:ext uri="{FF2B5EF4-FFF2-40B4-BE49-F238E27FC236}">
                <a16:creationId xmlns:a16="http://schemas.microsoft.com/office/drawing/2014/main" id="{6CD4C036-0C01-485F-B599-5C0EBB520ACC}"/>
              </a:ext>
            </a:extLst>
          </p:cNvPr>
          <p:cNvSpPr/>
          <p:nvPr/>
        </p:nvSpPr>
        <p:spPr>
          <a:xfrm>
            <a:off x="1823908" y="2570835"/>
            <a:ext cx="1832537" cy="981940"/>
          </a:xfrm>
          <a:prstGeom prst="cloudCallout">
            <a:avLst>
              <a:gd name="adj1" fmla="val 37968"/>
              <a:gd name="adj2" fmla="val 5660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BB396C-C0F0-4A8A-97EE-98A0BE4625FA}"/>
              </a:ext>
            </a:extLst>
          </p:cNvPr>
          <p:cNvSpPr txBox="1"/>
          <p:nvPr/>
        </p:nvSpPr>
        <p:spPr>
          <a:xfrm>
            <a:off x="8328608" y="3294518"/>
            <a:ext cx="19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仲間はいる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7D24D32-51E2-424F-A0ED-A41D401C3C74}"/>
              </a:ext>
            </a:extLst>
          </p:cNvPr>
          <p:cNvSpPr txBox="1"/>
          <p:nvPr/>
        </p:nvSpPr>
        <p:spPr>
          <a:xfrm>
            <a:off x="2101343" y="2748650"/>
            <a:ext cx="127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仕掛けは</a:t>
            </a:r>
            <a:endParaRPr lang="en-US" altLang="ja-JP" b="1" dirty="0"/>
          </a:p>
          <a:p>
            <a:pPr algn="ctr"/>
            <a:r>
              <a:rPr lang="ja-JP" altLang="en-US" b="1" dirty="0"/>
              <a:t>どんなの</a:t>
            </a:r>
            <a:r>
              <a:rPr lang="en-US" altLang="ja-JP" b="1" dirty="0"/>
              <a:t>?</a:t>
            </a:r>
            <a:endParaRPr lang="ja-JP" altLang="en-US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C60D5A-B623-4A82-B769-2F11F103064C}"/>
              </a:ext>
            </a:extLst>
          </p:cNvPr>
          <p:cNvSpPr txBox="1"/>
          <p:nvPr/>
        </p:nvSpPr>
        <p:spPr>
          <a:xfrm>
            <a:off x="4926795" y="3561630"/>
            <a:ext cx="16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敵は何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2EA664D-A528-4AD8-B0E0-4DBDB9D000B8}"/>
              </a:ext>
            </a:extLst>
          </p:cNvPr>
          <p:cNvSpPr txBox="1"/>
          <p:nvPr/>
        </p:nvSpPr>
        <p:spPr>
          <a:xfrm>
            <a:off x="192633" y="2748649"/>
            <a:ext cx="149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どう進んで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いく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3668A4F-034D-47A8-9A82-CDDE027D5E4F}"/>
              </a:ext>
            </a:extLst>
          </p:cNvPr>
          <p:cNvSpPr txBox="1"/>
          <p:nvPr/>
        </p:nvSpPr>
        <p:spPr>
          <a:xfrm>
            <a:off x="6424389" y="3607289"/>
            <a:ext cx="222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どんな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アクションする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思考の吹き出し: 雲形 49">
            <a:extLst>
              <a:ext uri="{FF2B5EF4-FFF2-40B4-BE49-F238E27FC236}">
                <a16:creationId xmlns:a16="http://schemas.microsoft.com/office/drawing/2014/main" id="{63C8C039-4D47-4267-A0D4-F53D2165077F}"/>
              </a:ext>
            </a:extLst>
          </p:cNvPr>
          <p:cNvSpPr/>
          <p:nvPr/>
        </p:nvSpPr>
        <p:spPr>
          <a:xfrm>
            <a:off x="10518117" y="3833934"/>
            <a:ext cx="1662364" cy="826191"/>
          </a:xfrm>
          <a:prstGeom prst="cloudCallout">
            <a:avLst>
              <a:gd name="adj1" fmla="val -63958"/>
              <a:gd name="adj2" fmla="val 1981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91A04-AE3C-436F-83DF-22F70015F373}"/>
              </a:ext>
            </a:extLst>
          </p:cNvPr>
          <p:cNvSpPr txBox="1"/>
          <p:nvPr/>
        </p:nvSpPr>
        <p:spPr>
          <a:xfrm>
            <a:off x="10501367" y="3987162"/>
            <a:ext cx="16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切り換え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ある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52" name="思考の吹き出し: 雲形 51">
            <a:extLst>
              <a:ext uri="{FF2B5EF4-FFF2-40B4-BE49-F238E27FC236}">
                <a16:creationId xmlns:a16="http://schemas.microsoft.com/office/drawing/2014/main" id="{74377120-DC13-4CCB-805B-A0AF6A7AC99B}"/>
              </a:ext>
            </a:extLst>
          </p:cNvPr>
          <p:cNvSpPr/>
          <p:nvPr/>
        </p:nvSpPr>
        <p:spPr>
          <a:xfrm>
            <a:off x="9088996" y="3876580"/>
            <a:ext cx="1265430" cy="754079"/>
          </a:xfrm>
          <a:prstGeom prst="cloudCallout">
            <a:avLst>
              <a:gd name="adj1" fmla="val -61281"/>
              <a:gd name="adj2" fmla="val 149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9B69EFA-319E-4367-B364-C0C0C1CE81BC}"/>
              </a:ext>
            </a:extLst>
          </p:cNvPr>
          <p:cNvSpPr txBox="1"/>
          <p:nvPr/>
        </p:nvSpPr>
        <p:spPr>
          <a:xfrm>
            <a:off x="8738600" y="4076484"/>
            <a:ext cx="19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目的は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0B7735B-1129-41A8-A1D2-97BBDDD72001}"/>
              </a:ext>
            </a:extLst>
          </p:cNvPr>
          <p:cNvSpPr txBox="1"/>
          <p:nvPr/>
        </p:nvSpPr>
        <p:spPr>
          <a:xfrm>
            <a:off x="3265089" y="4144971"/>
            <a:ext cx="171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ステージ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はどんなの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8BF97D9-C49B-4275-B0B0-D2A06CF266F1}"/>
              </a:ext>
            </a:extLst>
          </p:cNvPr>
          <p:cNvSpPr txBox="1"/>
          <p:nvPr/>
        </p:nvSpPr>
        <p:spPr>
          <a:xfrm>
            <a:off x="820271" y="3758457"/>
            <a:ext cx="186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収集要素は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B8B9F4-2CA2-4FD0-BEE6-4CCCC5467E19}"/>
              </a:ext>
            </a:extLst>
          </p:cNvPr>
          <p:cNvSpPr txBox="1"/>
          <p:nvPr/>
        </p:nvSpPr>
        <p:spPr>
          <a:xfrm>
            <a:off x="6994995" y="4676831"/>
            <a:ext cx="192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プレイヤー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は何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57" name="思考の吹き出し: 雲形 56">
            <a:extLst>
              <a:ext uri="{FF2B5EF4-FFF2-40B4-BE49-F238E27FC236}">
                <a16:creationId xmlns:a16="http://schemas.microsoft.com/office/drawing/2014/main" id="{212EC959-612C-4FB7-83EB-DCD844367E68}"/>
              </a:ext>
            </a:extLst>
          </p:cNvPr>
          <p:cNvSpPr/>
          <p:nvPr/>
        </p:nvSpPr>
        <p:spPr>
          <a:xfrm>
            <a:off x="9037897" y="4692543"/>
            <a:ext cx="2741019" cy="868462"/>
          </a:xfrm>
          <a:prstGeom prst="cloudCallout">
            <a:avLst>
              <a:gd name="adj1" fmla="val -66166"/>
              <a:gd name="adj2" fmla="val 1857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7C3DD3C-CD7B-4BDA-8FB0-88488B381BC9}"/>
              </a:ext>
            </a:extLst>
          </p:cNvPr>
          <p:cNvSpPr txBox="1"/>
          <p:nvPr/>
        </p:nvSpPr>
        <p:spPr>
          <a:xfrm>
            <a:off x="9279341" y="4837353"/>
            <a:ext cx="222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武器は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パワーアップは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18B9527-3EA6-4284-A64F-8677AB039D66}"/>
              </a:ext>
            </a:extLst>
          </p:cNvPr>
          <p:cNvSpPr txBox="1"/>
          <p:nvPr/>
        </p:nvSpPr>
        <p:spPr>
          <a:xfrm>
            <a:off x="1590486" y="4858615"/>
            <a:ext cx="18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プレイ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人数は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0FAD07-8E08-449A-B7BD-177423ED84AB}"/>
              </a:ext>
            </a:extLst>
          </p:cNvPr>
          <p:cNvSpPr txBox="1"/>
          <p:nvPr/>
        </p:nvSpPr>
        <p:spPr>
          <a:xfrm>
            <a:off x="16295" y="4642850"/>
            <a:ext cx="18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マルチ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プレイは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1" name="思考の吹き出し: 雲形 60">
            <a:extLst>
              <a:ext uri="{FF2B5EF4-FFF2-40B4-BE49-F238E27FC236}">
                <a16:creationId xmlns:a16="http://schemas.microsoft.com/office/drawing/2014/main" id="{0A60C8B1-8BBA-4C01-BCA7-7151907F910B}"/>
              </a:ext>
            </a:extLst>
          </p:cNvPr>
          <p:cNvSpPr/>
          <p:nvPr/>
        </p:nvSpPr>
        <p:spPr>
          <a:xfrm>
            <a:off x="3469263" y="5120072"/>
            <a:ext cx="1974612" cy="769747"/>
          </a:xfrm>
          <a:prstGeom prst="cloudCallout">
            <a:avLst>
              <a:gd name="adj1" fmla="val 55635"/>
              <a:gd name="adj2" fmla="val -3758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D92BA38-3162-40E3-B1BC-204057267CCE}"/>
              </a:ext>
            </a:extLst>
          </p:cNvPr>
          <p:cNvSpPr txBox="1"/>
          <p:nvPr/>
        </p:nvSpPr>
        <p:spPr>
          <a:xfrm>
            <a:off x="3787669" y="5322994"/>
            <a:ext cx="12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2D? 3D?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71B581D-426E-4CA0-B844-7EE6A3093ADD}"/>
              </a:ext>
            </a:extLst>
          </p:cNvPr>
          <p:cNvSpPr txBox="1"/>
          <p:nvPr/>
        </p:nvSpPr>
        <p:spPr>
          <a:xfrm>
            <a:off x="6958477" y="5737657"/>
            <a:ext cx="192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どう戦う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そもそも戦う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0D34D0E-D92B-4E9D-84C7-053DA2BEAE11}"/>
              </a:ext>
            </a:extLst>
          </p:cNvPr>
          <p:cNvSpPr txBox="1"/>
          <p:nvPr/>
        </p:nvSpPr>
        <p:spPr>
          <a:xfrm>
            <a:off x="3039061" y="6130668"/>
            <a:ext cx="12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視点は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3DAC5EE-A27E-4827-8AAD-D8E23BFCDCEF}"/>
              </a:ext>
            </a:extLst>
          </p:cNvPr>
          <p:cNvSpPr txBox="1"/>
          <p:nvPr/>
        </p:nvSpPr>
        <p:spPr>
          <a:xfrm>
            <a:off x="436197" y="5990093"/>
            <a:ext cx="175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対戦はある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C8CE96B-7240-428D-B0E7-CF3E06E331E2}"/>
              </a:ext>
            </a:extLst>
          </p:cNvPr>
          <p:cNvSpPr txBox="1"/>
          <p:nvPr/>
        </p:nvSpPr>
        <p:spPr>
          <a:xfrm>
            <a:off x="9291602" y="5954501"/>
            <a:ext cx="19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操作は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7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Step2 </a:t>
            </a:r>
            <a:r>
              <a:rPr lang="ja-JP" altLang="en-US" sz="4800" b="1" dirty="0">
                <a:solidFill>
                  <a:srgbClr val="00B0F0"/>
                </a:solidFill>
              </a:rPr>
              <a:t>コアを基に構成要素を考える</a:t>
            </a:r>
            <a:endParaRPr lang="en-US" altLang="ja-JP" sz="3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F0FCF8-F2A2-4EED-B76F-BE7326E04434}"/>
              </a:ext>
            </a:extLst>
          </p:cNvPr>
          <p:cNvSpPr txBox="1"/>
          <p:nvPr/>
        </p:nvSpPr>
        <p:spPr>
          <a:xfrm>
            <a:off x="441156" y="1302437"/>
            <a:ext cx="943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/>
              <a:t>①ゲームコアと繋がっている、関係しているか</a:t>
            </a:r>
            <a:r>
              <a:rPr lang="en-US" altLang="ja-JP" sz="3200" u="sng" dirty="0"/>
              <a:t>?</a:t>
            </a:r>
            <a:endParaRPr lang="ja-JP" altLang="en-US" sz="3200" u="sng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D025AE-D1D7-415E-85DF-0FB0C67C8728}"/>
              </a:ext>
            </a:extLst>
          </p:cNvPr>
          <p:cNvSpPr txBox="1"/>
          <p:nvPr/>
        </p:nvSpPr>
        <p:spPr>
          <a:xfrm>
            <a:off x="441155" y="1887212"/>
            <a:ext cx="651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関連していない</a:t>
            </a:r>
            <a:r>
              <a:rPr lang="ja-JP" altLang="en-US" sz="2400" dirty="0"/>
              <a:t>とどうなるか</a:t>
            </a:r>
            <a:r>
              <a:rPr lang="en-US" altLang="ja-JP" sz="2400" dirty="0"/>
              <a:t>?</a:t>
            </a:r>
            <a:endParaRPr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8228E9-C123-4D46-88DE-B7BC3D968B4F}"/>
              </a:ext>
            </a:extLst>
          </p:cNvPr>
          <p:cNvSpPr txBox="1"/>
          <p:nvPr/>
        </p:nvSpPr>
        <p:spPr>
          <a:xfrm>
            <a:off x="441156" y="2422066"/>
            <a:ext cx="270159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ゲームコア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bg1"/>
                </a:solidFill>
              </a:rPr>
              <a:t>(</a:t>
            </a:r>
            <a:r>
              <a:rPr lang="ja-JP" altLang="en-US" sz="2000" b="1" dirty="0">
                <a:solidFill>
                  <a:schemeClr val="bg1"/>
                </a:solidFill>
              </a:rPr>
              <a:t>木の幹</a:t>
            </a:r>
            <a:r>
              <a:rPr lang="en-US" altLang="ja-JP" sz="2000" b="1" dirty="0">
                <a:solidFill>
                  <a:schemeClr val="bg1"/>
                </a:solidFill>
              </a:rPr>
              <a:t>)</a:t>
            </a:r>
            <a:r>
              <a:rPr lang="ja-JP" altLang="en-US" sz="2000" b="1" dirty="0">
                <a:solidFill>
                  <a:schemeClr val="bg1"/>
                </a:solidFill>
              </a:rPr>
              <a:t>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endParaRPr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E92674-DB41-4282-9B5F-E86ACE88D110}"/>
              </a:ext>
            </a:extLst>
          </p:cNvPr>
          <p:cNvSpPr txBox="1"/>
          <p:nvPr/>
        </p:nvSpPr>
        <p:spPr>
          <a:xfrm>
            <a:off x="3142746" y="2422066"/>
            <a:ext cx="8608097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プレイヤーに、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ドライヤーで「風の温度</a:t>
            </a:r>
            <a:r>
              <a:rPr lang="en-US" altLang="ja-JP" sz="2000" b="1" dirty="0">
                <a:solidFill>
                  <a:srgbClr val="0070C0"/>
                </a:solidFill>
              </a:rPr>
              <a:t>/</a:t>
            </a:r>
            <a:r>
              <a:rPr lang="ja-JP" altLang="en-US" sz="2000" b="1" dirty="0">
                <a:solidFill>
                  <a:srgbClr val="0070C0"/>
                </a:solidFill>
              </a:rPr>
              <a:t>方向を使い分けてセットすることが面白い」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と思ってもらうゲーム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BAAAC10-1B7F-4280-85F8-0C164E210EA2}"/>
              </a:ext>
            </a:extLst>
          </p:cNvPr>
          <p:cNvSpPr txBox="1"/>
          <p:nvPr/>
        </p:nvSpPr>
        <p:spPr>
          <a:xfrm>
            <a:off x="441156" y="3460076"/>
            <a:ext cx="2701591" cy="144655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bg1"/>
                </a:solidFill>
              </a:rPr>
              <a:t>(</a:t>
            </a:r>
            <a:r>
              <a:rPr lang="ja-JP" altLang="en-US" sz="2000" b="1" dirty="0">
                <a:solidFill>
                  <a:schemeClr val="bg1"/>
                </a:solidFill>
              </a:rPr>
              <a:t>枝葉</a:t>
            </a:r>
            <a:r>
              <a:rPr lang="en-US" altLang="ja-JP" sz="2000" b="1" dirty="0">
                <a:solidFill>
                  <a:schemeClr val="bg1"/>
                </a:solidFill>
              </a:rPr>
              <a:t>)</a:t>
            </a:r>
            <a:r>
              <a:rPr lang="ja-JP" altLang="en-US" sz="2000" b="1" dirty="0">
                <a:solidFill>
                  <a:schemeClr val="bg1"/>
                </a:solidFill>
              </a:rPr>
              <a:t>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　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D02C7F6-E58E-4027-BA81-7ABDA0C593B0}"/>
              </a:ext>
            </a:extLst>
          </p:cNvPr>
          <p:cNvSpPr txBox="1"/>
          <p:nvPr/>
        </p:nvSpPr>
        <p:spPr>
          <a:xfrm>
            <a:off x="3142746" y="3460075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攻略の幅が広がる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要素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EE33FAE-2C1D-4955-B908-8D56B181CC9E}"/>
              </a:ext>
            </a:extLst>
          </p:cNvPr>
          <p:cNvSpPr txBox="1"/>
          <p:nvPr/>
        </p:nvSpPr>
        <p:spPr>
          <a:xfrm>
            <a:off x="5994986" y="3460075"/>
            <a:ext cx="290800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育成</a:t>
            </a:r>
            <a:r>
              <a:rPr lang="en-US" altLang="ja-JP" sz="2000" b="1" dirty="0">
                <a:solidFill>
                  <a:srgbClr val="0070C0"/>
                </a:solidFill>
              </a:rPr>
              <a:t>/</a:t>
            </a:r>
            <a:r>
              <a:rPr lang="ja-JP" altLang="en-US" sz="2000" b="1" dirty="0">
                <a:solidFill>
                  <a:srgbClr val="0070C0"/>
                </a:solidFill>
              </a:rPr>
              <a:t>成長要素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8E5983-2054-4B47-A69A-69C1CF6874CC}"/>
              </a:ext>
            </a:extLst>
          </p:cNvPr>
          <p:cNvSpPr txBox="1"/>
          <p:nvPr/>
        </p:nvSpPr>
        <p:spPr>
          <a:xfrm>
            <a:off x="8958764" y="3460075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育成</a:t>
            </a:r>
            <a:r>
              <a:rPr lang="en-US" altLang="ja-JP" sz="2000" b="1" dirty="0">
                <a:solidFill>
                  <a:srgbClr val="0070C0"/>
                </a:solidFill>
              </a:rPr>
              <a:t>/</a:t>
            </a:r>
            <a:r>
              <a:rPr lang="ja-JP" altLang="en-US" sz="2000" b="1" dirty="0">
                <a:solidFill>
                  <a:srgbClr val="0070C0"/>
                </a:solidFill>
              </a:rPr>
              <a:t>成長要素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71EA64-E28F-4833-8F40-D83E280CB1D0}"/>
              </a:ext>
            </a:extLst>
          </p:cNvPr>
          <p:cNvSpPr txBox="1"/>
          <p:nvPr/>
        </p:nvSpPr>
        <p:spPr>
          <a:xfrm>
            <a:off x="3142746" y="4204057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武器を切り替える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18008F-5D5D-4CEA-9657-5B612EA25DBF}"/>
              </a:ext>
            </a:extLst>
          </p:cNvPr>
          <p:cNvSpPr txBox="1"/>
          <p:nvPr/>
        </p:nvSpPr>
        <p:spPr>
          <a:xfrm>
            <a:off x="5994986" y="4204057"/>
            <a:ext cx="290800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レベルが上がると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使える技が増える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0C9C322-3A02-4C3C-BD45-82601C7FD916}"/>
              </a:ext>
            </a:extLst>
          </p:cNvPr>
          <p:cNvSpPr txBox="1"/>
          <p:nvPr/>
        </p:nvSpPr>
        <p:spPr>
          <a:xfrm>
            <a:off x="8958764" y="4204057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農園で野菜を育て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収集できる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D15FD2-A277-46B2-B12D-94AD5BC184DA}"/>
              </a:ext>
            </a:extLst>
          </p:cNvPr>
          <p:cNvSpPr txBox="1"/>
          <p:nvPr/>
        </p:nvSpPr>
        <p:spPr>
          <a:xfrm>
            <a:off x="441155" y="4973135"/>
            <a:ext cx="651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ドライヤー</a:t>
            </a:r>
            <a:r>
              <a:rPr lang="ja-JP" altLang="en-US" sz="2400" dirty="0"/>
              <a:t>はどこへいった</a:t>
            </a:r>
            <a:r>
              <a:rPr lang="en-US" altLang="ja-JP" sz="2400" dirty="0"/>
              <a:t>…</a:t>
            </a:r>
            <a:endParaRPr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91FAD5-6426-451B-A6E3-BA55BE3F437F}"/>
              </a:ext>
            </a:extLst>
          </p:cNvPr>
          <p:cNvSpPr txBox="1"/>
          <p:nvPr/>
        </p:nvSpPr>
        <p:spPr>
          <a:xfrm>
            <a:off x="441155" y="5434800"/>
            <a:ext cx="1133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このゲームは</a:t>
            </a:r>
            <a:r>
              <a:rPr lang="ja-JP" altLang="en-US" sz="2400" dirty="0">
                <a:solidFill>
                  <a:srgbClr val="FF0000"/>
                </a:solidFill>
              </a:rPr>
              <a:t>風の温度</a:t>
            </a:r>
            <a:r>
              <a:rPr lang="en-US" altLang="ja-JP" sz="2400" dirty="0">
                <a:solidFill>
                  <a:srgbClr val="FF0000"/>
                </a:solidFill>
              </a:rPr>
              <a:t>/</a:t>
            </a:r>
            <a:r>
              <a:rPr lang="ja-JP" altLang="en-US" sz="2400" dirty="0">
                <a:solidFill>
                  <a:srgbClr val="FF0000"/>
                </a:solidFill>
              </a:rPr>
              <a:t>方向を使い分ける</a:t>
            </a:r>
            <a:r>
              <a:rPr lang="en-US" altLang="ja-JP" sz="2400" dirty="0">
                <a:solidFill>
                  <a:srgbClr val="FF0000"/>
                </a:solidFill>
              </a:rPr>
              <a:t>·</a:t>
            </a:r>
            <a:r>
              <a:rPr lang="ja-JP" altLang="en-US" sz="2400" dirty="0">
                <a:solidFill>
                  <a:srgbClr val="FF0000"/>
                </a:solidFill>
              </a:rPr>
              <a:t>ヘアスタイルをセットするゲーム</a:t>
            </a:r>
            <a:r>
              <a:rPr lang="ja-JP" altLang="en-US" sz="2400" dirty="0"/>
              <a:t>ではなかったのか</a:t>
            </a:r>
            <a:r>
              <a:rPr lang="en-US" altLang="ja-JP" sz="2400" dirty="0"/>
              <a:t>……?</a:t>
            </a:r>
            <a:endParaRPr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7CBABB6-FB7C-4E16-AB73-0DA6329AC864}"/>
              </a:ext>
            </a:extLst>
          </p:cNvPr>
          <p:cNvSpPr txBox="1"/>
          <p:nvPr/>
        </p:nvSpPr>
        <p:spPr>
          <a:xfrm>
            <a:off x="1970918" y="6204486"/>
            <a:ext cx="81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FF0000"/>
                </a:solidFill>
              </a:rPr>
              <a:t>ゲームコアの面白さが実現できない</a:t>
            </a:r>
            <a:r>
              <a:rPr lang="en-US" altLang="ja-JP" sz="3200" b="1" dirty="0">
                <a:solidFill>
                  <a:srgbClr val="FF0000"/>
                </a:solidFill>
              </a:rPr>
              <a:t>!!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9316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Step2 </a:t>
            </a:r>
            <a:r>
              <a:rPr lang="ja-JP" altLang="en-US" sz="4800" b="1" dirty="0">
                <a:solidFill>
                  <a:srgbClr val="00B0F0"/>
                </a:solidFill>
              </a:rPr>
              <a:t>コアを基に構成要素を考える</a:t>
            </a:r>
            <a:endParaRPr lang="en-US" altLang="ja-JP" sz="3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F0FCF8-F2A2-4EED-B76F-BE7326E04434}"/>
              </a:ext>
            </a:extLst>
          </p:cNvPr>
          <p:cNvSpPr txBox="1"/>
          <p:nvPr/>
        </p:nvSpPr>
        <p:spPr>
          <a:xfrm>
            <a:off x="441156" y="1302437"/>
            <a:ext cx="943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/>
              <a:t>①ゲームコアと繋がっている、関係しているか</a:t>
            </a:r>
            <a:r>
              <a:rPr lang="en-US" altLang="ja-JP" sz="3200" u="sng" dirty="0"/>
              <a:t>?</a:t>
            </a:r>
            <a:endParaRPr lang="ja-JP" altLang="en-US" sz="3200" u="sng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D025AE-D1D7-415E-85DF-0FB0C67C8728}"/>
              </a:ext>
            </a:extLst>
          </p:cNvPr>
          <p:cNvSpPr txBox="1"/>
          <p:nvPr/>
        </p:nvSpPr>
        <p:spPr>
          <a:xfrm>
            <a:off x="441155" y="1887212"/>
            <a:ext cx="651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関連するものに変えると・・・</a:t>
            </a:r>
            <a:endParaRPr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8228E9-C123-4D46-88DE-B7BC3D968B4F}"/>
              </a:ext>
            </a:extLst>
          </p:cNvPr>
          <p:cNvSpPr txBox="1"/>
          <p:nvPr/>
        </p:nvSpPr>
        <p:spPr>
          <a:xfrm>
            <a:off x="441156" y="2422066"/>
            <a:ext cx="270159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ゲームコア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bg1"/>
                </a:solidFill>
              </a:rPr>
              <a:t>(</a:t>
            </a:r>
            <a:r>
              <a:rPr lang="ja-JP" altLang="en-US" sz="2000" b="1" dirty="0">
                <a:solidFill>
                  <a:schemeClr val="bg1"/>
                </a:solidFill>
              </a:rPr>
              <a:t>木の幹</a:t>
            </a:r>
            <a:r>
              <a:rPr lang="en-US" altLang="ja-JP" sz="2000" b="1" dirty="0">
                <a:solidFill>
                  <a:schemeClr val="bg1"/>
                </a:solidFill>
              </a:rPr>
              <a:t>)</a:t>
            </a:r>
            <a:r>
              <a:rPr lang="ja-JP" altLang="en-US" sz="2000" b="1" dirty="0">
                <a:solidFill>
                  <a:schemeClr val="bg1"/>
                </a:solidFill>
              </a:rPr>
              <a:t>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endParaRPr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E92674-DB41-4282-9B5F-E86ACE88D110}"/>
              </a:ext>
            </a:extLst>
          </p:cNvPr>
          <p:cNvSpPr txBox="1"/>
          <p:nvPr/>
        </p:nvSpPr>
        <p:spPr>
          <a:xfrm>
            <a:off x="3142746" y="2422066"/>
            <a:ext cx="8608097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プレイヤーに、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ドライヤーで「風の温度</a:t>
            </a:r>
            <a:r>
              <a:rPr lang="en-US" altLang="ja-JP" sz="2000" b="1" dirty="0">
                <a:solidFill>
                  <a:srgbClr val="0070C0"/>
                </a:solidFill>
              </a:rPr>
              <a:t>/</a:t>
            </a:r>
            <a:r>
              <a:rPr lang="ja-JP" altLang="en-US" sz="2000" b="1" dirty="0">
                <a:solidFill>
                  <a:srgbClr val="0070C0"/>
                </a:solidFill>
              </a:rPr>
              <a:t>方向を使い分けてセットすることが面白い」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と思ってもらうゲーム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BAAAC10-1B7F-4280-85F8-0C164E210EA2}"/>
              </a:ext>
            </a:extLst>
          </p:cNvPr>
          <p:cNvSpPr txBox="1"/>
          <p:nvPr/>
        </p:nvSpPr>
        <p:spPr>
          <a:xfrm>
            <a:off x="441156" y="3460076"/>
            <a:ext cx="2701591" cy="144655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bg1"/>
                </a:solidFill>
              </a:rPr>
              <a:t>(</a:t>
            </a:r>
            <a:r>
              <a:rPr lang="ja-JP" altLang="en-US" sz="2000" b="1" dirty="0">
                <a:solidFill>
                  <a:schemeClr val="bg1"/>
                </a:solidFill>
              </a:rPr>
              <a:t>枝葉</a:t>
            </a:r>
            <a:r>
              <a:rPr lang="en-US" altLang="ja-JP" sz="2000" b="1" dirty="0">
                <a:solidFill>
                  <a:schemeClr val="bg1"/>
                </a:solidFill>
              </a:rPr>
              <a:t>)</a:t>
            </a:r>
            <a:r>
              <a:rPr lang="ja-JP" altLang="en-US" sz="2000" b="1" dirty="0">
                <a:solidFill>
                  <a:schemeClr val="bg1"/>
                </a:solidFill>
              </a:rPr>
              <a:t>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　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D02C7F6-E58E-4027-BA81-7ABDA0C593B0}"/>
              </a:ext>
            </a:extLst>
          </p:cNvPr>
          <p:cNvSpPr txBox="1"/>
          <p:nvPr/>
        </p:nvSpPr>
        <p:spPr>
          <a:xfrm>
            <a:off x="3142746" y="3460075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攻略の幅が広がる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要素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EE33FAE-2C1D-4955-B908-8D56B181CC9E}"/>
              </a:ext>
            </a:extLst>
          </p:cNvPr>
          <p:cNvSpPr txBox="1"/>
          <p:nvPr/>
        </p:nvSpPr>
        <p:spPr>
          <a:xfrm>
            <a:off x="5994986" y="3460075"/>
            <a:ext cx="290800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育成</a:t>
            </a:r>
            <a:r>
              <a:rPr lang="en-US" altLang="ja-JP" sz="2000" b="1" dirty="0">
                <a:solidFill>
                  <a:srgbClr val="0070C0"/>
                </a:solidFill>
              </a:rPr>
              <a:t>/</a:t>
            </a:r>
            <a:r>
              <a:rPr lang="ja-JP" altLang="en-US" sz="2000" b="1" dirty="0">
                <a:solidFill>
                  <a:srgbClr val="0070C0"/>
                </a:solidFill>
              </a:rPr>
              <a:t>成長要素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8E5983-2054-4B47-A69A-69C1CF6874CC}"/>
              </a:ext>
            </a:extLst>
          </p:cNvPr>
          <p:cNvSpPr txBox="1"/>
          <p:nvPr/>
        </p:nvSpPr>
        <p:spPr>
          <a:xfrm>
            <a:off x="8958764" y="3460075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育成</a:t>
            </a:r>
            <a:r>
              <a:rPr lang="en-US" altLang="ja-JP" sz="2000" b="1" dirty="0">
                <a:solidFill>
                  <a:srgbClr val="0070C0"/>
                </a:solidFill>
              </a:rPr>
              <a:t>/</a:t>
            </a:r>
            <a:r>
              <a:rPr lang="ja-JP" altLang="en-US" sz="2000" b="1" dirty="0">
                <a:solidFill>
                  <a:srgbClr val="0070C0"/>
                </a:solidFill>
              </a:rPr>
              <a:t>成長要素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71EA64-E28F-4833-8F40-D83E280CB1D0}"/>
              </a:ext>
            </a:extLst>
          </p:cNvPr>
          <p:cNvSpPr txBox="1"/>
          <p:nvPr/>
        </p:nvSpPr>
        <p:spPr>
          <a:xfrm>
            <a:off x="3142746" y="4204057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ドライヤ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ー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を選択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風量、温度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)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18008F-5D5D-4CEA-9657-5B612EA25DBF}"/>
              </a:ext>
            </a:extLst>
          </p:cNvPr>
          <p:cNvSpPr txBox="1"/>
          <p:nvPr/>
        </p:nvSpPr>
        <p:spPr>
          <a:xfrm>
            <a:off x="5994986" y="4204057"/>
            <a:ext cx="290800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レベルが上がる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と使える</a:t>
            </a:r>
            <a:r>
              <a:rPr lang="ja-JP" altLang="en-US" sz="2000" b="1" dirty="0">
                <a:solidFill>
                  <a:srgbClr val="FF0000"/>
                </a:solidFill>
              </a:rPr>
              <a:t>テクニック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が</a:t>
            </a:r>
            <a:r>
              <a:rPr lang="ja-JP" altLang="en-US" sz="2000" b="1" dirty="0">
                <a:solidFill>
                  <a:srgbClr val="FF0000"/>
                </a:solidFill>
              </a:rPr>
              <a:t>増える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0C9C322-3A02-4C3C-BD45-82601C7FD916}"/>
              </a:ext>
            </a:extLst>
          </p:cNvPr>
          <p:cNvSpPr txBox="1"/>
          <p:nvPr/>
        </p:nvSpPr>
        <p:spPr>
          <a:xfrm>
            <a:off x="8958764" y="4204057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ドライヤ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ーの</a:t>
            </a:r>
            <a:r>
              <a:rPr lang="ja-JP" altLang="en-US" sz="2000" b="1" dirty="0">
                <a:solidFill>
                  <a:srgbClr val="FF0000"/>
                </a:solidFill>
              </a:rPr>
              <a:t>風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が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可視化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される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D15FD2-A277-46B2-B12D-94AD5BC184DA}"/>
              </a:ext>
            </a:extLst>
          </p:cNvPr>
          <p:cNvSpPr txBox="1"/>
          <p:nvPr/>
        </p:nvSpPr>
        <p:spPr>
          <a:xfrm>
            <a:off x="441155" y="4973135"/>
            <a:ext cx="1130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基本的</a:t>
            </a:r>
            <a:r>
              <a:rPr lang="ja-JP" altLang="en-US" sz="2400" b="1" dirty="0" smtClean="0"/>
              <a:t>にはゲームコアを強化させる要素を入れるように考えよう。</a:t>
            </a:r>
            <a:endParaRPr lang="en-US" altLang="ja-JP" sz="2400" b="1" dirty="0" smtClean="0"/>
          </a:p>
          <a:p>
            <a:r>
              <a:rPr lang="ja-JP" altLang="en-US" sz="2400" b="1" dirty="0"/>
              <a:t>ドライヤ</a:t>
            </a:r>
            <a:r>
              <a:rPr lang="ja-JP" altLang="en-US" sz="2400" b="1" dirty="0" smtClean="0"/>
              <a:t>ーの強化、プレイヤースキルの補助、難易度の低下要素</a:t>
            </a:r>
            <a:endParaRPr lang="ja-JP" altLang="en-US" sz="2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7CBABB6-FB7C-4E16-AB73-0DA6329AC864}"/>
              </a:ext>
            </a:extLst>
          </p:cNvPr>
          <p:cNvSpPr txBox="1"/>
          <p:nvPr/>
        </p:nvSpPr>
        <p:spPr>
          <a:xfrm>
            <a:off x="1970918" y="6204486"/>
            <a:ext cx="81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FF0000"/>
                </a:solidFill>
              </a:rPr>
              <a:t>ゲームコアの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面白さ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を補完しよう！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3056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309" y="565259"/>
            <a:ext cx="10515600" cy="757130"/>
          </a:xfr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やってみよう</a:t>
            </a:r>
            <a:r>
              <a:rPr lang="en-US" altLang="ja-JP" sz="4800" b="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(</a:t>
            </a:r>
            <a:r>
              <a:rPr lang="ja-JP" altLang="en-US" sz="4800" b="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フレームに入れてみる</a:t>
            </a:r>
            <a:r>
              <a:rPr lang="en-US" altLang="ja-JP" sz="4800" b="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4800" b="1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8228E9-C123-4D46-88DE-B7BC3D968B4F}"/>
              </a:ext>
            </a:extLst>
          </p:cNvPr>
          <p:cNvSpPr txBox="1"/>
          <p:nvPr/>
        </p:nvSpPr>
        <p:spPr>
          <a:xfrm>
            <a:off x="441156" y="2422066"/>
            <a:ext cx="270159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ゲームコア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bg1"/>
                </a:solidFill>
              </a:rPr>
              <a:t>(</a:t>
            </a:r>
            <a:r>
              <a:rPr lang="ja-JP" altLang="en-US" sz="2000" b="1" dirty="0">
                <a:solidFill>
                  <a:schemeClr val="bg1"/>
                </a:solidFill>
              </a:rPr>
              <a:t>木の幹</a:t>
            </a:r>
            <a:r>
              <a:rPr lang="en-US" altLang="ja-JP" sz="2000" b="1" dirty="0">
                <a:solidFill>
                  <a:schemeClr val="bg1"/>
                </a:solidFill>
              </a:rPr>
              <a:t>)</a:t>
            </a:r>
            <a:r>
              <a:rPr lang="ja-JP" altLang="en-US" sz="2000" b="1" dirty="0">
                <a:solidFill>
                  <a:schemeClr val="bg1"/>
                </a:solidFill>
              </a:rPr>
              <a:t>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endParaRPr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E92674-DB41-4282-9B5F-E86ACE88D110}"/>
              </a:ext>
            </a:extLst>
          </p:cNvPr>
          <p:cNvSpPr txBox="1"/>
          <p:nvPr/>
        </p:nvSpPr>
        <p:spPr>
          <a:xfrm>
            <a:off x="3142746" y="2422066"/>
            <a:ext cx="8608097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プレイヤーに、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　</a:t>
            </a:r>
            <a:r>
              <a:rPr lang="ja-JP" altLang="en-US" sz="2000" b="1" dirty="0" smtClean="0">
                <a:solidFill>
                  <a:srgbClr val="0070C0"/>
                </a:solidFill>
              </a:rPr>
              <a:t>　　　　で「　　　　　　　　　　　　　　　　　　　　すること」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が面白い</a:t>
            </a:r>
            <a:r>
              <a:rPr lang="ja-JP" altLang="en-US" sz="2000" b="1" dirty="0" smtClean="0">
                <a:solidFill>
                  <a:srgbClr val="0070C0"/>
                </a:solidFill>
              </a:rPr>
              <a:t>と</a:t>
            </a:r>
            <a:r>
              <a:rPr lang="ja-JP" altLang="en-US" sz="2000" b="1" dirty="0">
                <a:solidFill>
                  <a:srgbClr val="0070C0"/>
                </a:solidFill>
              </a:rPr>
              <a:t>思ってもらうゲーム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AAAC10-1B7F-4280-85F8-0C164E210EA2}"/>
              </a:ext>
            </a:extLst>
          </p:cNvPr>
          <p:cNvSpPr txBox="1"/>
          <p:nvPr/>
        </p:nvSpPr>
        <p:spPr>
          <a:xfrm>
            <a:off x="441156" y="3460076"/>
            <a:ext cx="2701591" cy="144655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2000" b="1" dirty="0">
                <a:solidFill>
                  <a:schemeClr val="bg1"/>
                </a:solidFill>
              </a:rPr>
              <a:t>(</a:t>
            </a:r>
            <a:r>
              <a:rPr lang="ja-JP" altLang="en-US" sz="2000" b="1" dirty="0">
                <a:solidFill>
                  <a:schemeClr val="bg1"/>
                </a:solidFill>
              </a:rPr>
              <a:t>枝葉</a:t>
            </a:r>
            <a:r>
              <a:rPr lang="en-US" altLang="ja-JP" sz="2000" b="1" dirty="0">
                <a:solidFill>
                  <a:schemeClr val="bg1"/>
                </a:solidFill>
              </a:rPr>
              <a:t>)</a:t>
            </a:r>
            <a:r>
              <a:rPr lang="ja-JP" altLang="en-US" sz="2000" b="1" dirty="0">
                <a:solidFill>
                  <a:schemeClr val="bg1"/>
                </a:solidFill>
              </a:rPr>
              <a:t>　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　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02C7F6-E58E-4027-BA81-7ABDA0C593B0}"/>
              </a:ext>
            </a:extLst>
          </p:cNvPr>
          <p:cNvSpPr txBox="1"/>
          <p:nvPr/>
        </p:nvSpPr>
        <p:spPr>
          <a:xfrm>
            <a:off x="3142746" y="3460075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ja-JP" sz="2000" b="1" dirty="0" smtClean="0">
              <a:solidFill>
                <a:srgbClr val="0070C0"/>
              </a:solidFill>
            </a:endParaRPr>
          </a:p>
          <a:p>
            <a:pPr algn="ctr"/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EE33FAE-2C1D-4955-B908-8D56B181CC9E}"/>
              </a:ext>
            </a:extLst>
          </p:cNvPr>
          <p:cNvSpPr txBox="1"/>
          <p:nvPr/>
        </p:nvSpPr>
        <p:spPr>
          <a:xfrm>
            <a:off x="5994986" y="3460075"/>
            <a:ext cx="290800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2000" b="1" dirty="0" smtClean="0">
              <a:solidFill>
                <a:srgbClr val="0070C0"/>
              </a:solidFill>
            </a:endParaRPr>
          </a:p>
          <a:p>
            <a:pPr algn="ctr"/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8E5983-2054-4B47-A69A-69C1CF6874CC}"/>
              </a:ext>
            </a:extLst>
          </p:cNvPr>
          <p:cNvSpPr txBox="1"/>
          <p:nvPr/>
        </p:nvSpPr>
        <p:spPr>
          <a:xfrm>
            <a:off x="8958764" y="3460075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2000" b="1" dirty="0" smtClean="0">
              <a:solidFill>
                <a:srgbClr val="0070C0"/>
              </a:solidFill>
            </a:endParaRPr>
          </a:p>
          <a:p>
            <a:pPr algn="ctr"/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71EA64-E28F-4833-8F40-D83E280CB1D0}"/>
              </a:ext>
            </a:extLst>
          </p:cNvPr>
          <p:cNvSpPr txBox="1"/>
          <p:nvPr/>
        </p:nvSpPr>
        <p:spPr>
          <a:xfrm>
            <a:off x="3142746" y="4204057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18008F-5D5D-4CEA-9657-5B612EA25DBF}"/>
              </a:ext>
            </a:extLst>
          </p:cNvPr>
          <p:cNvSpPr txBox="1"/>
          <p:nvPr/>
        </p:nvSpPr>
        <p:spPr>
          <a:xfrm>
            <a:off x="5994986" y="4204057"/>
            <a:ext cx="290800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2000" b="1" dirty="0" smtClean="0">
              <a:solidFill>
                <a:srgbClr val="FF0000"/>
              </a:solidFill>
            </a:endParaRPr>
          </a:p>
          <a:p>
            <a:pPr algn="ctr"/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9C322-3A02-4C3C-BD45-82601C7FD916}"/>
              </a:ext>
            </a:extLst>
          </p:cNvPr>
          <p:cNvSpPr txBox="1"/>
          <p:nvPr/>
        </p:nvSpPr>
        <p:spPr>
          <a:xfrm>
            <a:off x="8958764" y="4204057"/>
            <a:ext cx="279207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ja-JP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6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Step2 </a:t>
            </a:r>
            <a:r>
              <a:rPr lang="ja-JP" altLang="en-US" sz="4800" b="1" dirty="0">
                <a:solidFill>
                  <a:srgbClr val="00B0F0"/>
                </a:solidFill>
              </a:rPr>
              <a:t>コアを基に構成要素を考える</a:t>
            </a:r>
            <a:endParaRPr lang="en-US" altLang="ja-JP" sz="3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F0FCF8-F2A2-4EED-B76F-BE7326E04434}"/>
              </a:ext>
            </a:extLst>
          </p:cNvPr>
          <p:cNvSpPr txBox="1"/>
          <p:nvPr/>
        </p:nvSpPr>
        <p:spPr>
          <a:xfrm>
            <a:off x="441156" y="1302437"/>
            <a:ext cx="943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u="sng" dirty="0"/>
              <a:t>②リスク</a:t>
            </a:r>
            <a:r>
              <a:rPr lang="en-US" altLang="ja-JP" sz="3200" u="sng" dirty="0"/>
              <a:t>&amp;</a:t>
            </a:r>
            <a:r>
              <a:rPr lang="ja-JP" altLang="en-US" sz="3200" u="sng" dirty="0"/>
              <a:t>リターンがあるか</a:t>
            </a:r>
            <a:r>
              <a:rPr lang="en-US" altLang="ja-JP" sz="3200" u="sng" dirty="0"/>
              <a:t>?</a:t>
            </a:r>
            <a:endParaRPr lang="ja-JP" altLang="en-US" sz="3200" u="sng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D025AE-D1D7-415E-85DF-0FB0C67C8728}"/>
              </a:ext>
            </a:extLst>
          </p:cNvPr>
          <p:cNvSpPr txBox="1"/>
          <p:nvPr/>
        </p:nvSpPr>
        <p:spPr>
          <a:xfrm>
            <a:off x="441155" y="1887212"/>
            <a:ext cx="1074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「要素を詰め込みすぎたゲーム」を整理し、面白く整える判断基準の一つ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9677B7-3CB7-4C5E-8626-7527DDFFD917}"/>
              </a:ext>
            </a:extLst>
          </p:cNvPr>
          <p:cNvSpPr txBox="1"/>
          <p:nvPr/>
        </p:nvSpPr>
        <p:spPr>
          <a:xfrm>
            <a:off x="826165" y="2933652"/>
            <a:ext cx="10748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B0F0"/>
                </a:solidFill>
              </a:rPr>
              <a:t>リスク</a:t>
            </a:r>
            <a:r>
              <a:rPr lang="en-US" altLang="ja-JP" sz="2800" dirty="0">
                <a:solidFill>
                  <a:srgbClr val="00B0F0"/>
                </a:solidFill>
              </a:rPr>
              <a:t>&amp;</a:t>
            </a:r>
            <a:r>
              <a:rPr lang="ja-JP" altLang="en-US" sz="2800" dirty="0">
                <a:solidFill>
                  <a:srgbClr val="00B0F0"/>
                </a:solidFill>
              </a:rPr>
              <a:t>リターンは「ゲームの本質」</a:t>
            </a:r>
          </a:p>
          <a:p>
            <a:r>
              <a:rPr lang="ja-JP" altLang="en-US" sz="2800" dirty="0"/>
              <a:t>　・リスクを冒して、リターンを得る</a:t>
            </a:r>
          </a:p>
          <a:p>
            <a:r>
              <a:rPr lang="ja-JP" altLang="en-US" sz="2800" dirty="0"/>
              <a:t>　・リスクを小さくする工夫でリターンを上手に得られる</a:t>
            </a:r>
          </a:p>
          <a:p>
            <a:r>
              <a:rPr lang="ja-JP" altLang="en-US" sz="2800" dirty="0"/>
              <a:t>という要素があるか</a:t>
            </a:r>
            <a:r>
              <a:rPr lang="en-US" altLang="ja-JP" sz="2800" dirty="0"/>
              <a:t>? </a:t>
            </a:r>
            <a:r>
              <a:rPr lang="ja-JP" altLang="en-US" sz="2800" dirty="0"/>
              <a:t>ということ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F493D73-6238-454B-84F3-E5B7EB1F7AF7}"/>
              </a:ext>
            </a:extLst>
          </p:cNvPr>
          <p:cNvSpPr txBox="1"/>
          <p:nvPr/>
        </p:nvSpPr>
        <p:spPr>
          <a:xfrm>
            <a:off x="1949117" y="5334309"/>
            <a:ext cx="6091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詳しくは</a:t>
            </a:r>
            <a:endParaRPr lang="en-US" altLang="ja-JP" sz="2800" dirty="0"/>
          </a:p>
          <a:p>
            <a:r>
              <a:rPr lang="ja-JP" altLang="en-US" sz="2800" dirty="0"/>
              <a:t>　「リスク</a:t>
            </a:r>
            <a:r>
              <a:rPr lang="en-US" altLang="ja-JP" sz="2800" dirty="0"/>
              <a:t>&amp;</a:t>
            </a:r>
            <a:r>
              <a:rPr lang="ja-JP" altLang="en-US" sz="2800" dirty="0"/>
              <a:t>リターン ゲーム」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9ACC605-7065-48CB-A8DD-307D1488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5" y="5067553"/>
            <a:ext cx="1291392" cy="14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8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はじめに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　「就活前に知ってほしい</a:t>
            </a:r>
            <a:r>
              <a:rPr lang="en-US" altLang="ja-JP" sz="3600" dirty="0"/>
              <a:t>!</a:t>
            </a:r>
          </a:p>
          <a:p>
            <a:r>
              <a:rPr lang="ja-JP" altLang="en-US" sz="3600" dirty="0"/>
              <a:t>　　　　　</a:t>
            </a:r>
            <a:r>
              <a:rPr lang="en-US" altLang="ja-JP" sz="3600" dirty="0"/>
              <a:t>『</a:t>
            </a:r>
            <a:r>
              <a:rPr lang="ja-JP" altLang="en-US" sz="3600" dirty="0"/>
              <a:t>面白い</a:t>
            </a:r>
            <a:r>
              <a:rPr lang="en-US" altLang="ja-JP" sz="3600" dirty="0"/>
              <a:t>』</a:t>
            </a:r>
            <a:r>
              <a:rPr lang="ja-JP" altLang="en-US" sz="3600" dirty="0"/>
              <a:t>を形にするための企画書講座」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657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Step2 </a:t>
            </a:r>
            <a:r>
              <a:rPr lang="ja-JP" altLang="en-US" sz="4800" b="1" dirty="0">
                <a:solidFill>
                  <a:srgbClr val="00B0F0"/>
                </a:solidFill>
              </a:rPr>
              <a:t>コアを基に構成要素を考える</a:t>
            </a:r>
            <a:endParaRPr lang="en-US" altLang="ja-JP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AF20BF-A345-41DC-A567-F334D858D06C}"/>
              </a:ext>
            </a:extLst>
          </p:cNvPr>
          <p:cNvSpPr txBox="1"/>
          <p:nvPr/>
        </p:nvSpPr>
        <p:spPr>
          <a:xfrm>
            <a:off x="3012028" y="1659929"/>
            <a:ext cx="840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要素を考える上で重要なことは</a:t>
            </a:r>
            <a:r>
              <a:rPr lang="en-US" altLang="ja-JP" sz="3200" dirty="0"/>
              <a:t>……</a:t>
            </a:r>
            <a:endParaRPr lang="en-US" altLang="ja-JP" sz="2000" b="1" dirty="0"/>
          </a:p>
        </p:txBody>
      </p:sp>
      <p:pic>
        <p:nvPicPr>
          <p:cNvPr id="6" name="図 5" descr="木 が含まれている画像&#10;&#10;自動的に生成された説明">
            <a:extLst>
              <a:ext uri="{FF2B5EF4-FFF2-40B4-BE49-F238E27FC236}">
                <a16:creationId xmlns:a16="http://schemas.microsoft.com/office/drawing/2014/main" id="{4FE3C341-BDBB-4290-85EF-8BC864C2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8" y="1945564"/>
            <a:ext cx="2907632" cy="396495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C510AF-5CD1-4772-A4A4-A58116CFD6C2}"/>
              </a:ext>
            </a:extLst>
          </p:cNvPr>
          <p:cNvSpPr txBox="1"/>
          <p:nvPr/>
        </p:nvSpPr>
        <p:spPr>
          <a:xfrm>
            <a:off x="1274436" y="3777916"/>
            <a:ext cx="615553" cy="1974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ゲームコア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BBDF07-2272-448A-9C08-14167F38AAEF}"/>
              </a:ext>
            </a:extLst>
          </p:cNvPr>
          <p:cNvSpPr txBox="1"/>
          <p:nvPr/>
        </p:nvSpPr>
        <p:spPr>
          <a:xfrm>
            <a:off x="2129651" y="3985755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97F7DE-F458-4CBD-993F-3EF29FC0883C}"/>
              </a:ext>
            </a:extLst>
          </p:cNvPr>
          <p:cNvSpPr txBox="1"/>
          <p:nvPr/>
        </p:nvSpPr>
        <p:spPr>
          <a:xfrm>
            <a:off x="1977252" y="3343809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BA8CCA-FF68-4C8B-868F-2208D87A81C3}"/>
              </a:ext>
            </a:extLst>
          </p:cNvPr>
          <p:cNvSpPr txBox="1"/>
          <p:nvPr/>
        </p:nvSpPr>
        <p:spPr>
          <a:xfrm>
            <a:off x="1690558" y="2835809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9513EF-F32B-4288-A007-FC95B4CC2250}"/>
              </a:ext>
            </a:extLst>
          </p:cNvPr>
          <p:cNvSpPr txBox="1"/>
          <p:nvPr/>
        </p:nvSpPr>
        <p:spPr>
          <a:xfrm>
            <a:off x="1343619" y="2277333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F725AD-84CC-44B6-9E70-A7C3F08635C2}"/>
              </a:ext>
            </a:extLst>
          </p:cNvPr>
          <p:cNvSpPr txBox="1"/>
          <p:nvPr/>
        </p:nvSpPr>
        <p:spPr>
          <a:xfrm>
            <a:off x="840327" y="2900650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E80588-E6C9-40CA-AAB5-E3F056143E5E}"/>
              </a:ext>
            </a:extLst>
          </p:cNvPr>
          <p:cNvSpPr txBox="1"/>
          <p:nvPr/>
        </p:nvSpPr>
        <p:spPr>
          <a:xfrm>
            <a:off x="569589" y="3369706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E2418A-C396-429E-BB07-54DCBFBEC8D2}"/>
              </a:ext>
            </a:extLst>
          </p:cNvPr>
          <p:cNvSpPr txBox="1"/>
          <p:nvPr/>
        </p:nvSpPr>
        <p:spPr>
          <a:xfrm>
            <a:off x="361131" y="4074015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0D7F395-584C-4E11-A1E5-2AF686AD05A5}"/>
              </a:ext>
            </a:extLst>
          </p:cNvPr>
          <p:cNvSpPr txBox="1"/>
          <p:nvPr/>
        </p:nvSpPr>
        <p:spPr>
          <a:xfrm>
            <a:off x="3097283" y="2785426"/>
            <a:ext cx="8591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①　ゲームコアと</a:t>
            </a:r>
            <a:endParaRPr lang="en-US" altLang="ja-JP" sz="3200" dirty="0"/>
          </a:p>
          <a:p>
            <a:r>
              <a:rPr lang="ja-JP" altLang="en-US" sz="3200" dirty="0"/>
              <a:t>　　</a:t>
            </a:r>
            <a:r>
              <a:rPr lang="ja-JP" altLang="en-US" sz="4000" u="sng" dirty="0">
                <a:solidFill>
                  <a:srgbClr val="00B0F0"/>
                </a:solidFill>
              </a:rPr>
              <a:t>繋がっている、関係している</a:t>
            </a:r>
            <a:r>
              <a:rPr lang="ja-JP" altLang="en-US" sz="3200" dirty="0"/>
              <a:t>か？</a:t>
            </a:r>
            <a:endParaRPr lang="en-US" altLang="ja-JP" sz="2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E1E1B6-B9C8-41FA-83E6-B65820428BBF}"/>
              </a:ext>
            </a:extLst>
          </p:cNvPr>
          <p:cNvSpPr txBox="1"/>
          <p:nvPr/>
        </p:nvSpPr>
        <p:spPr>
          <a:xfrm>
            <a:off x="3097283" y="4474125"/>
            <a:ext cx="8591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②　</a:t>
            </a:r>
            <a:r>
              <a:rPr lang="ja-JP" altLang="en-US" sz="4400" u="sng" dirty="0">
                <a:solidFill>
                  <a:srgbClr val="00B0F0"/>
                </a:solidFill>
              </a:rPr>
              <a:t>リスク＆リターン</a:t>
            </a:r>
            <a:r>
              <a:rPr lang="ja-JP" altLang="en-US" sz="3200" dirty="0"/>
              <a:t>があるか？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31358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ここまでの流れを復習</a:t>
            </a:r>
            <a:endParaRPr lang="en-US" altLang="ja-JP" sz="3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E92674-DB41-4282-9B5F-E86ACE88D110}"/>
              </a:ext>
            </a:extLst>
          </p:cNvPr>
          <p:cNvSpPr txBox="1"/>
          <p:nvPr/>
        </p:nvSpPr>
        <p:spPr>
          <a:xfrm>
            <a:off x="2481009" y="1570144"/>
            <a:ext cx="773380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70C0"/>
                </a:solidFill>
              </a:rPr>
              <a:t>ゲームコアを考える</a:t>
            </a:r>
            <a:endParaRPr kumimoji="1" lang="ja-JP" altLang="en-US" sz="3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7CBABB6-FB7C-4E16-AB73-0DA6329AC864}"/>
              </a:ext>
            </a:extLst>
          </p:cNvPr>
          <p:cNvSpPr txBox="1"/>
          <p:nvPr/>
        </p:nvSpPr>
        <p:spPr>
          <a:xfrm>
            <a:off x="2268073" y="4714912"/>
            <a:ext cx="8159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要素はゲームコアと</a:t>
            </a:r>
            <a:endParaRPr lang="en-US" altLang="ja-JP" sz="3200" b="1" dirty="0"/>
          </a:p>
          <a:p>
            <a:r>
              <a:rPr lang="ja-JP" altLang="en-US" sz="3200" b="1" dirty="0">
                <a:solidFill>
                  <a:srgbClr val="00B0F0"/>
                </a:solidFill>
              </a:rPr>
              <a:t>繋がっている、関係している</a:t>
            </a:r>
            <a:r>
              <a:rPr lang="ja-JP" altLang="en-US" sz="3200" b="1" dirty="0"/>
              <a:t>か</a:t>
            </a:r>
            <a:r>
              <a:rPr lang="en-US" altLang="ja-JP" sz="3200" b="1" dirty="0"/>
              <a:t>?</a:t>
            </a:r>
            <a:endParaRPr lang="ja-JP" altLang="en-US" sz="3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6E3ECF-FD98-4A14-98E2-E6E2B5543BA6}"/>
              </a:ext>
            </a:extLst>
          </p:cNvPr>
          <p:cNvSpPr txBox="1"/>
          <p:nvPr/>
        </p:nvSpPr>
        <p:spPr>
          <a:xfrm>
            <a:off x="2268073" y="2338933"/>
            <a:ext cx="9173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プレイヤーに</a:t>
            </a:r>
            <a:endParaRPr lang="en-US" altLang="ja-JP" sz="2400" dirty="0"/>
          </a:p>
          <a:p>
            <a:r>
              <a:rPr lang="ja-JP" altLang="en-US" sz="3200" b="1" dirty="0">
                <a:solidFill>
                  <a:srgbClr val="00B0F0"/>
                </a:solidFill>
              </a:rPr>
              <a:t>〇〇を面白いと思ってもらうゲーム</a:t>
            </a:r>
            <a:r>
              <a:rPr lang="ja-JP" altLang="en-US" sz="2400" dirty="0"/>
              <a:t>と言葉にしてみる</a:t>
            </a:r>
            <a:endParaRPr lang="ja-JP" altLang="en-US" sz="3200" dirty="0"/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D5F9352D-E5DB-4D0C-A874-E3ACFCDF88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2554" y="2271391"/>
            <a:ext cx="782466" cy="648573"/>
          </a:xfrm>
          <a:prstGeom prst="bentConnector3">
            <a:avLst>
              <a:gd name="adj1" fmla="val 10074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8228E9-C123-4D46-88DE-B7BC3D968B4F}"/>
              </a:ext>
            </a:extLst>
          </p:cNvPr>
          <p:cNvSpPr txBox="1"/>
          <p:nvPr/>
        </p:nvSpPr>
        <p:spPr>
          <a:xfrm>
            <a:off x="757989" y="1570144"/>
            <a:ext cx="1723021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Step1</a:t>
            </a:r>
            <a:r>
              <a:rPr lang="ja-JP" altLang="en-US" sz="3600" b="1" dirty="0">
                <a:solidFill>
                  <a:schemeClr val="bg1"/>
                </a:solidFill>
              </a:rPr>
              <a:t>　</a:t>
            </a:r>
            <a:endParaRPr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778181A-1DCA-4151-83B5-9B60DF37E559}"/>
              </a:ext>
            </a:extLst>
          </p:cNvPr>
          <p:cNvSpPr txBox="1"/>
          <p:nvPr/>
        </p:nvSpPr>
        <p:spPr>
          <a:xfrm>
            <a:off x="2481009" y="3504935"/>
            <a:ext cx="7733801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ゲームコアを元に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r>
              <a:rPr kumimoji="1" lang="ja-JP" altLang="en-US" sz="3600" b="1" dirty="0">
                <a:solidFill>
                  <a:srgbClr val="0070C0"/>
                </a:solidFill>
              </a:rPr>
              <a:t>ゲームを構成する要素を考える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89E913-AA4F-41A1-B84F-698B9DFE171A}"/>
              </a:ext>
            </a:extLst>
          </p:cNvPr>
          <p:cNvSpPr txBox="1"/>
          <p:nvPr/>
        </p:nvSpPr>
        <p:spPr>
          <a:xfrm>
            <a:off x="757989" y="3504935"/>
            <a:ext cx="1723021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</a:rPr>
              <a:t>Step2</a:t>
            </a: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　</a:t>
            </a:r>
            <a:endParaRPr lang="en-US" altLang="ja-JP" sz="11500" b="1" dirty="0">
              <a:solidFill>
                <a:schemeClr val="bg1"/>
              </a:solidFill>
            </a:endParaRP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D86AD297-4BD4-40BA-BE9C-8F43C6C4E1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2555" y="4273749"/>
            <a:ext cx="782466" cy="648573"/>
          </a:xfrm>
          <a:prstGeom prst="bentConnector3">
            <a:avLst>
              <a:gd name="adj1" fmla="val 10074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BC71FB99-6EEB-49A5-98C6-3001B9EBB3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6617" y="5137798"/>
            <a:ext cx="1494344" cy="648573"/>
          </a:xfrm>
          <a:prstGeom prst="bentConnector3">
            <a:avLst>
              <a:gd name="adj1" fmla="val 99919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2F1B266-DADA-4B82-99AF-642F381B5E38}"/>
              </a:ext>
            </a:extLst>
          </p:cNvPr>
          <p:cNvSpPr txBox="1"/>
          <p:nvPr/>
        </p:nvSpPr>
        <p:spPr>
          <a:xfrm>
            <a:off x="2268073" y="5986444"/>
            <a:ext cx="815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要素に</a:t>
            </a:r>
            <a:r>
              <a:rPr lang="ja-JP" altLang="en-US" sz="3200" b="1" dirty="0">
                <a:solidFill>
                  <a:srgbClr val="00B0F0"/>
                </a:solidFill>
              </a:rPr>
              <a:t>リスク</a:t>
            </a:r>
            <a:r>
              <a:rPr lang="en-US" altLang="ja-JP" sz="3200" b="1" dirty="0">
                <a:solidFill>
                  <a:srgbClr val="00B0F0"/>
                </a:solidFill>
              </a:rPr>
              <a:t>&amp;</a:t>
            </a:r>
            <a:r>
              <a:rPr lang="ja-JP" altLang="en-US" sz="3200" b="1" dirty="0">
                <a:solidFill>
                  <a:srgbClr val="00B0F0"/>
                </a:solidFill>
              </a:rPr>
              <a:t>リターン</a:t>
            </a:r>
            <a:r>
              <a:rPr lang="ja-JP" altLang="en-US" sz="3200" b="1" dirty="0"/>
              <a:t>があるか</a:t>
            </a:r>
            <a:r>
              <a:rPr lang="en-US" altLang="ja-JP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48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２／　７　チーム決め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２</a:t>
            </a:r>
            <a:r>
              <a:rPr lang="ja-JP" altLang="en-US" sz="3600" dirty="0"/>
              <a:t>／</a:t>
            </a:r>
            <a:r>
              <a:rPr lang="ja-JP" altLang="en-US" sz="3600" dirty="0" smtClean="0"/>
              <a:t>１４　第１次企画〆切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２／２１　第二次</a:t>
            </a:r>
            <a:r>
              <a:rPr lang="en-US" altLang="ja-JP" sz="3600" dirty="0" smtClean="0"/>
              <a:t>)</a:t>
            </a:r>
          </a:p>
          <a:p>
            <a:r>
              <a:rPr lang="ja-JP" altLang="en-US" sz="3600" dirty="0" smtClean="0"/>
              <a:t>３</a:t>
            </a:r>
            <a:r>
              <a:rPr lang="ja-JP" altLang="en-US" sz="3600" dirty="0"/>
              <a:t>／</a:t>
            </a:r>
            <a:r>
              <a:rPr lang="ja-JP" altLang="en-US" sz="3600" dirty="0" smtClean="0"/>
              <a:t>１３　アルファ版〆切</a:t>
            </a:r>
            <a:endParaRPr lang="en-US" altLang="ja-JP" sz="3600" dirty="0" smtClean="0"/>
          </a:p>
          <a:p>
            <a:r>
              <a:rPr lang="ja-JP" altLang="en-US" sz="3600" dirty="0" smtClean="0"/>
              <a:t>４</a:t>
            </a:r>
            <a:r>
              <a:rPr lang="ja-JP" altLang="en-US" sz="3600" dirty="0"/>
              <a:t>／</a:t>
            </a:r>
            <a:r>
              <a:rPr lang="ja-JP" altLang="en-US" sz="3600" dirty="0" smtClean="0"/>
              <a:t>１０　ベータ版〆切</a:t>
            </a:r>
            <a:endParaRPr lang="en-US" altLang="ja-JP" sz="3600" dirty="0" smtClean="0"/>
          </a:p>
          <a:p>
            <a:r>
              <a:rPr lang="ja-JP" altLang="en-US" sz="3600" dirty="0" smtClean="0"/>
              <a:t>５</a:t>
            </a:r>
            <a:r>
              <a:rPr lang="ja-JP" altLang="en-US" sz="3600" dirty="0"/>
              <a:t>／</a:t>
            </a:r>
            <a:r>
              <a:rPr lang="ja-JP" altLang="en-US" sz="3600" dirty="0" smtClean="0"/>
              <a:t>１５　マスター版〆切</a:t>
            </a:r>
            <a:endParaRPr lang="en-US" altLang="ja-JP" sz="36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455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終わりに</a:t>
            </a:r>
            <a:endParaRPr lang="en-US" altLang="ja-JP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6E3ECF-FD98-4A14-98E2-E6E2B5543BA6}"/>
              </a:ext>
            </a:extLst>
          </p:cNvPr>
          <p:cNvSpPr txBox="1"/>
          <p:nvPr/>
        </p:nvSpPr>
        <p:spPr>
          <a:xfrm>
            <a:off x="413084" y="1276166"/>
            <a:ext cx="6204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プランナーに求められる能力は</a:t>
            </a:r>
            <a:r>
              <a:rPr lang="en-US" altLang="ja-JP" sz="2800" dirty="0"/>
              <a:t>…</a:t>
            </a:r>
          </a:p>
          <a:p>
            <a:r>
              <a:rPr lang="ja-JP" altLang="en-US" sz="2800" dirty="0"/>
              <a:t>たくさん</a:t>
            </a:r>
            <a:r>
              <a:rPr lang="en-US" altLang="ja-JP" sz="2800" dirty="0"/>
              <a:t>!</a:t>
            </a:r>
            <a:endParaRPr lang="ja-JP" altLang="en-US" sz="3600" dirty="0"/>
          </a:p>
        </p:txBody>
      </p:sp>
      <p:pic>
        <p:nvPicPr>
          <p:cNvPr id="5" name="図 4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A6D20993-C678-4EC4-A677-0CF442EB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89" y="4261299"/>
            <a:ext cx="2294022" cy="2248142"/>
          </a:xfrm>
          <a:prstGeom prst="rect">
            <a:avLst/>
          </a:prstGeom>
        </p:spPr>
      </p:pic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D25F7795-15FD-44C8-BC15-3728F2215E26}"/>
              </a:ext>
            </a:extLst>
          </p:cNvPr>
          <p:cNvSpPr/>
          <p:nvPr/>
        </p:nvSpPr>
        <p:spPr>
          <a:xfrm>
            <a:off x="1118936" y="5385370"/>
            <a:ext cx="2947737" cy="1251284"/>
          </a:xfrm>
          <a:prstGeom prst="cloudCallout">
            <a:avLst>
              <a:gd name="adj1" fmla="val 68147"/>
              <a:gd name="adj2" fmla="val -432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6C3F6640-7CDD-4089-AC7E-3B68CB87D402}"/>
              </a:ext>
            </a:extLst>
          </p:cNvPr>
          <p:cNvSpPr/>
          <p:nvPr/>
        </p:nvSpPr>
        <p:spPr>
          <a:xfrm>
            <a:off x="567489" y="3805621"/>
            <a:ext cx="2947737" cy="1251284"/>
          </a:xfrm>
          <a:prstGeom prst="cloudCallout">
            <a:avLst>
              <a:gd name="adj1" fmla="val 54678"/>
              <a:gd name="adj2" fmla="val 4519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AB8467FD-A41E-4B07-A22B-878FDAA0CB03}"/>
              </a:ext>
            </a:extLst>
          </p:cNvPr>
          <p:cNvSpPr/>
          <p:nvPr/>
        </p:nvSpPr>
        <p:spPr>
          <a:xfrm>
            <a:off x="2360194" y="2426737"/>
            <a:ext cx="2947737" cy="1251284"/>
          </a:xfrm>
          <a:prstGeom prst="cloudCallout">
            <a:avLst>
              <a:gd name="adj1" fmla="val 27739"/>
              <a:gd name="adj2" fmla="val 9519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454A757C-FC25-4352-B913-31D8F3712CBD}"/>
              </a:ext>
            </a:extLst>
          </p:cNvPr>
          <p:cNvSpPr/>
          <p:nvPr/>
        </p:nvSpPr>
        <p:spPr>
          <a:xfrm>
            <a:off x="7579900" y="5020570"/>
            <a:ext cx="4379490" cy="1440745"/>
          </a:xfrm>
          <a:prstGeom prst="cloudCallout">
            <a:avLst>
              <a:gd name="adj1" fmla="val -59087"/>
              <a:gd name="adj2" fmla="val 38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F9DC0234-F436-4B83-B37E-BB4637980F28}"/>
              </a:ext>
            </a:extLst>
          </p:cNvPr>
          <p:cNvSpPr/>
          <p:nvPr/>
        </p:nvSpPr>
        <p:spPr>
          <a:xfrm>
            <a:off x="7125702" y="3799030"/>
            <a:ext cx="2340142" cy="1086484"/>
          </a:xfrm>
          <a:prstGeom prst="cloudCallout">
            <a:avLst>
              <a:gd name="adj1" fmla="val -56648"/>
              <a:gd name="adj2" fmla="val 3596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思考の吹き出し: 雲形 20">
            <a:extLst>
              <a:ext uri="{FF2B5EF4-FFF2-40B4-BE49-F238E27FC236}">
                <a16:creationId xmlns:a16="http://schemas.microsoft.com/office/drawing/2014/main" id="{7CA5C7E8-227E-468C-BA9F-2A4D5C5086F8}"/>
              </a:ext>
            </a:extLst>
          </p:cNvPr>
          <p:cNvSpPr/>
          <p:nvPr/>
        </p:nvSpPr>
        <p:spPr>
          <a:xfrm>
            <a:off x="9011653" y="2509137"/>
            <a:ext cx="2947737" cy="1086484"/>
          </a:xfrm>
          <a:prstGeom prst="cloudCallout">
            <a:avLst>
              <a:gd name="adj1" fmla="val -56648"/>
              <a:gd name="adj2" fmla="val 359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思考の吹き出し: 雲形 21">
            <a:extLst>
              <a:ext uri="{FF2B5EF4-FFF2-40B4-BE49-F238E27FC236}">
                <a16:creationId xmlns:a16="http://schemas.microsoft.com/office/drawing/2014/main" id="{068B164B-DF6B-4612-874A-8E7040D4D1CE}"/>
              </a:ext>
            </a:extLst>
          </p:cNvPr>
          <p:cNvSpPr/>
          <p:nvPr/>
        </p:nvSpPr>
        <p:spPr>
          <a:xfrm>
            <a:off x="5727033" y="1721692"/>
            <a:ext cx="3092116" cy="1585500"/>
          </a:xfrm>
          <a:prstGeom prst="cloudCallout">
            <a:avLst>
              <a:gd name="adj1" fmla="val -26852"/>
              <a:gd name="adj2" fmla="val 767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DBC22A-7626-4398-B232-296047EDCA14}"/>
              </a:ext>
            </a:extLst>
          </p:cNvPr>
          <p:cNvSpPr txBox="1"/>
          <p:nvPr/>
        </p:nvSpPr>
        <p:spPr>
          <a:xfrm>
            <a:off x="1792707" y="5687846"/>
            <a:ext cx="2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</a:rPr>
              <a:t>表現力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2D5C08-4F75-40DD-90A7-B22583F265EF}"/>
              </a:ext>
            </a:extLst>
          </p:cNvPr>
          <p:cNvSpPr txBox="1"/>
          <p:nvPr/>
        </p:nvSpPr>
        <p:spPr>
          <a:xfrm>
            <a:off x="1143000" y="4118174"/>
            <a:ext cx="2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</a:rPr>
              <a:t>分析力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356D3A-B9D6-4716-BB47-14688E37285F}"/>
              </a:ext>
            </a:extLst>
          </p:cNvPr>
          <p:cNvSpPr txBox="1"/>
          <p:nvPr/>
        </p:nvSpPr>
        <p:spPr>
          <a:xfrm>
            <a:off x="3014915" y="2729213"/>
            <a:ext cx="2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</a:rPr>
              <a:t>発想力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AA6CBF-8963-4067-9CAF-7365C8E98B4B}"/>
              </a:ext>
            </a:extLst>
          </p:cNvPr>
          <p:cNvSpPr txBox="1"/>
          <p:nvPr/>
        </p:nvSpPr>
        <p:spPr>
          <a:xfrm>
            <a:off x="6190248" y="1908972"/>
            <a:ext cx="210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問題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bg1"/>
                </a:solidFill>
              </a:rPr>
              <a:t>解決力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EF8238-78FA-4197-9A48-41D1A818EE2E}"/>
              </a:ext>
            </a:extLst>
          </p:cNvPr>
          <p:cNvSpPr txBox="1"/>
          <p:nvPr/>
        </p:nvSpPr>
        <p:spPr>
          <a:xfrm>
            <a:off x="7579899" y="4019106"/>
            <a:ext cx="2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</a:rPr>
              <a:t>論理力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D4B24B-6B3C-4E38-A92A-063FB269290A}"/>
              </a:ext>
            </a:extLst>
          </p:cNvPr>
          <p:cNvSpPr txBox="1"/>
          <p:nvPr/>
        </p:nvSpPr>
        <p:spPr>
          <a:xfrm>
            <a:off x="9685424" y="2752276"/>
            <a:ext cx="2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</a:rPr>
              <a:t>文章力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5B5FB68-98DC-486C-9AAD-D041707B483A}"/>
              </a:ext>
            </a:extLst>
          </p:cNvPr>
          <p:cNvSpPr txBox="1"/>
          <p:nvPr/>
        </p:nvSpPr>
        <p:spPr>
          <a:xfrm>
            <a:off x="7972928" y="5308999"/>
            <a:ext cx="3922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コミュニケーション</a:t>
            </a:r>
            <a:endParaRPr lang="en-US" altLang="ja-JP" sz="3200" dirty="0">
              <a:solidFill>
                <a:schemeClr val="bg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能力</a:t>
            </a:r>
            <a:endParaRPr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>
                <a:solidFill>
                  <a:srgbClr val="00B0F0"/>
                </a:solidFill>
              </a:rPr>
              <a:t>「論理的</a:t>
            </a:r>
            <a:r>
              <a:rPr lang="ja-JP" altLang="en-US" sz="4800" b="1" dirty="0">
                <a:solidFill>
                  <a:srgbClr val="00B0F0"/>
                </a:solidFill>
              </a:rPr>
              <a:t>」であるとは</a:t>
            </a:r>
            <a:r>
              <a:rPr lang="en-US" altLang="ja-JP" sz="4800" b="1" dirty="0">
                <a:solidFill>
                  <a:srgbClr val="00B0F0"/>
                </a:solidFill>
              </a:rPr>
              <a:t>?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物事が</a:t>
            </a:r>
            <a:r>
              <a:rPr lang="en-US" altLang="ja-JP" sz="3600" dirty="0"/>
              <a:t>………</a:t>
            </a:r>
          </a:p>
          <a:p>
            <a:r>
              <a:rPr lang="ja-JP" altLang="en-US" sz="3600" dirty="0"/>
              <a:t>　 ・筋道がたっている</a:t>
            </a:r>
          </a:p>
          <a:p>
            <a:r>
              <a:rPr lang="ja-JP" altLang="en-US" sz="3600" dirty="0"/>
              <a:t>　 ・理屈に合っている</a:t>
            </a:r>
          </a:p>
          <a:p>
            <a:r>
              <a:rPr lang="ja-JP" altLang="en-US" sz="3600" dirty="0"/>
              <a:t>　 ・一貫している</a:t>
            </a:r>
          </a:p>
          <a:p>
            <a:r>
              <a:rPr lang="ja-JP" altLang="en-US" sz="3600" dirty="0"/>
              <a:t>　 ・説得力がある</a:t>
            </a:r>
          </a:p>
          <a:p>
            <a:r>
              <a:rPr lang="ja-JP" altLang="en-US" sz="3600" dirty="0"/>
              <a:t>　 ・つじつまが合っている</a:t>
            </a:r>
          </a:p>
          <a:p>
            <a:r>
              <a:rPr lang="ja-JP" altLang="en-US" sz="3600" dirty="0"/>
              <a:t>という状態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821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こんな経験、ありませんか </a:t>
            </a:r>
            <a:r>
              <a:rPr lang="en-US" altLang="ja-JP" sz="4800" b="1" dirty="0">
                <a:solidFill>
                  <a:srgbClr val="00B0F0"/>
                </a:solidFill>
              </a:rPr>
              <a:t>?</a:t>
            </a:r>
          </a:p>
        </p:txBody>
      </p:sp>
      <p:pic>
        <p:nvPicPr>
          <p:cNvPr id="3" name="図 2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B4E4FBB2-8DE2-4AA6-AEBE-ABC9A064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1316033"/>
            <a:ext cx="1339014" cy="1741492"/>
          </a:xfrm>
          <a:prstGeom prst="rect">
            <a:avLst/>
          </a:prstGeom>
        </p:spPr>
      </p:pic>
      <p:pic>
        <p:nvPicPr>
          <p:cNvPr id="6" name="図 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121313FF-C9E9-4ED1-9840-C6D29954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46" y="2089037"/>
            <a:ext cx="1713497" cy="2168984"/>
          </a:xfrm>
          <a:prstGeom prst="rect">
            <a:avLst/>
          </a:prstGeom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BBF03793-58ED-49D1-AFEB-7675A2164AC8}"/>
              </a:ext>
            </a:extLst>
          </p:cNvPr>
          <p:cNvSpPr/>
          <p:nvPr/>
        </p:nvSpPr>
        <p:spPr>
          <a:xfrm>
            <a:off x="1888958" y="1636295"/>
            <a:ext cx="6003758" cy="1421230"/>
          </a:xfrm>
          <a:prstGeom prst="wedgeEllipseCallout">
            <a:avLst>
              <a:gd name="adj1" fmla="val -50893"/>
              <a:gd name="adj2" fmla="val -4332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9098F7-0BDE-4A2C-90CB-ABE0F1FAA7FA}"/>
              </a:ext>
            </a:extLst>
          </p:cNvPr>
          <p:cNvSpPr txBox="1"/>
          <p:nvPr/>
        </p:nvSpPr>
        <p:spPr>
          <a:xfrm>
            <a:off x="2301039" y="1869856"/>
            <a:ext cx="7315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お小遣い増やして</a:t>
            </a:r>
            <a:r>
              <a:rPr lang="en-US" altLang="ja-JP" sz="2800" dirty="0"/>
              <a:t>!</a:t>
            </a:r>
          </a:p>
          <a:p>
            <a:r>
              <a:rPr lang="ja-JP" altLang="en-US" sz="2800" dirty="0"/>
              <a:t>みんなもっともらってるから</a:t>
            </a:r>
            <a:endParaRPr kumimoji="1" lang="ja-JP" altLang="en-US" dirty="0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E53B36D5-5635-49FE-AB27-D1A904C50D32}"/>
              </a:ext>
            </a:extLst>
          </p:cNvPr>
          <p:cNvSpPr/>
          <p:nvPr/>
        </p:nvSpPr>
        <p:spPr>
          <a:xfrm>
            <a:off x="7210926" y="2867145"/>
            <a:ext cx="2680035" cy="954107"/>
          </a:xfrm>
          <a:prstGeom prst="wedgeEllipseCallout">
            <a:avLst>
              <a:gd name="adj1" fmla="val 51913"/>
              <a:gd name="adj2" fmla="val -5009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6257D7-DE88-437E-B99A-D5838ECB607B}"/>
              </a:ext>
            </a:extLst>
          </p:cNvPr>
          <p:cNvSpPr txBox="1"/>
          <p:nvPr/>
        </p:nvSpPr>
        <p:spPr>
          <a:xfrm>
            <a:off x="7670133" y="3082588"/>
            <a:ext cx="281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ダメです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0BA9C3E-4497-4D5B-A369-2E1C447BACF6}"/>
              </a:ext>
            </a:extLst>
          </p:cNvPr>
          <p:cNvSpPr/>
          <p:nvPr/>
        </p:nvSpPr>
        <p:spPr>
          <a:xfrm>
            <a:off x="659730" y="3870396"/>
            <a:ext cx="6509085" cy="121518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0125F9-41B4-4EF4-B327-3501EEFB7F24}"/>
              </a:ext>
            </a:extLst>
          </p:cNvPr>
          <p:cNvSpPr txBox="1"/>
          <p:nvPr/>
        </p:nvSpPr>
        <p:spPr>
          <a:xfrm>
            <a:off x="749216" y="4000936"/>
            <a:ext cx="6026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・現在の金額で十分</a:t>
            </a:r>
            <a:r>
              <a:rPr lang="en-US" altLang="ja-JP" sz="2800" dirty="0"/>
              <a:t>!</a:t>
            </a:r>
          </a:p>
          <a:p>
            <a:r>
              <a:rPr lang="ja-JP" altLang="en-US" sz="2800" dirty="0"/>
              <a:t>・皆と同じにする必要ってある</a:t>
            </a:r>
            <a:r>
              <a:rPr lang="en-US" altLang="ja-JP" sz="2800" dirty="0"/>
              <a:t>?</a:t>
            </a:r>
            <a:endParaRPr kumimoji="1" lang="ja-JP" altLang="en-US" dirty="0"/>
          </a:p>
        </p:txBody>
      </p:sp>
      <p:sp>
        <p:nvSpPr>
          <p:cNvPr id="14" name="星: 32 pt 13">
            <a:extLst>
              <a:ext uri="{FF2B5EF4-FFF2-40B4-BE49-F238E27FC236}">
                <a16:creationId xmlns:a16="http://schemas.microsoft.com/office/drawing/2014/main" id="{975A236C-6565-44B2-90D3-107055C99195}"/>
              </a:ext>
            </a:extLst>
          </p:cNvPr>
          <p:cNvSpPr/>
          <p:nvPr/>
        </p:nvSpPr>
        <p:spPr>
          <a:xfrm>
            <a:off x="6381248" y="4412720"/>
            <a:ext cx="3821531" cy="1215189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4F6267-01F7-48EA-BF10-AAF6575CD2CB}"/>
              </a:ext>
            </a:extLst>
          </p:cNvPr>
          <p:cNvSpPr txBox="1"/>
          <p:nvPr/>
        </p:nvSpPr>
        <p:spPr>
          <a:xfrm>
            <a:off x="7276598" y="4758704"/>
            <a:ext cx="281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交渉失敗</a:t>
            </a:r>
            <a:r>
              <a:rPr lang="en-US" altLang="ja-JP" sz="2800" dirty="0"/>
              <a:t>!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FE5CD3F-E7CA-4807-9592-E7DA8C84B01B}"/>
              </a:ext>
            </a:extLst>
          </p:cNvPr>
          <p:cNvSpPr/>
          <p:nvPr/>
        </p:nvSpPr>
        <p:spPr>
          <a:xfrm>
            <a:off x="2646947" y="5370555"/>
            <a:ext cx="8410074" cy="12151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7CE958-836B-45BD-8C09-CFD6F3F798D1}"/>
              </a:ext>
            </a:extLst>
          </p:cNvPr>
          <p:cNvSpPr txBox="1"/>
          <p:nvPr/>
        </p:nvSpPr>
        <p:spPr>
          <a:xfrm>
            <a:off x="3027571" y="5521383"/>
            <a:ext cx="7648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感情に任せた</a:t>
            </a:r>
            <a:r>
              <a:rPr lang="ja-JP" altLang="en-US" sz="2800" dirty="0">
                <a:solidFill>
                  <a:srgbClr val="FF0000"/>
                </a:solidFill>
              </a:rPr>
              <a:t>非論理的やり取り</a:t>
            </a:r>
            <a:r>
              <a:rPr lang="ja-JP" altLang="en-US" sz="2800" dirty="0"/>
              <a:t>は失敗の元</a:t>
            </a:r>
            <a:r>
              <a:rPr lang="en-US" altLang="ja-JP" sz="2800" dirty="0"/>
              <a:t>!</a:t>
            </a:r>
          </a:p>
          <a:p>
            <a:pPr algn="ctr"/>
            <a:r>
              <a:rPr lang="ja-JP" altLang="en-US" sz="2800" dirty="0"/>
              <a:t>論理的に考えましょう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969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5CD4683-9C4F-42CF-9E89-C190E9C443CB}"/>
              </a:ext>
            </a:extLst>
          </p:cNvPr>
          <p:cNvSpPr/>
          <p:nvPr/>
        </p:nvSpPr>
        <p:spPr>
          <a:xfrm>
            <a:off x="1964156" y="1152941"/>
            <a:ext cx="9285370" cy="2240402"/>
          </a:xfrm>
          <a:prstGeom prst="wedgeRoundRectCallout">
            <a:avLst>
              <a:gd name="adj1" fmla="val -55501"/>
              <a:gd name="adj2" fmla="val -1860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00B0F0"/>
                </a:solidFill>
              </a:rPr>
              <a:t>こんなとき、論理的な思考</a:t>
            </a:r>
            <a:r>
              <a:rPr lang="en-US" altLang="ja-JP" sz="4000" b="1" dirty="0">
                <a:solidFill>
                  <a:srgbClr val="00B0F0"/>
                </a:solidFill>
              </a:rPr>
              <a:t>/</a:t>
            </a:r>
            <a:r>
              <a:rPr lang="ja-JP" altLang="en-US" sz="4000" b="1" dirty="0">
                <a:solidFill>
                  <a:srgbClr val="00B0F0"/>
                </a:solidFill>
              </a:rPr>
              <a:t>説明ができると</a:t>
            </a:r>
            <a:r>
              <a:rPr lang="en-US" altLang="ja-JP" sz="4000" b="1" dirty="0">
                <a:solidFill>
                  <a:srgbClr val="00B0F0"/>
                </a:solidFill>
              </a:rPr>
              <a:t>……</a:t>
            </a:r>
          </a:p>
        </p:txBody>
      </p:sp>
      <p:pic>
        <p:nvPicPr>
          <p:cNvPr id="3" name="図 2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B4E4FBB2-8DE2-4AA6-AEBE-ABC9A064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1316033"/>
            <a:ext cx="1339014" cy="174149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9098F7-0BDE-4A2C-90CB-ABE0F1FAA7FA}"/>
              </a:ext>
            </a:extLst>
          </p:cNvPr>
          <p:cNvSpPr txBox="1"/>
          <p:nvPr/>
        </p:nvSpPr>
        <p:spPr>
          <a:xfrm>
            <a:off x="2083468" y="1266300"/>
            <a:ext cx="98909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B0F0"/>
                </a:solidFill>
              </a:rPr>
              <a:t>やりたいこと</a:t>
            </a:r>
          </a:p>
          <a:p>
            <a:r>
              <a:rPr lang="ja-JP" altLang="en-US" sz="2400" dirty="0"/>
              <a:t>　→毎月、本を買って読みたい</a:t>
            </a:r>
          </a:p>
          <a:p>
            <a:r>
              <a:rPr lang="ja-JP" altLang="en-US" sz="2800" b="1" dirty="0">
                <a:solidFill>
                  <a:srgbClr val="00B0F0"/>
                </a:solidFill>
              </a:rPr>
              <a:t>問題</a:t>
            </a:r>
          </a:p>
          <a:p>
            <a:r>
              <a:rPr lang="ja-JP" altLang="en-US" sz="2400" dirty="0"/>
              <a:t>　→お小遣いが足りない</a:t>
            </a:r>
            <a:r>
              <a:rPr lang="en-US" altLang="ja-JP" sz="2400" dirty="0"/>
              <a:t>(</a:t>
            </a:r>
            <a:r>
              <a:rPr lang="ja-JP" altLang="en-US" sz="2400" dirty="0"/>
              <a:t>本の値段</a:t>
            </a:r>
            <a:r>
              <a:rPr lang="en-US" altLang="ja-JP" sz="2400" dirty="0"/>
              <a:t>=700</a:t>
            </a:r>
            <a:r>
              <a:rPr lang="ja-JP" altLang="en-US" sz="2400" dirty="0"/>
              <a:t>円、お小遣い</a:t>
            </a:r>
            <a:r>
              <a:rPr lang="en-US" altLang="ja-JP" sz="2400" dirty="0"/>
              <a:t>=500</a:t>
            </a:r>
            <a:r>
              <a:rPr lang="ja-JP" altLang="en-US" sz="2400" dirty="0"/>
              <a:t>円</a:t>
            </a:r>
            <a:r>
              <a:rPr lang="en-US" altLang="ja-JP" sz="2400" dirty="0"/>
              <a:t>)</a:t>
            </a:r>
          </a:p>
          <a:p>
            <a:r>
              <a:rPr lang="ja-JP" altLang="en-US" sz="2800" dirty="0"/>
              <a:t>　　　　　　　　</a:t>
            </a:r>
            <a:r>
              <a:rPr lang="ja-JP" altLang="en-US" sz="2800" b="1" dirty="0">
                <a:solidFill>
                  <a:srgbClr val="00B0F0"/>
                </a:solidFill>
              </a:rPr>
              <a:t>だから、お小遣いを増やしてほしい</a:t>
            </a:r>
            <a:r>
              <a:rPr lang="en-US" altLang="ja-JP" sz="2800" b="1" dirty="0">
                <a:solidFill>
                  <a:srgbClr val="00B0F0"/>
                </a:solidFill>
              </a:rPr>
              <a:t>!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0BA9C3E-4497-4D5B-A369-2E1C447BACF6}"/>
              </a:ext>
            </a:extLst>
          </p:cNvPr>
          <p:cNvSpPr/>
          <p:nvPr/>
        </p:nvSpPr>
        <p:spPr>
          <a:xfrm>
            <a:off x="659730" y="3870396"/>
            <a:ext cx="8989596" cy="21926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0125F9-41B4-4EF4-B327-3501EEFB7F24}"/>
              </a:ext>
            </a:extLst>
          </p:cNvPr>
          <p:cNvSpPr txBox="1"/>
          <p:nvPr/>
        </p:nvSpPr>
        <p:spPr>
          <a:xfrm>
            <a:off x="749216" y="4000936"/>
            <a:ext cx="10500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B0F0"/>
                </a:solidFill>
              </a:rPr>
              <a:t>なるほど</a:t>
            </a:r>
            <a:r>
              <a:rPr lang="en-US" altLang="ja-JP" sz="2800" b="1" dirty="0">
                <a:solidFill>
                  <a:srgbClr val="00B0F0"/>
                </a:solidFill>
              </a:rPr>
              <a:t>!</a:t>
            </a:r>
            <a:r>
              <a:rPr lang="ja-JP" altLang="en-US" sz="2800" b="1" dirty="0">
                <a:solidFill>
                  <a:srgbClr val="00B0F0"/>
                </a:solidFill>
              </a:rPr>
              <a:t>問題把握</a:t>
            </a:r>
            <a:r>
              <a:rPr lang="en-US" altLang="ja-JP" sz="2800" b="1" dirty="0">
                <a:solidFill>
                  <a:srgbClr val="00B0F0"/>
                </a:solidFill>
              </a:rPr>
              <a:t>!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→</a:t>
            </a:r>
            <a:r>
              <a:rPr lang="ja-JP" altLang="en-US" sz="2400" dirty="0"/>
              <a:t>お小遣い</a:t>
            </a:r>
            <a:r>
              <a:rPr lang="en-US" altLang="ja-JP" sz="2400" dirty="0"/>
              <a:t>UP!</a:t>
            </a:r>
          </a:p>
          <a:p>
            <a:r>
              <a:rPr lang="ja-JP" altLang="en-US" sz="2800" b="1" dirty="0">
                <a:solidFill>
                  <a:srgbClr val="00B0F0"/>
                </a:solidFill>
              </a:rPr>
              <a:t>やりたいこと</a:t>
            </a:r>
            <a:r>
              <a:rPr lang="ja-JP" altLang="en-US" sz="2800" dirty="0"/>
              <a:t>がそれなら、 他にも手段がある</a:t>
            </a:r>
            <a:r>
              <a:rPr lang="en-US" altLang="ja-JP" sz="2800" dirty="0"/>
              <a:t>!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→</a:t>
            </a:r>
            <a:r>
              <a:rPr lang="ja-JP" altLang="en-US" sz="2400" dirty="0"/>
              <a:t>古本の購入を勧める</a:t>
            </a:r>
          </a:p>
          <a:p>
            <a:r>
              <a:rPr lang="ja-JP" altLang="en-US" sz="2400" dirty="0"/>
              <a:t>　→勉強になるなら親が購入</a:t>
            </a:r>
            <a:endParaRPr kumimoji="1" lang="ja-JP" altLang="en-US" sz="1600" dirty="0"/>
          </a:p>
        </p:txBody>
      </p:sp>
      <p:sp>
        <p:nvSpPr>
          <p:cNvPr id="14" name="星: 32 pt 13">
            <a:extLst>
              <a:ext uri="{FF2B5EF4-FFF2-40B4-BE49-F238E27FC236}">
                <a16:creationId xmlns:a16="http://schemas.microsoft.com/office/drawing/2014/main" id="{975A236C-6565-44B2-90D3-107055C99195}"/>
              </a:ext>
            </a:extLst>
          </p:cNvPr>
          <p:cNvSpPr/>
          <p:nvPr/>
        </p:nvSpPr>
        <p:spPr>
          <a:xfrm>
            <a:off x="7427995" y="3282500"/>
            <a:ext cx="3821531" cy="1215189"/>
          </a:xfrm>
          <a:prstGeom prst="star32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4F6267-01F7-48EA-BF10-AAF6575CD2CB}"/>
              </a:ext>
            </a:extLst>
          </p:cNvPr>
          <p:cNvSpPr txBox="1"/>
          <p:nvPr/>
        </p:nvSpPr>
        <p:spPr>
          <a:xfrm>
            <a:off x="8323345" y="3628484"/>
            <a:ext cx="2818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理由がわかる</a:t>
            </a:r>
            <a:endParaRPr kumimoji="1" lang="ja-JP" altLang="en-US" dirty="0"/>
          </a:p>
        </p:txBody>
      </p:sp>
      <p:pic>
        <p:nvPicPr>
          <p:cNvPr id="5" name="図 4" descr="おもちゃ, クマ が含まれている画像&#10;&#10;自動的に生成された説明">
            <a:extLst>
              <a:ext uri="{FF2B5EF4-FFF2-40B4-BE49-F238E27FC236}">
                <a16:creationId xmlns:a16="http://schemas.microsoft.com/office/drawing/2014/main" id="{0B03C243-107A-4168-99B5-65421F0A2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57" y="3870396"/>
            <a:ext cx="1660859" cy="2102353"/>
          </a:xfrm>
          <a:prstGeom prst="rect">
            <a:avLst/>
          </a:prstGeom>
        </p:spPr>
      </p:pic>
      <p:sp>
        <p:nvSpPr>
          <p:cNvPr id="18" name="星: 32 pt 17">
            <a:extLst>
              <a:ext uri="{FF2B5EF4-FFF2-40B4-BE49-F238E27FC236}">
                <a16:creationId xmlns:a16="http://schemas.microsoft.com/office/drawing/2014/main" id="{A8DD6835-D4CD-4308-A5F7-6F4870506F00}"/>
              </a:ext>
            </a:extLst>
          </p:cNvPr>
          <p:cNvSpPr/>
          <p:nvPr/>
        </p:nvSpPr>
        <p:spPr>
          <a:xfrm>
            <a:off x="4998870" y="5627997"/>
            <a:ext cx="5384383" cy="1215189"/>
          </a:xfrm>
          <a:prstGeom prst="star32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ABC6BF-3B16-4C96-A6F6-9823860B2137}"/>
              </a:ext>
            </a:extLst>
          </p:cNvPr>
          <p:cNvSpPr txBox="1"/>
          <p:nvPr/>
        </p:nvSpPr>
        <p:spPr>
          <a:xfrm>
            <a:off x="5497303" y="5716525"/>
            <a:ext cx="4576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納得し、さらに</a:t>
            </a:r>
            <a:endParaRPr lang="en-US" altLang="ja-JP" sz="2800" dirty="0"/>
          </a:p>
          <a:p>
            <a:pPr algn="ctr"/>
            <a:r>
              <a:rPr lang="ja-JP" altLang="en-US" sz="2800" dirty="0"/>
              <a:t>解決の道筋が見える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68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ゲーム作りにも論理的思考は大切</a:t>
            </a:r>
            <a:r>
              <a:rPr lang="en-US" altLang="ja-JP" sz="4800" b="1" dirty="0">
                <a:solidFill>
                  <a:srgbClr val="00B0F0"/>
                </a:solidFill>
              </a:rPr>
              <a:t>!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論理的に考えられている企画の</a:t>
            </a:r>
            <a:r>
              <a:rPr lang="ja-JP" altLang="en-US" sz="3600" dirty="0">
                <a:solidFill>
                  <a:srgbClr val="00B0F0"/>
                </a:solidFill>
              </a:rPr>
              <a:t>良い点</a:t>
            </a:r>
            <a:r>
              <a:rPr lang="en-US" altLang="ja-JP" sz="3600" dirty="0">
                <a:solidFill>
                  <a:srgbClr val="00B0F0"/>
                </a:solidFill>
              </a:rPr>
              <a:t>!</a:t>
            </a:r>
          </a:p>
          <a:p>
            <a:endParaRPr lang="en-US" altLang="ja-JP" sz="3600" dirty="0"/>
          </a:p>
          <a:p>
            <a:r>
              <a:rPr lang="ja-JP" altLang="en-US" sz="3600" dirty="0"/>
              <a:t>　 ・ 「論理的」に考えていくと</a:t>
            </a:r>
            <a:r>
              <a:rPr lang="en-US" altLang="ja-JP" sz="3600" dirty="0"/>
              <a:t>…</a:t>
            </a:r>
          </a:p>
          <a:p>
            <a:r>
              <a:rPr lang="ja-JP" altLang="en-US" sz="3600" dirty="0"/>
              <a:t>　　　</a:t>
            </a:r>
            <a:r>
              <a:rPr lang="ja-JP" altLang="en-US" sz="3600" dirty="0">
                <a:solidFill>
                  <a:srgbClr val="00B0F0"/>
                </a:solidFill>
              </a:rPr>
              <a:t>面白いアイデアが、面白いまま具体化していく</a:t>
            </a:r>
            <a:r>
              <a:rPr lang="en-US" altLang="ja-JP" sz="3600" dirty="0">
                <a:solidFill>
                  <a:srgbClr val="00B0F0"/>
                </a:solidFill>
              </a:rPr>
              <a:t>!</a:t>
            </a:r>
          </a:p>
          <a:p>
            <a:endParaRPr lang="en-US" altLang="ja-JP" sz="3600" dirty="0"/>
          </a:p>
          <a:p>
            <a:r>
              <a:rPr lang="ja-JP" altLang="en-US" sz="3600" dirty="0"/>
              <a:t>　 ・ 「論理的」に説明できると</a:t>
            </a:r>
            <a:r>
              <a:rPr lang="en-US" altLang="ja-JP" sz="3600" dirty="0"/>
              <a:t>…</a:t>
            </a:r>
          </a:p>
          <a:p>
            <a:r>
              <a:rPr lang="ja-JP" altLang="en-US" sz="3600" dirty="0"/>
              <a:t>　　</a:t>
            </a:r>
            <a:r>
              <a:rPr lang="ja-JP" altLang="en-US" sz="3600" dirty="0">
                <a:solidFill>
                  <a:srgbClr val="00B0F0"/>
                </a:solidFill>
              </a:rPr>
              <a:t>　面白いゲームとして相手に伝わる</a:t>
            </a:r>
            <a:r>
              <a:rPr lang="en-US" altLang="ja-JP" sz="3600" dirty="0">
                <a:solidFill>
                  <a:srgbClr val="00B0F0"/>
                </a:solidFill>
              </a:rPr>
              <a:t>!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本日行ってもらうこと</a:t>
            </a:r>
            <a:endParaRPr lang="en-US" altLang="ja-JP" sz="4800" b="1" dirty="0">
              <a:solidFill>
                <a:srgbClr val="00B0F0"/>
              </a:solidFill>
            </a:endParaRPr>
          </a:p>
          <a:p>
            <a:endParaRPr lang="en-US" altLang="ja-JP" sz="3600" dirty="0"/>
          </a:p>
          <a:p>
            <a:r>
              <a:rPr lang="ja-JP" altLang="en-US" sz="3600" dirty="0"/>
              <a:t>　お題</a:t>
            </a:r>
          </a:p>
          <a:p>
            <a:r>
              <a:rPr lang="ja-JP" altLang="en-US" sz="3600" dirty="0"/>
              <a:t>　</a:t>
            </a:r>
            <a:r>
              <a:rPr lang="ja-JP" altLang="en-US" sz="3600" dirty="0" smtClean="0">
                <a:solidFill>
                  <a:srgbClr val="00B0F0"/>
                </a:solidFill>
              </a:rPr>
              <a:t>「</a:t>
            </a:r>
            <a:r>
              <a:rPr lang="ja-JP" altLang="en-US" sz="3600" dirty="0" smtClean="0">
                <a:solidFill>
                  <a:srgbClr val="00B0F0"/>
                </a:solidFill>
              </a:rPr>
              <a:t>〇</a:t>
            </a:r>
            <a:r>
              <a:rPr lang="ja-JP" altLang="en-US" sz="3600" dirty="0">
                <a:solidFill>
                  <a:srgbClr val="00B0F0"/>
                </a:solidFill>
              </a:rPr>
              <a:t>〇</a:t>
            </a:r>
            <a:r>
              <a:rPr lang="ja-JP" altLang="en-US" sz="3600" dirty="0" smtClean="0">
                <a:solidFill>
                  <a:srgbClr val="00B0F0"/>
                </a:solidFill>
              </a:rPr>
              <a:t>を</a:t>
            </a:r>
            <a:r>
              <a:rPr lang="ja-JP" altLang="en-US" sz="3600" dirty="0">
                <a:solidFill>
                  <a:srgbClr val="00B0F0"/>
                </a:solidFill>
              </a:rPr>
              <a:t>使</a:t>
            </a:r>
            <a:r>
              <a:rPr lang="ja-JP" altLang="en-US" sz="3600" dirty="0" smtClean="0">
                <a:solidFill>
                  <a:srgbClr val="00B0F0"/>
                </a:solidFill>
              </a:rPr>
              <a:t>った</a:t>
            </a:r>
            <a:r>
              <a:rPr lang="ja-JP" altLang="en-US" sz="3600" dirty="0" smtClean="0">
                <a:solidFill>
                  <a:srgbClr val="00B0F0"/>
                </a:solidFill>
              </a:rPr>
              <a:t>アクションゲーム」</a:t>
            </a:r>
            <a:endParaRPr lang="en-US" altLang="ja-JP" sz="3600" dirty="0" smtClean="0">
              <a:solidFill>
                <a:srgbClr val="00B0F0"/>
              </a:solidFill>
            </a:endParaRPr>
          </a:p>
          <a:p>
            <a:r>
              <a:rPr lang="ja-JP" altLang="en-US" sz="3600" dirty="0" smtClean="0">
                <a:solidFill>
                  <a:srgbClr val="00B0F0"/>
                </a:solidFill>
              </a:rPr>
              <a:t>　「</a:t>
            </a:r>
            <a:r>
              <a:rPr lang="ja-JP" altLang="en-US" sz="3600" dirty="0">
                <a:solidFill>
                  <a:srgbClr val="00B0F0"/>
                </a:solidFill>
              </a:rPr>
              <a:t>〇〇</a:t>
            </a:r>
            <a:r>
              <a:rPr lang="ja-JP" altLang="en-US" sz="3600" dirty="0" smtClean="0">
                <a:solidFill>
                  <a:srgbClr val="00B0F0"/>
                </a:solidFill>
              </a:rPr>
              <a:t>を</a:t>
            </a:r>
            <a:r>
              <a:rPr lang="ja-JP" altLang="en-US" sz="3600" dirty="0">
                <a:solidFill>
                  <a:srgbClr val="00B0F0"/>
                </a:solidFill>
              </a:rPr>
              <a:t>使</a:t>
            </a:r>
            <a:r>
              <a:rPr lang="ja-JP" altLang="en-US" sz="3600" dirty="0" smtClean="0">
                <a:solidFill>
                  <a:srgbClr val="00B0F0"/>
                </a:solidFill>
              </a:rPr>
              <a:t>ったパズルゲーム</a:t>
            </a:r>
            <a:r>
              <a:rPr lang="ja-JP" altLang="en-US" sz="3600" dirty="0">
                <a:solidFill>
                  <a:srgbClr val="00B0F0"/>
                </a:solidFill>
              </a:rPr>
              <a:t>」</a:t>
            </a:r>
            <a:endParaRPr lang="en-US" altLang="ja-JP" sz="3600" dirty="0">
              <a:solidFill>
                <a:srgbClr val="00B0F0"/>
              </a:solidFill>
            </a:endParaRPr>
          </a:p>
          <a:p>
            <a:endParaRPr lang="ja-JP" altLang="en-US" sz="3600" dirty="0"/>
          </a:p>
          <a:p>
            <a:r>
              <a:rPr lang="ja-JP" altLang="en-US" sz="3600" dirty="0"/>
              <a:t>　　</a:t>
            </a:r>
            <a:r>
              <a:rPr lang="ja-JP" altLang="en-US" sz="3600" dirty="0" smtClean="0"/>
              <a:t>それぞれの</a:t>
            </a:r>
            <a:r>
              <a:rPr lang="ja-JP" altLang="en-US" sz="3600" dirty="0" smtClean="0">
                <a:solidFill>
                  <a:srgbClr val="00B0F0"/>
                </a:solidFill>
              </a:rPr>
              <a:t>ゲームシステム</a:t>
            </a:r>
            <a:r>
              <a:rPr lang="ja-JP" altLang="en-US" sz="3600" dirty="0"/>
              <a:t>を考えよう</a:t>
            </a:r>
            <a:r>
              <a:rPr lang="en-US" altLang="ja-JP" sz="3600" dirty="0"/>
              <a:t>!</a:t>
            </a:r>
          </a:p>
          <a:p>
            <a:endParaRPr lang="en-US" altLang="ja-JP" sz="3600" dirty="0"/>
          </a:p>
          <a:p>
            <a:r>
              <a:rPr lang="ja-JP" altLang="en-US" sz="3600" dirty="0"/>
              <a:t>ゲームシステムとは</a:t>
            </a:r>
            <a:r>
              <a:rPr lang="en-US" altLang="ja-JP" sz="3600" dirty="0"/>
              <a:t>···…</a:t>
            </a:r>
          </a:p>
          <a:p>
            <a:r>
              <a:rPr lang="ja-JP" altLang="en-US" sz="3600" dirty="0"/>
              <a:t>基本的な遊び、ルールとなる部分のこと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120592C4-EE5B-4230-9FF4-3500A4F39820}"/>
              </a:ext>
            </a:extLst>
          </p:cNvPr>
          <p:cNvSpPr/>
          <p:nvPr/>
        </p:nvSpPr>
        <p:spPr>
          <a:xfrm>
            <a:off x="7148763" y="3456114"/>
            <a:ext cx="3081086" cy="641047"/>
          </a:xfrm>
          <a:prstGeom prst="wedgeRoundRectCallout">
            <a:avLst>
              <a:gd name="adj1" fmla="val -65350"/>
              <a:gd name="adj2" fmla="val -2581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00B0F0"/>
                </a:solidFill>
              </a:rPr>
              <a:t>フラッシュアイデアをゲームシステムへ</a:t>
            </a:r>
            <a:endParaRPr lang="en-US" altLang="ja-JP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17E999-4544-4410-9177-35C565A9DBA9}"/>
              </a:ext>
            </a:extLst>
          </p:cNvPr>
          <p:cNvSpPr txBox="1"/>
          <p:nvPr/>
        </p:nvSpPr>
        <p:spPr>
          <a:xfrm>
            <a:off x="336883" y="2298032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b="1" dirty="0">
                <a:solidFill>
                  <a:srgbClr val="00B0F0"/>
                </a:solidFill>
              </a:rPr>
              <a:t>『</a:t>
            </a:r>
            <a:r>
              <a:rPr lang="ja-JP" altLang="en-US" sz="4800" b="1" dirty="0">
                <a:solidFill>
                  <a:srgbClr val="00B0F0"/>
                </a:solidFill>
              </a:rPr>
              <a:t>フラッシュアイデア</a:t>
            </a:r>
            <a:r>
              <a:rPr lang="en-US" altLang="ja-JP" sz="4800" b="1" dirty="0">
                <a:solidFill>
                  <a:srgbClr val="00B0F0"/>
                </a:solidFill>
              </a:rPr>
              <a:t>』</a:t>
            </a:r>
            <a:endParaRPr lang="en-US" altLang="ja-JP" sz="3600" b="1" dirty="0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236F6CBD-5DCD-42C6-82EE-6B7DF232FCC4}"/>
              </a:ext>
            </a:extLst>
          </p:cNvPr>
          <p:cNvSpPr/>
          <p:nvPr/>
        </p:nvSpPr>
        <p:spPr>
          <a:xfrm>
            <a:off x="240632" y="1329900"/>
            <a:ext cx="2346158" cy="1010652"/>
          </a:xfrm>
          <a:prstGeom prst="cloudCallout">
            <a:avLst>
              <a:gd name="adj1" fmla="val 51988"/>
              <a:gd name="adj2" fmla="val 553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3E312A33-BA97-4616-AF56-0B02E1927797}"/>
              </a:ext>
            </a:extLst>
          </p:cNvPr>
          <p:cNvSpPr/>
          <p:nvPr/>
        </p:nvSpPr>
        <p:spPr>
          <a:xfrm>
            <a:off x="240632" y="3086509"/>
            <a:ext cx="3308684" cy="1010652"/>
          </a:xfrm>
          <a:prstGeom prst="cloudCallout">
            <a:avLst>
              <a:gd name="adj1" fmla="val 27988"/>
              <a:gd name="adj2" fmla="val -7083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D347D646-06A2-48FD-A900-FF6C100A5748}"/>
              </a:ext>
            </a:extLst>
          </p:cNvPr>
          <p:cNvSpPr/>
          <p:nvPr/>
        </p:nvSpPr>
        <p:spPr>
          <a:xfrm>
            <a:off x="9388642" y="1360984"/>
            <a:ext cx="2562726" cy="1665964"/>
          </a:xfrm>
          <a:prstGeom prst="cloudCallout">
            <a:avLst>
              <a:gd name="adj1" fmla="val -72012"/>
              <a:gd name="adj2" fmla="val -29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79BBECEA-9BAE-4D5A-81E8-8CC793E32611}"/>
              </a:ext>
            </a:extLst>
          </p:cNvPr>
          <p:cNvSpPr/>
          <p:nvPr/>
        </p:nvSpPr>
        <p:spPr>
          <a:xfrm>
            <a:off x="4981073" y="3213847"/>
            <a:ext cx="1496428" cy="14044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1C01E7-E62E-498D-8DDE-7B66DFBDFB11}"/>
              </a:ext>
            </a:extLst>
          </p:cNvPr>
          <p:cNvSpPr txBox="1"/>
          <p:nvPr/>
        </p:nvSpPr>
        <p:spPr>
          <a:xfrm>
            <a:off x="487279" y="1573616"/>
            <a:ext cx="185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閃いた</a:t>
            </a:r>
            <a:r>
              <a:rPr lang="en-US" altLang="ja-JP" sz="2800" dirty="0">
                <a:solidFill>
                  <a:schemeClr val="bg1"/>
                </a:solidFill>
              </a:rPr>
              <a:t>!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9A0476-5CC8-4F41-964D-A36B373C82DE}"/>
              </a:ext>
            </a:extLst>
          </p:cNvPr>
          <p:cNvSpPr txBox="1"/>
          <p:nvPr/>
        </p:nvSpPr>
        <p:spPr>
          <a:xfrm>
            <a:off x="508334" y="3330225"/>
            <a:ext cx="277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思い付いた</a:t>
            </a:r>
            <a:r>
              <a:rPr lang="en-US" altLang="ja-JP" sz="2800" dirty="0">
                <a:solidFill>
                  <a:schemeClr val="bg1"/>
                </a:solidFill>
              </a:rPr>
              <a:t>!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BB886-739C-4703-8B39-1D51E59C6FDB}"/>
              </a:ext>
            </a:extLst>
          </p:cNvPr>
          <p:cNvSpPr txBox="1"/>
          <p:nvPr/>
        </p:nvSpPr>
        <p:spPr>
          <a:xfrm>
            <a:off x="1384133" y="4796951"/>
            <a:ext cx="207544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Step1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C04ACB-C083-4E5F-B086-EF5639A70D60}"/>
              </a:ext>
            </a:extLst>
          </p:cNvPr>
          <p:cNvSpPr txBox="1"/>
          <p:nvPr/>
        </p:nvSpPr>
        <p:spPr>
          <a:xfrm>
            <a:off x="7302666" y="3515027"/>
            <a:ext cx="277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論理的思考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537204-E5BF-49B2-9A36-7AA814E21A07}"/>
              </a:ext>
            </a:extLst>
          </p:cNvPr>
          <p:cNvSpPr txBox="1"/>
          <p:nvPr/>
        </p:nvSpPr>
        <p:spPr>
          <a:xfrm>
            <a:off x="9283365" y="1694784"/>
            <a:ext cx="2773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何となく</a:t>
            </a:r>
            <a:endParaRPr lang="en-US" altLang="ja-JP" sz="28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面白そう！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921FA3-BA89-4785-BC23-6EB12755659C}"/>
              </a:ext>
            </a:extLst>
          </p:cNvPr>
          <p:cNvSpPr txBox="1"/>
          <p:nvPr/>
        </p:nvSpPr>
        <p:spPr>
          <a:xfrm>
            <a:off x="3459581" y="4796951"/>
            <a:ext cx="737836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70C0"/>
                </a:solidFill>
              </a:rPr>
              <a:t>ゲームコアを考える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48723EB-67F7-488F-B212-0ACC174615C9}"/>
              </a:ext>
            </a:extLst>
          </p:cNvPr>
          <p:cNvSpPr txBox="1"/>
          <p:nvPr/>
        </p:nvSpPr>
        <p:spPr>
          <a:xfrm>
            <a:off x="1384133" y="5528100"/>
            <a:ext cx="2075447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Step2</a:t>
            </a: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　</a:t>
            </a:r>
            <a:endParaRPr lang="en-US" altLang="ja-JP" sz="60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187A60-4849-441F-A99F-2D03FD6A2A2C}"/>
              </a:ext>
            </a:extLst>
          </p:cNvPr>
          <p:cNvSpPr txBox="1"/>
          <p:nvPr/>
        </p:nvSpPr>
        <p:spPr>
          <a:xfrm>
            <a:off x="3459581" y="5528100"/>
            <a:ext cx="737836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ゲームコアを基に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r>
              <a:rPr lang="ja-JP" altLang="en-US" sz="3600" b="1" dirty="0">
                <a:solidFill>
                  <a:srgbClr val="0070C0"/>
                </a:solidFill>
              </a:rPr>
              <a:t>ゲームを構成する要素を考える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5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8C664-543B-4E12-8525-2329F8F9490F}"/>
              </a:ext>
            </a:extLst>
          </p:cNvPr>
          <p:cNvSpPr txBox="1"/>
          <p:nvPr/>
        </p:nvSpPr>
        <p:spPr>
          <a:xfrm>
            <a:off x="336883" y="445169"/>
            <a:ext cx="1144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solidFill>
                  <a:srgbClr val="00B0F0"/>
                </a:solidFill>
              </a:rPr>
              <a:t>Step1 </a:t>
            </a:r>
            <a:r>
              <a:rPr lang="ja-JP" altLang="en-US" sz="4800" b="1" dirty="0">
                <a:solidFill>
                  <a:srgbClr val="00B0F0"/>
                </a:solidFill>
              </a:rPr>
              <a:t>ゲームコアを考える</a:t>
            </a:r>
            <a:endParaRPr lang="en-US" altLang="ja-JP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AF20BF-A345-41DC-A567-F334D858D06C}"/>
              </a:ext>
            </a:extLst>
          </p:cNvPr>
          <p:cNvSpPr txBox="1"/>
          <p:nvPr/>
        </p:nvSpPr>
        <p:spPr>
          <a:xfrm>
            <a:off x="3834063" y="1411745"/>
            <a:ext cx="78285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ゲームコアと要素の関係</a:t>
            </a:r>
          </a:p>
          <a:p>
            <a:r>
              <a:rPr lang="ja-JP" altLang="en-US" sz="4000" b="1" dirty="0"/>
              <a:t>　</a:t>
            </a:r>
            <a:r>
              <a:rPr lang="ja-JP" altLang="en-US" sz="4000" b="1" dirty="0">
                <a:solidFill>
                  <a:schemeClr val="accent2">
                    <a:lumMod val="75000"/>
                  </a:schemeClr>
                </a:solidFill>
              </a:rPr>
              <a:t>木の幹</a:t>
            </a:r>
            <a:r>
              <a:rPr lang="en-US" altLang="ja-JP" sz="4000" b="1" dirty="0"/>
              <a:t>=</a:t>
            </a:r>
            <a:r>
              <a:rPr lang="ja-JP" altLang="en-US" sz="4000" b="1" dirty="0"/>
              <a:t>ゲームコア</a:t>
            </a:r>
          </a:p>
          <a:p>
            <a:r>
              <a:rPr lang="ja-JP" altLang="en-US" sz="4000" dirty="0"/>
              <a:t>　</a:t>
            </a:r>
            <a:r>
              <a:rPr lang="ja-JP" altLang="en-US" sz="4000" b="1" dirty="0">
                <a:solidFill>
                  <a:schemeClr val="accent6"/>
                </a:solidFill>
              </a:rPr>
              <a:t>枝葉　</a:t>
            </a:r>
            <a:r>
              <a:rPr lang="en-US" altLang="ja-JP" sz="4000" b="1" dirty="0"/>
              <a:t>=</a:t>
            </a:r>
            <a:r>
              <a:rPr lang="ja-JP" altLang="en-US" sz="4000" b="1" dirty="0"/>
              <a:t>ゲームを構成する</a:t>
            </a:r>
          </a:p>
          <a:p>
            <a:r>
              <a:rPr lang="ja-JP" altLang="en-US" sz="4000" dirty="0"/>
              <a:t>　　　　　</a:t>
            </a:r>
            <a:r>
              <a:rPr lang="ja-JP" altLang="en-US" sz="4000" b="1" dirty="0"/>
              <a:t>様々な要素</a:t>
            </a:r>
            <a:r>
              <a:rPr lang="en-US" altLang="ja-JP" sz="4000" b="1" dirty="0"/>
              <a:t>(</a:t>
            </a:r>
            <a:r>
              <a:rPr lang="ja-JP" altLang="en-US" sz="4000" b="1" dirty="0"/>
              <a:t>アイデア</a:t>
            </a:r>
            <a:r>
              <a:rPr lang="en-US" altLang="ja-JP" sz="4000" b="1" dirty="0"/>
              <a:t>)</a:t>
            </a:r>
            <a:endParaRPr lang="en-US" altLang="ja-JP" sz="2800" b="1" dirty="0"/>
          </a:p>
        </p:txBody>
      </p:sp>
      <p:pic>
        <p:nvPicPr>
          <p:cNvPr id="6" name="図 5" descr="木 が含まれている画像&#10;&#10;自動的に生成された説明">
            <a:extLst>
              <a:ext uri="{FF2B5EF4-FFF2-40B4-BE49-F238E27FC236}">
                <a16:creationId xmlns:a16="http://schemas.microsoft.com/office/drawing/2014/main" id="{4FE3C341-BDBB-4290-85EF-8BC864C2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84" y="1259764"/>
            <a:ext cx="2907632" cy="396495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2D4AB6-F3F9-4C21-96BF-45E991900E85}"/>
              </a:ext>
            </a:extLst>
          </p:cNvPr>
          <p:cNvSpPr txBox="1"/>
          <p:nvPr/>
        </p:nvSpPr>
        <p:spPr>
          <a:xfrm>
            <a:off x="3834063" y="4420020"/>
            <a:ext cx="557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ゲームコアとは</a:t>
            </a:r>
            <a:r>
              <a:rPr lang="en-US" altLang="ja-JP" sz="3600" dirty="0"/>
              <a:t>……</a:t>
            </a:r>
            <a:endParaRPr lang="en-US" altLang="ja-JP" sz="2400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1838F7DC-EADA-4F95-BE9B-0E404FC7B12F}"/>
              </a:ext>
            </a:extLst>
          </p:cNvPr>
          <p:cNvSpPr/>
          <p:nvPr/>
        </p:nvSpPr>
        <p:spPr>
          <a:xfrm>
            <a:off x="4094746" y="5066351"/>
            <a:ext cx="7944853" cy="1346480"/>
          </a:xfrm>
          <a:prstGeom prst="wedgeRoundRectCallout">
            <a:avLst>
              <a:gd name="adj1" fmla="val -65226"/>
              <a:gd name="adj2" fmla="val -5083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2CDE3E-7C09-470D-9FA6-3C68FE94A058}"/>
              </a:ext>
            </a:extLst>
          </p:cNvPr>
          <p:cNvSpPr txBox="1"/>
          <p:nvPr/>
        </p:nvSpPr>
        <p:spPr>
          <a:xfrm>
            <a:off x="4219072" y="5262537"/>
            <a:ext cx="7704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遊びの根幹</a:t>
            </a:r>
          </a:p>
          <a:p>
            <a:r>
              <a:rPr lang="ja-JP" altLang="en-US" sz="2800" b="1" dirty="0"/>
              <a:t>プレイヤーに面白いと思ってもらいたい</a:t>
            </a:r>
            <a:r>
              <a:rPr lang="ja-JP" altLang="en-US" sz="2800" dirty="0"/>
              <a:t>ところ</a:t>
            </a:r>
            <a:endParaRPr lang="en-US" altLang="ja-JP" b="1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59BFDD51-B742-4A40-AB9A-18ED036840C2}"/>
              </a:ext>
            </a:extLst>
          </p:cNvPr>
          <p:cNvSpPr/>
          <p:nvPr/>
        </p:nvSpPr>
        <p:spPr>
          <a:xfrm rot="10800000">
            <a:off x="1391652" y="5425589"/>
            <a:ext cx="950495" cy="5520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154F0A-DE13-4221-9D22-99160ED03F18}"/>
              </a:ext>
            </a:extLst>
          </p:cNvPr>
          <p:cNvSpPr txBox="1"/>
          <p:nvPr/>
        </p:nvSpPr>
        <p:spPr>
          <a:xfrm>
            <a:off x="152401" y="6178498"/>
            <a:ext cx="316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フラッシュアイデア</a:t>
            </a:r>
            <a:endParaRPr lang="en-US" altLang="ja-JP" sz="16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E5770E5-6044-4654-BD36-291C7BB84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3" y="5732717"/>
            <a:ext cx="950495" cy="95049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C510AF-5CD1-4772-A4A4-A58116CFD6C2}"/>
              </a:ext>
            </a:extLst>
          </p:cNvPr>
          <p:cNvSpPr txBox="1"/>
          <p:nvPr/>
        </p:nvSpPr>
        <p:spPr>
          <a:xfrm>
            <a:off x="1559122" y="3092116"/>
            <a:ext cx="615553" cy="1974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</a:rPr>
              <a:t>ゲームコア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BBDF07-2272-448A-9C08-14167F38AAEF}"/>
              </a:ext>
            </a:extLst>
          </p:cNvPr>
          <p:cNvSpPr txBox="1"/>
          <p:nvPr/>
        </p:nvSpPr>
        <p:spPr>
          <a:xfrm>
            <a:off x="2414337" y="3299955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97F7DE-F458-4CBD-993F-3EF29FC0883C}"/>
              </a:ext>
            </a:extLst>
          </p:cNvPr>
          <p:cNvSpPr txBox="1"/>
          <p:nvPr/>
        </p:nvSpPr>
        <p:spPr>
          <a:xfrm>
            <a:off x="2261938" y="2658009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BA8CCA-FF68-4C8B-868F-2208D87A81C3}"/>
              </a:ext>
            </a:extLst>
          </p:cNvPr>
          <p:cNvSpPr txBox="1"/>
          <p:nvPr/>
        </p:nvSpPr>
        <p:spPr>
          <a:xfrm>
            <a:off x="1975244" y="2150009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9513EF-F32B-4288-A007-FC95B4CC2250}"/>
              </a:ext>
            </a:extLst>
          </p:cNvPr>
          <p:cNvSpPr txBox="1"/>
          <p:nvPr/>
        </p:nvSpPr>
        <p:spPr>
          <a:xfrm>
            <a:off x="1628305" y="1591533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F725AD-84CC-44B6-9E70-A7C3F08635C2}"/>
              </a:ext>
            </a:extLst>
          </p:cNvPr>
          <p:cNvSpPr txBox="1"/>
          <p:nvPr/>
        </p:nvSpPr>
        <p:spPr>
          <a:xfrm>
            <a:off x="1125013" y="2214850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E80588-E6C9-40CA-AAB5-E3F056143E5E}"/>
              </a:ext>
            </a:extLst>
          </p:cNvPr>
          <p:cNvSpPr txBox="1"/>
          <p:nvPr/>
        </p:nvSpPr>
        <p:spPr>
          <a:xfrm>
            <a:off x="854275" y="2683906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E2418A-C396-429E-BB07-54DCBFBEC8D2}"/>
              </a:ext>
            </a:extLst>
          </p:cNvPr>
          <p:cNvSpPr txBox="1"/>
          <p:nvPr/>
        </p:nvSpPr>
        <p:spPr>
          <a:xfrm>
            <a:off x="645817" y="3388215"/>
            <a:ext cx="126726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要素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7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1425</Words>
  <Application>Microsoft Office PowerPoint</Application>
  <PresentationFormat>ワイド画面</PresentationFormat>
  <Paragraphs>295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やってみよう(イメージマップ)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やってみよう(フレームに入れてみる)</vt:lpstr>
      <vt:lpstr>PowerPoint プレゼンテーション</vt:lpstr>
      <vt:lpstr>PowerPoint プレゼンテーション</vt:lpstr>
      <vt:lpstr>PowerPoint プレゼンテーション</vt:lpstr>
      <vt:lpstr>スケジュール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小山　大樹</dc:creator>
  <cp:lastModifiedBy>健</cp:lastModifiedBy>
  <cp:revision>57</cp:revision>
  <dcterms:created xsi:type="dcterms:W3CDTF">2020-01-06T03:04:05Z</dcterms:created>
  <dcterms:modified xsi:type="dcterms:W3CDTF">2020-02-03T14:33:39Z</dcterms:modified>
</cp:coreProperties>
</file>