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FC97-83FB-4AE2-A834-210F02980A55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7FDA1-4E79-494C-8B5F-0A60696FA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7FDA1-4E79-494C-8B5F-0A60696FA8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C07DFD7-88B8-49CB-9493-321639308F29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AC757AE-329C-4D2C-8865-95B45FCA28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CaHsnR9D7k&amp;t=327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osg\AppData\Local\Microsoft\Windows\Temporary Internet Files\Content.IE5\H22YFTSE\Pieter_Both,_mountain[1]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962399"/>
          </a:xfrm>
        </p:spPr>
        <p:txBody>
          <a:bodyPr/>
          <a:lstStyle/>
          <a:p>
            <a:r>
              <a:rPr lang="en-US" sz="7000" dirty="0" smtClean="0"/>
              <a:t>Digital Elevation Models to 3D Prints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Process and Applications for FEMA Community Outreach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Why 3D Print?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00399"/>
          </a:xfrm>
        </p:spPr>
        <p:txBody>
          <a:bodyPr/>
          <a:lstStyle/>
          <a:p>
            <a:r>
              <a:rPr lang="en-US" sz="3000" dirty="0" smtClean="0"/>
              <a:t>People aren’t influenced by facts.</a:t>
            </a:r>
            <a:endParaRPr lang="en-US" sz="3000" dirty="0"/>
          </a:p>
          <a:p>
            <a:r>
              <a:rPr lang="en-US" sz="3000" dirty="0" smtClean="0"/>
              <a:t>3D models are engaging and fun.</a:t>
            </a:r>
            <a:endParaRPr lang="en-US" sz="3000" dirty="0"/>
          </a:p>
          <a:p>
            <a:r>
              <a:rPr lang="en-US" sz="3000" dirty="0" smtClean="0"/>
              <a:t>A model + animated flooding makes abstract concepts relatable and more credible to the public.</a:t>
            </a:r>
            <a:endParaRPr lang="en-US" sz="3000" dirty="0"/>
          </a:p>
        </p:txBody>
      </p:sp>
      <p:pic>
        <p:nvPicPr>
          <p:cNvPr id="6147" name="Picture 3" descr="C:\Users\roosg\AppData\Local\Microsoft\Windows\Temporary Internet Files\Content.IE5\O3RI6VDF\1_Sulphur_mountain_panorama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8458200" cy="20013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8434"/>
            <a:ext cx="4191000" cy="4677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4191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6"/>
                </a:solidFill>
                <a:latin typeface="+mj-lt"/>
              </a:rPr>
              <a:t>Recognizable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6"/>
                </a:solidFill>
                <a:latin typeface="+mj-lt"/>
              </a:rPr>
              <a:t>Mix of elevations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6"/>
                </a:solidFill>
                <a:latin typeface="+mj-lt"/>
              </a:rPr>
              <a:t>Major roads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3124200"/>
          </a:xfrm>
        </p:spPr>
        <p:txBody>
          <a:bodyPr/>
          <a:lstStyle/>
          <a:p>
            <a:r>
              <a:rPr lang="en-US" sz="2600" dirty="0" smtClean="0"/>
              <a:t>Approximately 9 </a:t>
            </a:r>
          </a:p>
          <a:p>
            <a:pPr marL="0" indent="0">
              <a:buNone/>
            </a:pPr>
            <a:r>
              <a:rPr lang="en-US" sz="2600" dirty="0" smtClean="0"/>
              <a:t>    FIRM panels</a:t>
            </a:r>
          </a:p>
          <a:p>
            <a:r>
              <a:rPr lang="en-US" sz="2600" dirty="0" smtClean="0"/>
              <a:t>5.7 x 5 miles</a:t>
            </a:r>
          </a:p>
          <a:p>
            <a:r>
              <a:rPr lang="en-US" sz="2600" dirty="0" smtClean="0"/>
              <a:t>Scale </a:t>
            </a:r>
            <a:r>
              <a:rPr lang="en-US" sz="2600" dirty="0"/>
              <a:t>=</a:t>
            </a:r>
            <a:r>
              <a:rPr lang="en-US" sz="2600" dirty="0" smtClean="0"/>
              <a:t> 1: 36,000</a:t>
            </a:r>
          </a:p>
          <a:p>
            <a:r>
              <a:rPr lang="en-US" sz="2600" dirty="0" smtClean="0"/>
              <a:t>Elevation extruded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by 3.5x</a:t>
            </a:r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10772"/>
            <a:ext cx="4495800" cy="5014795"/>
          </a:xfrm>
        </p:spPr>
      </p:pic>
      <p:pic>
        <p:nvPicPr>
          <p:cNvPr id="2050" name="Picture 2" descr="C:\Users\roosg\AppData\Local\Microsoft\Windows\Temporary Internet Files\Content.IE5\UKDDO4X3\mountain_morning5702[1].jp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8" y="4545473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99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Short-throw projector</a:t>
            </a:r>
          </a:p>
          <a:p>
            <a:r>
              <a:rPr lang="en-US" dirty="0" smtClean="0"/>
              <a:t>Animation: Created in </a:t>
            </a:r>
            <a:r>
              <a:rPr lang="en-US" dirty="0" err="1" smtClean="0"/>
              <a:t>InfoWorks</a:t>
            </a:r>
            <a:r>
              <a:rPr lang="en-US" dirty="0" smtClean="0"/>
              <a:t> ICM.</a:t>
            </a:r>
          </a:p>
          <a:p>
            <a:pPr lvl="1"/>
            <a:r>
              <a:rPr lang="en-US" sz="2000" dirty="0" smtClean="0"/>
              <a:t>Complex 2D model that is used as the basis of flow depth estimation for overbank flooding. </a:t>
            </a:r>
          </a:p>
          <a:p>
            <a:pPr lvl="1"/>
            <a:r>
              <a:rPr lang="en-US" sz="2000" dirty="0" smtClean="0"/>
              <a:t>Especially useful for flat urban areas. </a:t>
            </a:r>
          </a:p>
          <a:p>
            <a:pPr lvl="1"/>
            <a:r>
              <a:rPr lang="en-US" sz="2000" dirty="0" smtClean="0"/>
              <a:t>Provides flood depth vs. time.</a:t>
            </a:r>
          </a:p>
          <a:p>
            <a:r>
              <a:rPr lang="en-US" dirty="0" smtClean="0"/>
              <a:t>Tailor to audience: depth grids, flood hazard area, or simple imagery with roads.</a:t>
            </a:r>
          </a:p>
        </p:txBody>
      </p:sp>
      <p:pic>
        <p:nvPicPr>
          <p:cNvPr id="3076" name="Picture 4" descr="C:\Users\roosg\AppData\Local\Microsoft\Windows\Temporary Internet Files\Content.IE5\BTYB0YC8\15939-illustration-of-a-small-cartoon-mountain-pv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15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oosg\AppData\Local\Microsoft\Windows\Temporary Internet Files\Content.IE5\OMQFHMKY\15937-illustration-of-a-small-cartoon-mountain-pv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72" y="4771936"/>
            <a:ext cx="2267128" cy="22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734199"/>
            <a:ext cx="2268537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30923"/>
            <a:ext cx="1901825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2895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Select area of interest in DEM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15" y="1568146"/>
            <a:ext cx="4471086" cy="4989472"/>
          </a:xfrm>
          <a:prstGeom prst="rect">
            <a:avLst/>
          </a:prstGeom>
          <a:ln w="381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0" name="Picture 4" descr="C:\Users\roosg\AppData\Local\Microsoft\Windows\Temporary Internet Files\Content.IE5\QXTDFELI\MercatorMountain4[1]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6" y="4572000"/>
            <a:ext cx="3158708" cy="17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oosg\AppData\Local\Microsoft\Windows\Temporary Internet Files\Content.IE5\UKDDO4X3\Mercator-Mountain1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67703"/>
            <a:ext cx="2401874" cy="968756"/>
          </a:xfrm>
          <a:prstGeom prst="rect">
            <a:avLst/>
          </a:prstGeom>
          <a:noFill/>
          <a:effectLst>
            <a:glow rad="127000">
              <a:schemeClr val="tx2">
                <a:alpha val="5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Import to open source GIS software of choice.</a:t>
            </a:r>
          </a:p>
          <a:p>
            <a:r>
              <a:rPr lang="en-US" dirty="0" smtClean="0"/>
              <a:t>Convert DEM to STL file using DEM to 3D extension.</a:t>
            </a:r>
          </a:p>
          <a:p>
            <a:r>
              <a:rPr lang="en-US" dirty="0" smtClean="0"/>
              <a:t>Open STL in MeshLab to preview.</a:t>
            </a:r>
          </a:p>
          <a:p>
            <a:r>
              <a:rPr lang="en-US" dirty="0" smtClean="0"/>
              <a:t>Reduce file size.</a:t>
            </a:r>
          </a:p>
          <a:p>
            <a:r>
              <a:rPr lang="en-US" dirty="0" smtClean="0"/>
              <a:t>Hollow out base of model.</a:t>
            </a:r>
          </a:p>
          <a:p>
            <a:r>
              <a:rPr lang="en-US" dirty="0" smtClean="0"/>
              <a:t>Upload to </a:t>
            </a:r>
            <a:r>
              <a:rPr lang="en-US" dirty="0" err="1" smtClean="0"/>
              <a:t>Shapeways</a:t>
            </a:r>
            <a:r>
              <a:rPr lang="en-US" dirty="0" smtClean="0"/>
              <a:t> and select printing medium.</a:t>
            </a:r>
          </a:p>
          <a:p>
            <a:r>
              <a:rPr lang="en-US" dirty="0" smtClean="0"/>
              <a:t>For more info, reference the YouTube video “</a:t>
            </a:r>
            <a:r>
              <a:rPr lang="en-US" dirty="0" smtClean="0">
                <a:hlinkClick r:id="rId4"/>
              </a:rPr>
              <a:t>DEM </a:t>
            </a:r>
            <a:r>
              <a:rPr lang="en-US" dirty="0">
                <a:hlinkClick r:id="rId4"/>
              </a:rPr>
              <a:t>to 3D Print </a:t>
            </a:r>
            <a:r>
              <a:rPr lang="en-US" dirty="0" smtClean="0">
                <a:hlinkClick r:id="rId4"/>
              </a:rPr>
              <a:t>File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065776" y="2079648"/>
            <a:ext cx="4041648" cy="29718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Price: $1,400</a:t>
            </a:r>
          </a:p>
          <a:p>
            <a:r>
              <a:rPr lang="en-US" sz="2600" dirty="0" smtClean="0"/>
              <a:t>Open source software</a:t>
            </a:r>
          </a:p>
          <a:p>
            <a:r>
              <a:rPr lang="en-US" sz="2600" dirty="0" smtClean="0"/>
              <a:t>Learning 3D modeling software</a:t>
            </a:r>
          </a:p>
          <a:p>
            <a:r>
              <a:rPr lang="en-US" sz="2600" dirty="0" smtClean="0"/>
              <a:t>Accuracy in flat areas</a:t>
            </a:r>
          </a:p>
          <a:p>
            <a:r>
              <a:rPr lang="en-US" sz="2600" dirty="0" smtClean="0"/>
              <a:t>Projector alignment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C:\Users\roosg\AppData\Local\Microsoft\Windows\Temporary Internet Files\Content.IE5\K5G9JB4S\San_Gabriel_Mountains_201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6" y="1752600"/>
            <a:ext cx="4799779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 descr="C:\Users\roosg\AppData\Local\Microsoft\Windows\Temporary Internet Files\Content.IE5\DFKAJKHT\Mountain_icon_(Noun_Project).svg[1]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6015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roosg\AppData\Local\Microsoft\Windows\Temporary Internet Files\Content.IE5\M69EWVUX\mountain-art-line-4317-large[1]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1025369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roosg\AppData\Local\Microsoft\Windows\Temporary Internet Files\Content.IE5\M69EWVUX\mountain-art-line-4317-large[1]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1025369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51448"/>
            <a:ext cx="1328737" cy="13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252266"/>
            <a:ext cx="10239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60156"/>
            <a:ext cx="1328737" cy="13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038600" cy="44957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Reduce pricing by hollowing model base.</a:t>
            </a:r>
          </a:p>
          <a:p>
            <a:endParaRPr lang="en-US" sz="3000" dirty="0" smtClean="0"/>
          </a:p>
          <a:p>
            <a:r>
              <a:rPr lang="en-US" sz="3000" dirty="0" smtClean="0"/>
              <a:t>Choose other materials – full color sandstone.</a:t>
            </a:r>
          </a:p>
          <a:p>
            <a:endParaRPr lang="en-US" sz="3000" dirty="0" smtClean="0"/>
          </a:p>
          <a:p>
            <a:r>
              <a:rPr lang="en-US" sz="3000" dirty="0" smtClean="0"/>
              <a:t>Build projector mount.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4158084"/>
            <a:ext cx="4456065" cy="2331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12" y="1676400"/>
            <a:ext cx="2601638" cy="2335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5359257" y="6489617"/>
            <a:ext cx="3038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j-lt"/>
              </a:rPr>
              <a:t>Imagery courtesy of Ian </a:t>
            </a:r>
            <a:r>
              <a:rPr lang="en-US" sz="1000" dirty="0" err="1" smtClean="0">
                <a:latin typeface="+mj-lt"/>
              </a:rPr>
              <a:t>Grasshoff</a:t>
            </a:r>
            <a:r>
              <a:rPr lang="en-US" sz="1000" dirty="0" smtClean="0">
                <a:latin typeface="+mj-lt"/>
              </a:rPr>
              <a:t>, </a:t>
            </a:r>
            <a:r>
              <a:rPr lang="en-US" sz="1000" dirty="0" err="1" smtClean="0">
                <a:latin typeface="+mj-lt"/>
              </a:rPr>
              <a:t>SmartMaps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5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185</TotalTime>
  <Words>250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Digital Elevation Models to 3D Prints</vt:lpstr>
      <vt:lpstr>Why 3D Print?</vt:lpstr>
      <vt:lpstr>Project Details</vt:lpstr>
      <vt:lpstr>Project Details</vt:lpstr>
      <vt:lpstr>Project Details</vt:lpstr>
      <vt:lpstr>Process</vt:lpstr>
      <vt:lpstr>Process</vt:lpstr>
      <vt:lpstr>Challenges</vt:lpstr>
      <vt:lpstr>Next Steps</vt:lpstr>
    </vt:vector>
  </TitlesOfParts>
  <Company>AECOM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Roos, Gillian</dc:creator>
  <cp:lastModifiedBy>Roos, Gillian</cp:lastModifiedBy>
  <cp:revision>45</cp:revision>
  <dcterms:created xsi:type="dcterms:W3CDTF">2017-07-13T16:02:51Z</dcterms:created>
  <dcterms:modified xsi:type="dcterms:W3CDTF">2017-07-18T16:32:42Z</dcterms:modified>
</cp:coreProperties>
</file>