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839" r:id="rId3"/>
    <p:sldId id="846" r:id="rId4"/>
    <p:sldId id="844" r:id="rId5"/>
    <p:sldId id="845" r:id="rId6"/>
    <p:sldId id="868" r:id="rId7"/>
    <p:sldId id="847" r:id="rId8"/>
    <p:sldId id="848" r:id="rId9"/>
    <p:sldId id="856" r:id="rId10"/>
    <p:sldId id="857" r:id="rId11"/>
    <p:sldId id="858" r:id="rId12"/>
    <p:sldId id="859" r:id="rId13"/>
    <p:sldId id="860" r:id="rId14"/>
    <p:sldId id="874" r:id="rId15"/>
    <p:sldId id="875" r:id="rId16"/>
    <p:sldId id="876" r:id="rId17"/>
    <p:sldId id="861" r:id="rId18"/>
    <p:sldId id="862" r:id="rId19"/>
    <p:sldId id="863" r:id="rId20"/>
    <p:sldId id="841" r:id="rId21"/>
    <p:sldId id="851" r:id="rId22"/>
    <p:sldId id="853" r:id="rId23"/>
    <p:sldId id="849" r:id="rId24"/>
    <p:sldId id="877" r:id="rId25"/>
    <p:sldId id="850" r:id="rId26"/>
  </p:sldIdLst>
  <p:sldSz cx="12196445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3E6A"/>
    <a:srgbClr val="006BBC"/>
    <a:srgbClr val="363636"/>
    <a:srgbClr val="FAFAFA"/>
    <a:srgbClr val="0F3D68"/>
    <a:srgbClr val="0033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7"/>
    <p:restoredTop sz="94660"/>
  </p:normalViewPr>
  <p:slideViewPr>
    <p:cSldViewPr snapToObjects="1" showGuides="1">
      <p:cViewPr varScale="1">
        <p:scale>
          <a:sx n="60" d="100"/>
          <a:sy n="60" d="100"/>
        </p:scale>
        <p:origin x="84" y="276"/>
      </p:cViewPr>
      <p:guideLst>
        <p:guide orient="horz" pos="2159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2913" y="0"/>
            <a:ext cx="66738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8405" y="1052830"/>
            <a:ext cx="98209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FF00"/>
                </a:solidFill>
              </a:rPr>
              <a:t>DMP</a:t>
            </a:r>
            <a:r>
              <a:rPr lang="zh-CN" altLang="en-US" sz="4400">
                <a:solidFill>
                  <a:srgbClr val="FFFF00"/>
                </a:solidFill>
              </a:rPr>
              <a:t>后台管理系统技术架构备选</a:t>
            </a:r>
            <a:r>
              <a:rPr lang="en-US" altLang="zh-CN" sz="4400">
                <a:solidFill>
                  <a:srgbClr val="FFFF00"/>
                </a:solidFill>
              </a:rPr>
              <a:t>--EKL</a:t>
            </a:r>
            <a:endParaRPr lang="en-US" altLang="zh-CN" sz="440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90305" y="4796155"/>
            <a:ext cx="3307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00"/>
                </a:solidFill>
              </a:rPr>
              <a:t>李佳宇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2019-07-19</a:t>
            </a:r>
            <a:endParaRPr lang="en-US" altLang="zh-CN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512445"/>
            <a:ext cx="116471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7.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使用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用户完成安装。本次使用源码安装，下载解压之后配置即可。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elastic stack 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官网对应版本的包。网址：https://www.elastic.co/cn/downloads/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鉴于网站的资源不太好找，所以贴个图。一定要注意版本！！！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2295525"/>
            <a:ext cx="3352800" cy="3566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80" y="2295525"/>
            <a:ext cx="5010150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80" y="4232910"/>
            <a:ext cx="5095875" cy="162877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584200"/>
            <a:ext cx="116471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rgbClr val="FFFF00"/>
                </a:solidFill>
                <a:sym typeface="+mn-ea"/>
              </a:rPr>
              <a:t>8.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配置</a:t>
            </a:r>
            <a:r>
              <a:rPr lang="en-US" altLang="zh-CN" sz="2400">
                <a:solidFill>
                  <a:srgbClr val="FFFF00"/>
                </a:solidFill>
                <a:sym typeface="+mn-ea"/>
              </a:rPr>
              <a:t>conf/ elasticsearch.yml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文件：</a:t>
            </a:r>
            <a:r>
              <a:rPr lang="en-US" altLang="zh-CN" sz="2400">
                <a:solidFill>
                  <a:srgbClr val="FFFF00"/>
                </a:solidFill>
                <a:sym typeface="+mn-ea"/>
              </a:rPr>
              <a:t>43 44 60 61 62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行：集群配置区别看第</a:t>
            </a:r>
            <a:r>
              <a:rPr lang="en-US" altLang="zh-CN" sz="2400">
                <a:solidFill>
                  <a:srgbClr val="FFFF00"/>
                </a:solidFill>
                <a:sym typeface="+mn-ea"/>
              </a:rPr>
              <a:t>9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条。</a:t>
            </a:r>
            <a:endParaRPr lang="zh-CN" altLang="en-US" sz="2400">
              <a:solidFill>
                <a:srgbClr val="FFFF00"/>
              </a:solidFill>
              <a:sym typeface="+mn-ea"/>
            </a:endParaRPr>
          </a:p>
          <a:p>
            <a:endParaRPr lang="zh-CN" altLang="en-US" sz="2400">
              <a:solidFill>
                <a:srgbClr val="FFFF00"/>
              </a:solidFill>
              <a:sym typeface="+mn-ea"/>
            </a:endParaRPr>
          </a:p>
          <a:p>
            <a:endParaRPr lang="zh-CN" altLang="en-US" sz="240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1228090"/>
            <a:ext cx="10000615" cy="488442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368935"/>
            <a:ext cx="1164717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9.es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集群其他可选配置：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配置文件在config目录下：jvm.options、elasticsearch.yml和log4j2.properties。其中jvm.options为虚拟机配置，log4j2.properties为日志配置，都相对比较简单。下面重点介绍elasticsearch.yml一些重要的配置项及其含义。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2"/>
                </a:solidFill>
                <a:sym typeface="+mn-ea"/>
              </a:rPr>
              <a:t>（1）cluster.name: elasticsearch</a:t>
            </a:r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2"/>
                </a:solidFill>
                <a:sym typeface="+mn-ea"/>
              </a:rPr>
              <a:t>         配置elasticsearch的集群名称，默认是elasticsearch。elasticsearch会自动发现在同一网段下的集群名为elasticsearch的主机，如果在同一网段下有多个集群，就可以用这个属性来区分不同的集群。生成环境时建议更改。</a:t>
            </a:r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2"/>
                </a:solidFill>
                <a:sym typeface="+mn-ea"/>
              </a:rPr>
              <a:t>（2）node.name: “node-1”</a:t>
            </a:r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2"/>
                </a:solidFill>
                <a:sym typeface="+mn-ea"/>
              </a:rPr>
              <a:t>       节点名，默认随机指定一个name列表中名字，该列表在elasticsearch的jar包中config文件夹里name.txt文件中，其中有很多作者添加的有趣名字，大部分是漫威动漫里面的人物名字。生成环境中建议更改以能方便的指定集群中的节点对应的机器</a:t>
            </a:r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2"/>
                </a:solidFill>
                <a:sym typeface="+mn-ea"/>
              </a:rPr>
              <a:t>（3）node.master: true</a:t>
            </a:r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2"/>
                </a:solidFill>
                <a:sym typeface="+mn-ea"/>
              </a:rPr>
              <a:t>         指定该节点是否有资格被选举成为node，默认是true，elasticsearch默认集群中的第一台启动的机器为master，如果这台机挂了就会重新选举master。</a:t>
            </a:r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2"/>
                </a:solidFill>
                <a:sym typeface="+mn-ea"/>
              </a:rPr>
              <a:t>（4）node.data: true</a:t>
            </a:r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2"/>
                </a:solidFill>
                <a:sym typeface="+mn-ea"/>
              </a:rPr>
              <a:t>        指定该节点是否存储索引数据，默认为true。如果节点配置node.master:false并且node.data: false，则该节点将起到负载均衡的作用</a:t>
            </a:r>
            <a:endParaRPr lang="en-US" altLang="zh-CN" sz="1800">
              <a:solidFill>
                <a:schemeClr val="accent2"/>
              </a:solidFill>
              <a:sym typeface="+mn-ea"/>
            </a:endParaRPr>
          </a:p>
          <a:p>
            <a:endParaRPr lang="en-US" altLang="zh-CN" sz="18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10160"/>
            <a:ext cx="11647170" cy="7170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（5）index.number_of_shards: 5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设置默认索引分片个数，默认为5片。经本人测试，索引分片对ES的查询性能有很大的影响，在应用环境，应该选择适合的分片大小。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（6）index.number_of_replicas: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 设置默认索引副本个数，默认为1个副本。此处的1个副本是指index.number_of_shards的一个完全拷贝；默认5个分片1个拷贝；即总分片数为10。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（7）path.conf: /path/to/conf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设置配置文件的存储路径，默认是es根目录下的config文件夹。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（8）path.data:/path/to/data1,/path/to/data2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设置索引数据的存储路径，默认是es根目录下的data文件夹，可以设置多个存储路径，用逗号隔开。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（9）path.logs: /path/to/logs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设置日志文件的存储路径，默认是es根目录下的logs文件夹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-276860"/>
            <a:ext cx="11647170" cy="7785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（10）path.plugins: /path/to/plugins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设置插件的存放路径，默认是es根目录下的plugins文件夹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（11）bootstrap.memory_lock: true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  设置为true来锁住内存。因为,当jvm开始swapping时es的效率会降低，所以要保证它不swap，可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        以把ES_MIN_MEM和ES_MAX_MEM两个环境变量设置成同一个值，并且保证机器有足够的内存分配给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        es。同时也要允许elasticsearch的进程可以锁住内存，linux下可以通过ulimit -l unlimited命令。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（12）network.host: 192.168.0.1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这个参数是用来同时设置bind_host和publish_host上面两个参数。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（13）http.port: 9200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设置对外服务的http端口，默认为9200。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（14）gateway.recover_after_nodes: 1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设置集群中N个节点启动时进行数据恢复，默认为1。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655955"/>
            <a:ext cx="1164717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（15）discovery.zen.minimum_master_nodes: 1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设置这个参数来保证集群中的节点可以知道其它N个有master资格的节点。默认为1，对于大的集群来说，可以设置大一点的值（2-4）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（16）discovery.zen.ping.timeout: 3s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设置集群中自动发现其它节点时ping连接超时时间，默认为3秒，对于比较差的网络环境可以高点的值来防止自动发现时出错。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（17）discovery.zen.ping.multicast.enabled:false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设置是否打开多播发现节点，默认是true。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（18）discovery.zen.ping.unicast.hosts: [“host1”, “host2:port”]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2"/>
                </a:solidFill>
                <a:sym typeface="+mn-ea"/>
              </a:rPr>
              <a:t>         设置集群中master节点的初始列表，可以通过这些节点来自动发现新加入集群的节点。</a:t>
            </a:r>
            <a:endParaRPr lang="en-US" altLang="zh-CN" sz="2800">
              <a:solidFill>
                <a:schemeClr val="accent2"/>
              </a:solidFill>
              <a:sym typeface="+mn-ea"/>
            </a:endParaRPr>
          </a:p>
          <a:p>
            <a:endParaRPr lang="en-US" altLang="zh-CN" sz="28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655955"/>
            <a:ext cx="116471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10.使用root账户修改以下文件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：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      vi /etc/security/limits.conf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	         	 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vi /etc/security/limits.d/90-nproc.conf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2111375"/>
            <a:ext cx="3876675" cy="34118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65" y="1932940"/>
            <a:ext cx="5298440" cy="17722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6047422" y="38925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2400">
                <a:solidFill>
                  <a:schemeClr val="accent2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vi /etc/sysctl.conf</a:t>
            </a:r>
            <a:endParaRPr lang="en-US" altLang="en-US" sz="2400">
              <a:solidFill>
                <a:schemeClr val="accent2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65" y="4570730"/>
            <a:ext cx="5299075" cy="16046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73747" y="566674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最后执行：</a:t>
            </a:r>
            <a:r>
              <a:rPr lang="en-US" sz="2400">
                <a:solidFill>
                  <a:schemeClr val="accent2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sysctl -p </a:t>
            </a:r>
            <a:endParaRPr lang="en-US" sz="2400">
              <a:solidFill>
                <a:schemeClr val="accent2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启动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ES</a:t>
            </a:r>
            <a:endParaRPr lang="en-US" altLang="zh-CN" sz="2400">
              <a:solidFill>
                <a:schemeClr val="accent2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368935"/>
            <a:ext cx="116471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11.logstash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解压安装以后，在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bin/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下面建立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xxx.conf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文件，此为后期的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logstash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执行所需的上下游配置及中间标准化定制，以及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filter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过滤规则的定义：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案例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Demo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见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5.Demo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演示。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bin/logstash -f xxx.conf 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即可启动。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常见插件组件及规则如下：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655955" y="2100580"/>
          <a:ext cx="10902950" cy="446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067800" imgH="6838950" progId="Paint.Picture">
                  <p:embed/>
                </p:oleObj>
              </mc:Choice>
              <mc:Fallback>
                <p:oleObj name="" r:id="rId2" imgW="9067800" imgH="6838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5955" y="2100580"/>
                        <a:ext cx="10902950" cy="446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8315" y="166370"/>
            <a:ext cx="64757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12.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配置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Kibana: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修改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conf/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下面的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kibanan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如下：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713105"/>
            <a:ext cx="10914380" cy="5220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8315" y="6076950"/>
            <a:ext cx="1164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13.安装nodejs、npm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、elasticsearch-head相关插件。网上教程很多，此处不再赘述。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4520" y="342265"/>
            <a:ext cx="5280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FF00"/>
                </a:solidFill>
              </a:rPr>
              <a:t>5.</a:t>
            </a:r>
            <a:r>
              <a:rPr lang="en-US" altLang="zh-CN" sz="3200">
                <a:solidFill>
                  <a:srgbClr val="FFFF00"/>
                </a:solidFill>
                <a:sym typeface="+mn-ea"/>
              </a:rPr>
              <a:t>Demo</a:t>
            </a:r>
            <a:r>
              <a:rPr lang="zh-CN" altLang="en-US" sz="3200">
                <a:solidFill>
                  <a:srgbClr val="FFFF00"/>
                </a:solidFill>
                <a:sym typeface="+mn-ea"/>
              </a:rPr>
              <a:t>演示</a:t>
            </a:r>
            <a:endParaRPr lang="en-US" altLang="zh-CN" sz="320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2520" y="1852930"/>
            <a:ext cx="82264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input{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stdin{}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}</a:t>
            </a:r>
            <a:endParaRPr lang="en-US" altLang="zh-CN" sz="2400">
              <a:solidFill>
                <a:schemeClr val="accent2"/>
              </a:solidFill>
            </a:endParaRPr>
          </a:p>
          <a:p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output{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# 输出到elasticsearch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elasticsearch {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        hosts  =&gt; "10.1.12.10:9200" ##填写自己的主机ip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    }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}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2520" y="1087120"/>
            <a:ext cx="8226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1.</a:t>
            </a:r>
            <a:r>
              <a:rPr lang="zh-CN" altLang="en-US" sz="2400">
                <a:solidFill>
                  <a:schemeClr val="accent2"/>
                </a:solidFill>
              </a:rPr>
              <a:t>标准输入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885" y="400685"/>
            <a:ext cx="9326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rgbClr val="FFFF00"/>
                </a:solidFill>
              </a:rPr>
              <a:t>目录</a:t>
            </a:r>
            <a:endParaRPr lang="zh-CN" altLang="en-US" sz="440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545" y="1549400"/>
            <a:ext cx="52800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FF00"/>
                </a:solidFill>
              </a:rPr>
              <a:t>1.</a:t>
            </a:r>
            <a:r>
              <a:rPr lang="zh-CN" altLang="en-US" sz="3200">
                <a:solidFill>
                  <a:srgbClr val="FFFF00"/>
                </a:solidFill>
              </a:rPr>
              <a:t>项目背景</a:t>
            </a:r>
            <a:endParaRPr lang="zh-CN" altLang="en-US" sz="3200">
              <a:solidFill>
                <a:srgbClr val="FFFF00"/>
              </a:solidFill>
            </a:endParaRPr>
          </a:p>
          <a:p>
            <a:endParaRPr lang="zh-CN" altLang="en-US" sz="3200">
              <a:solidFill>
                <a:srgbClr val="FFFF00"/>
              </a:solidFill>
            </a:endParaRPr>
          </a:p>
          <a:p>
            <a:r>
              <a:rPr lang="en-US" altLang="zh-CN" sz="3200">
                <a:solidFill>
                  <a:srgbClr val="FFFF00"/>
                </a:solidFill>
              </a:rPr>
              <a:t>2.</a:t>
            </a:r>
            <a:r>
              <a:rPr lang="zh-CN" altLang="en-US" sz="3200">
                <a:solidFill>
                  <a:srgbClr val="FFFF00"/>
                </a:solidFill>
              </a:rPr>
              <a:t>需求分析</a:t>
            </a:r>
            <a:endParaRPr lang="zh-CN" altLang="en-US" sz="3200">
              <a:solidFill>
                <a:srgbClr val="FFFF00"/>
              </a:solidFill>
            </a:endParaRPr>
          </a:p>
          <a:p>
            <a:endParaRPr lang="zh-CN" altLang="en-US" sz="3200">
              <a:solidFill>
                <a:srgbClr val="FFFF00"/>
              </a:solidFill>
            </a:endParaRPr>
          </a:p>
          <a:p>
            <a:r>
              <a:rPr lang="en-US" altLang="zh-CN" sz="3200">
                <a:solidFill>
                  <a:srgbClr val="FFFF00"/>
                </a:solidFill>
              </a:rPr>
              <a:t>3.EKL</a:t>
            </a:r>
            <a:r>
              <a:rPr lang="zh-CN" altLang="en-US" sz="3200">
                <a:solidFill>
                  <a:srgbClr val="FFFF00"/>
                </a:solidFill>
              </a:rPr>
              <a:t>技术介绍</a:t>
            </a:r>
            <a:endParaRPr lang="zh-CN" altLang="en-US" sz="3200">
              <a:solidFill>
                <a:srgbClr val="FFFF00"/>
              </a:solidFill>
            </a:endParaRPr>
          </a:p>
          <a:p>
            <a:endParaRPr lang="zh-CN" altLang="en-US" sz="3200">
              <a:solidFill>
                <a:srgbClr val="FFFF00"/>
              </a:solidFill>
            </a:endParaRPr>
          </a:p>
          <a:p>
            <a:r>
              <a:rPr lang="en-US" altLang="zh-CN" sz="3200">
                <a:solidFill>
                  <a:srgbClr val="FFFF00"/>
                </a:solidFill>
              </a:rPr>
              <a:t>4.ELK</a:t>
            </a:r>
            <a:r>
              <a:rPr lang="zh-CN" altLang="en-US" sz="3200">
                <a:solidFill>
                  <a:srgbClr val="FFFF00"/>
                </a:solidFill>
              </a:rPr>
              <a:t>部署</a:t>
            </a:r>
            <a:endParaRPr lang="zh-CN" altLang="en-US" sz="3200">
              <a:solidFill>
                <a:srgbClr val="FFFF00"/>
              </a:solidFill>
            </a:endParaRPr>
          </a:p>
          <a:p>
            <a:endParaRPr lang="zh-CN" altLang="en-US" sz="3200">
              <a:solidFill>
                <a:srgbClr val="FFFF00"/>
              </a:solidFill>
            </a:endParaRPr>
          </a:p>
          <a:p>
            <a:r>
              <a:rPr lang="en-US" altLang="zh-CN" sz="3200">
                <a:solidFill>
                  <a:srgbClr val="FFFF00"/>
                </a:solidFill>
              </a:rPr>
              <a:t>5.Demo</a:t>
            </a:r>
            <a:r>
              <a:rPr lang="zh-CN" altLang="en-US" sz="3200">
                <a:solidFill>
                  <a:srgbClr val="FFFF00"/>
                </a:solidFill>
              </a:rPr>
              <a:t>演示</a:t>
            </a:r>
            <a:endParaRPr lang="en-US" altLang="zh-CN" sz="3200">
              <a:solidFill>
                <a:srgbClr val="FFFF00"/>
              </a:solidFill>
            </a:endParaRPr>
          </a:p>
          <a:p>
            <a:endParaRPr lang="zh-CN" altLang="en-US"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2520" y="1139190"/>
            <a:ext cx="82264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input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    file {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        path =&gt; ["/var/log/*.log", "/var/log/message"]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        type =&gt; "system"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        start_position =&gt; "beginning"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    }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}</a:t>
            </a:r>
            <a:endParaRPr lang="en-US" altLang="zh-CN" sz="2400">
              <a:solidFill>
                <a:schemeClr val="accent2"/>
              </a:solidFill>
            </a:endParaRPr>
          </a:p>
          <a:p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output{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# 输出到elasticsearch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elasticsearch {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        hosts  =&gt; "10.1.12.10:9200" ##填写自己的主机ip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    }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}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2520" y="678815"/>
            <a:ext cx="8226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2.</a:t>
            </a:r>
            <a:r>
              <a:rPr lang="zh-CN" altLang="en-US" sz="2400">
                <a:solidFill>
                  <a:schemeClr val="accent2"/>
                </a:solidFill>
              </a:rPr>
              <a:t>文件输入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2520" y="535305"/>
            <a:ext cx="8226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3.kibanna</a:t>
            </a:r>
            <a:r>
              <a:rPr lang="zh-CN" altLang="en-US" sz="2400">
                <a:solidFill>
                  <a:schemeClr val="accent2"/>
                </a:solidFill>
              </a:rPr>
              <a:t>资源搜索、分布、</a:t>
            </a:r>
            <a:r>
              <a:rPr lang="en-US" altLang="zh-CN" sz="2400">
                <a:solidFill>
                  <a:schemeClr val="accent2"/>
                </a:solidFill>
              </a:rPr>
              <a:t>filter</a:t>
            </a:r>
            <a:r>
              <a:rPr lang="zh-CN" altLang="en-US" sz="2400">
                <a:solidFill>
                  <a:schemeClr val="accent2"/>
                </a:solidFill>
              </a:rPr>
              <a:t>及自定义</a:t>
            </a:r>
            <a:r>
              <a:rPr lang="en-US" altLang="zh-CN" sz="2400">
                <a:solidFill>
                  <a:schemeClr val="accent2"/>
                </a:solidFill>
              </a:rPr>
              <a:t>filter</a:t>
            </a:r>
            <a:r>
              <a:rPr lang="zh-CN" altLang="en-US" sz="2400">
                <a:solidFill>
                  <a:schemeClr val="accent2"/>
                </a:solidFill>
              </a:rPr>
              <a:t>选择。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" y="1203325"/>
            <a:ext cx="10343515" cy="5186680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4520" y="2465705"/>
            <a:ext cx="5280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FF00"/>
                </a:solidFill>
              </a:rPr>
              <a:t>1.</a:t>
            </a:r>
            <a:endParaRPr lang="en-US" altLang="zh-CN" sz="320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1035050"/>
            <a:ext cx="11527155" cy="5315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4020" y="319405"/>
            <a:ext cx="8226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3.</a:t>
            </a:r>
            <a:r>
              <a:rPr lang="zh-CN" altLang="en-US" sz="2400">
                <a:solidFill>
                  <a:schemeClr val="accent2"/>
                </a:solidFill>
              </a:rPr>
              <a:t>实时日志监控、实时输入与图示等详见演示。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4020" y="319405"/>
            <a:ext cx="8226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4.</a:t>
            </a:r>
            <a:r>
              <a:rPr lang="zh-CN" altLang="en-US" sz="2400">
                <a:solidFill>
                  <a:schemeClr val="accent2"/>
                </a:solidFill>
              </a:rPr>
              <a:t>其他可视化功能：待续。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4020" y="934085"/>
            <a:ext cx="82264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5.</a:t>
            </a:r>
            <a:r>
              <a:rPr lang="zh-CN" altLang="en-US" sz="2400">
                <a:solidFill>
                  <a:schemeClr val="accent2"/>
                </a:solidFill>
              </a:rPr>
              <a:t>相关的工程应用分享：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阿里云ELK日志系统：https://yq.aliyun.com/articles/526879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12385" y="2743200"/>
            <a:ext cx="2625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>
                <a:solidFill>
                  <a:srgbClr val="FFFF00"/>
                </a:solidFill>
              </a:rPr>
              <a:t>谢谢观赏！</a:t>
            </a:r>
            <a:endParaRPr lang="zh-CN" altLang="zh-CN"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4520" y="198755"/>
            <a:ext cx="5280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FFFF00"/>
                </a:solidFill>
                <a:sym typeface="+mn-ea"/>
              </a:rPr>
              <a:t>1.</a:t>
            </a:r>
            <a:r>
              <a:rPr lang="zh-CN" altLang="en-US" sz="3200">
                <a:solidFill>
                  <a:srgbClr val="FFFF00"/>
                </a:solidFill>
                <a:sym typeface="+mn-ea"/>
              </a:rPr>
              <a:t>项目背景</a:t>
            </a:r>
            <a:endParaRPr lang="en-US" altLang="zh-CN" sz="320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940" y="939800"/>
            <a:ext cx="11121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1.</a:t>
            </a:r>
            <a:r>
              <a:rPr lang="zh-CN" altLang="en-US" sz="2400">
                <a:solidFill>
                  <a:schemeClr val="accent2"/>
                </a:solidFill>
              </a:rPr>
              <a:t>应公司</a:t>
            </a:r>
            <a:r>
              <a:rPr lang="en-US" altLang="zh-CN" sz="2400">
                <a:solidFill>
                  <a:schemeClr val="accent2"/>
                </a:solidFill>
              </a:rPr>
              <a:t>DMP</a:t>
            </a:r>
            <a:r>
              <a:rPr lang="zh-CN" altLang="en-US" sz="2400">
                <a:solidFill>
                  <a:schemeClr val="accent2"/>
                </a:solidFill>
              </a:rPr>
              <a:t>后台管理系统需求，开发</a:t>
            </a:r>
            <a:r>
              <a:rPr lang="en-US" altLang="zh-CN" sz="2400">
                <a:solidFill>
                  <a:schemeClr val="accent2"/>
                </a:solidFill>
              </a:rPr>
              <a:t>DMP</a:t>
            </a:r>
            <a:r>
              <a:rPr lang="zh-CN" altLang="en-US" sz="2400">
                <a:solidFill>
                  <a:schemeClr val="accent2"/>
                </a:solidFill>
              </a:rPr>
              <a:t>管理系统关键指标监控，和任务监控。</a:t>
            </a:r>
            <a:endParaRPr lang="zh-CN" altLang="en-US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2.</a:t>
            </a:r>
            <a:r>
              <a:rPr lang="zh-CN" altLang="en-US" sz="2400">
                <a:solidFill>
                  <a:schemeClr val="accent2"/>
                </a:solidFill>
              </a:rPr>
              <a:t>开发人员往往登录服务器查看详细日志流程繁琐，效率低；各个系统都有日志，日至数据分散难以查找；日志数据量大，查询速度慢，或者数据不够实时。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381885"/>
            <a:ext cx="10821035" cy="421576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6590" y="270510"/>
            <a:ext cx="5280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FFFF00"/>
                </a:solidFill>
              </a:rPr>
              <a:t>2.</a:t>
            </a:r>
            <a:r>
              <a:rPr lang="zh-CN" altLang="en-US" sz="3200">
                <a:solidFill>
                  <a:srgbClr val="FFFF00"/>
                </a:solidFill>
              </a:rPr>
              <a:t>需求分析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380" y="985520"/>
            <a:ext cx="10822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1.</a:t>
            </a:r>
            <a:r>
              <a:rPr lang="zh-CN" altLang="en-US" sz="2400">
                <a:solidFill>
                  <a:schemeClr val="accent2"/>
                </a:solidFill>
              </a:rPr>
              <a:t>监控任务层面运行结果；</a:t>
            </a:r>
            <a:endParaRPr lang="zh-CN" altLang="en-US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2.</a:t>
            </a:r>
            <a:r>
              <a:rPr lang="zh-CN" altLang="en-US" sz="2400">
                <a:solidFill>
                  <a:schemeClr val="accent2"/>
                </a:solidFill>
              </a:rPr>
              <a:t>监控相关任务指标，数据量，并作实时预警。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896110"/>
            <a:ext cx="10312400" cy="440372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4520" y="270510"/>
            <a:ext cx="5280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FFFF00"/>
                </a:solidFill>
                <a:sym typeface="+mn-ea"/>
              </a:rPr>
              <a:t>3.EKL</a:t>
            </a:r>
            <a:r>
              <a:rPr lang="zh-CN" altLang="en-US" sz="3200">
                <a:solidFill>
                  <a:srgbClr val="FFFF00"/>
                </a:solidFill>
                <a:sym typeface="+mn-ea"/>
              </a:rPr>
              <a:t>技术介绍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435" y="855345"/>
            <a:ext cx="108229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/>
                </a:solidFill>
              </a:rPr>
              <a:t>1.对于日志来说，最常见的需求就是收集、存储、查询、展示，开源社区正好有相对应的开源项目：logstash（收集）、elasticsearch（存储+搜索）、kibana（展示），我们将这三个组合起来的技术称之为ELKStack，所以说ELKStack指的是Elasticsearch、Logstash、Kibana技术栈的结合，由这三个软件及其相关的组件可以打造大规模日志实时处理系统。</a:t>
            </a:r>
            <a:endParaRPr 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架构图如下：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935355" y="3159125"/>
          <a:ext cx="10289540" cy="351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9105265" imgH="6181725" progId="Paint.Picture">
                  <p:embed/>
                </p:oleObj>
              </mc:Choice>
              <mc:Fallback>
                <p:oleObj name="" r:id="rId2" imgW="9105265" imgH="61817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5355" y="3159125"/>
                        <a:ext cx="10289540" cy="3519805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2625" y="1129030"/>
            <a:ext cx="108229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/>
                </a:solidFill>
              </a:rPr>
              <a:t>1.ElasticSearch是一个基于Lucene的搜索服务器。它提供了一个分布式多用户能力的全文搜索引擎，基于RESTful web接口。Elasticsearch是用Java开发的，并作为Apache许可条款下的开放源码发布，是第二流行的企业搜索引擎。设计用于云计算中，能够达到实时搜索，稳定，可靠，快速，安装使用方便。</a:t>
            </a:r>
            <a:endParaRPr lang="en-US" sz="2400">
              <a:solidFill>
                <a:schemeClr val="accent2"/>
              </a:solidFill>
            </a:endParaRPr>
          </a:p>
          <a:p>
            <a:endParaRPr lang="en-US" sz="2400">
              <a:solidFill>
                <a:schemeClr val="accent2"/>
              </a:solidFill>
            </a:endParaRPr>
          </a:p>
          <a:p>
            <a:r>
              <a:rPr lang="en-US" sz="2400">
                <a:solidFill>
                  <a:schemeClr val="accent2"/>
                </a:solidFill>
              </a:rPr>
              <a:t>2.LogStash由JRuby语言编写，基于消息（message-based）的简单架构，并运行在Java虚拟机（JVM）上。不同于分离的代理端（agent）或主机端（server），LogStash可配置单一的代理端（agent）与其它开源软件结合，以实现不同的功能。</a:t>
            </a:r>
            <a:r>
              <a:rPr lang="zh-CN" altLang="en-US" sz="2400">
                <a:solidFill>
                  <a:schemeClr val="accent2"/>
                </a:solidFill>
              </a:rPr>
              <a:t>即日志所在节点都需要部署</a:t>
            </a:r>
            <a:r>
              <a:rPr lang="en-US" altLang="zh-CN" sz="2400">
                <a:solidFill>
                  <a:schemeClr val="accent2"/>
                </a:solidFill>
              </a:rPr>
              <a:t>Logstash.</a:t>
            </a:r>
            <a:endParaRPr lang="en-US" sz="2400">
              <a:solidFill>
                <a:schemeClr val="accent2"/>
              </a:solidFill>
            </a:endParaRPr>
          </a:p>
          <a:p>
            <a:endParaRPr lang="en-US" sz="2400">
              <a:solidFill>
                <a:schemeClr val="accent2"/>
              </a:solidFill>
            </a:endParaRPr>
          </a:p>
          <a:p>
            <a:r>
              <a:rPr lang="en-US" sz="2400">
                <a:solidFill>
                  <a:schemeClr val="accent2"/>
                </a:solidFill>
              </a:rPr>
              <a:t>3.kibana是一个完全开源的工具，他可以对你的日志进行收集、分析，并将其存储供以后使用（如，搜索,</a:t>
            </a:r>
            <a:r>
              <a:rPr lang="zh-CN" altLang="en-US" sz="2400">
                <a:solidFill>
                  <a:schemeClr val="accent2"/>
                </a:solidFill>
              </a:rPr>
              <a:t>可视化</a:t>
            </a:r>
            <a:r>
              <a:rPr lang="en-US" sz="2400">
                <a:solidFill>
                  <a:schemeClr val="accent2"/>
                </a:solidFill>
              </a:rPr>
              <a:t>），您可以使用它。说到搜索，logstash带有一个web界面，搜索和展示所有日志。</a:t>
            </a:r>
            <a:endParaRPr lang="en-US" sz="2400">
              <a:solidFill>
                <a:schemeClr val="accent2"/>
              </a:solidFill>
            </a:endParaRPr>
          </a:p>
          <a:p>
            <a:r>
              <a:rPr lang="en-US" sz="2400">
                <a:solidFill>
                  <a:schemeClr val="accent2"/>
                </a:solidFill>
              </a:rPr>
              <a:t> </a:t>
            </a:r>
            <a:endParaRPr 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4520" y="198755"/>
            <a:ext cx="5280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FFFF00"/>
                </a:solidFill>
                <a:sym typeface="+mn-ea"/>
              </a:rPr>
              <a:t>4.ELK</a:t>
            </a:r>
            <a:r>
              <a:rPr lang="zh-CN" altLang="en-US" sz="3200">
                <a:solidFill>
                  <a:srgbClr val="FFFF00"/>
                </a:solidFill>
                <a:sym typeface="+mn-ea"/>
              </a:rPr>
              <a:t>部署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575" y="1087120"/>
            <a:ext cx="305181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/>
                </a:solidFill>
              </a:rPr>
              <a:t>1.安装环境</a:t>
            </a:r>
            <a:endParaRPr lang="en-US" sz="2400">
              <a:solidFill>
                <a:schemeClr val="accent2"/>
              </a:solidFill>
            </a:endParaRPr>
          </a:p>
          <a:p>
            <a:endParaRPr lang="en-US" sz="2400">
              <a:solidFill>
                <a:schemeClr val="accent2"/>
              </a:solidFill>
            </a:endParaRPr>
          </a:p>
          <a:p>
            <a:r>
              <a:rPr lang="en-US" sz="2400">
                <a:solidFill>
                  <a:schemeClr val="accent2"/>
                </a:solidFill>
              </a:rPr>
              <a:t>JDK：1.8</a:t>
            </a:r>
            <a:endParaRPr lang="en-US" sz="2400">
              <a:solidFill>
                <a:schemeClr val="accent2"/>
              </a:solidFill>
            </a:endParaRPr>
          </a:p>
          <a:p>
            <a:r>
              <a:rPr lang="en-US" sz="2400">
                <a:solidFill>
                  <a:schemeClr val="accent2"/>
                </a:solidFill>
              </a:rPr>
              <a:t>Elasticsearch-5.6.2</a:t>
            </a:r>
            <a:endParaRPr lang="en-US" sz="2400">
              <a:solidFill>
                <a:schemeClr val="accent2"/>
              </a:solidFill>
            </a:endParaRPr>
          </a:p>
          <a:p>
            <a:r>
              <a:rPr lang="en-US" sz="2400">
                <a:solidFill>
                  <a:schemeClr val="accent2"/>
                </a:solidFill>
              </a:rPr>
              <a:t>Logstash-5.6.2</a:t>
            </a:r>
            <a:endParaRPr lang="en-US" sz="2400">
              <a:solidFill>
                <a:schemeClr val="accent2"/>
              </a:solidFill>
            </a:endParaRPr>
          </a:p>
          <a:p>
            <a:r>
              <a:rPr lang="en-US" sz="2400">
                <a:solidFill>
                  <a:schemeClr val="accent2"/>
                </a:solidFill>
              </a:rPr>
              <a:t>Kibana-5.6.2</a:t>
            </a:r>
            <a:endParaRPr lang="en-US" sz="2400">
              <a:solidFill>
                <a:schemeClr val="accent2"/>
              </a:solidFill>
            </a:endParaRPr>
          </a:p>
          <a:p>
            <a:endParaRPr 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安装虚拟机</a:t>
            </a:r>
            <a:r>
              <a:rPr lang="en-US" altLang="zh-CN" sz="2400">
                <a:solidFill>
                  <a:schemeClr val="accent2"/>
                </a:solidFill>
              </a:rPr>
              <a:t>IP</a:t>
            </a:r>
            <a:r>
              <a:rPr lang="zh-CN" altLang="en-US" sz="2400">
                <a:solidFill>
                  <a:schemeClr val="accent2"/>
                </a:solidFill>
              </a:rPr>
              <a:t>地址：</a:t>
            </a:r>
            <a:r>
              <a:rPr lang="en-US" altLang="zh-CN" sz="2400">
                <a:solidFill>
                  <a:schemeClr val="accent2"/>
                </a:solidFill>
              </a:rPr>
              <a:t>10.1.12.10</a:t>
            </a:r>
            <a:endParaRPr lang="en-US" altLang="zh-CN" sz="2400">
              <a:solidFill>
                <a:schemeClr val="accent2"/>
              </a:solidFill>
            </a:endParaRPr>
          </a:p>
          <a:p>
            <a:endParaRPr lang="en-US" altLang="zh-CN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申请开放的端口：</a:t>
            </a:r>
            <a:endParaRPr lang="zh-CN" altLang="en-US" sz="1800">
              <a:solidFill>
                <a:schemeClr val="accent2"/>
              </a:solidFill>
            </a:endParaRPr>
          </a:p>
          <a:p>
            <a:r>
              <a:rPr lang="en-US" altLang="zh-CN" sz="1800">
                <a:solidFill>
                  <a:schemeClr val="accent2"/>
                </a:solidFill>
              </a:rPr>
              <a:t>9200 10040 8888 8080</a:t>
            </a:r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3279775" y="1076960"/>
          <a:ext cx="8415020" cy="453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11582400" imgH="7200900" progId="Paint.Picture">
                  <p:embed/>
                </p:oleObj>
              </mc:Choice>
              <mc:Fallback>
                <p:oleObj name="" r:id="rId2" imgW="11582400" imgH="72009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9775" y="1076960"/>
                        <a:ext cx="8415020" cy="453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2260" y="5710555"/>
            <a:ext cx="113925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2.ELK</a:t>
            </a:r>
            <a:r>
              <a:rPr lang="zh-CN" sz="2400">
                <a:solidFill>
                  <a:schemeClr val="accent2"/>
                </a:solidFill>
                <a:sym typeface="+mn-ea"/>
              </a:rPr>
              <a:t> 部署版本必须一致，且对于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jdk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的版本要求严格，亲测坑多），本次使用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jdk1.8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。源码安装。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368935"/>
            <a:ext cx="1164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3.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由于本机已有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jdk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安装，所以考虑到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ELK 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对于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jdk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版本要求，我源码安装了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jdk1.8.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889635"/>
            <a:ext cx="8422005" cy="3333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02260" y="1303655"/>
            <a:ext cx="116471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4.配置环境变量: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vi /etc/profile 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（注意是使用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root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用户进行配置）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将下面的内容添加至文件末尾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（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目前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服务器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有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多个JDK版本，为了ELK不影响其它系统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，环境变量命名如下：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）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260" y="3873500"/>
            <a:ext cx="111042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5.保存环境变量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source /etc/profile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查看JDK是否安装成功 java -version 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或者打印即可。后面配置会用到指定环境。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219700"/>
            <a:ext cx="6810375" cy="14605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" y="2553335"/>
            <a:ext cx="7161530" cy="125222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260" y="727710"/>
            <a:ext cx="116471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2"/>
                </a:solidFill>
                <a:sym typeface="+mn-ea"/>
              </a:rPr>
              <a:t>6.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安装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es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：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2"/>
                </a:solidFill>
                <a:sym typeface="+mn-ea"/>
              </a:rPr>
              <a:t>(1)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此处使用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用户，并添加权限。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 (2)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本机没有防火墙配置，所以不做操作。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相关命令如下：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groupadd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  添加用户组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useradd -g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 添加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账号到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用户组中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service iptables stop        --临时关闭防火墙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chkconfig iptables off       --永久关闭防火墙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 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使用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账户登录操作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accent2"/>
                </a:solidFill>
                <a:sym typeface="+mn-ea"/>
              </a:rPr>
              <a:t>su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ec2-user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 (由root账户转其他账户不用输入密码，由其他账户转root账户需要密码)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endParaRPr lang="zh-CN" altLang="en-US" sz="24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4633</Words>
  <Application>WPS 表格</Application>
  <PresentationFormat>自定义</PresentationFormat>
  <Paragraphs>240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汉仪旗黑KW</vt:lpstr>
      <vt:lpstr>仿宋_GB2312</vt:lpstr>
      <vt:lpstr>汉仪仿宋KW</vt:lpstr>
      <vt:lpstr>Calibri</vt:lpstr>
      <vt:lpstr>Helvetica Neue</vt:lpstr>
      <vt:lpstr>宋体</vt:lpstr>
      <vt:lpstr>Arial Unicode MS</vt:lpstr>
      <vt:lpstr>1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dc:description>1</dc:description>
  <dc:subject>1</dc:subject>
  <cp:lastModifiedBy>lijiayu</cp:lastModifiedBy>
  <cp:revision>17</cp:revision>
  <dcterms:created xsi:type="dcterms:W3CDTF">2020-03-24T02:54:43Z</dcterms:created>
  <dcterms:modified xsi:type="dcterms:W3CDTF">2020-03-24T02:54:43Z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