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jquXxSrJ+40ZeAPjrRdeW/sqbJ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0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stackexchange.com/questions/35275/whats-the-difference-between-pbkdf-and-sha-and-why-use-them-together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OXT8xqWww6U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By the end of this presentation you will understand how you can take the DPAPI files and then decrypt your own chrome browser password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Why do you need to know DPAPI?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Used everyday by us unknowingly when we login to our windows computer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Other applications that use DPAPI: chrome edge opera brave vmware dropbox skype and windows hello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What is DPAPI?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it stands for data protection application programming interface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it is a pair of function calls that provide operating system-level data protection services to user and system processes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So what we know about DPAPI is that there is this two function calls cryptprotectdata and cryptunprotectdata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but what it encrypts can be anything like a password database which uses the windows user account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Stands for secure hashing algorithm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One way operation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sha1 with secret key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PBKDF2 is deliberately slow to compute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Slowness can be controlled by adjusting the number iterations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Password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DPAPI context, hash from SHA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Salt - a sequence of bits that is assigned to different passwords so that identical passwords won’t map to the same hash.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Key - session key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IV - prepend a bit of random content to each message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Modes - CBC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https://crypto.stackexchange.com/questions/35275/whats-the-difference-between-pbkdf-and-sha-and-why-use-them-together</a:t>
            </a:r>
            <a:br>
              <a:rPr lang="en-US"/>
            </a:br>
            <a:br>
              <a:rPr lang="en-US"/>
            </a:br>
            <a:r>
              <a:rPr lang="en-US"/>
              <a:t>The password hash is then used for the PBKDF2 function to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PBKDF2 - YouTube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Describe it generally because of the way windows has it's own PBKFDF2 unless u understand the python code then go ahead xD I struggling to understand wtf it's doing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uses 8000 iterations ,however previous Windows OS may use different iterations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sixteen random bytes for a salt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Uses hash generated from SHA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Requires 3 fields  iterations , salt and dklen</a:t>
            </a:r>
            <a:endParaRPr/>
          </a:p>
        </p:txBody>
      </p:sp>
      <p:sp>
        <p:nvSpPr>
          <p:cNvPr id="178" name="Google Shape;17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3f927a5f6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113f927a5f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3f927a5f6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113f927a5f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3f927a5f6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113f927a5f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3f927a5f6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113f927a5f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3f927a5f6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113f927a5f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3f927a5f6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113f927a5f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3f927a5f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3f927a5f6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13f927a5f6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8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8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3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3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7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4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8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8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4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6" name="Google Shape;36;p4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4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2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42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2" name="Google Shape;52;p4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43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1" name="Google Shape;61;p4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5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5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5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5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45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45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6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6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6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D7D0C0"/>
          </a:solidFill>
          <a:ln>
            <a:noFill/>
          </a:ln>
        </p:spPr>
      </p:sp>
      <p:sp>
        <p:nvSpPr>
          <p:cNvPr id="83" name="Google Shape;83;p46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4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37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3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3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37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pm76tHF0lO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pD1zL3bHbU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6856840" y="681907"/>
            <a:ext cx="3401961" cy="349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Analysis of Windows</a:t>
            </a:r>
            <a:br>
              <a:rPr lang="en-US" sz="5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DPAPI</a:t>
            </a:r>
            <a:endParaRPr/>
          </a:p>
        </p:txBody>
      </p:sp>
      <p:pic>
        <p:nvPicPr>
          <p:cNvPr id="106" name="Google Shape;106;p1" descr="A picture containing text, displa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2490" y="725699"/>
            <a:ext cx="3401730" cy="340173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 txBox="1"/>
          <p:nvPr/>
        </p:nvSpPr>
        <p:spPr>
          <a:xfrm>
            <a:off x="4564200" y="5112900"/>
            <a:ext cx="306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Contributors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 Thanks:</a:t>
            </a:r>
            <a:endParaRPr sz="18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/>
        </p:nvSpPr>
        <p:spPr>
          <a:xfrm>
            <a:off x="558373" y="288792"/>
            <a:ext cx="4199964" cy="83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PBKDF2</a:t>
            </a:r>
            <a:endParaRPr sz="4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8045119" y="4513489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5618364" y="1315169"/>
            <a:ext cx="48659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18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9066" y="1315164"/>
            <a:ext cx="7473863" cy="424581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8"/>
          <p:cNvSpPr txBox="1"/>
          <p:nvPr/>
        </p:nvSpPr>
        <p:spPr>
          <a:xfrm>
            <a:off x="439049" y="1186671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6105425" y="3715925"/>
            <a:ext cx="903000" cy="451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6568275" y="4987800"/>
            <a:ext cx="903000" cy="451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/>
        </p:nvSpPr>
        <p:spPr>
          <a:xfrm>
            <a:off x="470055" y="240525"/>
            <a:ext cx="580016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AES 256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0" descr="Graphical user interface, text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9782" y="1087203"/>
            <a:ext cx="8172449" cy="46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0"/>
          <p:cNvSpPr/>
          <p:nvPr/>
        </p:nvSpPr>
        <p:spPr>
          <a:xfrm>
            <a:off x="2690550" y="4176900"/>
            <a:ext cx="903000" cy="451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3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9183" y="643467"/>
            <a:ext cx="6733633" cy="50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4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0785" y="3368758"/>
            <a:ext cx="6641123" cy="18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 descr="Background patter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60784" y="1869481"/>
            <a:ext cx="6641123" cy="133126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 txBox="1"/>
          <p:nvPr/>
        </p:nvSpPr>
        <p:spPr>
          <a:xfrm>
            <a:off x="470055" y="240525"/>
            <a:ext cx="580016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UTF-16LE</a:t>
            </a:r>
            <a:endParaRPr/>
          </a:p>
          <a:p>
            <a:pPr marL="685800" marR="0" lvl="0" indent="-685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LE-Little Endian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g113f927a5f6_0_29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9183" y="643467"/>
            <a:ext cx="6733633" cy="505022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13f927a5f6_0_29"/>
          <p:cNvSpPr/>
          <p:nvPr/>
        </p:nvSpPr>
        <p:spPr>
          <a:xfrm>
            <a:off x="4835450" y="1279400"/>
            <a:ext cx="395100" cy="6963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0085" y="0"/>
            <a:ext cx="8271829" cy="63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89495" y="4841457"/>
            <a:ext cx="3402505" cy="1483143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g113f927a5f6_0_33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9183" y="643467"/>
            <a:ext cx="6733633" cy="505022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113f927a5f6_0_33"/>
          <p:cNvSpPr/>
          <p:nvPr/>
        </p:nvSpPr>
        <p:spPr>
          <a:xfrm>
            <a:off x="7902225" y="1947350"/>
            <a:ext cx="903000" cy="451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/>
        </p:nvSpPr>
        <p:spPr>
          <a:xfrm>
            <a:off x="470055" y="240525"/>
            <a:ext cx="580016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Master Key</a:t>
            </a:r>
            <a:endParaRPr/>
          </a:p>
        </p:txBody>
      </p:sp>
      <p:pic>
        <p:nvPicPr>
          <p:cNvPr id="229" name="Google Shape;229;p26"/>
          <p:cNvPicPr preferRelativeResize="0"/>
          <p:nvPr/>
        </p:nvPicPr>
        <p:blipFill rotWithShape="1">
          <a:blip r:embed="rId3">
            <a:alphaModFix/>
          </a:blip>
          <a:srcRect l="-13675" r="13741" b="-185"/>
          <a:stretch/>
        </p:blipFill>
        <p:spPr>
          <a:xfrm>
            <a:off x="-1920959" y="1123354"/>
            <a:ext cx="14113388" cy="5031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6" descr="Graphical user interface, text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38929" y="5309853"/>
            <a:ext cx="3956181" cy="102222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g113f927a5f6_0_40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9183" y="643467"/>
            <a:ext cx="6733633" cy="505022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113f927a5f6_0_40"/>
          <p:cNvSpPr/>
          <p:nvPr/>
        </p:nvSpPr>
        <p:spPr>
          <a:xfrm rot="-5400000">
            <a:off x="3433700" y="3203250"/>
            <a:ext cx="903000" cy="451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7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620" y="1256547"/>
            <a:ext cx="8145606" cy="433707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 txBox="1"/>
          <p:nvPr/>
        </p:nvSpPr>
        <p:spPr>
          <a:xfrm>
            <a:off x="470055" y="240525"/>
            <a:ext cx="580016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 PBKDF2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67364" y="4876800"/>
            <a:ext cx="3124636" cy="143847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32" title="Demo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5250" y="47025"/>
            <a:ext cx="8387650" cy="62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g113f927a5f6_0_44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9183" y="643467"/>
            <a:ext cx="6733633" cy="505022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113f927a5f6_0_44"/>
          <p:cNvSpPr/>
          <p:nvPr/>
        </p:nvSpPr>
        <p:spPr>
          <a:xfrm>
            <a:off x="8212725" y="3203250"/>
            <a:ext cx="903000" cy="451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/>
        </p:nvSpPr>
        <p:spPr>
          <a:xfrm>
            <a:off x="470055" y="240525"/>
            <a:ext cx="580016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 PBKDF2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2170" y="1312153"/>
            <a:ext cx="10310719" cy="2792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67364" y="4896183"/>
            <a:ext cx="3124636" cy="143847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7" name="Google Shape;25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2169" y="4104639"/>
            <a:ext cx="10310719" cy="519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g113f927a5f6_0_48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9183" y="643467"/>
            <a:ext cx="6733633" cy="505022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113f927a5f6_0_48"/>
          <p:cNvSpPr/>
          <p:nvPr/>
        </p:nvSpPr>
        <p:spPr>
          <a:xfrm>
            <a:off x="8429100" y="4473250"/>
            <a:ext cx="903000" cy="451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/>
        </p:nvSpPr>
        <p:spPr>
          <a:xfrm>
            <a:off x="470055" y="240525"/>
            <a:ext cx="580016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AES Decryption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056" y="1194922"/>
            <a:ext cx="8374205" cy="3473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055" y="4668666"/>
            <a:ext cx="8374206" cy="1000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0056" y="5671458"/>
            <a:ext cx="8374205" cy="4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13334" y="4748037"/>
            <a:ext cx="2878666" cy="156586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0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9183" y="643467"/>
            <a:ext cx="6733633" cy="50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/>
        </p:nvSpPr>
        <p:spPr>
          <a:xfrm>
            <a:off x="470055" y="240525"/>
            <a:ext cx="580016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CREDHIST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31" descr="Graphical user interface, text, application, Wor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5867" y="5285051"/>
            <a:ext cx="5046133" cy="104590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4" name="Google Shape;284;p31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055" y="1205807"/>
            <a:ext cx="6388751" cy="4602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g113f927a5f6_0_60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9183" y="643467"/>
            <a:ext cx="6733633" cy="505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3" title="Demo1 reuploa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5900" y="143000"/>
            <a:ext cx="8220200" cy="61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/>
        </p:nvSpPr>
        <p:spPr>
          <a:xfrm>
            <a:off x="473612" y="1355710"/>
            <a:ext cx="10665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Shown examples of DPAPI being used</a:t>
            </a:r>
            <a:endParaRPr sz="4000"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  <a:p>
            <a:pPr marL="1524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4"/>
          <p:cNvSpPr txBox="1"/>
          <p:nvPr/>
        </p:nvSpPr>
        <p:spPr>
          <a:xfrm>
            <a:off x="470055" y="240525"/>
            <a:ext cx="580016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4"/>
          <p:cNvSpPr txBox="1"/>
          <p:nvPr/>
        </p:nvSpPr>
        <p:spPr>
          <a:xfrm>
            <a:off x="473600" y="2436525"/>
            <a:ext cx="10665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Demonstrate how easy it is to used DPAPI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4"/>
          <p:cNvSpPr txBox="1"/>
          <p:nvPr/>
        </p:nvSpPr>
        <p:spPr>
          <a:xfrm>
            <a:off x="471800" y="3633175"/>
            <a:ext cx="106695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Demonstrating how the session key was decrypted to then decrypt the chrome browser password</a:t>
            </a:r>
            <a:endParaRPr sz="4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/>
          <p:nvPr/>
        </p:nvSpPr>
        <p:spPr>
          <a:xfrm>
            <a:off x="643468" y="643467"/>
            <a:ext cx="3073550" cy="512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308" name="Google Shape;308;p35"/>
          <p:cNvSpPr txBox="1"/>
          <p:nvPr/>
        </p:nvSpPr>
        <p:spPr>
          <a:xfrm>
            <a:off x="4363786" y="621697"/>
            <a:ext cx="6791894" cy="5147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85000" lnSpcReduction="20000"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https://docs.microsoft.com/en-us/dotnet/standard/security/how-to-use-data-protection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https://www.insecurity.be/blog/2020/12/24/dpapi-in-depth-with-tooling-standalone-dpapi/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https://jarnobaselier.nl/crack-dpapi-met-cqure-cqtools/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https://book.hacktricks.xyz/windows/windows-local-privilege-escalation/dpapi-extracting-passwords#encrypting-and-decrypting-content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https://www.ired.team/offensive-security/credential-access-and-credential-dumping/reading-dpapi-encrypted-secrets-with-mimikatz-and-c++#using-dpapis-to-encrypt-decrypt-data-in-c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https://study.com/academy/lesson/des-vs-triple-des-encryption.html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https://www.synacktiv.com/ressources/univershell_2017_dpapi.pdf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https://z3r0th.medium.com/abusing-dpapi-40b76d3ff5eb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https://docs.microsoft.com/en-us/previous-versions/ms995355(v=msdn.10)?redirectedfrom=MSDN#windataprotection-dpapi_topic04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https://threathunterplaybook.com/library/windows/data_protection_api.html#master-key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https://drive.google.com/file/d/0B9MkvtnWPqvEMmI2NWU1YTUtZDIyMC00Mjk3LWEyZGUtOGM2YzA3NzUzMTk2/view?hl=fr&amp;pli=1&amp;resourcekey=0-VTdErgyHRaU6JbQL-OwFoQ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https://www.passcape.com/index.php?section=docsys&amp;cmd=details&amp;id=28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https://www.secpod.com/blog/cve-2015-2808-bar-mitzvah-attack-in-rc4-2/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https://www.cryptomathic.com/news-events/blog/3des-is-officially-being-retired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https://cheapsslsecurity.com/p/sha1-vs-sha2-the-technical-difference-explained-by-ssl-experts/#:~:text=The%20basic%20difference%20between%20SHA1,a%20much%20more%20secure%20algorithm.&amp;text=However%2C%20you'll%20see%20in,may%20still%20use%20SHA%2D1.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9" name="Google Shape;119;p2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0" name="Google Shape;120;p2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" descr="Graphical user interfa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0405" y="217419"/>
            <a:ext cx="9111226" cy="58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3097757" y="-4223260"/>
            <a:ext cx="43658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sng">
                <a:solidFill>
                  <a:srgbClr val="BCB4B5"/>
                </a:solidFill>
                <a:latin typeface="Calibri"/>
                <a:ea typeface="Calibri"/>
                <a:cs typeface="Calibri"/>
                <a:sym typeface="Calibri"/>
              </a:rPr>
              <a:t>Need research more</a:t>
            </a:r>
            <a:endParaRPr sz="1800" b="1" i="1" u="sng">
              <a:solidFill>
                <a:srgbClr val="BCB4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/>
        </p:nvSpPr>
        <p:spPr>
          <a:xfrm>
            <a:off x="643468" y="643467"/>
            <a:ext cx="3073550" cy="512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</a:t>
            </a: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Non-Proprietary </a:t>
            </a:r>
            <a:r>
              <a:rPr lang="en-U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</a:t>
            </a:r>
            <a:endParaRPr/>
          </a:p>
        </p:txBody>
      </p:sp>
      <p:sp>
        <p:nvSpPr>
          <p:cNvPr id="314" name="Google Shape;314;p36"/>
          <p:cNvSpPr txBox="1"/>
          <p:nvPr/>
        </p:nvSpPr>
        <p:spPr>
          <a:xfrm>
            <a:off x="4516186" y="774097"/>
            <a:ext cx="6791894" cy="5147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https://en.wikipedia.org/wiki/File:Windows_logo_-_2012.svg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https://i.kym-cdn.com/photos/images/original/001/234/929/6c9.png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https://imgflip.com/memegenerator/10013392/Happy-Squirrel</a:t>
            </a:r>
            <a:endParaRPr/>
          </a:p>
          <a:p>
            <a:pPr marL="285750" marR="0" lvl="0" indent="-177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15" y="634193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900" y="1266525"/>
            <a:ext cx="1578575" cy="15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7188" y="1072725"/>
            <a:ext cx="1966150" cy="196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1375" y="1140475"/>
            <a:ext cx="1747901" cy="174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84600" y="1106588"/>
            <a:ext cx="1898425" cy="189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08975" y="3404325"/>
            <a:ext cx="1898424" cy="189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20599" y="3323250"/>
            <a:ext cx="221932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25125" y="3431763"/>
            <a:ext cx="1840400" cy="184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629375" y="3478000"/>
            <a:ext cx="2053660" cy="174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/>
        </p:nvSpPr>
        <p:spPr>
          <a:xfrm>
            <a:off x="152100" y="843825"/>
            <a:ext cx="118878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Protection Application Programming Interface</a:t>
            </a:r>
            <a:r>
              <a:rPr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4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5000"/>
            <a:ext cx="12192000" cy="276799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>
            <a:off x="8371600" y="1569675"/>
            <a:ext cx="504600" cy="5781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146" name="Google Shape;146;p6"/>
          <p:cNvSpPr/>
          <p:nvPr/>
        </p:nvSpPr>
        <p:spPr>
          <a:xfrm rot="10800000">
            <a:off x="10999975" y="4420575"/>
            <a:ext cx="504600" cy="5781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113f927a5f6_0_1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4475" y="832362"/>
            <a:ext cx="7323050" cy="51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/>
        </p:nvSpPr>
        <p:spPr>
          <a:xfrm>
            <a:off x="2800650" y="3708900"/>
            <a:ext cx="65907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CryptProtectMemory: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function to encrypt memory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contains password</a:t>
            </a:r>
            <a:endParaRPr sz="4000"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8" descr="Graphical user interface, text, application, emai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2323" y="269752"/>
            <a:ext cx="5827349" cy="33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/>
        </p:nvSpPr>
        <p:spPr>
          <a:xfrm>
            <a:off x="390626" y="150490"/>
            <a:ext cx="555463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 1</a:t>
            </a:r>
            <a:endParaRPr/>
          </a:p>
        </p:txBody>
      </p:sp>
      <p:pic>
        <p:nvPicPr>
          <p:cNvPr id="164" name="Google Shape;164;p15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562036" y="7461423"/>
            <a:ext cx="3677728" cy="172811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5"/>
          <p:cNvSpPr txBox="1"/>
          <p:nvPr/>
        </p:nvSpPr>
        <p:spPr>
          <a:xfrm>
            <a:off x="7831239" y="3105833"/>
            <a:ext cx="507001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higher the number of rounds, the more resistant it is against cryptanalytic attacks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5" descr="Graphical user interface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566" y="1317839"/>
            <a:ext cx="6943494" cy="4222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/>
        </p:nvSpPr>
        <p:spPr>
          <a:xfrm>
            <a:off x="415626" y="281346"/>
            <a:ext cx="580016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HMAC- SHA1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2675834" y="607123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3" name="Google Shape;173;p16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9240" y="1316980"/>
            <a:ext cx="5833532" cy="422404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6"/>
          <p:cNvSpPr/>
          <p:nvPr/>
        </p:nvSpPr>
        <p:spPr>
          <a:xfrm>
            <a:off x="8861775" y="3349050"/>
            <a:ext cx="903000" cy="451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</Words>
  <Application>Microsoft Office PowerPoint</Application>
  <PresentationFormat>Widescreen</PresentationFormat>
  <Paragraphs>87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Courier New</vt:lpstr>
      <vt:lpstr>Retrospect</vt:lpstr>
      <vt:lpstr>An Analysis of Windows DPAPI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2022-02-26T10:40:25Z</dcterms:created>
  <dcterms:modified xsi:type="dcterms:W3CDTF">2022-02-26T10:40:29Z</dcterms:modified>
</cp:coreProperties>
</file>