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</p:sldMasterIdLst>
  <p:sldIdLst>
    <p:sldId id="256" r:id="rId2"/>
    <p:sldId id="261" r:id="rId3"/>
    <p:sldId id="264" r:id="rId4"/>
    <p:sldId id="259" r:id="rId5"/>
    <p:sldId id="266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8" r:id="rId5"/>
    <p:sldLayoutId id="2147483673" r:id="rId6"/>
    <p:sldLayoutId id="2147483669" r:id="rId7"/>
    <p:sldLayoutId id="2147483670" r:id="rId8"/>
    <p:sldLayoutId id="2147483671" r:id="rId9"/>
    <p:sldLayoutId id="2147483672" r:id="rId10"/>
    <p:sldLayoutId id="21474836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ACAA-18E8-424A-BF41-B16DF720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EXAM REVISION</a:t>
            </a:r>
          </a:p>
        </p:txBody>
      </p:sp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ACD2F57F-2C2C-4027-8D5A-F026BA67E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8" r="3911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1866-500A-4052-A0CE-6B8D28A3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9" y="0"/>
            <a:ext cx="10691265" cy="1371030"/>
          </a:xfrm>
        </p:spPr>
        <p:txBody>
          <a:bodyPr/>
          <a:lstStyle/>
          <a:p>
            <a:r>
              <a:rPr lang="en-SG" dirty="0"/>
              <a:t>Focus Areas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F26B96-EAAA-44C3-A327-A53384B21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9080"/>
              </p:ext>
            </p:extLst>
          </p:nvPr>
        </p:nvGraphicFramePr>
        <p:xfrm>
          <a:off x="820223" y="614077"/>
          <a:ext cx="10551553" cy="604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556">
                  <a:extLst>
                    <a:ext uri="{9D8B030D-6E8A-4147-A177-3AD203B41FA5}">
                      <a16:colId xmlns:a16="http://schemas.microsoft.com/office/drawing/2014/main" val="972348245"/>
                    </a:ext>
                  </a:extLst>
                </a:gridCol>
                <a:gridCol w="5258026">
                  <a:extLst>
                    <a:ext uri="{9D8B030D-6E8A-4147-A177-3AD203B41FA5}">
                      <a16:colId xmlns:a16="http://schemas.microsoft.com/office/drawing/2014/main" val="1033473764"/>
                    </a:ext>
                  </a:extLst>
                </a:gridCol>
                <a:gridCol w="4571971">
                  <a:extLst>
                    <a:ext uri="{9D8B030D-6E8A-4147-A177-3AD203B41FA5}">
                      <a16:colId xmlns:a16="http://schemas.microsoft.com/office/drawing/2014/main" val="3916481302"/>
                    </a:ext>
                  </a:extLst>
                </a:gridCol>
              </a:tblGrid>
              <a:tr h="55251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Focus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09162"/>
                  </a:ext>
                </a:extLst>
              </a:tr>
              <a:tr h="145877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Ethics &amp; Law / Regulating Media Industry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The differences between Law and Ethics.</a:t>
                      </a:r>
                    </a:p>
                    <a:p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 Types of Ethical Reasoning </a:t>
                      </a:r>
                    </a:p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Statute &amp; Case law, Ethics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Role of IMDA and what it does.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Singapore’s approach to media regulation (including statutes/codes of conduct)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8623"/>
                  </a:ext>
                </a:extLst>
              </a:tr>
              <a:tr h="12657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Singapore Legal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Legislative Process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SG" strike="sngStrike" dirty="0">
                          <a:solidFill>
                            <a:schemeClr val="tx1"/>
                          </a:solidFill>
                        </a:rPr>
                        <a:t>Sources of Singapore Law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Hierarchy of the Singapore Courts</a:t>
                      </a:r>
                      <a:endParaRPr lang="en-SG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SG" strike="sngStrike" dirty="0">
                          <a:solidFill>
                            <a:schemeClr val="tx1"/>
                          </a:solidFill>
                        </a:rPr>
                        <a:t>3 arms of Singapore Government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SG" u="sng" dirty="0">
                          <a:solidFill>
                            <a:srgbClr val="FF0000"/>
                          </a:solidFill>
                        </a:rPr>
                        <a:t>2 Classifications of Law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SG" u="sng" dirty="0">
                          <a:solidFill>
                            <a:srgbClr val="FF0000"/>
                          </a:solidFill>
                        </a:rPr>
                        <a:t>Purposes of legislation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SG" u="sng" dirty="0">
                          <a:solidFill>
                            <a:srgbClr val="FF0000"/>
                          </a:solidFill>
                        </a:rPr>
                        <a:t>Doctrine of binding precedents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0905"/>
                  </a:ext>
                </a:extLst>
              </a:tr>
              <a:tr h="91938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Criminal Law &amp; Policy Part 1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Objectives of punishment in criminal law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sources of criminal law and classifications of criminal law.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1866-500A-4052-A0CE-6B8D28A3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9" y="0"/>
            <a:ext cx="10691265" cy="1371030"/>
          </a:xfrm>
        </p:spPr>
        <p:txBody>
          <a:bodyPr/>
          <a:lstStyle/>
          <a:p>
            <a:r>
              <a:rPr lang="en-SG" dirty="0"/>
              <a:t>Focus Areas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F26B96-EAAA-44C3-A327-A53384B21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24301"/>
              </p:ext>
            </p:extLst>
          </p:nvPr>
        </p:nvGraphicFramePr>
        <p:xfrm>
          <a:off x="699543" y="685515"/>
          <a:ext cx="10691811" cy="521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147">
                  <a:extLst>
                    <a:ext uri="{9D8B030D-6E8A-4147-A177-3AD203B41FA5}">
                      <a16:colId xmlns:a16="http://schemas.microsoft.com/office/drawing/2014/main" val="972348245"/>
                    </a:ext>
                  </a:extLst>
                </a:gridCol>
                <a:gridCol w="5327919">
                  <a:extLst>
                    <a:ext uri="{9D8B030D-6E8A-4147-A177-3AD203B41FA5}">
                      <a16:colId xmlns:a16="http://schemas.microsoft.com/office/drawing/2014/main" val="1033473764"/>
                    </a:ext>
                  </a:extLst>
                </a:gridCol>
                <a:gridCol w="4632745">
                  <a:extLst>
                    <a:ext uri="{9D8B030D-6E8A-4147-A177-3AD203B41FA5}">
                      <a16:colId xmlns:a16="http://schemas.microsoft.com/office/drawing/2014/main" val="3916481302"/>
                    </a:ext>
                  </a:extLst>
                </a:gridCol>
              </a:tblGrid>
              <a:tr h="6386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Focus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09162"/>
                  </a:ext>
                </a:extLst>
              </a:tr>
              <a:tr h="7563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Criminal Law &amp; Policy Part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Powers conferred on police under CPC when investigating offences (e.g. arrestable offences).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Constitutional rights of the Accused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What TCFB deals with.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Trial procedure (State Courts, High Court)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Police Statements, and how statements are to be taken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Purpose of a Charge and requirements in drafting a Charge</a:t>
                      </a:r>
                    </a:p>
                    <a:p>
                      <a:pPr marL="0" indent="0">
                        <a:buNone/>
                      </a:pP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0831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CMA provided - 1) Offences and Punishments, 2) Mitigating Factors, 3) Important Caselaw</a:t>
                      </a: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8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1866-500A-4052-A0CE-6B8D28A3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9" y="0"/>
            <a:ext cx="10691265" cy="1371030"/>
          </a:xfrm>
        </p:spPr>
        <p:txBody>
          <a:bodyPr/>
          <a:lstStyle/>
          <a:p>
            <a:r>
              <a:rPr lang="en-SG" dirty="0"/>
              <a:t>Focus Areas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F26B96-EAAA-44C3-A327-A53384B21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637114"/>
              </p:ext>
            </p:extLst>
          </p:nvPr>
        </p:nvGraphicFramePr>
        <p:xfrm>
          <a:off x="800646" y="685515"/>
          <a:ext cx="10590708" cy="575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96">
                  <a:extLst>
                    <a:ext uri="{9D8B030D-6E8A-4147-A177-3AD203B41FA5}">
                      <a16:colId xmlns:a16="http://schemas.microsoft.com/office/drawing/2014/main" val="972348245"/>
                    </a:ext>
                  </a:extLst>
                </a:gridCol>
                <a:gridCol w="5385767">
                  <a:extLst>
                    <a:ext uri="{9D8B030D-6E8A-4147-A177-3AD203B41FA5}">
                      <a16:colId xmlns:a16="http://schemas.microsoft.com/office/drawing/2014/main" val="1033473764"/>
                    </a:ext>
                  </a:extLst>
                </a:gridCol>
                <a:gridCol w="4683045">
                  <a:extLst>
                    <a:ext uri="{9D8B030D-6E8A-4147-A177-3AD203B41FA5}">
                      <a16:colId xmlns:a16="http://schemas.microsoft.com/office/drawing/2014/main" val="3916481302"/>
                    </a:ext>
                  </a:extLst>
                </a:gridCol>
              </a:tblGrid>
              <a:tr h="6386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Focus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09162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Evidence Analysis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1) Legal &amp; evidential burden of proof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2) Hearsay Rule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3)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Evidence allowed to be introduced in Court</a:t>
                      </a:r>
                    </a:p>
                    <a:p>
                      <a:pPr marL="0" indent="0">
                        <a:buNone/>
                      </a:pP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65810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Evidence Analysis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u="sng" dirty="0">
                          <a:solidFill>
                            <a:srgbClr val="FF0000"/>
                          </a:solidFill>
                        </a:rPr>
                        <a:t>How evidence can be preserved</a:t>
                      </a:r>
                    </a:p>
                    <a:p>
                      <a:r>
                        <a:rPr lang="en-SG" u="sng" dirty="0">
                          <a:solidFill>
                            <a:srgbClr val="FF0000"/>
                          </a:solidFill>
                        </a:rPr>
                        <a:t>Best Evidence rule</a:t>
                      </a:r>
                    </a:p>
                    <a:p>
                      <a:endParaRPr lang="en-SG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55216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Corporate Investigation Part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Law of Confidential Information - the 3 legal elements of the law of confidential information </a:t>
                      </a:r>
                    </a:p>
                    <a:p>
                      <a:pPr marL="0" indent="0">
                        <a:buNone/>
                      </a:pP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95924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SPAM &amp; Unsolicited Commercial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scope of the Spam Control Act i.e. what it applies to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Requirements &amp; type of regime under the Spam Control Act.</a:t>
                      </a:r>
                    </a:p>
                    <a:p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57907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r>
                        <a:rPr lang="en-SG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PDPA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u="sng" dirty="0">
                          <a:solidFill>
                            <a:srgbClr val="FF0000"/>
                          </a:solidFill>
                        </a:rPr>
                        <a:t>Scope of application of the PDPA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1A898F-459C-44E8-A66B-09FD2B0A6A37}"/>
              </a:ext>
            </a:extLst>
          </p:cNvPr>
          <p:cNvSpPr/>
          <p:nvPr/>
        </p:nvSpPr>
        <p:spPr>
          <a:xfrm>
            <a:off x="3599857" y="306029"/>
            <a:ext cx="11527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pointers on the CLI Exam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FA3C1-9D4A-4CD1-9B5E-6670AD1E1FA2}"/>
              </a:ext>
            </a:extLst>
          </p:cNvPr>
          <p:cNvSpPr/>
          <p:nvPr/>
        </p:nvSpPr>
        <p:spPr>
          <a:xfrm>
            <a:off x="478971" y="842817"/>
            <a:ext cx="10933667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algn="r">
              <a:spcBef>
                <a:spcPts val="0"/>
              </a:spcBef>
              <a:spcAft>
                <a:spcPts val="0"/>
              </a:spcAft>
              <a:buAutoNum type="arabicPeriod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 sure you know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date/time/place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your CLI Exam. Best you recce location ahead of time.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  <a:tabLst>
                <a:tab pos="3429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Before you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revise thoroughly the Focus Areas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best if you can read through the entire lecture first. Try to read through more than once. So that you can better understand the context of the Focus Areas.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  <a:tabLst>
                <a:tab pos="3429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answering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 answer questions or case study question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:-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  <a:tabLst>
                <a:tab pos="3429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Answer what the question is asking…don’t stray off point / go off tangent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Length of answer depends on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marks given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Remember we are looking for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words/phrases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 in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clear short sentences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…no need to have long essay answer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not sure how much to write,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 to write more than less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question asks you to “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list”, “state” or “give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…just list, state or give…no need to apply the law/legal principles to the facts of the case study.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question asks you to “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explain”, “advise”, “apply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”....then you have to apply the law/legal principles to the facts of the case study.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Misuse Act is provided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…but you still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need to be familiar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the elements of the various offences under the CMA as well as the penalties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fines, jail term) in order to know which section(s) applies to which offence(s) in the case study question. 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Unless otherwise stated, if the question asks you to state the penalties the accused faces, you can assume that it is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penalty for the first offence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endParaRPr lang="en-SG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1F2D37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 EXAM REVISION</vt:lpstr>
      <vt:lpstr>Focus Areas</vt:lpstr>
      <vt:lpstr>Focus Areas</vt:lpstr>
      <vt:lpstr>Focus Areas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2022-02-26T10:35:08Z</dcterms:created>
  <dcterms:modified xsi:type="dcterms:W3CDTF">2022-02-26T10:35:12Z</dcterms:modified>
</cp:coreProperties>
</file>