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embedTrueTypeFonts="1" saveSubsetFonts="1" autoCompressPictures="0">
  <p:sldMasterIdLst>
    <p:sldMasterId id="2147483658" r:id="rId1"/>
  </p:sldMasterIdLst>
  <p:notesMasterIdLst>
    <p:notesMasterId r:id="rId32"/>
  </p:notesMasterIdLst>
  <p:sldIdLst>
    <p:sldId id="453" r:id="rId2"/>
    <p:sldId id="393" r:id="rId3"/>
    <p:sldId id="302" r:id="rId4"/>
    <p:sldId id="259" r:id="rId5"/>
    <p:sldId id="260" r:id="rId6"/>
    <p:sldId id="423" r:id="rId7"/>
    <p:sldId id="257" r:id="rId8"/>
    <p:sldId id="424" r:id="rId9"/>
    <p:sldId id="425" r:id="rId10"/>
    <p:sldId id="426" r:id="rId11"/>
    <p:sldId id="439" r:id="rId12"/>
    <p:sldId id="427" r:id="rId13"/>
    <p:sldId id="428" r:id="rId14"/>
    <p:sldId id="431" r:id="rId15"/>
    <p:sldId id="432" r:id="rId16"/>
    <p:sldId id="457" r:id="rId17"/>
    <p:sldId id="443" r:id="rId18"/>
    <p:sldId id="444" r:id="rId19"/>
    <p:sldId id="445" r:id="rId20"/>
    <p:sldId id="454" r:id="rId21"/>
    <p:sldId id="446" r:id="rId22"/>
    <p:sldId id="447" r:id="rId23"/>
    <p:sldId id="455" r:id="rId24"/>
    <p:sldId id="442" r:id="rId25"/>
    <p:sldId id="441" r:id="rId26"/>
    <p:sldId id="459" r:id="rId27"/>
    <p:sldId id="433" r:id="rId28"/>
    <p:sldId id="438" r:id="rId29"/>
    <p:sldId id="458" r:id="rId30"/>
    <p:sldId id="456" r:id="rId31"/>
  </p:sldIdLst>
  <p:sldSz cx="9144000" cy="5143500" type="screen16x9"/>
  <p:notesSz cx="6858000" cy="9144000"/>
  <p:embeddedFontLst>
    <p:embeddedFont>
      <p:font typeface="Open Sans" panose="020B0606030504020204" pitchFamily="34" charset="0"/>
      <p:regular r:id="rId33"/>
      <p:bold r:id="rId34"/>
      <p:italic r:id="rId35"/>
      <p:boldItalic r:id="rId36"/>
    </p:embeddedFont>
    <p:embeddedFont>
      <p:font typeface="Raleway ExtraBold" panose="020B0604020202020204" pitchFamily="2" charset="0"/>
      <p:bold r:id="rId37"/>
      <p:boldItalic r:id="rId38"/>
    </p:embeddedFont>
    <p:embeddedFont>
      <p:font typeface="Raleway Light" panose="020B0604020202020204"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a:srgbClr val="F46524"/>
    <a:srgbClr val="FFA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A3234D-B1B8-474A-A527-D2F216DF7FEE}" v="123" dt="2021-08-10T13:33:44.819"/>
    <p1510:client id="{86925737-9679-2F6D-4E07-B6BB11DC1C23}" v="9" dt="2021-08-10T12:54:01.549"/>
  </p1510:revLst>
</p1510:revInfo>
</file>

<file path=ppt/tableStyles.xml><?xml version="1.0" encoding="utf-8"?>
<a:tblStyleLst xmlns:a="http://schemas.openxmlformats.org/drawingml/2006/main" def="{3E8BCDEE-D42D-4D59-B0BB-4903E7927425}">
  <a:tblStyle styleId="{3E8BCDEE-D42D-4D59-B0BB-4903E79274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040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33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895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93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037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609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229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312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477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3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905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36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523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80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199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654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761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742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3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41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1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88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71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89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3634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1693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5830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236E-6261-47E3-B28C-0936FD9D0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BAF16-7406-41AF-B9FF-1D4055C94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6C83B-5A2B-4A9F-ABC2-A0347318883E}"/>
              </a:ext>
            </a:extLst>
          </p:cNvPr>
          <p:cNvSpPr>
            <a:spLocks noGrp="1"/>
          </p:cNvSpPr>
          <p:nvPr>
            <p:ph type="dt" sz="half" idx="10"/>
          </p:nvPr>
        </p:nvSpPr>
        <p:spPr/>
        <p:txBody>
          <a:bodyPr/>
          <a:lstStyle/>
          <a:p>
            <a:fld id="{D1D91B4E-CAA4-48D1-B1D0-FCCC30C766B6}" type="datetimeFigureOut">
              <a:rPr lang="en-US" smtClean="0"/>
              <a:t>1/15/2022</a:t>
            </a:fld>
            <a:endParaRPr lang="en-US"/>
          </a:p>
        </p:txBody>
      </p:sp>
      <p:sp>
        <p:nvSpPr>
          <p:cNvPr id="5" name="Footer Placeholder 4">
            <a:extLst>
              <a:ext uri="{FF2B5EF4-FFF2-40B4-BE49-F238E27FC236}">
                <a16:creationId xmlns:a16="http://schemas.microsoft.com/office/drawing/2014/main" id="{052DC8E5-5BD3-4449-8CF9-564EEF951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39B1F-A20A-4AE9-AC36-EFEBB4479396}"/>
              </a:ext>
            </a:extLst>
          </p:cNvPr>
          <p:cNvSpPr>
            <a:spLocks noGrp="1"/>
          </p:cNvSpPr>
          <p:nvPr>
            <p:ph type="sldNum" sz="quarter" idx="12"/>
          </p:nvPr>
        </p:nvSpPr>
        <p:spPr/>
        <p:txBody>
          <a:bodyPr/>
          <a:lstStyle/>
          <a:p>
            <a:fld id="{BA18273A-D18D-4B55-926D-B27FEB30818F}" type="slidenum">
              <a:rPr lang="en-US" smtClean="0"/>
              <a:t>‹#›</a:t>
            </a:fld>
            <a:endParaRPr lang="en-US"/>
          </a:p>
        </p:txBody>
      </p:sp>
    </p:spTree>
    <p:extLst>
      <p:ext uri="{BB962C8B-B14F-4D97-AF65-F5344CB8AC3E}">
        <p14:creationId xmlns:p14="http://schemas.microsoft.com/office/powerpoint/2010/main" val="4222577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9" r:id="rId3"/>
    <p:sldLayoutId id="2147483660" r:id="rId4"/>
    <p:sldLayoutId id="2147483661" r:id="rId5"/>
    <p:sldLayoutId id="2147483662"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saa.com.au/about_u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471116" y="549470"/>
            <a:ext cx="6331500" cy="1542000"/>
          </a:xfrm>
          <a:prstGeom prst="rect">
            <a:avLst/>
          </a:prstGeom>
        </p:spPr>
        <p:txBody>
          <a:bodyPr spcFirstLastPara="1" wrap="square" lIns="91425" tIns="91425" rIns="91425" bIns="91425" anchor="t" anchorCtr="0">
            <a:noAutofit/>
          </a:bodyPr>
          <a:lstStyle/>
          <a:p>
            <a:r>
              <a:rPr lang="en" sz="4000"/>
              <a:t>Should </a:t>
            </a:r>
            <a:r>
              <a:rPr lang="en" sz="4000">
                <a:solidFill>
                  <a:srgbClr val="FFFF00"/>
                </a:solidFill>
              </a:rPr>
              <a:t>Electrical</a:t>
            </a:r>
            <a:r>
              <a:rPr lang="en" sz="4000"/>
              <a:t> Cars Replace </a:t>
            </a:r>
            <a:r>
              <a:rPr lang="en" sz="4000">
                <a:solidFill>
                  <a:schemeClr val="tx1">
                    <a:lumMod val="95000"/>
                    <a:lumOff val="5000"/>
                  </a:schemeClr>
                </a:solidFill>
              </a:rPr>
              <a:t>Fuel-based</a:t>
            </a:r>
            <a:r>
              <a:rPr lang="en" sz="4000"/>
              <a:t> Cars?</a:t>
            </a: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indent="0">
              <a:buNone/>
            </a:pPr>
            <a:endParaRPr lang="en-SG" sz="2000" b="1" dirty="0"/>
          </a:p>
        </p:txBody>
      </p:sp>
      <p:sp>
        <p:nvSpPr>
          <p:cNvPr id="3" name="Rectangle 2">
            <a:extLst>
              <a:ext uri="{FF2B5EF4-FFF2-40B4-BE49-F238E27FC236}">
                <a16:creationId xmlns:a16="http://schemas.microsoft.com/office/drawing/2014/main" id="{80AC397B-7BDD-4887-95B0-884651E714A9}"/>
              </a:ext>
            </a:extLst>
          </p:cNvPr>
          <p:cNvSpPr/>
          <p:nvPr/>
        </p:nvSpPr>
        <p:spPr>
          <a:xfrm>
            <a:off x="214745" y="187036"/>
            <a:ext cx="914400" cy="914400"/>
          </a:xfrm>
          <a:prstGeom prst="rect">
            <a:avLst/>
          </a:prstGeom>
          <a:solidFill>
            <a:srgbClr val="F46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46524"/>
                </a:solidFill>
              </a:l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79269" y="1332411"/>
            <a:ext cx="7602735" cy="3100252"/>
          </a:xfrm>
          <a:prstGeom prst="rect">
            <a:avLst/>
          </a:prstGeom>
        </p:spPr>
        <p:txBody>
          <a:bodyPr spcFirstLastPara="1" wrap="square" lIns="91425" tIns="91425" rIns="91425" bIns="91425" anchor="t" anchorCtr="0">
            <a:noAutofit/>
          </a:bodyPr>
          <a:lstStyle/>
          <a:p>
            <a:pPr marL="342900"/>
            <a:r>
              <a:rPr lang="en-SG" sz="2000"/>
              <a:t>Electric cars produces less carbon emissions in their lifetime compared to petrol and hybrid cars. (Harvey, 2021) </a:t>
            </a:r>
            <a:endParaRPr lang="en-US" sz="2000"/>
          </a:p>
          <a:p>
            <a:pPr marL="342900"/>
            <a:r>
              <a:rPr lang="en-US" sz="2000"/>
              <a:t>Cost of Electric vehicles are cheaper than fossil fuel-based cars. (Partridge, 2021)</a:t>
            </a:r>
            <a:r>
              <a:rPr lang="en-US" sz="2000" b="1"/>
              <a:t>     </a:t>
            </a: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01;p17"/>
          <p:cNvSpPr txBox="1">
            <a:spLocks/>
          </p:cNvSpPr>
          <p:nvPr/>
        </p:nvSpPr>
        <p:spPr>
          <a:xfrm>
            <a:off x="580721" y="535391"/>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SG" sz="3600"/>
              <a:t>Arguments “FOR” the Team Issue</a:t>
            </a:r>
          </a:p>
        </p:txBody>
      </p:sp>
    </p:spTree>
    <p:extLst>
      <p:ext uri="{BB962C8B-B14F-4D97-AF65-F5344CB8AC3E}">
        <p14:creationId xmlns:p14="http://schemas.microsoft.com/office/powerpoint/2010/main" val="195821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81011" y="1747914"/>
            <a:ext cx="7708099" cy="2612572"/>
          </a:xfrm>
          <a:prstGeom prst="rect">
            <a:avLst/>
          </a:prstGeom>
        </p:spPr>
        <p:txBody>
          <a:bodyPr spcFirstLastPara="1" wrap="square" lIns="91425" tIns="91425" rIns="91425" bIns="91425" anchor="t" anchorCtr="0">
            <a:noAutofit/>
          </a:bodyPr>
          <a:lstStyle/>
          <a:p>
            <a:pPr marL="342900"/>
            <a:r>
              <a:rPr lang="en-SG" sz="2000"/>
              <a:t>Electric car's lithium battery produces a lot of carbon emissions and a lot of rare minerals. (Rowlatt, 2021)</a:t>
            </a:r>
          </a:p>
          <a:p>
            <a:pPr marL="342900"/>
            <a:r>
              <a:rPr lang="en-SG" sz="2000"/>
              <a:t>Electric cars are hard to charge and do not travel long distances</a:t>
            </a:r>
            <a:r>
              <a:rPr lang="en-US" sz="2000"/>
              <a:t>(Joanna, 2021)</a:t>
            </a:r>
            <a:r>
              <a:rPr lang="en-US" sz="2000" b="1"/>
              <a:t>  </a:t>
            </a:r>
            <a:endParaRPr lang="en-SG" sz="2000"/>
          </a:p>
          <a:p>
            <a:pPr marL="342900"/>
            <a:endParaRPr lang="en-SG"/>
          </a:p>
          <a:p>
            <a:pPr marL="342900"/>
            <a:endParaRPr lang="en-SG"/>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01;p17"/>
          <p:cNvSpPr txBox="1">
            <a:spLocks/>
          </p:cNvSpPr>
          <p:nvPr/>
        </p:nvSpPr>
        <p:spPr>
          <a:xfrm>
            <a:off x="589430" y="408791"/>
            <a:ext cx="8345563" cy="1177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SG" sz="3600"/>
              <a:t>Arguments “AGAINST” the Team Issue</a:t>
            </a:r>
          </a:p>
        </p:txBody>
      </p:sp>
    </p:spTree>
    <p:extLst>
      <p:ext uri="{BB962C8B-B14F-4D97-AF65-F5344CB8AC3E}">
        <p14:creationId xmlns:p14="http://schemas.microsoft.com/office/powerpoint/2010/main" val="1939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2281075" y="2013391"/>
            <a:ext cx="4578375" cy="11174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SG">
                <a:solidFill>
                  <a:schemeClr val="bg1"/>
                </a:solidFill>
              </a:rPr>
              <a:t>Team</a:t>
            </a:r>
            <a:r>
              <a:rPr lang="en-SG">
                <a:solidFill>
                  <a:schemeClr val="accent2">
                    <a:lumMod val="20000"/>
                    <a:lumOff val="80000"/>
                  </a:schemeClr>
                </a:solidFill>
              </a:rPr>
              <a:t> </a:t>
            </a:r>
            <a:r>
              <a:rPr lang="en-SG">
                <a:solidFill>
                  <a:schemeClr val="tx1"/>
                </a:solidFill>
              </a:rPr>
              <a:t>Claim</a:t>
            </a:r>
            <a:endParaRPr lang="en-US">
              <a:solidFill>
                <a:schemeClr val="tx1"/>
              </a:solidFill>
            </a:endParaRPr>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434343"/>
                </a:solidFill>
                <a:latin typeface="Raleway ExtraBold"/>
                <a:ea typeface="Raleway ExtraBold"/>
                <a:cs typeface="Raleway ExtraBold"/>
                <a:sym typeface="Raleway ExtraBold"/>
              </a:rPr>
              <a:t>4</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74324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870857" y="1714045"/>
            <a:ext cx="7418842" cy="2335442"/>
          </a:xfrm>
          <a:prstGeom prst="rect">
            <a:avLst/>
          </a:prstGeom>
        </p:spPr>
        <p:txBody>
          <a:bodyPr spcFirstLastPara="1" wrap="square" lIns="91425" tIns="91425" rIns="91425" bIns="91425" anchor="t" anchorCtr="0">
            <a:noAutofit/>
          </a:bodyPr>
          <a:lstStyle/>
          <a:p>
            <a:pPr marL="0" indent="0">
              <a:buNone/>
            </a:pPr>
            <a:r>
              <a:rPr lang="en-SG" sz="2000"/>
              <a:t>Electric vehicles </a:t>
            </a:r>
            <a:r>
              <a:rPr lang="en-SG" sz="2000" u="sng"/>
              <a:t>should</a:t>
            </a:r>
            <a:r>
              <a:rPr lang="en-SG" sz="2000"/>
              <a:t> replace fuel-based vehicles</a:t>
            </a: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01;p17"/>
          <p:cNvSpPr txBox="1">
            <a:spLocks/>
          </p:cNvSpPr>
          <p:nvPr/>
        </p:nvSpPr>
        <p:spPr>
          <a:xfrm>
            <a:off x="728767" y="621615"/>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SG" sz="3600"/>
              <a:t>Team Claim</a:t>
            </a:r>
          </a:p>
        </p:txBody>
      </p:sp>
    </p:spTree>
    <p:extLst>
      <p:ext uri="{BB962C8B-B14F-4D97-AF65-F5344CB8AC3E}">
        <p14:creationId xmlns:p14="http://schemas.microsoft.com/office/powerpoint/2010/main" val="325733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455773" y="1393727"/>
            <a:ext cx="8228977" cy="2355283"/>
          </a:xfrm>
          <a:prstGeom prst="rect">
            <a:avLst/>
          </a:prstGeom>
        </p:spPr>
        <p:txBody>
          <a:bodyPr spcFirstLastPara="1" wrap="square" lIns="91425" tIns="91425" rIns="91425" bIns="91425" anchor="b" anchorCtr="0">
            <a:noAutofit/>
          </a:bodyPr>
          <a:lstStyle/>
          <a:p>
            <a:pPr algn="ctr"/>
            <a:r>
              <a:rPr lang="en-SG">
                <a:solidFill>
                  <a:schemeClr val="bg1"/>
                </a:solidFill>
              </a:rPr>
              <a:t>Team Arguments</a:t>
            </a:r>
            <a:br>
              <a:rPr lang="en-SG">
                <a:solidFill>
                  <a:schemeClr val="bg1"/>
                </a:solidFill>
              </a:rPr>
            </a:br>
            <a:r>
              <a:rPr lang="en-SG">
                <a:solidFill>
                  <a:schemeClr val="tx1"/>
                </a:solidFill>
              </a:rPr>
              <a:t>Reasons &amp; Evidence</a:t>
            </a:r>
            <a:endParaRPr lang="en-US"/>
          </a:p>
          <a:p>
            <a:pPr algn="ctr"/>
            <a:endParaRPr lang="en-SG"/>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434343"/>
                </a:solidFill>
                <a:latin typeface="Raleway ExtraBold"/>
                <a:ea typeface="Raleway ExtraBold"/>
                <a:cs typeface="Raleway ExtraBold"/>
                <a:sym typeface="Raleway ExtraBold"/>
              </a:rPr>
              <a:t>5</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406850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84199" y="1373853"/>
            <a:ext cx="7597805" cy="2997849"/>
          </a:xfrm>
          <a:prstGeom prst="rect">
            <a:avLst/>
          </a:prstGeom>
        </p:spPr>
        <p:txBody>
          <a:bodyPr spcFirstLastPara="1" wrap="square" lIns="91425" tIns="91425" rIns="91425" bIns="91425" anchor="t" anchorCtr="0">
            <a:noAutofit/>
          </a:bodyPr>
          <a:lstStyle/>
          <a:p>
            <a:pPr marL="0" indent="0">
              <a:buNone/>
            </a:pPr>
            <a:r>
              <a:rPr lang="en-SG" sz="2400"/>
              <a:t>Electric Vehicles produce fewer toxic gases compared to a fuel-based vehicle, which will help the environment and lower carbon emissions.</a:t>
            </a: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01;p17"/>
          <p:cNvSpPr txBox="1">
            <a:spLocks/>
          </p:cNvSpPr>
          <p:nvPr/>
        </p:nvSpPr>
        <p:spPr>
          <a:xfrm>
            <a:off x="615556" y="556976"/>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SG" sz="3600"/>
              <a:t>Reason 1 </a:t>
            </a:r>
          </a:p>
        </p:txBody>
      </p:sp>
    </p:spTree>
    <p:extLst>
      <p:ext uri="{BB962C8B-B14F-4D97-AF65-F5344CB8AC3E}">
        <p14:creationId xmlns:p14="http://schemas.microsoft.com/office/powerpoint/2010/main" val="403017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06847" y="1132821"/>
            <a:ext cx="7611444" cy="3269992"/>
          </a:xfrm>
          <a:prstGeom prst="rect">
            <a:avLst/>
          </a:prstGeom>
        </p:spPr>
        <p:txBody>
          <a:bodyPr spcFirstLastPara="1" wrap="square" lIns="91425" tIns="91425" rIns="91425" bIns="91425" anchor="t" anchorCtr="0">
            <a:noAutofit/>
          </a:bodyPr>
          <a:lstStyle/>
          <a:p>
            <a:pPr>
              <a:buNone/>
            </a:pPr>
            <a:r>
              <a:rPr lang="en-SG" sz="2000" b="1"/>
              <a:t>Less pollution:</a:t>
            </a:r>
            <a:r>
              <a:rPr lang="en-SG" sz="2000"/>
              <a:t> </a:t>
            </a:r>
            <a:endParaRPr lang="en-US"/>
          </a:p>
          <a:p>
            <a:pPr marL="0" indent="0">
              <a:buNone/>
            </a:pPr>
            <a:r>
              <a:rPr lang="en-SG" sz="2000"/>
              <a:t>By choosing to drive an EV you are helping to reduce harmful air pollution from exhaust emissions. An EV has zero exhaust emissions. (Benefits Of Electric Cars, 2021)</a:t>
            </a:r>
          </a:p>
          <a:p>
            <a:pPr marL="0" indent="0">
              <a:buNone/>
            </a:pPr>
            <a:endParaRPr lang="en-SG" sz="2400"/>
          </a:p>
          <a:p>
            <a:pPr marL="0" indent="0">
              <a:buNone/>
            </a:pPr>
            <a:endParaRPr lang="en-SG"/>
          </a:p>
          <a:p>
            <a:pPr marL="0" indent="0">
              <a:buNone/>
            </a:pPr>
            <a:endParaRPr lang="en-SG"/>
          </a:p>
          <a:p>
            <a:pPr marL="0" indent="0">
              <a:buNone/>
            </a:pPr>
            <a:endParaRPr lang="en-SG"/>
          </a:p>
          <a:p>
            <a:pPr marL="0" indent="0">
              <a:buNone/>
            </a:pPr>
            <a:endParaRPr lang="en-SG"/>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Google Shape;101;p17"/>
          <p:cNvSpPr txBox="1">
            <a:spLocks/>
          </p:cNvSpPr>
          <p:nvPr/>
        </p:nvSpPr>
        <p:spPr>
          <a:xfrm>
            <a:off x="606847" y="572437"/>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a:defRPr/>
            </a:pPr>
            <a:r>
              <a:rPr kumimoji="0" lang="en-SG" sz="3600" b="0" i="0" u="none" strike="noStrike" kern="0" cap="none" spc="0" normalizeH="0" baseline="0" noProof="0">
                <a:ln>
                  <a:noFill/>
                </a:ln>
                <a:solidFill>
                  <a:srgbClr val="434343"/>
                </a:solidFill>
                <a:effectLst/>
                <a:uLnTx/>
                <a:uFillTx/>
                <a:latin typeface="Raleway ExtraBold"/>
                <a:sym typeface="Raleway ExtraBold"/>
              </a:rPr>
              <a:t>Evidence</a:t>
            </a:r>
            <a:r>
              <a:rPr lang="en-SG" sz="3600"/>
              <a:t> 1</a:t>
            </a:r>
            <a:endParaRPr kumimoji="0" lang="en-SG" sz="3600" b="0" i="0" u="none" strike="noStrike" kern="0" cap="none" spc="0" normalizeH="0" baseline="0" noProof="0">
              <a:ln>
                <a:noFill/>
              </a:ln>
              <a:solidFill>
                <a:srgbClr val="434343"/>
              </a:solidFill>
              <a:effectLst/>
              <a:uLnTx/>
              <a:uFillTx/>
              <a:latin typeface="Raleway ExtraBold"/>
              <a:sym typeface="Raleway ExtraBold"/>
            </a:endParaRPr>
          </a:p>
        </p:txBody>
      </p:sp>
    </p:spTree>
    <p:extLst>
      <p:ext uri="{BB962C8B-B14F-4D97-AF65-F5344CB8AC3E}">
        <p14:creationId xmlns:p14="http://schemas.microsoft.com/office/powerpoint/2010/main" val="203399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06847" y="1468464"/>
            <a:ext cx="4039569" cy="2997849"/>
          </a:xfrm>
          <a:prstGeom prst="rect">
            <a:avLst/>
          </a:prstGeom>
        </p:spPr>
        <p:txBody>
          <a:bodyPr spcFirstLastPara="1" wrap="square" lIns="91425" tIns="91425" rIns="91425" bIns="91425" anchor="t" anchorCtr="0">
            <a:noAutofit/>
          </a:bodyPr>
          <a:lstStyle/>
          <a:p>
            <a:pPr marL="0" indent="0">
              <a:buNone/>
            </a:pPr>
            <a:r>
              <a:rPr lang="en-SG" sz="2000"/>
              <a:t>EVs are responsible for considerably lower emissions over their lifetime than conventional (internal combustion engine) vehicles across Europe as a whole. (</a:t>
            </a:r>
            <a:r>
              <a:rPr lang="en-SG" sz="2000" err="1"/>
              <a:t>Hausfather</a:t>
            </a:r>
            <a:r>
              <a:rPr lang="en-SG" sz="2000"/>
              <a:t>, 2021)</a:t>
            </a:r>
            <a:endParaRPr lang="en-US" sz="2000"/>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01;p17"/>
          <p:cNvSpPr txBox="1">
            <a:spLocks/>
          </p:cNvSpPr>
          <p:nvPr/>
        </p:nvSpPr>
        <p:spPr>
          <a:xfrm>
            <a:off x="606847" y="572437"/>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SG" sz="3600"/>
              <a:t>Evidence 2</a:t>
            </a:r>
          </a:p>
        </p:txBody>
      </p:sp>
      <p:pic>
        <p:nvPicPr>
          <p:cNvPr id="2" name="Picture 2" descr="Chart, bar chart&#10;&#10;Description automatically generated">
            <a:extLst>
              <a:ext uri="{FF2B5EF4-FFF2-40B4-BE49-F238E27FC236}">
                <a16:creationId xmlns:a16="http://schemas.microsoft.com/office/drawing/2014/main" id="{3E6B1126-7AE9-455E-BD0C-6E7A4C7D0914}"/>
              </a:ext>
            </a:extLst>
          </p:cNvPr>
          <p:cNvPicPr>
            <a:picLocks noChangeAspect="1"/>
          </p:cNvPicPr>
          <p:nvPr/>
        </p:nvPicPr>
        <p:blipFill>
          <a:blip r:embed="rId3"/>
          <a:stretch>
            <a:fillRect/>
          </a:stretch>
        </p:blipFill>
        <p:spPr>
          <a:xfrm>
            <a:off x="4141510" y="1470716"/>
            <a:ext cx="4252704" cy="2676763"/>
          </a:xfrm>
          <a:prstGeom prst="rect">
            <a:avLst/>
          </a:prstGeom>
        </p:spPr>
      </p:pic>
    </p:spTree>
    <p:extLst>
      <p:ext uri="{BB962C8B-B14F-4D97-AF65-F5344CB8AC3E}">
        <p14:creationId xmlns:p14="http://schemas.microsoft.com/office/powerpoint/2010/main" val="258988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84199" y="1373853"/>
            <a:ext cx="7597805" cy="2997849"/>
          </a:xfrm>
          <a:prstGeom prst="rect">
            <a:avLst/>
          </a:prstGeom>
        </p:spPr>
        <p:txBody>
          <a:bodyPr spcFirstLastPara="1" wrap="square" lIns="91425" tIns="91425" rIns="91425" bIns="91425" anchor="t" anchorCtr="0">
            <a:noAutofit/>
          </a:bodyPr>
          <a:lstStyle/>
          <a:p>
            <a:pPr marL="0" indent="0">
              <a:buNone/>
            </a:pPr>
            <a:r>
              <a:rPr lang="en-SG" sz="2400"/>
              <a:t>Electric vehicles will increase the demand of lithium which will promote research and development for lithium batteries like higher energy efficiency and better recycling yield</a:t>
            </a:r>
            <a:endParaRPr lang="en-US"/>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Google Shape;101;p17"/>
          <p:cNvSpPr txBox="1">
            <a:spLocks/>
          </p:cNvSpPr>
          <p:nvPr/>
        </p:nvSpPr>
        <p:spPr>
          <a:xfrm>
            <a:off x="615556" y="556976"/>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marL="0" marR="0" lvl="0" indent="0" algn="l" defTabSz="914400" rtl="0" eaLnBrk="1" fontAlgn="auto" latinLnBrk="0" hangingPunct="1">
              <a:lnSpc>
                <a:spcPct val="100000"/>
              </a:lnSpc>
              <a:spcBef>
                <a:spcPts val="0"/>
              </a:spcBef>
              <a:spcAft>
                <a:spcPts val="0"/>
              </a:spcAft>
              <a:buClr>
                <a:srgbClr val="434343"/>
              </a:buClr>
              <a:buSzPts val="5800"/>
              <a:buFont typeface="Raleway ExtraBold"/>
              <a:buNone/>
              <a:tabLst/>
              <a:defRPr/>
            </a:pPr>
            <a:r>
              <a:rPr kumimoji="0" lang="en-SG" sz="3600" b="0" i="0" u="none" strike="noStrike" kern="0" cap="none" spc="0" normalizeH="0" baseline="0" noProof="0">
                <a:ln>
                  <a:noFill/>
                </a:ln>
                <a:solidFill>
                  <a:srgbClr val="434343"/>
                </a:solidFill>
                <a:effectLst/>
                <a:uLnTx/>
                <a:uFillTx/>
                <a:latin typeface="Raleway ExtraBold"/>
                <a:sym typeface="Raleway ExtraBold"/>
              </a:rPr>
              <a:t>Reason 2 </a:t>
            </a:r>
          </a:p>
        </p:txBody>
      </p:sp>
    </p:spTree>
    <p:extLst>
      <p:ext uri="{BB962C8B-B14F-4D97-AF65-F5344CB8AC3E}">
        <p14:creationId xmlns:p14="http://schemas.microsoft.com/office/powerpoint/2010/main" val="152635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06847" y="1132821"/>
            <a:ext cx="7611444" cy="3269992"/>
          </a:xfrm>
          <a:prstGeom prst="rect">
            <a:avLst/>
          </a:prstGeom>
        </p:spPr>
        <p:txBody>
          <a:bodyPr spcFirstLastPara="1" wrap="square" lIns="91425" tIns="91425" rIns="91425" bIns="91425" anchor="t" anchorCtr="0">
            <a:noAutofit/>
          </a:bodyPr>
          <a:lstStyle/>
          <a:p>
            <a:pPr marL="0" indent="0">
              <a:buNone/>
            </a:pPr>
            <a:endParaRPr lang="en-SG" sz="2400"/>
          </a:p>
          <a:p>
            <a:pPr marL="342900"/>
            <a:endParaRPr lang="en-SG" sz="2400"/>
          </a:p>
          <a:p>
            <a:pPr marL="0" indent="0">
              <a:buNone/>
            </a:pPr>
            <a:endParaRPr lang="en-SG" sz="2400"/>
          </a:p>
          <a:p>
            <a:pPr marL="0" indent="0">
              <a:buNone/>
            </a:pPr>
            <a:endParaRPr lang="en-SG" sz="2400"/>
          </a:p>
          <a:p>
            <a:pPr marL="0" indent="0">
              <a:buNone/>
            </a:pPr>
            <a:endParaRPr lang="en-SG"/>
          </a:p>
          <a:p>
            <a:pPr marL="0" indent="0">
              <a:buNone/>
            </a:pPr>
            <a:endParaRPr lang="en-SG"/>
          </a:p>
          <a:p>
            <a:pPr marL="0" indent="0">
              <a:buNone/>
            </a:pPr>
            <a:endParaRPr lang="en-SG"/>
          </a:p>
          <a:p>
            <a:pPr marL="0" indent="0">
              <a:buNone/>
            </a:pPr>
            <a:endParaRPr lang="en-SG"/>
          </a:p>
          <a:p>
            <a:pPr marL="0" indent="0">
              <a:buNone/>
            </a:pPr>
            <a:r>
              <a:rPr lang="en-SG"/>
              <a:t>(Innovation in batteries and electricity storage, 2021)</a:t>
            </a: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Google Shape;101;p17"/>
          <p:cNvSpPr txBox="1">
            <a:spLocks/>
          </p:cNvSpPr>
          <p:nvPr/>
        </p:nvSpPr>
        <p:spPr>
          <a:xfrm>
            <a:off x="606847" y="572437"/>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a:defRPr/>
            </a:pPr>
            <a:r>
              <a:rPr kumimoji="0" lang="en-SG" sz="3600" b="0" i="0" u="none" strike="noStrike" kern="0" cap="none" spc="0" normalizeH="0" baseline="0" noProof="0">
                <a:ln>
                  <a:noFill/>
                </a:ln>
                <a:solidFill>
                  <a:srgbClr val="434343"/>
                </a:solidFill>
                <a:effectLst/>
                <a:uLnTx/>
                <a:uFillTx/>
                <a:latin typeface="Raleway ExtraBold"/>
                <a:sym typeface="Raleway ExtraBold"/>
              </a:rPr>
              <a:t>Evidence</a:t>
            </a:r>
            <a:r>
              <a:rPr lang="en-SG" sz="3600"/>
              <a:t> 1</a:t>
            </a:r>
            <a:endParaRPr kumimoji="0" lang="en-SG" sz="3600" b="0" i="0" u="none" strike="noStrike" kern="0" cap="none" spc="0" normalizeH="0" baseline="0" noProof="0">
              <a:ln>
                <a:noFill/>
              </a:ln>
              <a:solidFill>
                <a:srgbClr val="434343"/>
              </a:solidFill>
              <a:effectLst/>
              <a:uLnTx/>
              <a:uFillTx/>
              <a:latin typeface="Raleway ExtraBold"/>
              <a:sym typeface="Raleway ExtraBold"/>
            </a:endParaRPr>
          </a:p>
        </p:txBody>
      </p:sp>
      <p:pic>
        <p:nvPicPr>
          <p:cNvPr id="2" name="Picture 2" descr="Chart, line chart&#10;&#10;Description automatically generated">
            <a:extLst>
              <a:ext uri="{FF2B5EF4-FFF2-40B4-BE49-F238E27FC236}">
                <a16:creationId xmlns:a16="http://schemas.microsoft.com/office/drawing/2014/main" id="{70221887-C3F5-4A31-9E07-5864351BC4E8}"/>
              </a:ext>
            </a:extLst>
          </p:cNvPr>
          <p:cNvPicPr>
            <a:picLocks noChangeAspect="1"/>
          </p:cNvPicPr>
          <p:nvPr/>
        </p:nvPicPr>
        <p:blipFill>
          <a:blip r:embed="rId3"/>
          <a:stretch>
            <a:fillRect/>
          </a:stretch>
        </p:blipFill>
        <p:spPr>
          <a:xfrm>
            <a:off x="2266043" y="1170040"/>
            <a:ext cx="4620985" cy="3193492"/>
          </a:xfrm>
          <a:prstGeom prst="rect">
            <a:avLst/>
          </a:prstGeom>
        </p:spPr>
      </p:pic>
    </p:spTree>
    <p:extLst>
      <p:ext uri="{BB962C8B-B14F-4D97-AF65-F5344CB8AC3E}">
        <p14:creationId xmlns:p14="http://schemas.microsoft.com/office/powerpoint/2010/main" val="76493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8357" y="551855"/>
            <a:ext cx="6866100" cy="857400"/>
          </a:xfrm>
        </p:spPr>
        <p:txBody>
          <a:bodyPr/>
          <a:lstStyle/>
          <a:p>
            <a:r>
              <a:rPr lang="en-SG" sz="3600">
                <a:solidFill>
                  <a:schemeClr val="tx1">
                    <a:lumMod val="75000"/>
                    <a:lumOff val="25000"/>
                  </a:schemeClr>
                </a:solidFill>
              </a:rPr>
              <a:t>Overview of Team Pitch</a:t>
            </a:r>
          </a:p>
        </p:txBody>
      </p:sp>
      <p:sp>
        <p:nvSpPr>
          <p:cNvPr id="2" name="Text Placeholder 1"/>
          <p:cNvSpPr>
            <a:spLocks noGrp="1"/>
          </p:cNvSpPr>
          <p:nvPr>
            <p:ph type="body" idx="1"/>
          </p:nvPr>
        </p:nvSpPr>
        <p:spPr>
          <a:xfrm>
            <a:off x="758357" y="1409255"/>
            <a:ext cx="7523647" cy="2910196"/>
          </a:xfrm>
        </p:spPr>
        <p:txBody>
          <a:bodyPr/>
          <a:lstStyle/>
          <a:p>
            <a:pPr marL="514350" indent="-514350" eaLnBrk="1" hangingPunct="1">
              <a:buFont typeface="+mj-lt"/>
              <a:buAutoNum type="arabicPeriod"/>
            </a:pPr>
            <a:r>
              <a:rPr lang="en-SG" sz="2000"/>
              <a:t>Introduction to Team Issue</a:t>
            </a:r>
          </a:p>
          <a:p>
            <a:pPr marL="514350" indent="-514350" eaLnBrk="1" hangingPunct="1">
              <a:buFont typeface="+mj-lt"/>
              <a:buAutoNum type="arabicPeriod"/>
            </a:pPr>
            <a:r>
              <a:rPr lang="en-SG" sz="2000"/>
              <a:t>Significance of Team Issue</a:t>
            </a:r>
          </a:p>
          <a:p>
            <a:pPr marL="514350" indent="-514350" eaLnBrk="1" hangingPunct="1">
              <a:buFont typeface="+mj-lt"/>
              <a:buAutoNum type="arabicPeriod"/>
            </a:pPr>
            <a:r>
              <a:rPr lang="en-SG" sz="2000"/>
              <a:t>Summary of Differing Claims for the Team Issue</a:t>
            </a:r>
          </a:p>
          <a:p>
            <a:pPr marL="514350" indent="-514350" eaLnBrk="1" hangingPunct="1">
              <a:buFont typeface="+mj-lt"/>
              <a:buAutoNum type="arabicPeriod"/>
            </a:pPr>
            <a:r>
              <a:rPr lang="en-SG" sz="2000"/>
              <a:t>Team Claim</a:t>
            </a:r>
          </a:p>
          <a:p>
            <a:pPr marL="514350" indent="-514350" eaLnBrk="1" hangingPunct="1">
              <a:buFont typeface="+mj-lt"/>
              <a:buAutoNum type="arabicPeriod"/>
            </a:pPr>
            <a:r>
              <a:rPr lang="en-SG" sz="2000"/>
              <a:t>Team Arguments (Reasons &amp; Evidence)</a:t>
            </a:r>
          </a:p>
          <a:p>
            <a:pPr marL="514350" indent="-514350" eaLnBrk="1" hangingPunct="1">
              <a:buFont typeface="+mj-lt"/>
              <a:buAutoNum type="arabicPeriod"/>
            </a:pPr>
            <a:r>
              <a:rPr lang="en-SG" sz="2000"/>
              <a:t>Team Pitch Conclusion</a:t>
            </a:r>
          </a:p>
          <a:p>
            <a:pPr marL="514350" indent="-514350" eaLnBrk="1" hangingPunct="1">
              <a:buFont typeface="+mj-lt"/>
              <a:buAutoNum type="arabicPeriod"/>
            </a:pPr>
            <a:endParaRPr lang="en-SG" sz="2400"/>
          </a:p>
        </p:txBody>
      </p:sp>
      <p:grpSp>
        <p:nvGrpSpPr>
          <p:cNvPr id="5" name="Google Shape;104;p17"/>
          <p:cNvGrpSpPr/>
          <p:nvPr/>
        </p:nvGrpSpPr>
        <p:grpSpPr>
          <a:xfrm>
            <a:off x="8119638" y="225980"/>
            <a:ext cx="539546" cy="879605"/>
            <a:chOff x="6730350" y="2315900"/>
            <a:chExt cx="257700" cy="420100"/>
          </a:xfrm>
        </p:grpSpPr>
        <p:sp>
          <p:nvSpPr>
            <p:cNvPr id="6"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767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06847" y="1468464"/>
            <a:ext cx="7611444" cy="2997849"/>
          </a:xfrm>
          <a:prstGeom prst="rect">
            <a:avLst/>
          </a:prstGeom>
        </p:spPr>
        <p:txBody>
          <a:bodyPr spcFirstLastPara="1" wrap="square" lIns="91425" tIns="91425" rIns="91425" bIns="91425" anchor="t" anchorCtr="0">
            <a:noAutofit/>
          </a:bodyPr>
          <a:lstStyle/>
          <a:p>
            <a:pPr marL="0" indent="0">
              <a:buNone/>
            </a:pPr>
            <a:r>
              <a:rPr lang="en-SG" sz="2400"/>
              <a:t>Recycling methods for recovering and reusing battery materials without costly processing. One approach calls for removing the electrolyte with supercritical carbon dioxide, then crushing the cell and separating the components physically (</a:t>
            </a:r>
            <a:r>
              <a:rPr lang="en-US" sz="2400"/>
              <a:t>Jacoby</a:t>
            </a:r>
            <a:r>
              <a:rPr lang="en-SG" sz="2400"/>
              <a:t>, 2021)</a:t>
            </a:r>
            <a:endParaRPr lang="en-US"/>
          </a:p>
          <a:p>
            <a:pPr marL="0" indent="0">
              <a:buNone/>
            </a:pPr>
            <a:endParaRPr lang="en-SG" sz="2400"/>
          </a:p>
          <a:p>
            <a:pPr marL="0" indent="0">
              <a:buNone/>
            </a:pPr>
            <a:endParaRPr lang="en-SG" sz="2400"/>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Google Shape;101;p17"/>
          <p:cNvSpPr txBox="1">
            <a:spLocks/>
          </p:cNvSpPr>
          <p:nvPr/>
        </p:nvSpPr>
        <p:spPr>
          <a:xfrm>
            <a:off x="606847" y="572437"/>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a:defRPr/>
            </a:pPr>
            <a:r>
              <a:rPr kumimoji="0" lang="en-SG" sz="3600" b="0" i="0" u="none" strike="noStrike" kern="0" cap="none" spc="0" normalizeH="0" baseline="0" noProof="0">
                <a:ln>
                  <a:noFill/>
                </a:ln>
                <a:solidFill>
                  <a:srgbClr val="434343"/>
                </a:solidFill>
                <a:effectLst/>
                <a:uLnTx/>
                <a:uFillTx/>
                <a:latin typeface="Raleway ExtraBold"/>
                <a:sym typeface="Raleway ExtraBold"/>
              </a:rPr>
              <a:t>Evidence</a:t>
            </a:r>
            <a:r>
              <a:rPr lang="en-SG" sz="3600"/>
              <a:t> 2</a:t>
            </a:r>
            <a:endParaRPr kumimoji="0" lang="en-SG" sz="3600" b="0" i="0" u="none" strike="noStrike" kern="0" cap="none" spc="0" normalizeH="0" baseline="0" noProof="0">
              <a:ln>
                <a:noFill/>
              </a:ln>
              <a:solidFill>
                <a:srgbClr val="434343"/>
              </a:solidFill>
              <a:effectLst/>
              <a:uLnTx/>
              <a:uFillTx/>
              <a:latin typeface="Raleway ExtraBold"/>
              <a:sym typeface="Raleway ExtraBold"/>
            </a:endParaRPr>
          </a:p>
        </p:txBody>
      </p:sp>
    </p:spTree>
    <p:extLst>
      <p:ext uri="{BB962C8B-B14F-4D97-AF65-F5344CB8AC3E}">
        <p14:creationId xmlns:p14="http://schemas.microsoft.com/office/powerpoint/2010/main" val="378028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84199" y="1373853"/>
            <a:ext cx="7597805" cy="2997849"/>
          </a:xfrm>
          <a:prstGeom prst="rect">
            <a:avLst/>
          </a:prstGeom>
        </p:spPr>
        <p:txBody>
          <a:bodyPr spcFirstLastPara="1" wrap="square" lIns="91425" tIns="91425" rIns="91425" bIns="91425" anchor="t" anchorCtr="0">
            <a:noAutofit/>
          </a:bodyPr>
          <a:lstStyle/>
          <a:p>
            <a:pPr marL="342900"/>
            <a:r>
              <a:rPr lang="en-SG" sz="2400"/>
              <a:t>The upkeep of electrical cars is cheaper than fuel-based vehicles</a:t>
            </a:r>
            <a:endParaRPr lang="en-US"/>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Google Shape;101;p17"/>
          <p:cNvSpPr txBox="1">
            <a:spLocks/>
          </p:cNvSpPr>
          <p:nvPr/>
        </p:nvSpPr>
        <p:spPr>
          <a:xfrm>
            <a:off x="615556" y="556976"/>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marL="0" marR="0" lvl="0" indent="0" algn="l" defTabSz="914400" rtl="0" eaLnBrk="1" fontAlgn="auto" latinLnBrk="0" hangingPunct="1">
              <a:lnSpc>
                <a:spcPct val="100000"/>
              </a:lnSpc>
              <a:spcBef>
                <a:spcPts val="0"/>
              </a:spcBef>
              <a:spcAft>
                <a:spcPts val="0"/>
              </a:spcAft>
              <a:buClr>
                <a:srgbClr val="434343"/>
              </a:buClr>
              <a:buSzPts val="5800"/>
              <a:buFont typeface="Raleway ExtraBold"/>
              <a:buNone/>
              <a:tabLst/>
              <a:defRPr/>
            </a:pPr>
            <a:r>
              <a:rPr kumimoji="0" lang="en-SG" sz="3600" b="0" i="0" u="none" strike="noStrike" kern="0" cap="none" spc="0" normalizeH="0" baseline="0" noProof="0">
                <a:ln>
                  <a:noFill/>
                </a:ln>
                <a:solidFill>
                  <a:srgbClr val="434343"/>
                </a:solidFill>
                <a:effectLst/>
                <a:uLnTx/>
                <a:uFillTx/>
                <a:latin typeface="Raleway ExtraBold"/>
                <a:sym typeface="Raleway ExtraBold"/>
              </a:rPr>
              <a:t>Reason 3 </a:t>
            </a:r>
          </a:p>
        </p:txBody>
      </p:sp>
    </p:spTree>
    <p:extLst>
      <p:ext uri="{BB962C8B-B14F-4D97-AF65-F5344CB8AC3E}">
        <p14:creationId xmlns:p14="http://schemas.microsoft.com/office/powerpoint/2010/main" val="380446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Google Shape;101;p17"/>
          <p:cNvSpPr txBox="1">
            <a:spLocks/>
          </p:cNvSpPr>
          <p:nvPr/>
        </p:nvSpPr>
        <p:spPr>
          <a:xfrm>
            <a:off x="588109" y="497486"/>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marL="0" marR="0" lvl="0" indent="0" algn="l" defTabSz="914400" rtl="0" eaLnBrk="1" fontAlgn="auto" latinLnBrk="0" hangingPunct="1">
              <a:lnSpc>
                <a:spcPct val="100000"/>
              </a:lnSpc>
              <a:spcBef>
                <a:spcPts val="0"/>
              </a:spcBef>
              <a:spcAft>
                <a:spcPts val="0"/>
              </a:spcAft>
              <a:buClr>
                <a:srgbClr val="434343"/>
              </a:buClr>
              <a:buSzPts val="5800"/>
              <a:buFont typeface="Raleway ExtraBold"/>
              <a:buNone/>
              <a:tabLst/>
              <a:defRPr/>
            </a:pPr>
            <a:r>
              <a:rPr kumimoji="0" lang="en-SG" sz="3600" b="0" i="0" u="none" strike="noStrike" kern="0" cap="none" spc="0" normalizeH="0" baseline="0" noProof="0">
                <a:ln>
                  <a:noFill/>
                </a:ln>
                <a:solidFill>
                  <a:srgbClr val="434343"/>
                </a:solidFill>
                <a:effectLst/>
                <a:uLnTx/>
                <a:uFillTx/>
                <a:latin typeface="Raleway ExtraBold"/>
                <a:sym typeface="Raleway ExtraBold"/>
              </a:rPr>
              <a:t>Evidence </a:t>
            </a:r>
            <a:r>
              <a:rPr lang="en-SG" sz="3600"/>
              <a:t>1</a:t>
            </a:r>
            <a:endParaRPr kumimoji="0" lang="en-SG" sz="3600" b="0" i="0" u="none" strike="noStrike" kern="0" cap="none" spc="0" normalizeH="0" baseline="0" noProof="0">
              <a:ln>
                <a:noFill/>
              </a:ln>
              <a:solidFill>
                <a:srgbClr val="434343"/>
              </a:solidFill>
              <a:effectLst/>
              <a:uLnTx/>
              <a:uFillTx/>
              <a:latin typeface="Raleway ExtraBold"/>
              <a:sym typeface="Raleway ExtraBold"/>
            </a:endParaRPr>
          </a:p>
        </p:txBody>
      </p:sp>
      <p:sp>
        <p:nvSpPr>
          <p:cNvPr id="2" name="TextBox 1">
            <a:extLst>
              <a:ext uri="{FF2B5EF4-FFF2-40B4-BE49-F238E27FC236}">
                <a16:creationId xmlns:a16="http://schemas.microsoft.com/office/drawing/2014/main" id="{41A9BA50-0E73-4AEF-9CAF-524254B85EBE}"/>
              </a:ext>
            </a:extLst>
          </p:cNvPr>
          <p:cNvSpPr txBox="1"/>
          <p:nvPr/>
        </p:nvSpPr>
        <p:spPr>
          <a:xfrm>
            <a:off x="324162" y="1331314"/>
            <a:ext cx="7905436"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14300">
              <a:spcBef>
                <a:spcPts val="600"/>
              </a:spcBef>
            </a:pPr>
            <a:r>
              <a:rPr lang="en-SG" sz="2000">
                <a:solidFill>
                  <a:schemeClr val="tx1">
                    <a:lumMod val="65000"/>
                    <a:lumOff val="35000"/>
                  </a:schemeClr>
                </a:solidFill>
                <a:latin typeface="Raleway Light"/>
              </a:rPr>
              <a:t>This is because, electrical vehicles has fewer moving parts as compared to fuel-based vehicles ,which reduces less wear-and tear </a:t>
            </a:r>
            <a:r>
              <a:rPr lang="en-SG" sz="1200">
                <a:solidFill>
                  <a:schemeClr val="tx1">
                    <a:lumMod val="65000"/>
                    <a:lumOff val="35000"/>
                  </a:schemeClr>
                </a:solidFill>
                <a:latin typeface="Raleway Light"/>
              </a:rPr>
              <a:t>(Harto, 2020)</a:t>
            </a:r>
            <a:endParaRPr lang="en-US" sz="1200">
              <a:solidFill>
                <a:schemeClr val="tx1">
                  <a:lumMod val="65000"/>
                  <a:lumOff val="35000"/>
                </a:schemeClr>
              </a:solidFill>
              <a:latin typeface="Raleway Light"/>
            </a:endParaRPr>
          </a:p>
          <a:p>
            <a:pPr algn="l"/>
            <a:endParaRPr lang="en-US"/>
          </a:p>
        </p:txBody>
      </p:sp>
      <p:sp>
        <p:nvSpPr>
          <p:cNvPr id="7" name="TextBox 6">
            <a:extLst>
              <a:ext uri="{FF2B5EF4-FFF2-40B4-BE49-F238E27FC236}">
                <a16:creationId xmlns:a16="http://schemas.microsoft.com/office/drawing/2014/main" id="{DF4356F3-6827-4043-9C99-15D4D0A3FF80}"/>
              </a:ext>
            </a:extLst>
          </p:cNvPr>
          <p:cNvSpPr txBox="1"/>
          <p:nvPr/>
        </p:nvSpPr>
        <p:spPr>
          <a:xfrm>
            <a:off x="392087" y="2673402"/>
            <a:ext cx="762437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2000">
                <a:solidFill>
                  <a:schemeClr val="tx1">
                    <a:lumMod val="65000"/>
                    <a:lumOff val="35000"/>
                  </a:schemeClr>
                </a:solidFill>
                <a:latin typeface="Raleway Light"/>
              </a:rPr>
              <a:t>Owners do not need to send their vehicles for maintenance as often </a:t>
            </a:r>
          </a:p>
        </p:txBody>
      </p:sp>
      <p:sp>
        <p:nvSpPr>
          <p:cNvPr id="4" name="TextBox 3">
            <a:extLst>
              <a:ext uri="{FF2B5EF4-FFF2-40B4-BE49-F238E27FC236}">
                <a16:creationId xmlns:a16="http://schemas.microsoft.com/office/drawing/2014/main" id="{4FD0A81E-D5E5-4926-ADCA-BD234A1338A7}"/>
              </a:ext>
            </a:extLst>
          </p:cNvPr>
          <p:cNvSpPr txBox="1"/>
          <p:nvPr/>
        </p:nvSpPr>
        <p:spPr>
          <a:xfrm>
            <a:off x="389745" y="3504888"/>
            <a:ext cx="6453263"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2000">
                <a:solidFill>
                  <a:schemeClr val="tx1">
                    <a:lumMod val="65000"/>
                    <a:lumOff val="35000"/>
                  </a:schemeClr>
                </a:solidFill>
                <a:latin typeface="Raleway Light"/>
              </a:rPr>
              <a:t>Owners spend less money on maintenance cost hence  the upkeep of electrical cars is cheaper</a:t>
            </a:r>
          </a:p>
          <a:p>
            <a:endParaRPr lang="en-SG">
              <a:solidFill>
                <a:schemeClr val="tx1">
                  <a:lumMod val="50000"/>
                  <a:lumOff val="50000"/>
                </a:schemeClr>
              </a:solidFill>
              <a:latin typeface="Raleway Light"/>
            </a:endParaRPr>
          </a:p>
          <a:p>
            <a:pPr algn="l"/>
            <a:endParaRPr lang="en-US"/>
          </a:p>
        </p:txBody>
      </p:sp>
    </p:spTree>
    <p:extLst>
      <p:ext uri="{BB962C8B-B14F-4D97-AF65-F5344CB8AC3E}">
        <p14:creationId xmlns:p14="http://schemas.microsoft.com/office/powerpoint/2010/main" val="114814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307043" y="2264816"/>
            <a:ext cx="7611444" cy="693112"/>
          </a:xfrm>
          <a:prstGeom prst="rect">
            <a:avLst/>
          </a:prstGeom>
        </p:spPr>
        <p:txBody>
          <a:bodyPr spcFirstLastPara="1" wrap="square" lIns="91425" tIns="91425" rIns="91425" bIns="91425" anchor="t" anchorCtr="0">
            <a:noAutofit/>
          </a:bodyPr>
          <a:lstStyle/>
          <a:p>
            <a:pPr marL="114300" indent="0">
              <a:buNone/>
            </a:pPr>
            <a:r>
              <a:rPr lang="en-SG" sz="2000">
                <a:solidFill>
                  <a:schemeClr val="tx1">
                    <a:lumMod val="65000"/>
                    <a:lumOff val="35000"/>
                  </a:schemeClr>
                </a:solidFill>
                <a:ea typeface="Segoe UI"/>
                <a:cs typeface="Segoe UI"/>
              </a:rPr>
              <a:t>Electrical vehicles are spending less then fuel-based vehicles when </a:t>
            </a:r>
            <a:r>
              <a:rPr lang="en-SG" sz="2000">
                <a:solidFill>
                  <a:schemeClr val="tx1">
                    <a:lumMod val="65000"/>
                    <a:lumOff val="35000"/>
                  </a:schemeClr>
                </a:solidFill>
                <a:cs typeface="Segoe UI"/>
              </a:rPr>
              <a:t>re-fuelling </a:t>
            </a:r>
            <a:r>
              <a:rPr lang="en-SG" sz="2000">
                <a:solidFill>
                  <a:schemeClr val="tx1">
                    <a:lumMod val="65000"/>
                    <a:lumOff val="35000"/>
                  </a:schemeClr>
                </a:solidFill>
                <a:ea typeface="Segoe UI"/>
                <a:cs typeface="Segoe UI"/>
              </a:rPr>
              <a:t>their vehicles</a:t>
            </a:r>
            <a:r>
              <a:rPr lang="en-SG" sz="2000">
                <a:solidFill>
                  <a:schemeClr val="tx1">
                    <a:lumMod val="65000"/>
                    <a:lumOff val="35000"/>
                  </a:schemeClr>
                </a:solidFill>
                <a:latin typeface="Raleway Light"/>
                <a:ea typeface="Segoe UI"/>
                <a:cs typeface="Segoe UI"/>
              </a:rPr>
              <a:t>​</a:t>
            </a:r>
            <a:endParaRPr lang="en-US" sz="2000">
              <a:solidFill>
                <a:schemeClr val="tx1">
                  <a:lumMod val="65000"/>
                  <a:lumOff val="35000"/>
                </a:schemeClr>
              </a:solidFill>
            </a:endParaRPr>
          </a:p>
          <a:p>
            <a:pPr marL="114300" lvl="0" indent="0" rtl="0">
              <a:buNone/>
            </a:pPr>
            <a:endParaRPr lang="en-SG" sz="2000">
              <a:latin typeface="Raleway Light"/>
              <a:ea typeface="Arial"/>
              <a:cs typeface="Arial"/>
            </a:endParaRPr>
          </a:p>
          <a:p>
            <a:pPr rtl="0"/>
            <a:endParaRPr lang="en-SG" sz="2000">
              <a:solidFill>
                <a:srgbClr val="666666"/>
              </a:solidFill>
              <a:latin typeface="Raleway Light"/>
              <a:ea typeface="Segoe UI"/>
              <a:cs typeface="Segoe UI"/>
            </a:endParaRPr>
          </a:p>
          <a:p>
            <a:endParaRPr lang="en-SG" sz="2000">
              <a:cs typeface="Segoe UI"/>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Google Shape;101;p17"/>
          <p:cNvSpPr txBox="1">
            <a:spLocks/>
          </p:cNvSpPr>
          <p:nvPr/>
        </p:nvSpPr>
        <p:spPr>
          <a:xfrm>
            <a:off x="541265" y="441273"/>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marL="0" marR="0" lvl="0" indent="0" algn="l" defTabSz="914400" rtl="0" eaLnBrk="1" fontAlgn="auto" latinLnBrk="0" hangingPunct="1">
              <a:lnSpc>
                <a:spcPct val="100000"/>
              </a:lnSpc>
              <a:spcBef>
                <a:spcPts val="0"/>
              </a:spcBef>
              <a:spcAft>
                <a:spcPts val="0"/>
              </a:spcAft>
              <a:buClr>
                <a:srgbClr val="434343"/>
              </a:buClr>
              <a:buSzPts val="5800"/>
              <a:buFont typeface="Raleway ExtraBold"/>
              <a:buNone/>
              <a:tabLst/>
              <a:defRPr/>
            </a:pPr>
            <a:r>
              <a:rPr kumimoji="0" lang="en-SG" sz="3600" b="0" i="0" u="none" strike="noStrike" kern="0" cap="none" spc="0" normalizeH="0" baseline="0" noProof="0">
                <a:ln>
                  <a:noFill/>
                </a:ln>
                <a:solidFill>
                  <a:srgbClr val="434343"/>
                </a:solidFill>
                <a:effectLst/>
                <a:uLnTx/>
                <a:uFillTx/>
                <a:latin typeface="Raleway ExtraBold"/>
                <a:sym typeface="Raleway ExtraBold"/>
              </a:rPr>
              <a:t>Evidence </a:t>
            </a:r>
            <a:r>
              <a:rPr lang="en-SG" sz="3600"/>
              <a:t>2</a:t>
            </a:r>
            <a:endParaRPr kumimoji="0" lang="en-SG" sz="3600" b="0" i="0" u="none" strike="noStrike" kern="0" cap="none" spc="0" normalizeH="0" baseline="0" noProof="0">
              <a:ln>
                <a:noFill/>
              </a:ln>
              <a:solidFill>
                <a:srgbClr val="434343"/>
              </a:solidFill>
              <a:effectLst/>
              <a:uLnTx/>
              <a:uFillTx/>
              <a:latin typeface="Raleway ExtraBold"/>
              <a:sym typeface="Raleway ExtraBold"/>
            </a:endParaRPr>
          </a:p>
        </p:txBody>
      </p:sp>
      <p:sp>
        <p:nvSpPr>
          <p:cNvPr id="2" name="TextBox 1">
            <a:extLst>
              <a:ext uri="{FF2B5EF4-FFF2-40B4-BE49-F238E27FC236}">
                <a16:creationId xmlns:a16="http://schemas.microsoft.com/office/drawing/2014/main" id="{502571E4-FC5F-4700-8D74-B8DE1525D1B9}"/>
              </a:ext>
            </a:extLst>
          </p:cNvPr>
          <p:cNvSpPr txBox="1"/>
          <p:nvPr/>
        </p:nvSpPr>
        <p:spPr>
          <a:xfrm>
            <a:off x="421405" y="1137153"/>
            <a:ext cx="738546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2000">
                <a:solidFill>
                  <a:schemeClr val="tx1">
                    <a:lumMod val="65000"/>
                    <a:lumOff val="35000"/>
                  </a:schemeClr>
                </a:solidFill>
                <a:latin typeface="Raleway Light"/>
              </a:rPr>
              <a:t>A study done by Energy Supply Association of Australia (</a:t>
            </a:r>
            <a:r>
              <a:rPr lang="en-SG" sz="2000" u="sng">
                <a:solidFill>
                  <a:schemeClr val="tx1">
                    <a:lumMod val="65000"/>
                    <a:lumOff val="35000"/>
                  </a:schemeClr>
                </a:solidFill>
                <a:latin typeface="Raleway Light"/>
                <a:hlinkClick r:id="rId3">
                  <a:extLst>
                    <a:ext uri="{A12FA001-AC4F-418D-AE19-62706E023703}">
                      <ahyp:hlinkClr xmlns:ahyp="http://schemas.microsoft.com/office/drawing/2018/hyperlinkcolor" val="tx"/>
                    </a:ext>
                  </a:extLst>
                </a:hlinkClick>
              </a:rPr>
              <a:t>ESAA</a:t>
            </a:r>
            <a:r>
              <a:rPr lang="en-SG" sz="2000">
                <a:solidFill>
                  <a:schemeClr val="tx1">
                    <a:lumMod val="65000"/>
                    <a:lumOff val="35000"/>
                  </a:schemeClr>
                </a:solidFill>
                <a:latin typeface="Raleway Light"/>
              </a:rPr>
              <a:t>) shown it is 58% cheaper to recharge electrical car then pump fuel for fuel-based vehicles</a:t>
            </a:r>
            <a:r>
              <a:rPr lang="en-SG" sz="1800">
                <a:solidFill>
                  <a:schemeClr val="tx1">
                    <a:lumMod val="65000"/>
                    <a:lumOff val="35000"/>
                  </a:schemeClr>
                </a:solidFill>
                <a:latin typeface="Raleway Light"/>
              </a:rPr>
              <a:t>,</a:t>
            </a:r>
            <a:r>
              <a:rPr lang="en-SG" sz="1200">
                <a:latin typeface="Raleway Light"/>
              </a:rPr>
              <a:t>(Guterres, 2014)</a:t>
            </a:r>
            <a:endParaRPr lang="en-US" sz="1200">
              <a:solidFill>
                <a:schemeClr val="tx1">
                  <a:lumMod val="65000"/>
                  <a:lumOff val="35000"/>
                </a:schemeClr>
              </a:solidFill>
              <a:latin typeface="Raleway Light"/>
            </a:endParaRPr>
          </a:p>
        </p:txBody>
      </p:sp>
      <p:sp>
        <p:nvSpPr>
          <p:cNvPr id="3" name="TextBox 2">
            <a:extLst>
              <a:ext uri="{FF2B5EF4-FFF2-40B4-BE49-F238E27FC236}">
                <a16:creationId xmlns:a16="http://schemas.microsoft.com/office/drawing/2014/main" id="{E4D0B973-A398-4D7F-B6B9-8D513E73F2DC}"/>
              </a:ext>
            </a:extLst>
          </p:cNvPr>
          <p:cNvSpPr txBox="1"/>
          <p:nvPr/>
        </p:nvSpPr>
        <p:spPr>
          <a:xfrm>
            <a:off x="408482" y="3448674"/>
            <a:ext cx="8570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lumMod val="65000"/>
                    <a:lumOff val="35000"/>
                  </a:schemeClr>
                </a:solidFill>
                <a:latin typeface="Raleway Light"/>
              </a:rPr>
              <a:t>Due to the cost of recharging electrical cars being cheaper than</a:t>
            </a:r>
          </a:p>
          <a:p>
            <a:r>
              <a:rPr lang="en-US" sz="2000">
                <a:solidFill>
                  <a:schemeClr val="tx1">
                    <a:lumMod val="65000"/>
                    <a:lumOff val="35000"/>
                  </a:schemeClr>
                </a:solidFill>
                <a:latin typeface="Raleway Light"/>
              </a:rPr>
              <a:t>refueling fuel based vehicles, the upkeep of</a:t>
            </a:r>
            <a:r>
              <a:rPr lang="en-SG" sz="2000">
                <a:solidFill>
                  <a:schemeClr val="tx1">
                    <a:lumMod val="65000"/>
                    <a:lumOff val="35000"/>
                  </a:schemeClr>
                </a:solidFill>
                <a:latin typeface="Raleway Light"/>
              </a:rPr>
              <a:t> electrical cars is cheaper</a:t>
            </a:r>
            <a:endParaRPr lang="en-US" sz="2000">
              <a:solidFill>
                <a:schemeClr val="tx1">
                  <a:lumMod val="65000"/>
                  <a:lumOff val="35000"/>
                </a:schemeClr>
              </a:solidFill>
              <a:latin typeface="Raleway Light"/>
            </a:endParaRPr>
          </a:p>
        </p:txBody>
      </p:sp>
    </p:spTree>
    <p:extLst>
      <p:ext uri="{BB962C8B-B14F-4D97-AF65-F5344CB8AC3E}">
        <p14:creationId xmlns:p14="http://schemas.microsoft.com/office/powerpoint/2010/main" val="241192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1324686" y="1546860"/>
            <a:ext cx="8205651" cy="15490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a:solidFill>
                  <a:schemeClr val="bg1"/>
                </a:solidFill>
              </a:rPr>
              <a:t>Team Pitch </a:t>
            </a:r>
            <a:r>
              <a:rPr lang="en-SG">
                <a:solidFill>
                  <a:schemeClr val="tx1"/>
                </a:solidFill>
              </a:rPr>
              <a:t>Conclusion</a:t>
            </a:r>
            <a:endParaRPr>
              <a:solidFill>
                <a:schemeClr val="tx1"/>
              </a:solidFill>
            </a:endParaRPr>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9600">
                <a:solidFill>
                  <a:srgbClr val="434343"/>
                </a:solidFill>
                <a:latin typeface="Raleway ExtraBold"/>
                <a:ea typeface="Raleway ExtraBold"/>
                <a:cs typeface="Raleway ExtraBold"/>
                <a:sym typeface="Raleway ExtraBold"/>
              </a:rPr>
              <a:t>6</a:t>
            </a:r>
            <a:endParaRPr kumimoji="0" sz="9600" b="0" i="0" u="none" strike="noStrike" kern="0" cap="none" spc="0" normalizeH="0" baseline="0" noProof="0">
              <a:ln>
                <a:noFill/>
              </a:ln>
              <a:solidFill>
                <a:srgbClr val="434343"/>
              </a:solidFill>
              <a:effectLst/>
              <a:uLnTx/>
              <a:uFillTx/>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2314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Google Shape;101;p17"/>
          <p:cNvSpPr txBox="1">
            <a:spLocks/>
          </p:cNvSpPr>
          <p:nvPr/>
        </p:nvSpPr>
        <p:spPr>
          <a:xfrm>
            <a:off x="465654" y="309330"/>
            <a:ext cx="8345563" cy="722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marL="0" marR="0" lvl="0" indent="0" algn="l" defTabSz="914400" rtl="0" eaLnBrk="1" fontAlgn="auto" latinLnBrk="0" hangingPunct="1">
              <a:lnSpc>
                <a:spcPct val="100000"/>
              </a:lnSpc>
              <a:spcBef>
                <a:spcPts val="0"/>
              </a:spcBef>
              <a:spcAft>
                <a:spcPts val="0"/>
              </a:spcAft>
              <a:buClr>
                <a:srgbClr val="434343"/>
              </a:buClr>
              <a:buSzPts val="5800"/>
              <a:buFont typeface="Raleway ExtraBold"/>
              <a:buNone/>
              <a:tabLst/>
              <a:defRPr/>
            </a:pPr>
            <a:r>
              <a:rPr kumimoji="0" lang="en-SG" sz="3600" b="0" i="0" u="none" strike="noStrike" kern="0" cap="none" spc="0" normalizeH="0" baseline="0" noProof="0">
                <a:ln>
                  <a:noFill/>
                </a:ln>
                <a:solidFill>
                  <a:srgbClr val="434343"/>
                </a:solidFill>
                <a:effectLst/>
                <a:uLnTx/>
                <a:uFillTx/>
                <a:latin typeface="Raleway ExtraBold"/>
                <a:sym typeface="Raleway ExtraBold"/>
              </a:rPr>
              <a:t>Team</a:t>
            </a:r>
            <a:r>
              <a:rPr kumimoji="0" lang="en-SG" sz="3600" b="0" i="0" u="none" strike="noStrike" kern="0" cap="none" spc="0" normalizeH="0" noProof="0">
                <a:ln>
                  <a:noFill/>
                </a:ln>
                <a:solidFill>
                  <a:srgbClr val="434343"/>
                </a:solidFill>
                <a:effectLst/>
                <a:uLnTx/>
                <a:uFillTx/>
                <a:latin typeface="Raleway ExtraBold"/>
                <a:sym typeface="Raleway ExtraBold"/>
              </a:rPr>
              <a:t> Pitch Conclusion</a:t>
            </a:r>
            <a:endParaRPr kumimoji="0" lang="en-SG" sz="3600" b="0" i="0" u="none" strike="noStrike" kern="0" cap="none" spc="0" normalizeH="0" baseline="0" noProof="0">
              <a:ln>
                <a:noFill/>
              </a:ln>
              <a:solidFill>
                <a:srgbClr val="434343"/>
              </a:solidFill>
              <a:effectLst/>
              <a:uLnTx/>
              <a:uFillTx/>
              <a:latin typeface="Raleway ExtraBold"/>
              <a:sym typeface="Raleway ExtraBold"/>
            </a:endParaRPr>
          </a:p>
        </p:txBody>
      </p:sp>
      <p:sp>
        <p:nvSpPr>
          <p:cNvPr id="2" name="TextBox 1">
            <a:extLst>
              <a:ext uri="{FF2B5EF4-FFF2-40B4-BE49-F238E27FC236}">
                <a16:creationId xmlns:a16="http://schemas.microsoft.com/office/drawing/2014/main" id="{05D698D7-4D17-43F9-858E-67CF54CF7DAF}"/>
              </a:ext>
            </a:extLst>
          </p:cNvPr>
          <p:cNvSpPr txBox="1"/>
          <p:nvPr/>
        </p:nvSpPr>
        <p:spPr>
          <a:xfrm>
            <a:off x="427220" y="1921551"/>
            <a:ext cx="6031666"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2000">
                <a:solidFill>
                  <a:schemeClr val="tx1">
                    <a:lumMod val="65000"/>
                    <a:lumOff val="35000"/>
                  </a:schemeClr>
                </a:solidFill>
                <a:latin typeface="Raleway Light"/>
              </a:rPr>
              <a:t>Electric cars are less harmful to the environment</a:t>
            </a:r>
            <a:endParaRPr lang="en-US" sz="2000">
              <a:solidFill>
                <a:schemeClr val="tx1">
                  <a:lumMod val="65000"/>
                  <a:lumOff val="35000"/>
                </a:schemeClr>
              </a:solidFill>
              <a:latin typeface="Raleway Light"/>
            </a:endParaRPr>
          </a:p>
          <a:p>
            <a:pPr algn="l"/>
            <a:endParaRPr lang="en-US"/>
          </a:p>
        </p:txBody>
      </p:sp>
      <p:sp>
        <p:nvSpPr>
          <p:cNvPr id="4" name="TextBox 3">
            <a:extLst>
              <a:ext uri="{FF2B5EF4-FFF2-40B4-BE49-F238E27FC236}">
                <a16:creationId xmlns:a16="http://schemas.microsoft.com/office/drawing/2014/main" id="{2F4E1AE4-B808-4B6F-B881-7D12736AB4D4}"/>
              </a:ext>
            </a:extLst>
          </p:cNvPr>
          <p:cNvSpPr txBox="1"/>
          <p:nvPr/>
        </p:nvSpPr>
        <p:spPr>
          <a:xfrm>
            <a:off x="469379" y="2628900"/>
            <a:ext cx="45701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lumMod val="75000"/>
                    <a:lumOff val="25000"/>
                  </a:schemeClr>
                </a:solidFill>
                <a:latin typeface="Raleway Light"/>
              </a:rPr>
              <a:t>The upkeep cost less</a:t>
            </a:r>
          </a:p>
        </p:txBody>
      </p:sp>
      <p:sp>
        <p:nvSpPr>
          <p:cNvPr id="5" name="TextBox 4">
            <a:extLst>
              <a:ext uri="{FF2B5EF4-FFF2-40B4-BE49-F238E27FC236}">
                <a16:creationId xmlns:a16="http://schemas.microsoft.com/office/drawing/2014/main" id="{91C16501-8EE2-475A-B3D9-A00CED05A0C8}"/>
              </a:ext>
            </a:extLst>
          </p:cNvPr>
          <p:cNvSpPr txBox="1"/>
          <p:nvPr/>
        </p:nvSpPr>
        <p:spPr>
          <a:xfrm>
            <a:off x="424878" y="3240218"/>
            <a:ext cx="8158395"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2000">
                <a:solidFill>
                  <a:schemeClr val="tx1">
                    <a:lumMod val="85000"/>
                    <a:lumOff val="15000"/>
                  </a:schemeClr>
                </a:solidFill>
                <a:latin typeface="Raleway Light"/>
              </a:rPr>
              <a:t>Promote innovation of better technology for lithium batteries</a:t>
            </a:r>
            <a:endParaRPr lang="en-US" sz="2000">
              <a:solidFill>
                <a:schemeClr val="tx1">
                  <a:lumMod val="85000"/>
                  <a:lumOff val="15000"/>
                </a:schemeClr>
              </a:solidFill>
              <a:latin typeface="Raleway Light"/>
            </a:endParaRPr>
          </a:p>
          <a:p>
            <a:pPr algn="l"/>
            <a:endParaRPr lang="en-US"/>
          </a:p>
        </p:txBody>
      </p:sp>
      <p:sp>
        <p:nvSpPr>
          <p:cNvPr id="3" name="TextBox 2">
            <a:extLst>
              <a:ext uri="{FF2B5EF4-FFF2-40B4-BE49-F238E27FC236}">
                <a16:creationId xmlns:a16="http://schemas.microsoft.com/office/drawing/2014/main" id="{09AD675D-157D-4D98-B272-6F0D302E6B84}"/>
              </a:ext>
            </a:extLst>
          </p:cNvPr>
          <p:cNvSpPr txBox="1"/>
          <p:nvPr/>
        </p:nvSpPr>
        <p:spPr>
          <a:xfrm>
            <a:off x="464696" y="1003404"/>
            <a:ext cx="772742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2400">
                <a:latin typeface="Raleway Light"/>
              </a:rPr>
              <a:t>To Conclude, Electric vehicles </a:t>
            </a:r>
            <a:r>
              <a:rPr lang="en-SG" sz="2400" u="sng">
                <a:latin typeface="Raleway Light"/>
              </a:rPr>
              <a:t>should</a:t>
            </a:r>
            <a:r>
              <a:rPr lang="en-SG" sz="2400">
                <a:latin typeface="Raleway Light"/>
              </a:rPr>
              <a:t> replace fuel-based vehicles</a:t>
            </a:r>
            <a:endParaRPr lang="en-US" sz="2400">
              <a:latin typeface="Raleway Light"/>
            </a:endParaRPr>
          </a:p>
        </p:txBody>
      </p:sp>
    </p:spTree>
    <p:extLst>
      <p:ext uri="{BB962C8B-B14F-4D97-AF65-F5344CB8AC3E}">
        <p14:creationId xmlns:p14="http://schemas.microsoft.com/office/powerpoint/2010/main" val="207914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AFA6-BD35-4F50-8521-686097F5DB1F}"/>
              </a:ext>
            </a:extLst>
          </p:cNvPr>
          <p:cNvSpPr>
            <a:spLocks noGrp="1"/>
          </p:cNvSpPr>
          <p:nvPr>
            <p:ph type="title"/>
          </p:nvPr>
        </p:nvSpPr>
        <p:spPr>
          <a:xfrm>
            <a:off x="1139418" y="2221134"/>
            <a:ext cx="6866100" cy="857400"/>
          </a:xfrm>
        </p:spPr>
        <p:txBody>
          <a:bodyPr/>
          <a:lstStyle/>
          <a:p>
            <a:r>
              <a:rPr lang="en-US"/>
              <a:t>              END</a:t>
            </a:r>
          </a:p>
        </p:txBody>
      </p:sp>
      <p:sp>
        <p:nvSpPr>
          <p:cNvPr id="4" name="Slide Number Placeholder 3">
            <a:extLst>
              <a:ext uri="{FF2B5EF4-FFF2-40B4-BE49-F238E27FC236}">
                <a16:creationId xmlns:a16="http://schemas.microsoft.com/office/drawing/2014/main" id="{42D27DF8-F72B-4A1D-90D5-D0C734ED80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26</a:t>
            </a:fld>
            <a:endParaRPr lang="en"/>
          </a:p>
        </p:txBody>
      </p:sp>
    </p:spTree>
    <p:extLst>
      <p:ext uri="{BB962C8B-B14F-4D97-AF65-F5344CB8AC3E}">
        <p14:creationId xmlns:p14="http://schemas.microsoft.com/office/powerpoint/2010/main" val="550308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2835079" y="1323746"/>
            <a:ext cx="820565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a:solidFill>
                  <a:schemeClr val="tx1"/>
                </a:solidFill>
              </a:rPr>
              <a:t>References</a:t>
            </a:r>
            <a:endParaRPr>
              <a:solidFill>
                <a:schemeClr val="tx1"/>
              </a:solidFill>
            </a:endParaRPr>
          </a:p>
        </p:txBody>
      </p:sp>
      <p:sp>
        <p:nvSpPr>
          <p:cNvPr id="89" name="Google Shape;89;p15"/>
          <p:cNvSpPr txBox="1">
            <a:spLocks noGrp="1"/>
          </p:cNvSpPr>
          <p:nvPr>
            <p:ph type="subTitle" idx="1"/>
          </p:nvPr>
        </p:nvSpPr>
        <p:spPr>
          <a:xfrm>
            <a:off x="1557952" y="2332546"/>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4000">
                <a:latin typeface="Raleway ExtraBold" panose="020B0604020202020204" charset="0"/>
              </a:rPr>
              <a:t>(in Harvard Citation Style)</a:t>
            </a:r>
            <a:endParaRPr sz="4000">
              <a:latin typeface="Raleway ExtraBold" panose="020B0604020202020204" charset="0"/>
            </a:endParaRPr>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45470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711793" y="1157560"/>
            <a:ext cx="7588071" cy="2969624"/>
          </a:xfrm>
          <a:prstGeom prst="rect">
            <a:avLst/>
          </a:prstGeom>
        </p:spPr>
        <p:txBody>
          <a:bodyPr spcFirstLastPara="1" wrap="square" lIns="91425" tIns="91425" rIns="91425" bIns="91425" anchor="t" anchorCtr="0">
            <a:noAutofit/>
          </a:bodyPr>
          <a:lstStyle/>
          <a:p>
            <a:pPr marL="400050" indent="-285750"/>
            <a:endParaRPr lang="en-US" sz="1200"/>
          </a:p>
          <a:p>
            <a:pPr marL="400050" indent="-285750"/>
            <a:r>
              <a:rPr lang="en-US" sz="1200"/>
              <a:t>BUREAU, D., 2017. </a:t>
            </a:r>
            <a:r>
              <a:rPr lang="en-US" sz="1200" i="1"/>
              <a:t>Supreme Court rules smoke certificate mandatory for auto insurance</a:t>
            </a:r>
            <a:r>
              <a:rPr lang="en-US" sz="1200"/>
              <a:t>. [online] Kairali News | Kairali News Live l Latest Malayalam News. Available at: &lt;https://www.kairalinewsonline.com/2017/08/11/124745.html&gt; [Accessed 4 August 2021].</a:t>
            </a:r>
          </a:p>
          <a:p>
            <a:pPr marL="400050" indent="-285750"/>
            <a:r>
              <a:rPr lang="en-US" sz="1200"/>
              <a:t>Ergon Energy. 2021. </a:t>
            </a:r>
            <a:r>
              <a:rPr lang="en-US" sz="1200" i="1"/>
              <a:t>Benefits Of Electric Cars</a:t>
            </a:r>
            <a:r>
              <a:rPr lang="en-US" sz="1200"/>
              <a:t>. [online] Available at: &lt;https://www.ergon.com.au/network/smarter-energy/electric-vehicles/benefits-of-electric-vehicles&gt; [Accessed 3 August 2021].</a:t>
            </a:r>
            <a:endParaRPr lang="en-US"/>
          </a:p>
          <a:p>
            <a:pPr marL="400050" indent="-285750"/>
            <a:r>
              <a:rPr lang="en-US" sz="1200"/>
              <a:t>Harto, C., 2020. </a:t>
            </a:r>
            <a:r>
              <a:rPr lang="en-US" sz="1200" i="1"/>
              <a:t>Electric Vehicle Ownership Costs: Chapter 2—Maintenance</a:t>
            </a:r>
            <a:r>
              <a:rPr lang="en-US" sz="1200"/>
              <a:t>. [</a:t>
            </a:r>
            <a:r>
              <a:rPr lang="en-US" sz="1200" err="1"/>
              <a:t>ebook</a:t>
            </a:r>
            <a:r>
              <a:rPr lang="en-US" sz="1200"/>
              <a:t>] Consumer Report, pp.3 , 4. Available at: &lt;https://advocacy.consumerreports.org/wp-content/uploads/2020/09/Maintenance-Cost-White-Paper-9.24.20-1.pdf&gt; [Accessed 3 August 2021].</a:t>
            </a:r>
          </a:p>
        </p:txBody>
      </p:sp>
      <p:sp>
        <p:nvSpPr>
          <p:cNvPr id="13" name="Google Shape;101;p17"/>
          <p:cNvSpPr txBox="1">
            <a:spLocks/>
          </p:cNvSpPr>
          <p:nvPr/>
        </p:nvSpPr>
        <p:spPr>
          <a:xfrm>
            <a:off x="632973" y="596122"/>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SG" sz="3600"/>
              <a:t>References</a:t>
            </a:r>
          </a:p>
        </p:txBody>
      </p:sp>
      <p:grpSp>
        <p:nvGrpSpPr>
          <p:cNvPr id="10" name="Google Shape;104;p17"/>
          <p:cNvGrpSpPr/>
          <p:nvPr/>
        </p:nvGrpSpPr>
        <p:grpSpPr>
          <a:xfrm>
            <a:off x="8119638" y="225980"/>
            <a:ext cx="539546" cy="879605"/>
            <a:chOff x="6730350" y="2315900"/>
            <a:chExt cx="257700" cy="420100"/>
          </a:xfrm>
        </p:grpSpPr>
        <p:sp>
          <p:nvSpPr>
            <p:cNvPr id="11"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42531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717746" y="996826"/>
            <a:ext cx="7588071" cy="2969624"/>
          </a:xfrm>
          <a:prstGeom prst="rect">
            <a:avLst/>
          </a:prstGeom>
        </p:spPr>
        <p:txBody>
          <a:bodyPr spcFirstLastPara="1" wrap="square" lIns="91425" tIns="91425" rIns="91425" bIns="91425" anchor="t" anchorCtr="0">
            <a:noAutofit/>
          </a:bodyPr>
          <a:lstStyle/>
          <a:p>
            <a:pPr marL="400050" indent="-285750"/>
            <a:endParaRPr lang="en-US" sz="1200"/>
          </a:p>
          <a:p>
            <a:r>
              <a:rPr lang="en-SG" sz="1200"/>
              <a:t>(Harvey, 2021) </a:t>
            </a:r>
            <a:r>
              <a:rPr lang="en-US" sz="1200" b="1"/>
              <a:t>(</a:t>
            </a:r>
            <a:r>
              <a:rPr lang="en-US" sz="1200"/>
              <a:t>Harvey, F., 2021. </a:t>
            </a:r>
            <a:r>
              <a:rPr lang="en-US" sz="1200" i="1"/>
              <a:t>Electric cars produce less CO2 than petrol vehicles, study confirms</a:t>
            </a:r>
            <a:r>
              <a:rPr lang="en-US" sz="1200"/>
              <a:t>. [online] the Guardian. Available at: &lt;https://www.theguardian.com/environment/2020/mar/23/electric-cars-produce-less-co2-than-petrol-vehicles-study-confirms&gt; [Accessed 3 August 2021].)</a:t>
            </a:r>
          </a:p>
          <a:p>
            <a:r>
              <a:rPr lang="en-US" sz="1200" err="1"/>
              <a:t>Hausfather</a:t>
            </a:r>
            <a:r>
              <a:rPr lang="en-US" sz="1200"/>
              <a:t>, Z., 2021. </a:t>
            </a:r>
            <a:r>
              <a:rPr lang="en-US" sz="1200" i="1"/>
              <a:t>Factcheck: How electric vehicles help to tackle climate change</a:t>
            </a:r>
            <a:r>
              <a:rPr lang="en-US" sz="1200"/>
              <a:t>. [online] Eco-Business. Available at: &lt;https://www.eco-business.com/news/factcheck-how-electric-vehicles-help-to-tackle-climate-change/&gt; [Accessed 3 August 2021].</a:t>
            </a:r>
          </a:p>
          <a:p>
            <a:pPr marL="400050" indent="-285750"/>
            <a:r>
              <a:rPr lang="en-US" sz="1200"/>
              <a:t>Guterres, J., 2014. </a:t>
            </a:r>
            <a:r>
              <a:rPr lang="en-US" sz="1200" i="1"/>
              <a:t>Vehicle fuel cost per </a:t>
            </a:r>
            <a:r>
              <a:rPr lang="en-US" sz="1200" i="1" err="1"/>
              <a:t>litre</a:t>
            </a:r>
            <a:r>
              <a:rPr lang="en-US" sz="1200" i="1"/>
              <a:t> - Electricity vs. Petrol</a:t>
            </a:r>
            <a:r>
              <a:rPr lang="en-US" sz="1200"/>
              <a:t>. [online] Reduction Revolution. Available at: &lt;https://reductionrevolution.com.au/blogs/news-reviews/11530353-vehicle-fuel-cost-per-litre-electricity-vs-petrol&gt; [Accessed 3 August 2021].</a:t>
            </a:r>
            <a:endParaRPr lang="en-US"/>
          </a:p>
          <a:p>
            <a:pPr marL="400050" indent="-285750"/>
            <a:r>
              <a:rPr lang="en-US" sz="1200"/>
              <a:t>GlobalPetrolPrices.com. 2021. </a:t>
            </a:r>
            <a:r>
              <a:rPr lang="en-US" sz="1200" i="1"/>
              <a:t>Singapore gasoline prices, 26-Jul-2021 | GlobalPetrolPrices.com</a:t>
            </a:r>
            <a:r>
              <a:rPr lang="en-US" sz="1200"/>
              <a:t>. [online] Available at: &lt;https://www.globalpetrolprices.com/Singapore/gasoline_prices/&gt; [Accessed 2 August 2021].</a:t>
            </a:r>
            <a:endParaRPr lang="en-US"/>
          </a:p>
          <a:p>
            <a:pPr marL="400050" indent="-285750"/>
            <a:r>
              <a:rPr lang="en-US" sz="1200"/>
              <a:t>Jacoby, M., 2021. </a:t>
            </a:r>
            <a:r>
              <a:rPr lang="en-US" sz="1200" i="1"/>
              <a:t>It’s time to get serious about recycling lithium-ion batteries</a:t>
            </a:r>
            <a:r>
              <a:rPr lang="en-US" sz="1200"/>
              <a:t>. [online] Cen.acs.org. Available at: &lt;https://cen.acs.org/materials/energy-storage/time-serious-recycling-lithium/97/i28&gt; [Accessed 3 August 2021].</a:t>
            </a:r>
            <a:endParaRPr lang="en-US"/>
          </a:p>
          <a:p>
            <a:pPr marL="400050" indent="-285750"/>
            <a:endParaRPr lang="en-US" sz="1200"/>
          </a:p>
          <a:p>
            <a:pPr marL="400050" indent="-285750"/>
            <a:endParaRPr lang="en-US" sz="1200"/>
          </a:p>
          <a:p>
            <a:pPr marL="0" indent="0">
              <a:buNone/>
            </a:pPr>
            <a:br>
              <a:rPr lang="en-SG" sz="2400"/>
            </a:br>
            <a:endParaRPr lang="en-SG" sz="2400" i="1">
              <a:solidFill>
                <a:srgbClr val="FF0000"/>
              </a:solidFill>
            </a:endParaRPr>
          </a:p>
        </p:txBody>
      </p:sp>
      <p:sp>
        <p:nvSpPr>
          <p:cNvPr id="13" name="Google Shape;101;p17"/>
          <p:cNvSpPr txBox="1">
            <a:spLocks/>
          </p:cNvSpPr>
          <p:nvPr/>
        </p:nvSpPr>
        <p:spPr>
          <a:xfrm>
            <a:off x="632973" y="596122"/>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SG" sz="3600"/>
              <a:t>References</a:t>
            </a:r>
          </a:p>
        </p:txBody>
      </p:sp>
      <p:grpSp>
        <p:nvGrpSpPr>
          <p:cNvPr id="10" name="Google Shape;104;p17"/>
          <p:cNvGrpSpPr/>
          <p:nvPr/>
        </p:nvGrpSpPr>
        <p:grpSpPr>
          <a:xfrm>
            <a:off x="8119638" y="225980"/>
            <a:ext cx="539546" cy="879605"/>
            <a:chOff x="6730350" y="2315900"/>
            <a:chExt cx="257700" cy="420100"/>
          </a:xfrm>
        </p:grpSpPr>
        <p:sp>
          <p:nvSpPr>
            <p:cNvPr id="11"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75779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467436" y="1941899"/>
            <a:ext cx="820565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a:solidFill>
                  <a:schemeClr val="tx1">
                    <a:lumMod val="95000"/>
                    <a:lumOff val="5000"/>
                  </a:schemeClr>
                </a:solidFill>
              </a:rPr>
              <a:t>Introduction</a:t>
            </a:r>
            <a:r>
              <a:rPr lang="en-SG">
                <a:solidFill>
                  <a:srgbClr val="0000CC"/>
                </a:solidFill>
              </a:rPr>
              <a:t> </a:t>
            </a:r>
            <a:r>
              <a:rPr lang="en-SG">
                <a:solidFill>
                  <a:schemeClr val="bg1"/>
                </a:solidFill>
              </a:rPr>
              <a:t>to Team Issue</a:t>
            </a:r>
            <a:endParaRPr>
              <a:solidFill>
                <a:schemeClr val="bg1"/>
              </a:solidFill>
            </a:endParaRPr>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3623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699886" y="1294481"/>
            <a:ext cx="7588071" cy="2969624"/>
          </a:xfrm>
          <a:prstGeom prst="rect">
            <a:avLst/>
          </a:prstGeom>
        </p:spPr>
        <p:txBody>
          <a:bodyPr spcFirstLastPara="1" wrap="square" lIns="91425" tIns="91425" rIns="91425" bIns="91425" anchor="t" anchorCtr="0">
            <a:noAutofit/>
          </a:bodyPr>
          <a:lstStyle/>
          <a:p>
            <a:pPr lvl="0" rtl="0">
              <a:buChar char="•"/>
            </a:pPr>
            <a:r>
              <a:rPr lang="en-US" sz="1200">
                <a:solidFill>
                  <a:srgbClr val="666666"/>
                </a:solidFill>
                <a:latin typeface="Raleway Light"/>
                <a:ea typeface="Arial"/>
                <a:cs typeface="Arial"/>
              </a:rPr>
              <a:t>www.epo.org. 2021. </a:t>
            </a:r>
            <a:r>
              <a:rPr lang="en-US" sz="1200" i="1">
                <a:solidFill>
                  <a:srgbClr val="666666"/>
                </a:solidFill>
                <a:latin typeface="Raleway Light"/>
                <a:ea typeface="Arial"/>
                <a:cs typeface="Arial"/>
              </a:rPr>
              <a:t>Innovation in batteries and electricity storage</a:t>
            </a:r>
            <a:r>
              <a:rPr lang="en-US" sz="1200">
                <a:solidFill>
                  <a:srgbClr val="666666"/>
                </a:solidFill>
                <a:latin typeface="Raleway Light"/>
                <a:ea typeface="Arial"/>
                <a:cs typeface="Arial"/>
              </a:rPr>
              <a:t>. [</a:t>
            </a:r>
            <a:r>
              <a:rPr lang="en-US" sz="1200" err="1">
                <a:solidFill>
                  <a:srgbClr val="666666"/>
                </a:solidFill>
                <a:latin typeface="Raleway Light"/>
                <a:ea typeface="Arial"/>
                <a:cs typeface="Arial"/>
              </a:rPr>
              <a:t>ebook</a:t>
            </a:r>
            <a:r>
              <a:rPr lang="en-US" sz="1200">
                <a:solidFill>
                  <a:srgbClr val="666666"/>
                </a:solidFill>
                <a:latin typeface="Raleway Light"/>
                <a:ea typeface="Arial"/>
                <a:cs typeface="Arial"/>
              </a:rPr>
              <a:t>] Giuliano Gregori, Stefano </a:t>
            </a:r>
            <a:r>
              <a:rPr lang="en-US" sz="1200" err="1">
                <a:solidFill>
                  <a:srgbClr val="666666"/>
                </a:solidFill>
                <a:latin typeface="Raleway Light"/>
                <a:ea typeface="Arial"/>
                <a:cs typeface="Arial"/>
              </a:rPr>
              <a:t>Meini</a:t>
            </a:r>
            <a:r>
              <a:rPr lang="en-US" sz="1200">
                <a:solidFill>
                  <a:srgbClr val="666666"/>
                </a:solidFill>
                <a:latin typeface="Raleway Light"/>
                <a:ea typeface="Arial"/>
                <a:cs typeface="Arial"/>
              </a:rPr>
              <a:t>, Yann </a:t>
            </a:r>
            <a:r>
              <a:rPr lang="en-US" sz="1200" err="1">
                <a:solidFill>
                  <a:srgbClr val="666666"/>
                </a:solidFill>
                <a:latin typeface="Raleway Light"/>
                <a:ea typeface="Arial"/>
                <a:cs typeface="Arial"/>
              </a:rPr>
              <a:t>Ménière</a:t>
            </a:r>
            <a:r>
              <a:rPr lang="en-US" sz="1200">
                <a:solidFill>
                  <a:srgbClr val="666666"/>
                </a:solidFill>
                <a:latin typeface="Raleway Light"/>
                <a:ea typeface="Arial"/>
                <a:cs typeface="Arial"/>
              </a:rPr>
              <a:t>, Javier Pose Rodríguez, Ilja Rudyk, Simon Bennett, Nick Johnstone, Luis </a:t>
            </a:r>
            <a:r>
              <a:rPr lang="en-US" sz="1200" err="1">
                <a:solidFill>
                  <a:srgbClr val="666666"/>
                </a:solidFill>
                <a:latin typeface="Raleway Light"/>
                <a:ea typeface="Arial"/>
                <a:cs typeface="Arial"/>
              </a:rPr>
              <a:t>Munuera</a:t>
            </a:r>
            <a:r>
              <a:rPr lang="en-US" sz="1200">
                <a:solidFill>
                  <a:srgbClr val="666666"/>
                </a:solidFill>
                <a:latin typeface="Raleway Light"/>
                <a:ea typeface="Arial"/>
                <a:cs typeface="Arial"/>
              </a:rPr>
              <a:t>, p.7. Available at: &lt;https://www.actu-environnement.com/media/pdf/news-36144-etude-oeb-batteries-brevets.pdf&gt; [Accessed 3 August 2021].</a:t>
            </a:r>
            <a:r>
              <a:rPr lang="en-US" sz="1200">
                <a:latin typeface="Raleway Light"/>
                <a:ea typeface="Arial"/>
                <a:cs typeface="Arial"/>
              </a:rPr>
              <a:t>​</a:t>
            </a:r>
          </a:p>
          <a:p>
            <a:pPr lvl="0" rtl="0">
              <a:buChar char="•"/>
            </a:pPr>
            <a:r>
              <a:rPr lang="en-US" sz="1200">
                <a:solidFill>
                  <a:srgbClr val="666666"/>
                </a:solidFill>
                <a:latin typeface="Raleway Light"/>
                <a:ea typeface="Arial"/>
                <a:cs typeface="Arial"/>
              </a:rPr>
              <a:t>US EPA. n.d. </a:t>
            </a:r>
            <a:r>
              <a:rPr lang="en-US" sz="1200" i="1">
                <a:solidFill>
                  <a:srgbClr val="666666"/>
                </a:solidFill>
                <a:latin typeface="Raleway Light"/>
                <a:ea typeface="Arial"/>
                <a:cs typeface="Arial"/>
              </a:rPr>
              <a:t>Help Make Transportation Greener | US EPA</a:t>
            </a:r>
            <a:r>
              <a:rPr lang="en-US" sz="1200">
                <a:solidFill>
                  <a:srgbClr val="666666"/>
                </a:solidFill>
                <a:latin typeface="Raleway Light"/>
                <a:ea typeface="Arial"/>
                <a:cs typeface="Arial"/>
              </a:rPr>
              <a:t>. [online] Available at: &lt;https://www.epa.gov/greenvehicles/help-make-transportation-greener&gt; [Accessed 3 August 2021].</a:t>
            </a:r>
            <a:r>
              <a:rPr lang="en-US" sz="1200">
                <a:latin typeface="Raleway Light"/>
                <a:ea typeface="Arial"/>
                <a:cs typeface="Arial"/>
              </a:rPr>
              <a:t>​</a:t>
            </a:r>
          </a:p>
          <a:p>
            <a:pPr>
              <a:buChar char="•"/>
            </a:pPr>
            <a:r>
              <a:rPr lang="en-US" sz="1200">
                <a:cs typeface="Arial"/>
              </a:rPr>
              <a:t>Partridge, J., 2021. </a:t>
            </a:r>
            <a:r>
              <a:rPr lang="en-US" sz="1200" i="1">
                <a:cs typeface="Arial"/>
              </a:rPr>
              <a:t>Electric cars ‘will be cheaper to produce than fossil fuel vehicles by 2027’</a:t>
            </a:r>
            <a:r>
              <a:rPr lang="en-US" sz="1200">
                <a:cs typeface="Arial"/>
              </a:rPr>
              <a:t>. [online] the Guardian. Available at: &lt;https://www.theguardian.com/business/2021/may/09/electric-cars-will-be-cheaper-to-produce-than-fossil-fuel-vehicles-by-2027&gt; [Accessed 3 August 2021].</a:t>
            </a:r>
          </a:p>
          <a:p>
            <a:pPr>
              <a:buChar char="•"/>
            </a:pPr>
            <a:r>
              <a:rPr lang="en-US" sz="1200">
                <a:cs typeface="Arial"/>
              </a:rPr>
              <a:t>Rowlatt, J., 2021. </a:t>
            </a:r>
            <a:r>
              <a:rPr lang="en-US" sz="1200" i="1">
                <a:cs typeface="Arial"/>
              </a:rPr>
              <a:t>How electric cars are charged and how far they go: your questions answered</a:t>
            </a:r>
            <a:r>
              <a:rPr lang="en-US" sz="1200">
                <a:cs typeface="Arial"/>
              </a:rPr>
              <a:t>. [online] BBC News. Available at: &lt;https://www.bbc.com/news/science-environment-54989167&gt; [Accessed 3 August 2021].</a:t>
            </a:r>
          </a:p>
          <a:p>
            <a:pPr>
              <a:buChar char="•"/>
            </a:pPr>
            <a:r>
              <a:rPr lang="en-US" sz="1200">
                <a:cs typeface="Arial"/>
              </a:rPr>
              <a:t>YONG, C., 2020. </a:t>
            </a:r>
            <a:r>
              <a:rPr lang="en-US" sz="1200" i="1">
                <a:cs typeface="Arial"/>
              </a:rPr>
              <a:t>First 10 double-decker electric buses begin plying Singapore roads</a:t>
            </a:r>
            <a:r>
              <a:rPr lang="en-US" sz="1200">
                <a:cs typeface="Arial"/>
              </a:rPr>
              <a:t>. [online] The Straits Times. Available at: &lt;https://www.straitstimes.com/singapore/first-10-double-decker-electric-buses-begin-plying-singapore-roads&gt; [Accessed 4 August 2021].</a:t>
            </a:r>
          </a:p>
        </p:txBody>
      </p:sp>
      <p:sp>
        <p:nvSpPr>
          <p:cNvPr id="13" name="Google Shape;101;p17"/>
          <p:cNvSpPr txBox="1">
            <a:spLocks/>
          </p:cNvSpPr>
          <p:nvPr/>
        </p:nvSpPr>
        <p:spPr>
          <a:xfrm>
            <a:off x="632973" y="596122"/>
            <a:ext cx="8345563"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SG" sz="3600"/>
              <a:t>References</a:t>
            </a:r>
          </a:p>
        </p:txBody>
      </p:sp>
      <p:grpSp>
        <p:nvGrpSpPr>
          <p:cNvPr id="10" name="Google Shape;104;p17"/>
          <p:cNvGrpSpPr/>
          <p:nvPr/>
        </p:nvGrpSpPr>
        <p:grpSpPr>
          <a:xfrm>
            <a:off x="8119638" y="225980"/>
            <a:ext cx="539546" cy="879605"/>
            <a:chOff x="6730350" y="2315900"/>
            <a:chExt cx="257700" cy="420100"/>
          </a:xfrm>
        </p:grpSpPr>
        <p:sp>
          <p:nvSpPr>
            <p:cNvPr id="11"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22738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425864" y="1734968"/>
            <a:ext cx="8292272" cy="16735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a:t>It is expected that </a:t>
            </a:r>
            <a:r>
              <a:rPr lang="en" sz="3200">
                <a:solidFill>
                  <a:srgbClr val="FFFF00"/>
                </a:solidFill>
              </a:rPr>
              <a:t>electric</a:t>
            </a:r>
            <a:r>
              <a:rPr lang="en" sz="3200"/>
              <a:t> cars may rule the world’s roads by 2040 </a:t>
            </a:r>
            <a:r>
              <a:rPr lang="en" sz="3200">
                <a:solidFill>
                  <a:srgbClr val="C00000"/>
                </a:solidFill>
              </a:rPr>
              <a:t>how will it impact us?</a:t>
            </a:r>
            <a:endParaRPr lang="en-US" sz="3200">
              <a:solidFill>
                <a:srgbClr val="C00000"/>
              </a:solidFill>
            </a:endParaRPr>
          </a:p>
        </p:txBody>
      </p:sp>
      <p:sp>
        <p:nvSpPr>
          <p:cNvPr id="3" name="Rectangle 2">
            <a:extLst>
              <a:ext uri="{FF2B5EF4-FFF2-40B4-BE49-F238E27FC236}">
                <a16:creationId xmlns:a16="http://schemas.microsoft.com/office/drawing/2014/main" id="{6681D6B8-6DF7-4F5F-813F-AEE7F830D902}"/>
              </a:ext>
            </a:extLst>
          </p:cNvPr>
          <p:cNvSpPr/>
          <p:nvPr/>
        </p:nvSpPr>
        <p:spPr>
          <a:xfrm>
            <a:off x="214745" y="187036"/>
            <a:ext cx="429491" cy="339437"/>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46524"/>
                </a:solidFill>
              </a:l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101"/>
        <p:cNvGrpSpPr/>
        <p:nvPr/>
      </p:nvGrpSpPr>
      <p:grpSpPr>
        <a:xfrm>
          <a:off x="0" y="0"/>
          <a:ext cx="0" cy="0"/>
          <a:chOff x="0" y="0"/>
          <a:chExt cx="0" cy="0"/>
        </a:xfrm>
      </p:grpSpPr>
      <p:pic>
        <p:nvPicPr>
          <p:cNvPr id="5" name="Picture 5" descr="Graphical user interface&#10;&#10;Description automatically generated">
            <a:extLst>
              <a:ext uri="{FF2B5EF4-FFF2-40B4-BE49-F238E27FC236}">
                <a16:creationId xmlns:a16="http://schemas.microsoft.com/office/drawing/2014/main" id="{DC71EF3C-1FDE-4F52-9461-F38C65AC4B9C}"/>
              </a:ext>
            </a:extLst>
          </p:cNvPr>
          <p:cNvPicPr>
            <a:picLocks noChangeAspect="1"/>
          </p:cNvPicPr>
          <p:nvPr/>
        </p:nvPicPr>
        <p:blipFill>
          <a:blip r:embed="rId3"/>
          <a:stretch>
            <a:fillRect/>
          </a:stretch>
        </p:blipFill>
        <p:spPr>
          <a:xfrm>
            <a:off x="2196711" y="193221"/>
            <a:ext cx="4747985" cy="4757057"/>
          </a:xfrm>
          <a:prstGeom prst="rect">
            <a:avLst/>
          </a:prstGeom>
        </p:spPr>
      </p:pic>
      <p:sp>
        <p:nvSpPr>
          <p:cNvPr id="8" name="Rectangle 7">
            <a:extLst>
              <a:ext uri="{FF2B5EF4-FFF2-40B4-BE49-F238E27FC236}">
                <a16:creationId xmlns:a16="http://schemas.microsoft.com/office/drawing/2014/main" id="{5ED8E2CF-411D-47E8-BC58-F969DB41CD62}"/>
              </a:ext>
            </a:extLst>
          </p:cNvPr>
          <p:cNvSpPr/>
          <p:nvPr/>
        </p:nvSpPr>
        <p:spPr>
          <a:xfrm>
            <a:off x="214745" y="187036"/>
            <a:ext cx="914400" cy="9144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46524"/>
                </a:solidFill>
              </a:ln>
            </a:endParaRPr>
          </a:p>
        </p:txBody>
      </p:sp>
      <p:sp>
        <p:nvSpPr>
          <p:cNvPr id="2" name="TextBox 1">
            <a:extLst>
              <a:ext uri="{FF2B5EF4-FFF2-40B4-BE49-F238E27FC236}">
                <a16:creationId xmlns:a16="http://schemas.microsoft.com/office/drawing/2014/main" id="{926C66B2-47F0-49E0-BEAA-69F5485F5E71}"/>
              </a:ext>
            </a:extLst>
          </p:cNvPr>
          <p:cNvSpPr txBox="1"/>
          <p:nvPr/>
        </p:nvSpPr>
        <p:spPr>
          <a:xfrm>
            <a:off x="7032261" y="467599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lumMod val="95000"/>
                  </a:schemeClr>
                </a:solidFill>
                <a:latin typeface="Open Sans"/>
                <a:ea typeface="Open Sans"/>
                <a:cs typeface="Open Sans"/>
              </a:rPr>
              <a:t>(YONG, 2020)</a:t>
            </a:r>
            <a:endParaRPr lang="en-US">
              <a:solidFill>
                <a:schemeClr val="bg1">
                  <a:lumMod val="9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467278" y="1992731"/>
            <a:ext cx="820565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a:solidFill>
                  <a:schemeClr val="tx1"/>
                </a:solidFill>
              </a:rPr>
              <a:t>Significance</a:t>
            </a:r>
            <a:r>
              <a:rPr lang="en-SG">
                <a:solidFill>
                  <a:srgbClr val="0000CC"/>
                </a:solidFill>
              </a:rPr>
              <a:t> </a:t>
            </a:r>
            <a:r>
              <a:rPr lang="en-SG">
                <a:solidFill>
                  <a:schemeClr val="bg1"/>
                </a:solidFill>
              </a:rPr>
              <a:t>of Team Issue</a:t>
            </a:r>
            <a:endParaRPr>
              <a:solidFill>
                <a:schemeClr val="bg1"/>
              </a:solidFill>
            </a:endParaRPr>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213823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D2DDB7-984E-4D0B-A9DE-966BED37DC4C}"/>
              </a:ext>
            </a:extLst>
          </p:cNvPr>
          <p:cNvPicPr>
            <a:picLocks noChangeAspect="1"/>
          </p:cNvPicPr>
          <p:nvPr/>
        </p:nvPicPr>
        <p:blipFill>
          <a:blip r:embed="rId2"/>
          <a:stretch>
            <a:fillRect/>
          </a:stretch>
        </p:blipFill>
        <p:spPr>
          <a:xfrm>
            <a:off x="2982" y="591"/>
            <a:ext cx="9150212" cy="4773742"/>
          </a:xfrm>
          <a:prstGeom prst="rect">
            <a:avLst/>
          </a:prstGeom>
        </p:spPr>
      </p:pic>
      <p:sp>
        <p:nvSpPr>
          <p:cNvPr id="5" name="TextBox 4">
            <a:extLst>
              <a:ext uri="{FF2B5EF4-FFF2-40B4-BE49-F238E27FC236}">
                <a16:creationId xmlns:a16="http://schemas.microsoft.com/office/drawing/2014/main" id="{FA03658B-52A6-4361-A3ED-611DF3CC0B62}"/>
              </a:ext>
            </a:extLst>
          </p:cNvPr>
          <p:cNvSpPr txBox="1"/>
          <p:nvPr/>
        </p:nvSpPr>
        <p:spPr>
          <a:xfrm>
            <a:off x="936901" y="4732918"/>
            <a:ext cx="72824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i="1">
                <a:latin typeface="Raleway Light"/>
              </a:rPr>
              <a:t>Air pollution from fuel-based cars </a:t>
            </a:r>
            <a:r>
              <a:rPr lang="en-US" sz="1600"/>
              <a:t>(BUREAU, 2017)</a:t>
            </a:r>
            <a:endParaRPr lang="en-US" sz="1600" i="1"/>
          </a:p>
        </p:txBody>
      </p:sp>
    </p:spTree>
    <p:extLst>
      <p:ext uri="{BB962C8B-B14F-4D97-AF65-F5344CB8AC3E}">
        <p14:creationId xmlns:p14="http://schemas.microsoft.com/office/powerpoint/2010/main" val="254778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7"/>
          <p:cNvSpPr txBox="1">
            <a:spLocks noGrp="1"/>
          </p:cNvSpPr>
          <p:nvPr>
            <p:ph type="body" idx="1"/>
          </p:nvPr>
        </p:nvSpPr>
        <p:spPr>
          <a:xfrm>
            <a:off x="748938" y="1280160"/>
            <a:ext cx="7457786" cy="3213463"/>
          </a:xfrm>
          <a:prstGeom prst="rect">
            <a:avLst/>
          </a:prstGeom>
        </p:spPr>
        <p:txBody>
          <a:bodyPr spcFirstLastPara="1" wrap="square" lIns="91425" tIns="91425" rIns="91425" bIns="91425" anchor="t" anchorCtr="0">
            <a:noAutofit/>
          </a:bodyPr>
          <a:lstStyle/>
          <a:p>
            <a:pPr marL="342900"/>
            <a:endParaRPr lang="en-SG" sz="2400"/>
          </a:p>
          <a:p>
            <a:pPr marL="342900"/>
            <a:r>
              <a:rPr lang="en-SG" sz="2000"/>
              <a:t>4.6 metric tons of carbon dioxide is emitted every year</a:t>
            </a:r>
            <a:endParaRPr lang="en-US" sz="1200"/>
          </a:p>
          <a:p>
            <a:pPr marL="0" indent="0">
              <a:buNone/>
            </a:pPr>
            <a:r>
              <a:rPr lang="en-SG" sz="1200"/>
              <a:t>(Help Make Transportation Greener | US EPA, n.d.)</a:t>
            </a:r>
            <a:endParaRPr lang="en-US" sz="1200"/>
          </a:p>
          <a:p>
            <a:pPr marL="342900"/>
            <a:endParaRPr lang="en-SG" sz="1200"/>
          </a:p>
          <a:p>
            <a:pPr marL="342900"/>
            <a:endParaRPr lang="en-SG" sz="2400"/>
          </a:p>
          <a:p>
            <a:pPr marL="342900"/>
            <a:r>
              <a:rPr lang="en-SG" sz="2000"/>
              <a:t>Fuel for fuel-based cars is very expensive in Singapore ,$2.42 per Liter</a:t>
            </a:r>
            <a:r>
              <a:rPr lang="en-SG" sz="2400"/>
              <a:t> </a:t>
            </a:r>
            <a:r>
              <a:rPr lang="en-SG" sz="1200"/>
              <a:t>(Singapore gasoline prices, 26-Jul-2021 | GlobalPetrolPrices.com, n.d.)</a:t>
            </a:r>
          </a:p>
          <a:p>
            <a:pPr marL="342900"/>
            <a:endParaRPr lang="en-SG" sz="2400"/>
          </a:p>
          <a:p>
            <a:pPr marL="342900"/>
            <a:endParaRPr lang="en-SG" sz="800"/>
          </a:p>
          <a:p>
            <a:pPr marL="342900"/>
            <a:endParaRPr lang="en-SG" sz="800"/>
          </a:p>
          <a:p>
            <a:pPr marL="342900"/>
            <a:endParaRPr lang="en-SG" sz="800"/>
          </a:p>
          <a:p>
            <a:pPr marL="0" indent="0">
              <a:buNone/>
            </a:pPr>
            <a:endParaRPr lang="en-SG" sz="2400"/>
          </a:p>
          <a:p>
            <a:pPr marL="342900"/>
            <a:endParaRPr lang="en-SG" sz="2400"/>
          </a:p>
          <a:p>
            <a:pPr marL="0" indent="0">
              <a:buNone/>
            </a:pPr>
            <a:endParaRPr lang="en-SG" sz="2400"/>
          </a:p>
          <a:p>
            <a:pPr marL="342900"/>
            <a:endParaRPr lang="en-SG" sz="2400"/>
          </a:p>
          <a:p>
            <a:pPr marL="0" indent="0">
              <a:buNone/>
            </a:pPr>
            <a:endParaRPr lang="en-SG" sz="2400"/>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01;p17"/>
          <p:cNvSpPr txBox="1">
            <a:spLocks/>
          </p:cNvSpPr>
          <p:nvPr/>
        </p:nvSpPr>
        <p:spPr>
          <a:xfrm>
            <a:off x="670561" y="523258"/>
            <a:ext cx="6866100" cy="69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r>
              <a:rPr lang="en-SG" sz="3600"/>
              <a:t>Significance of Team Issue</a:t>
            </a:r>
          </a:p>
        </p:txBody>
      </p:sp>
    </p:spTree>
    <p:extLst>
      <p:ext uri="{BB962C8B-B14F-4D97-AF65-F5344CB8AC3E}">
        <p14:creationId xmlns:p14="http://schemas.microsoft.com/office/powerpoint/2010/main" val="206671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467437" y="1794743"/>
            <a:ext cx="8205651" cy="15577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SG">
                <a:solidFill>
                  <a:schemeClr val="tx1"/>
                </a:solidFill>
              </a:rPr>
              <a:t>Summary of Differing Claims </a:t>
            </a:r>
            <a:r>
              <a:rPr lang="en-SG">
                <a:solidFill>
                  <a:schemeClr val="bg1"/>
                </a:solidFill>
              </a:rPr>
              <a:t>for</a:t>
            </a:r>
            <a:r>
              <a:rPr lang="en-SG">
                <a:solidFill>
                  <a:srgbClr val="0000CC"/>
                </a:solidFill>
              </a:rPr>
              <a:t> </a:t>
            </a:r>
            <a:r>
              <a:rPr lang="en-SG">
                <a:solidFill>
                  <a:schemeClr val="bg1"/>
                </a:solidFill>
              </a:rPr>
              <a:t>the Team Issue</a:t>
            </a:r>
            <a:endParaRPr lang="en-US">
              <a:solidFill>
                <a:schemeClr val="bg1"/>
              </a:solidFill>
            </a:endParaRPr>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434343"/>
                </a:solidFill>
                <a:latin typeface="Raleway ExtraBold"/>
                <a:ea typeface="Raleway ExtraBold"/>
                <a:cs typeface="Raleway ExtraBold"/>
                <a:sym typeface="Raleway ExtraBold"/>
              </a:rPr>
              <a:t>3</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92768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1273</Words>
  <Application>Microsoft Office PowerPoint</Application>
  <PresentationFormat>On-screen Show (16:9)</PresentationFormat>
  <Paragraphs>111</Paragraphs>
  <Slides>30</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Open Sans</vt:lpstr>
      <vt:lpstr>Raleway Light</vt:lpstr>
      <vt:lpstr>Raleway ExtraBold</vt:lpstr>
      <vt:lpstr>Arial</vt:lpstr>
      <vt:lpstr>Olivia template</vt:lpstr>
      <vt:lpstr>Should Electrical Cars Replace Fuel-based Cars?</vt:lpstr>
      <vt:lpstr>Overview of Team Pitch</vt:lpstr>
      <vt:lpstr>Introduction to Team Issue</vt:lpstr>
      <vt:lpstr>It is expected that electric cars may rule the world’s roads by 2040 how will it impact us?</vt:lpstr>
      <vt:lpstr>PowerPoint Presentation</vt:lpstr>
      <vt:lpstr>Significance of Team Issue</vt:lpstr>
      <vt:lpstr>PowerPoint Presentation</vt:lpstr>
      <vt:lpstr>PowerPoint Presentation</vt:lpstr>
      <vt:lpstr>Summary of Differing Claims for the Team Issue</vt:lpstr>
      <vt:lpstr>PowerPoint Presentation</vt:lpstr>
      <vt:lpstr>PowerPoint Presentation</vt:lpstr>
      <vt:lpstr>Team Claim</vt:lpstr>
      <vt:lpstr>PowerPoint Presentation</vt:lpstr>
      <vt:lpstr>Team Arguments Reasons &amp; Evidence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Pitch Conclusion</vt:lpstr>
      <vt:lpstr>PowerPoint Presentation</vt:lpstr>
      <vt:lpstr>              END</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modified xsi:type="dcterms:W3CDTF">2022-01-15T07:35:12Z</dcterms:modified>
</cp:coreProperties>
</file>