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A3C82-325B-4F64-880E-71B66DD3AE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BD5F2D-E84B-4D0D-981B-1722B9EC8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84B7C-A263-4028-BA5B-A15F36CE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B0D041-7ED2-4B12-8668-A7B5E99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3170F-08A3-4DC9-8434-771110A1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9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D08536-F3E3-4E82-893C-CC374DA3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2C6D3C-3EC9-4C42-AFBB-C0E5F9736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54D3D-01C8-4A41-AC1D-2BF7A24A2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495DE-E11F-4E05-98D6-ECCF150F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9E313-435D-453F-9D03-8B2038E3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2A2CDD-5698-4602-8DB0-9F4BDDFCF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9B604-B431-4A80-963C-2F611283D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5B0446-A5BC-4A4C-A179-D5CBA6AE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44CE6-B781-4A0E-BB59-8BA0382B7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88DD7-DFB6-4CCE-9DFC-9C037DF1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00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C4A90-7F71-41A5-A106-DF7676B6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93D1CC-4538-4192-A0FB-A3B0A83F5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BC69BE-019D-4056-AA3E-550ADD4D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EDF76-2F64-459B-8B60-654D27EF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09EB31-2B21-404A-8715-F52F4BB82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148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CFD1A-A242-48A7-94A8-388C9001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801B9-2889-4F6C-8EF4-CD8357081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3D202F-B347-4425-BB61-1929F5A1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81E686-3317-4B9C-9F60-98B9E2CA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0F94A4-DC87-4F88-A4EA-6D33A70C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61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310DD-3861-4AED-BCA8-65077E22E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A79092-388A-40B9-9862-4AD8E44D4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0378F1-6768-4992-A25A-7B9290D38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1ACDDE-0000-408D-BB74-55D61FDA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03F48B-5E7B-4272-87B5-19360C187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25BBEB-548E-4C8C-9E8E-FC0431DA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14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3408-64DA-4E6C-9ADF-B3DD6966E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72AE01-2483-45C1-8A4F-615310C98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F906D4-ABCE-4E71-93A1-577779603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9633F9-1CC5-4626-BFC6-4352AC027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F1950D-8BD6-45DE-A9A1-A6621BC73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5AF32F-C988-4EFF-85DC-466AED17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96097EF-6EFB-4DFE-B636-EE6CB9F75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05CED6-32A8-470B-9581-3780F278F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05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4448F-A549-4691-BC35-D147B69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5ACB75-8A75-4EB8-AE8C-001DA9DF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B737B75-A5FB-46E5-B8FB-3CDCB820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7F9D11-32CC-4455-AAE4-0A576865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452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B3208B-0C67-4049-B74C-79501630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190982-D1D3-4071-B103-7F0D0022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120B4-0755-4A60-B050-1E1CC1984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95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A755-8B81-4B25-B883-50129AD8E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FFC913-BDEE-4CA2-96AC-9063D014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2ED260-D97D-4B4D-B198-4FC5529A1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746338-B215-424C-B2D8-80991CA8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8CA448-161A-4B65-B8EA-F2D19EA0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C8C927-ED86-4793-86FA-C619EA5A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29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EC0A66-EE9A-4C81-950A-26AACB148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DE5A056-D37D-43AF-8851-66A4F55FC5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611FD-760E-4263-AACB-2FE123DB9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E8631-4A8E-4468-9BDC-EDF089C70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FA687D-1ECB-4949-832A-00594919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B9FB52-E8C1-4C4C-A871-236C441F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541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5066A8-1FA9-40DB-8839-8EB3FC5A0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B2484B-6A7C-442F-811B-4E619876E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FD1837-99F5-4EDF-B8F4-999D820A9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0DF76-1865-4002-97D6-459888FAF583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1F468-3530-478C-A293-4E5B497D5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7EF41D-3529-45B1-8B6D-4BD259C8F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8833-4737-435D-BAE3-8F303BD51B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78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30">
            <a:extLst>
              <a:ext uri="{FF2B5EF4-FFF2-40B4-BE49-F238E27FC236}">
                <a16:creationId xmlns:a16="http://schemas.microsoft.com/office/drawing/2014/main" id="{A6CD706B-CFCB-4ABE-8B7E-4093F039F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28" y="1733110"/>
            <a:ext cx="5276078" cy="5119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1" name="矩形 30">
            <a:extLst>
              <a:ext uri="{FF2B5EF4-FFF2-40B4-BE49-F238E27FC236}">
                <a16:creationId xmlns:a16="http://schemas.microsoft.com/office/drawing/2014/main" id="{FFBEC663-83E7-4CBA-A46A-84B81E95D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28" y="1379495"/>
            <a:ext cx="5276079" cy="3536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19" name="右箭头 17">
            <a:extLst>
              <a:ext uri="{FF2B5EF4-FFF2-40B4-BE49-F238E27FC236}">
                <a16:creationId xmlns:a16="http://schemas.microsoft.com/office/drawing/2014/main" id="{51549214-1D33-4E0B-84FA-5B41DAA6B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0314" y="383929"/>
            <a:ext cx="4892155" cy="894434"/>
          </a:xfrm>
          <a:prstGeom prst="rightArrow">
            <a:avLst>
              <a:gd name="adj1" fmla="val 69093"/>
              <a:gd name="adj2" fmla="val 44439"/>
            </a:avLst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1050">
              <a:solidFill>
                <a:schemeClr val="bg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71AB7C9-C8E9-4CAF-A507-50C623EB6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7" y="3611588"/>
            <a:ext cx="3578514" cy="5119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anose="02000000000000000000" pitchFamily="2" charset="-122"/>
                <a:ea typeface="方正兰亭黑_GBK" panose="02000000000000000000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240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6B345C-8F83-40BD-AE93-ACC0708D5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07" y="508246"/>
            <a:ext cx="2646710" cy="296514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40B8D51-6689-4412-85AC-185041A84193}"/>
              </a:ext>
            </a:extLst>
          </p:cNvPr>
          <p:cNvSpPr txBox="1"/>
          <p:nvPr/>
        </p:nvSpPr>
        <p:spPr>
          <a:xfrm>
            <a:off x="390617" y="3605963"/>
            <a:ext cx="357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1400" b="1" dirty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摄影让我的生活不再枯燥，但在设备上的花销也让我的钱包吃紧。</a:t>
            </a:r>
            <a:r>
              <a:rPr lang="zh-CN" altLang="en-US" sz="1400" b="1" dirty="0"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en-US" sz="14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D38734-703A-4494-AAFA-9C47C4B47852}"/>
              </a:ext>
            </a:extLst>
          </p:cNvPr>
          <p:cNvSpPr txBox="1"/>
          <p:nvPr/>
        </p:nvSpPr>
        <p:spPr>
          <a:xfrm>
            <a:off x="648070" y="4394447"/>
            <a:ext cx="2965142" cy="229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42C9A80-B70A-44CC-AB1C-965DFFCCD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168" y="4123557"/>
            <a:ext cx="5276088" cy="267614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A3C6C5A-7BE2-4267-85B4-2D8AD8872127}"/>
              </a:ext>
            </a:extLst>
          </p:cNvPr>
          <p:cNvCxnSpPr/>
          <p:nvPr/>
        </p:nvCxnSpPr>
        <p:spPr>
          <a:xfrm>
            <a:off x="721060" y="26101"/>
            <a:ext cx="0" cy="3579862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7B15CC0-CBF5-4A40-840F-BCB1A34298FD}"/>
              </a:ext>
            </a:extLst>
          </p:cNvPr>
          <p:cNvCxnSpPr/>
          <p:nvPr/>
        </p:nvCxnSpPr>
        <p:spPr>
          <a:xfrm>
            <a:off x="3544159" y="26101"/>
            <a:ext cx="0" cy="3579862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49955B5-41B1-4C32-9F15-F7777D663449}"/>
              </a:ext>
            </a:extLst>
          </p:cNvPr>
          <p:cNvCxnSpPr/>
          <p:nvPr/>
        </p:nvCxnSpPr>
        <p:spPr>
          <a:xfrm>
            <a:off x="721060" y="4123557"/>
            <a:ext cx="0" cy="3579862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3BE98F3-C1DD-4B4F-B8D2-205AD34AA3F5}"/>
              </a:ext>
            </a:extLst>
          </p:cNvPr>
          <p:cNvCxnSpPr/>
          <p:nvPr/>
        </p:nvCxnSpPr>
        <p:spPr>
          <a:xfrm>
            <a:off x="3546128" y="4123557"/>
            <a:ext cx="0" cy="3579862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D0F78EB-E7E6-46DA-8DEE-A66BF79B4251}"/>
              </a:ext>
            </a:extLst>
          </p:cNvPr>
          <p:cNvCxnSpPr>
            <a:cxnSpLocks/>
          </p:cNvCxnSpPr>
          <p:nvPr/>
        </p:nvCxnSpPr>
        <p:spPr>
          <a:xfrm flipH="1">
            <a:off x="390616" y="471357"/>
            <a:ext cx="3533314" cy="0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EA517A4-E1F6-4B5A-9FCF-3BA9D8388C51}"/>
              </a:ext>
            </a:extLst>
          </p:cNvPr>
          <p:cNvCxnSpPr>
            <a:cxnSpLocks/>
          </p:cNvCxnSpPr>
          <p:nvPr/>
        </p:nvCxnSpPr>
        <p:spPr>
          <a:xfrm flipH="1">
            <a:off x="488272" y="6799701"/>
            <a:ext cx="3311371" cy="0"/>
          </a:xfrm>
          <a:prstGeom prst="line">
            <a:avLst/>
          </a:prstGeom>
          <a:ln w="1524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BAC6330-2D33-4280-95E4-CF3B40969528}"/>
              </a:ext>
            </a:extLst>
          </p:cNvPr>
          <p:cNvSpPr txBox="1"/>
          <p:nvPr/>
        </p:nvSpPr>
        <p:spPr>
          <a:xfrm>
            <a:off x="5539666" y="661869"/>
            <a:ext cx="40127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业余摄影爱好者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云飞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05844F4-D708-4617-9377-151965856B5C}"/>
              </a:ext>
            </a:extLst>
          </p:cNvPr>
          <p:cNvSpPr txBox="1"/>
          <p:nvPr/>
        </p:nvSpPr>
        <p:spPr>
          <a:xfrm>
            <a:off x="6684886" y="1394556"/>
            <a:ext cx="3888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B9985E6-B990-453B-A766-09E7655EEC64}"/>
              </a:ext>
            </a:extLst>
          </p:cNvPr>
          <p:cNvSpPr txBox="1"/>
          <p:nvPr/>
        </p:nvSpPr>
        <p:spPr>
          <a:xfrm>
            <a:off x="4345341" y="1783414"/>
            <a:ext cx="536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第一时间追踪新的单反相机、镜头等信息，希望以较低的价格拿下想要的镜头等相机配件。</a:t>
            </a:r>
          </a:p>
        </p:txBody>
      </p:sp>
      <p:sp>
        <p:nvSpPr>
          <p:cNvPr id="25" name="矩形 30">
            <a:extLst>
              <a:ext uri="{FF2B5EF4-FFF2-40B4-BE49-F238E27FC236}">
                <a16:creationId xmlns:a16="http://schemas.microsoft.com/office/drawing/2014/main" id="{D63C9885-46F3-4C9A-A82A-A1C0741C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27" y="2318733"/>
            <a:ext cx="5276069" cy="3536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EE3CFD-5CF7-46DA-AC02-5C86FBD38F28}"/>
              </a:ext>
            </a:extLst>
          </p:cNvPr>
          <p:cNvSpPr txBox="1"/>
          <p:nvPr/>
        </p:nvSpPr>
        <p:spPr>
          <a:xfrm>
            <a:off x="6462943" y="2318733"/>
            <a:ext cx="2166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人物描述</a:t>
            </a:r>
          </a:p>
        </p:txBody>
      </p:sp>
      <p:sp>
        <p:nvSpPr>
          <p:cNvPr id="27" name="矩形 30">
            <a:extLst>
              <a:ext uri="{FF2B5EF4-FFF2-40B4-BE49-F238E27FC236}">
                <a16:creationId xmlns:a16="http://schemas.microsoft.com/office/drawing/2014/main" id="{AFF757AE-1757-45E8-8495-12CF9FDF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626" y="2672348"/>
            <a:ext cx="5274870" cy="19631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4F5EE3-CBCB-449B-8D2A-C28C606FDA0F}"/>
              </a:ext>
            </a:extLst>
          </p:cNvPr>
          <p:cNvSpPr txBox="1"/>
          <p:nvPr/>
        </p:nvSpPr>
        <p:spPr>
          <a:xfrm>
            <a:off x="4345341" y="2672348"/>
            <a:ext cx="51271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家境比较优渥，是家里的独生子，所以从小到大的需要基本都得到了满足。学习成绩中等偏上，以预料内的成绩考入陕西师范大学就读。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云飞性格内向，不擅长与人交往，有轻微的社交恐惧。但在网络上比较活跃，在不少摄影、游戏相关的论坛都能看到他的身影。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大学毕业后成为公务员，回到家乡延安，在当地市政府工作。在爱好的摄影方面，父母会给予一定的资金支持。云飞也会利用周末等空闲时间，在本市附近寻找适合摄影的地点。</a:t>
            </a:r>
          </a:p>
          <a:p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30">
            <a:extLst>
              <a:ext uri="{FF2B5EF4-FFF2-40B4-BE49-F238E27FC236}">
                <a16:creationId xmlns:a16="http://schemas.microsoft.com/office/drawing/2014/main" id="{478D6D80-AFB2-4BD7-B17D-F3D8D1C13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27" y="4719063"/>
            <a:ext cx="5274870" cy="3536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597D007-22A6-4C88-954E-4EACAE673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3426" y="5054224"/>
            <a:ext cx="5274869" cy="16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32BC3F1-DC85-4E33-8624-68FD6C8213DC}"/>
              </a:ext>
            </a:extLst>
          </p:cNvPr>
          <p:cNvSpPr txBox="1"/>
          <p:nvPr/>
        </p:nvSpPr>
        <p:spPr>
          <a:xfrm>
            <a:off x="5708341" y="4719063"/>
            <a:ext cx="414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计算机和互联网使用情况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E576D3D-83A2-4668-B9F7-750EA0550FDF}"/>
              </a:ext>
            </a:extLst>
          </p:cNvPr>
          <p:cNvSpPr txBox="1"/>
          <p:nvPr/>
        </p:nvSpPr>
        <p:spPr>
          <a:xfrm>
            <a:off x="4345340" y="5036325"/>
            <a:ext cx="5362089" cy="19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    小学时，在父亲的指导下开始接触网络。</a:t>
            </a:r>
            <a:endParaRPr lang="en-US" altLang="zh-CN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到初中时，云飞在网络世界中如鱼得水，已经开始浏览贴吧，使用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QQ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。浏览贴吧等网络论坛的兴趣保留到了现在。不过云飞现在更多时候是用手机上网，每天花费在网络上的时间超过六小时。常用的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app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1200" dirty="0" err="1">
                <a:latin typeface="宋体" panose="02010600030101010101" pitchFamily="2" charset="-122"/>
                <a:ea typeface="宋体" panose="02010600030101010101" pitchFamily="2" charset="-122"/>
              </a:rPr>
              <a:t>Bilibili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，百度贴吧，微博，网易云音乐以及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POCO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摄影。很喜欢浏览</a:t>
            </a: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POCO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摄影中的优秀作品，并且会上传自己认为满意的照片。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0">
            <a:extLst>
              <a:ext uri="{FF2B5EF4-FFF2-40B4-BE49-F238E27FC236}">
                <a16:creationId xmlns:a16="http://schemas.microsoft.com/office/drawing/2014/main" id="{178E5C56-95C3-4605-A479-FD99EEBF3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8419" y="1379494"/>
            <a:ext cx="2357324" cy="3536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4" name="矩形 30">
            <a:extLst>
              <a:ext uri="{FF2B5EF4-FFF2-40B4-BE49-F238E27FC236}">
                <a16:creationId xmlns:a16="http://schemas.microsoft.com/office/drawing/2014/main" id="{3E10AB7E-8DD0-4889-ADC6-EF28BF26C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428" y="3434781"/>
            <a:ext cx="2357324" cy="3385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7BB6244-BECC-4939-8A03-D2E99A8D9C0A}"/>
              </a:ext>
            </a:extLst>
          </p:cNvPr>
          <p:cNvSpPr txBox="1"/>
          <p:nvPr/>
        </p:nvSpPr>
        <p:spPr>
          <a:xfrm>
            <a:off x="10594429" y="1396251"/>
            <a:ext cx="1580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F5E4BFA-27B5-4913-A5D3-148EC82C62D5}"/>
              </a:ext>
            </a:extLst>
          </p:cNvPr>
          <p:cNvSpPr txBox="1"/>
          <p:nvPr/>
        </p:nvSpPr>
        <p:spPr>
          <a:xfrm>
            <a:off x="10590550" y="3423219"/>
            <a:ext cx="79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痛点</a:t>
            </a:r>
          </a:p>
        </p:txBody>
      </p:sp>
      <p:sp>
        <p:nvSpPr>
          <p:cNvPr id="37" name="矩形 30">
            <a:extLst>
              <a:ext uri="{FF2B5EF4-FFF2-40B4-BE49-F238E27FC236}">
                <a16:creationId xmlns:a16="http://schemas.microsoft.com/office/drawing/2014/main" id="{29F7BD32-DF1D-44A4-B28B-B96B0E0A1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428" y="1732732"/>
            <a:ext cx="2357322" cy="1587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C295580-507E-494B-918D-CCD2FF802705}"/>
              </a:ext>
            </a:extLst>
          </p:cNvPr>
          <p:cNvSpPr txBox="1"/>
          <p:nvPr/>
        </p:nvSpPr>
        <p:spPr>
          <a:xfrm>
            <a:off x="9728155" y="1846555"/>
            <a:ext cx="2336595" cy="1711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认为自己的摄影技术遇到了瓶颈，想提高自己的拍摄技术。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想及时获得镜头上新等信息。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想以更低的价格入手想要的镜头。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" name="矩形 30">
            <a:extLst>
              <a:ext uri="{FF2B5EF4-FFF2-40B4-BE49-F238E27FC236}">
                <a16:creationId xmlns:a16="http://schemas.microsoft.com/office/drawing/2014/main" id="{7F1248C5-A4F8-4061-9315-707BC2D63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428" y="3782670"/>
            <a:ext cx="2357322" cy="19880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zh-CN" altLang="zh-CN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anose="02010600030101010101" pitchFamily="2" charset="-122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3071B14-9A39-4E05-87B5-E22FB5D8FB64}"/>
              </a:ext>
            </a:extLst>
          </p:cNvPr>
          <p:cNvSpPr txBox="1"/>
          <p:nvPr/>
        </p:nvSpPr>
        <p:spPr>
          <a:xfrm>
            <a:off x="9728155" y="3940639"/>
            <a:ext cx="2238944" cy="1988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手头较紧，全新镜头的价格难以负担。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担心网络平台上售卖的镜头不是正品。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200" dirty="0">
                <a:latin typeface="宋体" panose="02010600030101010101" pitchFamily="2" charset="-122"/>
                <a:ea typeface="宋体" panose="02010600030101010101" pitchFamily="2" charset="-122"/>
              </a:rPr>
              <a:t>担心第三方平台的交易没有担保。</a:t>
            </a:r>
          </a:p>
          <a:p>
            <a:pPr>
              <a:lnSpc>
                <a:spcPct val="150000"/>
              </a:lnSpc>
            </a:pP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37" dur="3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1" dur="3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5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5" dur="3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35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49" dur="3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35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3" dur="3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35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57" dur="3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35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1" dur="3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35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5" dur="3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3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69" dur="3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35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>
                                      <p:cBhvr>
                                        <p:cTn id="73" dur="3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 autoUpdateAnimBg="0"/>
      <p:bldP spid="21" grpId="0" bldLvl="0" animBg="1" autoUpdateAnimBg="0"/>
      <p:bldP spid="19" grpId="0" animBg="1" autoUpdateAnimBg="0"/>
      <p:bldP spid="5" grpId="0" bldLvl="0" animBg="1" autoUpdateAnimBg="0"/>
      <p:bldP spid="25" grpId="0" bldLvl="0" animBg="1" autoUpdateAnimBg="0"/>
      <p:bldP spid="27" grpId="0" bldLvl="0" animBg="1" autoUpdateAnimBg="0"/>
      <p:bldP spid="29" grpId="0" bldLvl="0" animBg="1" autoUpdateAnimBg="0"/>
      <p:bldP spid="31" grpId="0" bldLvl="0" animBg="1" autoUpdateAnimBg="0"/>
      <p:bldP spid="33" grpId="0" bldLvl="0" animBg="1" autoUpdateAnimBg="0"/>
      <p:bldP spid="34" grpId="0" bldLvl="0" animBg="1" autoUpdateAnimBg="0"/>
      <p:bldP spid="37" grpId="0" bldLvl="0" animBg="1" autoUpdateAnimBg="0"/>
      <p:bldP spid="39" grpId="0" bldLvl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384</Words>
  <Application>Microsoft Office PowerPoint</Application>
  <PresentationFormat>宽屏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宋体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璟瑄 强</dc:creator>
  <cp:lastModifiedBy>璟瑄 强</cp:lastModifiedBy>
  <cp:revision>7</cp:revision>
  <dcterms:created xsi:type="dcterms:W3CDTF">2021-03-14T06:43:42Z</dcterms:created>
  <dcterms:modified xsi:type="dcterms:W3CDTF">2021-03-14T07:36:25Z</dcterms:modified>
</cp:coreProperties>
</file>