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007" r:id="rId2"/>
    <p:sldId id="1008" r:id="rId3"/>
    <p:sldId id="1009" r:id="rId4"/>
    <p:sldId id="1010" r:id="rId5"/>
    <p:sldId id="1011" r:id="rId6"/>
    <p:sldId id="1012" r:id="rId7"/>
    <p:sldId id="1013" r:id="rId8"/>
  </p:sldIdLst>
  <p:sldSz cx="12188825" cy="6858000"/>
  <p:notesSz cx="5254625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165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8"/>
    <a:srgbClr val="FFFDFE"/>
    <a:srgbClr val="CC0000"/>
    <a:srgbClr val="CCCEFF"/>
    <a:srgbClr val="EAECFF"/>
    <a:srgbClr val="E7E8FF"/>
    <a:srgbClr val="003062"/>
    <a:srgbClr val="002E62"/>
    <a:srgbClr val="0000FE"/>
    <a:srgbClr val="005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1" autoAdjust="0"/>
  </p:normalViewPr>
  <p:slideViewPr>
    <p:cSldViewPr>
      <p:cViewPr varScale="1">
        <p:scale>
          <a:sx n="75" d="100"/>
          <a:sy n="75" d="100"/>
        </p:scale>
        <p:origin x="946" y="-2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736"/>
        <p:guide pos="165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976405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r">
              <a:defRPr sz="1000"/>
            </a:lvl1pPr>
          </a:lstStyle>
          <a:p>
            <a:fld id="{DE2BB975-BC48-4A54-9DB9-1D98A3BD8AF7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976405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r">
              <a:defRPr sz="1000"/>
            </a:lvl1pPr>
          </a:lstStyle>
          <a:p>
            <a:fld id="{1D77DD8E-76B7-4AAB-B3D3-43AF5B3FA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6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76405" y="0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/>
          <a:lstStyle>
            <a:lvl1pPr algn="r">
              <a:defRPr sz="1000"/>
            </a:lvl1pPr>
          </a:lstStyle>
          <a:p>
            <a:fld id="{FEC75DBB-33C1-441A-BC8F-71ADB16516D8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68288" y="650875"/>
            <a:ext cx="5791201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663" tIns="39831" rIns="79663" bIns="398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25463" y="4126230"/>
            <a:ext cx="4203700" cy="3909060"/>
          </a:xfrm>
          <a:prstGeom prst="rect">
            <a:avLst/>
          </a:prstGeom>
        </p:spPr>
        <p:txBody>
          <a:bodyPr vert="horz" lIns="79663" tIns="39831" rIns="79663" bIns="398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76405" y="8250952"/>
            <a:ext cx="2277004" cy="434340"/>
          </a:xfrm>
          <a:prstGeom prst="rect">
            <a:avLst/>
          </a:prstGeom>
        </p:spPr>
        <p:txBody>
          <a:bodyPr vert="horz" lIns="79663" tIns="39831" rIns="79663" bIns="39831" rtlCol="0" anchor="b"/>
          <a:lstStyle>
            <a:lvl1pPr algn="r">
              <a:defRPr sz="1000"/>
            </a:lvl1pPr>
          </a:lstStyle>
          <a:p>
            <a:fld id="{1417E1D1-D990-41C4-8FB6-D70E09B60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8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0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7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7E1D1-D990-41C4-8FB6-D70E09B602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4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ITKGP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3091" y="5806440"/>
            <a:ext cx="859535" cy="868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30" y="205759"/>
            <a:ext cx="9751060" cy="776921"/>
          </a:xfr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04721" y="1470930"/>
            <a:ext cx="11477810" cy="4846320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63550" indent="-6350">
              <a:spcBef>
                <a:spcPts val="200"/>
              </a:spcBef>
              <a:buFontTx/>
              <a:buNone/>
              <a:defRPr sz="2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 baseline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400800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2"/>
            <a:ext cx="10360501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IITKGP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274024" y="45720"/>
            <a:ext cx="859535" cy="8686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49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International Test Conference India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75B1FAB9-B1A8-4EB7-B63E-21BDDDD1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40000"/>
              <a:lumOff val="60000"/>
            </a:schemeClr>
          </a:fgClr>
          <a:bgClr>
            <a:srgbClr val="FFFDF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39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07-10-23</a:t>
            </a:r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69129" y="289879"/>
            <a:ext cx="11513401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IP address…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12" y="1355786"/>
            <a:ext cx="1211421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An IP address is a unique address that identifies a </a:t>
            </a:r>
            <a:r>
              <a:rPr lang="en-IN" sz="22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device/node/machine </a:t>
            </a:r>
            <a:r>
              <a:rPr lang="en-IN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on the internet or </a:t>
            </a:r>
            <a:r>
              <a:rPr lang="en-IN" sz="22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on a public/private </a:t>
            </a:r>
            <a:r>
              <a:rPr lang="en-IN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network. IP stands for "Internet Protocol," which is the set of rules governing the format of data sent via the internet or local network</a:t>
            </a:r>
            <a:r>
              <a:rPr lang="en-IN" sz="22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en-IN" sz="2200" dirty="0">
              <a:ea typeface="Times New Roman" panose="02020603050405020304" pitchFamily="18" charset="0"/>
            </a:endParaRPr>
          </a:p>
          <a:p>
            <a:pPr marL="34290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In </a:t>
            </a:r>
            <a:r>
              <a:rPr lang="en-IN" sz="22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short, </a:t>
            </a:r>
            <a:r>
              <a:rPr lang="en-IN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IP addresses are the identifier that allows information to be sent between devices on a </a:t>
            </a:r>
            <a:r>
              <a:rPr lang="en-IN" sz="22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network ,they </a:t>
            </a:r>
            <a:r>
              <a:rPr lang="en-IN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contain location information and make devices accessible for communication. </a:t>
            </a:r>
            <a:endParaRPr lang="en-IN" sz="22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The </a:t>
            </a:r>
            <a:r>
              <a:rPr lang="en-IN" sz="2200" dirty="0">
                <a:solidFill>
                  <a:srgbClr val="000000"/>
                </a:solidFill>
                <a:ea typeface="Times New Roman" panose="02020603050405020304" pitchFamily="18" charset="0"/>
              </a:rPr>
              <a:t>internet needs a way to differentiate between different computers, routers, and websites. IP addresses provide a way of doing so and form an essential part of how the internet works</a:t>
            </a:r>
            <a:r>
              <a:rPr lang="en-IN" sz="22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</a:p>
          <a:p>
            <a:pPr marL="34290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Two version of IP address are available.</a:t>
            </a:r>
          </a:p>
          <a:p>
            <a:pPr marL="34290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IPv4(IP 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version 4) and IPv6(IP version 6) and the latest one is 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IPv6</a:t>
            </a:r>
            <a:r>
              <a:rPr lang="en-US" sz="22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pPr algn="just" fontAlgn="base">
              <a:spcBef>
                <a:spcPts val="1200"/>
              </a:spcBef>
              <a:spcAft>
                <a:spcPts val="1200"/>
              </a:spcAft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07-10-23</a:t>
            </a:r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" y="289879"/>
            <a:ext cx="11782530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IPv4 and IPv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12" y="1355786"/>
            <a:ext cx="1211421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IPv4 is has four parts ,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each are separated by dot(.). Each part is known as </a:t>
            </a:r>
            <a:r>
              <a:rPr lang="en-IN" sz="2200" dirty="0" smtClean="0">
                <a:solidFill>
                  <a:schemeClr val="bg1"/>
                </a:solidFill>
              </a:rPr>
              <a:t>Octets.</a:t>
            </a:r>
            <a:endParaRPr lang="en-IN" sz="2200" dirty="0">
              <a:solidFill>
                <a:schemeClr val="bg1"/>
              </a:solidFill>
            </a:endParaRPr>
          </a:p>
          <a:p>
            <a:pPr marL="34290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bg1"/>
                </a:solidFill>
              </a:rPr>
              <a:t>An </a:t>
            </a:r>
            <a:r>
              <a:rPr lang="en-IN" sz="2200" dirty="0">
                <a:solidFill>
                  <a:schemeClr val="bg1"/>
                </a:solidFill>
              </a:rPr>
              <a:t>IPv4 address has the format </a:t>
            </a:r>
            <a:r>
              <a:rPr lang="en-IN" sz="2200" dirty="0" err="1">
                <a:solidFill>
                  <a:schemeClr val="bg1"/>
                </a:solidFill>
              </a:rPr>
              <a:t>x.x.x.x</a:t>
            </a:r>
            <a:r>
              <a:rPr lang="en-IN" sz="2200" dirty="0">
                <a:solidFill>
                  <a:schemeClr val="bg1"/>
                </a:solidFill>
              </a:rPr>
              <a:t>, where </a:t>
            </a:r>
            <a:r>
              <a:rPr lang="en-IN" sz="2200" i="1" dirty="0">
                <a:solidFill>
                  <a:schemeClr val="bg1"/>
                </a:solidFill>
              </a:rPr>
              <a:t>x </a:t>
            </a:r>
            <a:r>
              <a:rPr lang="en-IN" sz="2200" dirty="0">
                <a:solidFill>
                  <a:schemeClr val="bg1"/>
                </a:solidFill>
              </a:rPr>
              <a:t>is called an </a:t>
            </a:r>
            <a:r>
              <a:rPr lang="en-IN" sz="2200" i="1" dirty="0">
                <a:solidFill>
                  <a:schemeClr val="bg1"/>
                </a:solidFill>
              </a:rPr>
              <a:t>octet </a:t>
            </a:r>
            <a:r>
              <a:rPr lang="en-IN" sz="2200" dirty="0">
                <a:solidFill>
                  <a:schemeClr val="bg1"/>
                </a:solidFill>
              </a:rPr>
              <a:t>and must be a decimal </a:t>
            </a:r>
            <a:r>
              <a:rPr lang="en-IN" sz="2200" dirty="0" smtClean="0">
                <a:solidFill>
                  <a:schemeClr val="bg1"/>
                </a:solidFill>
              </a:rPr>
              <a:t>value between </a:t>
            </a:r>
            <a:r>
              <a:rPr lang="en-IN" sz="2200" dirty="0">
                <a:solidFill>
                  <a:schemeClr val="bg1"/>
                </a:solidFill>
              </a:rPr>
              <a:t>0 and 255. </a:t>
            </a:r>
            <a:endParaRPr lang="en-IN" sz="2200" dirty="0" smtClean="0">
              <a:solidFill>
                <a:schemeClr val="bg1"/>
              </a:solidFill>
            </a:endParaRPr>
          </a:p>
          <a:p>
            <a:pPr marL="342900" indent="-342900"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bg1"/>
                </a:solidFill>
              </a:rPr>
              <a:t>An </a:t>
            </a:r>
            <a:r>
              <a:rPr lang="en-IN" sz="2200" dirty="0">
                <a:solidFill>
                  <a:schemeClr val="bg1"/>
                </a:solidFill>
              </a:rPr>
              <a:t>IPv4 address must contain three </a:t>
            </a:r>
            <a:r>
              <a:rPr lang="en-IN" sz="2200" dirty="0" smtClean="0">
                <a:solidFill>
                  <a:schemeClr val="bg1"/>
                </a:solidFill>
              </a:rPr>
              <a:t>periods and </a:t>
            </a:r>
            <a:r>
              <a:rPr lang="en-IN" sz="2200" dirty="0">
                <a:solidFill>
                  <a:schemeClr val="bg1"/>
                </a:solidFill>
              </a:rPr>
              <a:t>four octets. </a:t>
            </a:r>
            <a:endParaRPr lang="en-IN" sz="2200" dirty="0"/>
          </a:p>
          <a:p>
            <a:pPr algn="just" fontAlgn="base">
              <a:spcBef>
                <a:spcPts val="1200"/>
              </a:spcBef>
              <a:spcAft>
                <a:spcPts val="1200"/>
              </a:spcAft>
            </a:pPr>
            <a:r>
              <a:rPr lang="en-IN" sz="2200" dirty="0" smtClean="0">
                <a:solidFill>
                  <a:schemeClr val="bg1"/>
                </a:solidFill>
              </a:rPr>
              <a:t>     </a:t>
            </a:r>
            <a:r>
              <a:rPr lang="en-US" sz="2200" u="sng" dirty="0" smtClean="0">
                <a:solidFill>
                  <a:schemeClr val="bg1"/>
                </a:solidFill>
              </a:rPr>
              <a:t>Ex</a:t>
            </a:r>
            <a:r>
              <a:rPr lang="en-US" sz="2200" dirty="0" smtClean="0">
                <a:solidFill>
                  <a:schemeClr val="bg1"/>
                </a:solidFill>
              </a:rPr>
              <a:t>-	1.2.3.4,	127.0.0.1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An IPv6 address can have either of the following two formats:</a:t>
            </a:r>
          </a:p>
          <a:p>
            <a:pPr algn="just"/>
            <a:r>
              <a:rPr lang="en-IN" sz="2200" dirty="0" smtClean="0">
                <a:solidFill>
                  <a:schemeClr val="bg1"/>
                </a:solidFill>
              </a:rPr>
              <a:t>     1-Normal (Pure </a:t>
            </a:r>
            <a:r>
              <a:rPr lang="en-IN" sz="2200" dirty="0">
                <a:solidFill>
                  <a:schemeClr val="bg1"/>
                </a:solidFill>
              </a:rPr>
              <a:t>IPv6 </a:t>
            </a:r>
            <a:r>
              <a:rPr lang="en-IN" sz="2200" dirty="0" smtClean="0">
                <a:solidFill>
                  <a:schemeClr val="bg1"/>
                </a:solidFill>
              </a:rPr>
              <a:t>format) </a:t>
            </a:r>
            <a:endParaRPr lang="en-IN" sz="2200" dirty="0">
              <a:solidFill>
                <a:schemeClr val="bg1"/>
              </a:solidFill>
            </a:endParaRPr>
          </a:p>
          <a:p>
            <a:pPr algn="just"/>
            <a:r>
              <a:rPr lang="en-IN" sz="2200" dirty="0" smtClean="0">
                <a:solidFill>
                  <a:schemeClr val="bg1"/>
                </a:solidFill>
              </a:rPr>
              <a:t>     2-Dual(IPv6 </a:t>
            </a:r>
            <a:r>
              <a:rPr lang="en-IN" sz="2200" dirty="0">
                <a:solidFill>
                  <a:schemeClr val="bg1"/>
                </a:solidFill>
              </a:rPr>
              <a:t>along with IPv4 </a:t>
            </a:r>
            <a:r>
              <a:rPr lang="en-IN" sz="2200" dirty="0" smtClean="0">
                <a:solidFill>
                  <a:schemeClr val="bg1"/>
                </a:solidFill>
              </a:rPr>
              <a:t>formats) </a:t>
            </a:r>
            <a:endParaRPr lang="en-IN" sz="22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 </a:t>
            </a:r>
          </a:p>
          <a:p>
            <a:pPr algn="just" fontAlgn="base">
              <a:spcBef>
                <a:spcPts val="1200"/>
              </a:spcBef>
              <a:spcAft>
                <a:spcPts val="1200"/>
              </a:spcAft>
            </a:pPr>
            <a:endParaRPr lang="en-US" sz="2200" dirty="0" smtClean="0">
              <a:solidFill>
                <a:schemeClr val="bg1"/>
              </a:solidFill>
            </a:endParaRPr>
          </a:p>
          <a:p>
            <a:pPr algn="just" fontAlgn="base">
              <a:spcBef>
                <a:spcPts val="1200"/>
              </a:spcBef>
              <a:spcAft>
                <a:spcPts val="1200"/>
              </a:spcAft>
            </a:pPr>
            <a:endParaRPr lang="en-I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07-10-23</a:t>
            </a:r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" y="289879"/>
            <a:ext cx="11782530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IPv6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45" y="1066800"/>
            <a:ext cx="1211421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An IPv6 </a:t>
            </a:r>
            <a:r>
              <a:rPr lang="en-IN" sz="2200" dirty="0" smtClean="0">
                <a:solidFill>
                  <a:schemeClr val="bg1"/>
                </a:solidFill>
              </a:rPr>
              <a:t>(normal) </a:t>
            </a:r>
            <a:r>
              <a:rPr lang="en-IN" sz="2200" dirty="0">
                <a:solidFill>
                  <a:schemeClr val="bg1"/>
                </a:solidFill>
              </a:rPr>
              <a:t>address has the format y:y:y:y:y:y:y:y, where </a:t>
            </a:r>
            <a:r>
              <a:rPr lang="en-IN" sz="2200" i="1" dirty="0">
                <a:solidFill>
                  <a:schemeClr val="bg1"/>
                </a:solidFill>
              </a:rPr>
              <a:t>y </a:t>
            </a:r>
            <a:r>
              <a:rPr lang="en-IN" sz="2200" dirty="0">
                <a:solidFill>
                  <a:schemeClr val="bg1"/>
                </a:solidFill>
              </a:rPr>
              <a:t>is called a segment</a:t>
            </a:r>
            <a:r>
              <a:rPr lang="en-IN" sz="2200" i="1" dirty="0">
                <a:solidFill>
                  <a:schemeClr val="bg1"/>
                </a:solidFill>
              </a:rPr>
              <a:t> </a:t>
            </a:r>
            <a:r>
              <a:rPr lang="en-IN" sz="2200" dirty="0">
                <a:solidFill>
                  <a:schemeClr val="bg1"/>
                </a:solidFill>
              </a:rPr>
              <a:t>and can be any hexadecimal value between 0 and FFFF. </a:t>
            </a:r>
          </a:p>
          <a:p>
            <a:pPr algn="just"/>
            <a:r>
              <a:rPr lang="en-IN" sz="2200" dirty="0">
                <a:solidFill>
                  <a:schemeClr val="bg1"/>
                </a:solidFill>
              </a:rPr>
              <a:t>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Colons, not periods, separate the segments.</a:t>
            </a:r>
          </a:p>
          <a:p>
            <a:pPr algn="just"/>
            <a:endParaRPr lang="en-IN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chemeClr val="bg1"/>
                </a:solidFill>
              </a:rPr>
              <a:t>A </a:t>
            </a:r>
            <a:r>
              <a:rPr lang="en-IN" sz="2200" dirty="0">
                <a:solidFill>
                  <a:schemeClr val="bg1"/>
                </a:solidFill>
              </a:rPr>
              <a:t>typical </a:t>
            </a:r>
            <a:r>
              <a:rPr lang="en-IN" sz="2200" dirty="0" smtClean="0">
                <a:solidFill>
                  <a:schemeClr val="bg1"/>
                </a:solidFill>
              </a:rPr>
              <a:t>IPv6 </a:t>
            </a:r>
            <a:r>
              <a:rPr lang="en-IN" sz="2200" dirty="0">
                <a:solidFill>
                  <a:schemeClr val="bg1"/>
                </a:solidFill>
              </a:rPr>
              <a:t>address must have eight </a:t>
            </a:r>
            <a:r>
              <a:rPr lang="en-IN" sz="2200" dirty="0" smtClean="0">
                <a:solidFill>
                  <a:schemeClr val="bg1"/>
                </a:solidFill>
              </a:rPr>
              <a:t>segments, however, </a:t>
            </a:r>
            <a:r>
              <a:rPr lang="en-IN" sz="2200" dirty="0">
                <a:solidFill>
                  <a:schemeClr val="bg1"/>
                </a:solidFill>
              </a:rPr>
              <a:t>a short </a:t>
            </a:r>
            <a:r>
              <a:rPr lang="en-IN" sz="2200" dirty="0" smtClean="0">
                <a:solidFill>
                  <a:schemeClr val="bg1"/>
                </a:solidFill>
              </a:rPr>
              <a:t>notation </a:t>
            </a:r>
            <a:r>
              <a:rPr lang="en-IN" sz="2200" dirty="0">
                <a:solidFill>
                  <a:schemeClr val="bg1"/>
                </a:solidFill>
              </a:rPr>
              <a:t>can be used where some segments are zero or have leading zeros.</a:t>
            </a:r>
          </a:p>
          <a:p>
            <a:pPr algn="just"/>
            <a:endParaRPr lang="en-IN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The following are examples of valid IPv6 (standard) addresses</a:t>
            </a:r>
            <a:r>
              <a:rPr lang="en-IN" sz="2200" dirty="0" smtClean="0">
                <a:solidFill>
                  <a:schemeClr val="bg1"/>
                </a:solidFill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 smtClean="0">
              <a:solidFill>
                <a:schemeClr val="bg1"/>
              </a:solidFill>
            </a:endParaRPr>
          </a:p>
          <a:p>
            <a:pPr algn="just"/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     </a:t>
            </a:r>
            <a:r>
              <a:rPr lang="en-IN" sz="2400" dirty="0" smtClean="0">
                <a:solidFill>
                  <a:schemeClr val="bg1"/>
                </a:solidFill>
              </a:rPr>
              <a:t>2001:db8:3333:4444:5555:6666:7777:8888 </a:t>
            </a:r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      2001:db8:3333:4444:CCCC:DDDD:EEEE:FFFF </a:t>
            </a:r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 smtClean="0">
                <a:solidFill>
                  <a:schemeClr val="bg1"/>
                </a:solidFill>
              </a:rPr>
              <a:t>      :: </a:t>
            </a:r>
            <a:r>
              <a:rPr lang="en-IN" sz="2400" dirty="0">
                <a:solidFill>
                  <a:schemeClr val="bg1"/>
                </a:solidFill>
              </a:rPr>
              <a:t>(implies all eight segments are zero</a:t>
            </a:r>
            <a:r>
              <a:rPr lang="en-IN" sz="2400" dirty="0" smtClean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IN" sz="2400" dirty="0" smtClean="0">
                <a:solidFill>
                  <a:schemeClr val="bg1"/>
                </a:solidFill>
              </a:rPr>
              <a:t>2001:db8:: </a:t>
            </a:r>
            <a:r>
              <a:rPr lang="en-IN" sz="2400" dirty="0">
                <a:solidFill>
                  <a:schemeClr val="bg1"/>
                </a:solidFill>
              </a:rPr>
              <a:t>(implies </a:t>
            </a:r>
            <a:r>
              <a:rPr lang="en-IN" sz="2400" dirty="0" smtClean="0">
                <a:solidFill>
                  <a:schemeClr val="bg1"/>
                </a:solidFill>
              </a:rPr>
              <a:t>the </a:t>
            </a:r>
            <a:r>
              <a:rPr lang="en-IN" sz="2400" dirty="0">
                <a:solidFill>
                  <a:schemeClr val="bg1"/>
                </a:solidFill>
              </a:rPr>
              <a:t>last six segments are zero) 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dirty="0" smtClean="0">
                <a:solidFill>
                  <a:schemeClr val="bg1"/>
                </a:solidFill>
              </a:rPr>
              <a:t> </a:t>
            </a:r>
            <a:r>
              <a:rPr lang="en-IN" sz="2400" dirty="0" smtClean="0"/>
              <a:t>::  </a:t>
            </a:r>
            <a:r>
              <a:rPr lang="en-IN" sz="2400" dirty="0" smtClean="0">
                <a:solidFill>
                  <a:schemeClr val="bg1"/>
                </a:solidFill>
              </a:rPr>
              <a:t>1234:5678 </a:t>
            </a:r>
            <a:r>
              <a:rPr lang="en-IN" sz="2400" dirty="0">
                <a:solidFill>
                  <a:schemeClr val="bg1"/>
                </a:solidFill>
              </a:rPr>
              <a:t>(implies </a:t>
            </a:r>
            <a:r>
              <a:rPr lang="en-IN" sz="2400" dirty="0" smtClean="0">
                <a:solidFill>
                  <a:schemeClr val="bg1"/>
                </a:solidFill>
              </a:rPr>
              <a:t>the </a:t>
            </a:r>
            <a:r>
              <a:rPr lang="en-IN" sz="2400" dirty="0">
                <a:solidFill>
                  <a:schemeClr val="bg1"/>
                </a:solidFill>
              </a:rPr>
              <a:t>first six segments are zero) 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 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07-10-23</a:t>
            </a:r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" y="289879"/>
            <a:ext cx="11782530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IPv6 continues..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45" y="1066800"/>
            <a:ext cx="1211421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 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37" y="1242844"/>
            <a:ext cx="1211472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IN" dirty="0" smtClean="0">
                <a:solidFill>
                  <a:srgbClr val="161616"/>
                </a:solidFill>
                <a:latin typeface="IBM Plex Sans"/>
                <a:ea typeface="Calibri" panose="020F0502020204030204" pitchFamily="34" charset="0"/>
                <a:cs typeface="IBM Plex Sans"/>
              </a:rPr>
              <a:t>  </a:t>
            </a:r>
            <a:r>
              <a:rPr lang="en-IN" dirty="0" smtClean="0">
                <a:solidFill>
                  <a:srgbClr val="161616"/>
                </a:solidFill>
                <a:latin typeface="IBM Plex Sans"/>
                <a:ea typeface="Calibri" panose="020F0502020204030204" pitchFamily="34" charset="0"/>
                <a:cs typeface="IBM Plex Sans"/>
              </a:rPr>
              <a:t>  </a:t>
            </a:r>
            <a:r>
              <a:rPr lang="en-IN" sz="2200" dirty="0" smtClean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2001:db8</a:t>
            </a:r>
            <a:r>
              <a:rPr lang="en-IN" sz="2200" dirty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::1234:5678 (implies </a:t>
            </a:r>
            <a:r>
              <a:rPr lang="en-IN" sz="2200" dirty="0" smtClean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the </a:t>
            </a:r>
            <a:r>
              <a:rPr lang="en-IN" sz="2200" dirty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middle four segments are zero) </a:t>
            </a:r>
            <a:endParaRPr lang="en-IN" sz="2200" dirty="0">
              <a:solidFill>
                <a:srgbClr val="000000"/>
              </a:solidFill>
              <a:ea typeface="Calibri" panose="020F0502020204030204" pitchFamily="34" charset="0"/>
              <a:cs typeface="IBM Plex Sans"/>
            </a:endParaRPr>
          </a:p>
          <a:p>
            <a:pPr algn="just">
              <a:spcAft>
                <a:spcPts val="0"/>
              </a:spcAft>
            </a:pPr>
            <a:r>
              <a:rPr lang="en-IN" sz="2200" dirty="0" smtClean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  </a:t>
            </a:r>
            <a:r>
              <a:rPr lang="en-IN" sz="2200" dirty="0" smtClean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  2001:0db8:0001:0000:0000:0ab9:C0A8:0102 </a:t>
            </a:r>
            <a:endParaRPr lang="en-IN" sz="2200" dirty="0" smtClean="0">
              <a:solidFill>
                <a:srgbClr val="161616"/>
              </a:solidFill>
              <a:ea typeface="Calibri" panose="020F0502020204030204" pitchFamily="34" charset="0"/>
              <a:cs typeface="IBM Plex Sans"/>
            </a:endParaRPr>
          </a:p>
          <a:p>
            <a:pPr algn="just">
              <a:spcAft>
                <a:spcPts val="0"/>
              </a:spcAft>
            </a:pPr>
            <a:r>
              <a:rPr lang="en-IN" sz="2200" dirty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 </a:t>
            </a:r>
            <a:r>
              <a:rPr lang="en-IN" sz="2200" dirty="0" smtClean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   </a:t>
            </a:r>
            <a:r>
              <a:rPr lang="en-IN" sz="2200" dirty="0" smtClean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(</a:t>
            </a:r>
            <a:r>
              <a:rPr lang="en-IN" sz="2200" dirty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This can be compressed to eliminate </a:t>
            </a:r>
            <a:r>
              <a:rPr lang="en-IN" sz="2200" dirty="0" smtClean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 </a:t>
            </a:r>
            <a:r>
              <a:rPr lang="en-IN" sz="2200" dirty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zeros, as follows: </a:t>
            </a:r>
            <a:r>
              <a:rPr lang="en-IN" sz="2200" dirty="0" smtClean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2001:db8:1</a:t>
            </a:r>
            <a:r>
              <a:rPr lang="en-IN" sz="2200" dirty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::ab9:C0A8:102 </a:t>
            </a:r>
            <a:r>
              <a:rPr lang="en-IN" sz="2200" dirty="0" smtClean="0">
                <a:solidFill>
                  <a:srgbClr val="161616"/>
                </a:solidFill>
                <a:ea typeface="Calibri" panose="020F0502020204030204" pitchFamily="34" charset="0"/>
                <a:cs typeface="IBM Plex Sans"/>
              </a:rPr>
              <a:t>)</a:t>
            </a:r>
          </a:p>
          <a:p>
            <a:pPr algn="just">
              <a:spcAft>
                <a:spcPts val="0"/>
              </a:spcAft>
            </a:pPr>
            <a:endParaRPr lang="en-IN" sz="2200" dirty="0">
              <a:solidFill>
                <a:schemeClr val="bg1"/>
              </a:solidFill>
              <a:ea typeface="Calibri" panose="020F0502020204030204" pitchFamily="34" charset="0"/>
              <a:cs typeface="IBM Plex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An IPv6 (dual) address combines an IPv6 and an IPv4 address and has the following format y:y:y:y:y:y:x.x.x.x. </a:t>
            </a:r>
            <a:endParaRPr lang="en-IN" sz="22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The IPv6 portion of the address (indicated with y's) is always at the beginning, followed by the IPv4 portion (shown with x's).</a:t>
            </a:r>
          </a:p>
          <a:p>
            <a:pPr algn="just"/>
            <a:endParaRPr lang="en-IN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In the IPv6 portion of the address, </a:t>
            </a:r>
            <a:r>
              <a:rPr lang="en-IN" sz="2200" i="1" dirty="0">
                <a:solidFill>
                  <a:schemeClr val="bg1"/>
                </a:solidFill>
              </a:rPr>
              <a:t>y </a:t>
            </a:r>
            <a:r>
              <a:rPr lang="en-IN" sz="2200" dirty="0">
                <a:solidFill>
                  <a:schemeClr val="bg1"/>
                </a:solidFill>
              </a:rPr>
              <a:t>is a segment</a:t>
            </a:r>
            <a:r>
              <a:rPr lang="en-IN" sz="2200" i="1" dirty="0">
                <a:solidFill>
                  <a:schemeClr val="bg1"/>
                </a:solidFill>
              </a:rPr>
              <a:t> </a:t>
            </a:r>
            <a:r>
              <a:rPr lang="en-IN" sz="2200" dirty="0">
                <a:solidFill>
                  <a:schemeClr val="bg1"/>
                </a:solidFill>
              </a:rPr>
              <a:t>and can be any hexadecimal value between 0 and FFFF. </a:t>
            </a:r>
            <a:r>
              <a:rPr lang="en-IN" sz="2200" dirty="0" smtClean="0">
                <a:solidFill>
                  <a:schemeClr val="bg1"/>
                </a:solidFill>
              </a:rPr>
              <a:t>And </a:t>
            </a:r>
            <a:r>
              <a:rPr lang="en-IN" sz="2200" i="1" dirty="0">
                <a:solidFill>
                  <a:schemeClr val="bg1"/>
                </a:solidFill>
              </a:rPr>
              <a:t>x </a:t>
            </a:r>
            <a:r>
              <a:rPr lang="en-IN" sz="2200" dirty="0">
                <a:solidFill>
                  <a:schemeClr val="bg1"/>
                </a:solidFill>
              </a:rPr>
              <a:t>is called an octet</a:t>
            </a:r>
            <a:r>
              <a:rPr lang="en-IN" sz="2200" i="1" dirty="0">
                <a:solidFill>
                  <a:schemeClr val="bg1"/>
                </a:solidFill>
              </a:rPr>
              <a:t> </a:t>
            </a:r>
            <a:r>
              <a:rPr lang="en-IN" sz="2200" dirty="0">
                <a:solidFill>
                  <a:schemeClr val="bg1"/>
                </a:solidFill>
              </a:rPr>
              <a:t>and must be a decimal value between 0 and 255. The octets are separated by periods. The IPv4 portion of the address must contain three periods and four octets. 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Calibri" panose="020F0502020204030204" pitchFamily="34" charset="0"/>
                <a:cs typeface="IBM Plex Sans"/>
              </a:rPr>
              <a:t> </a:t>
            </a:r>
            <a:endParaRPr lang="en-IN" sz="2200" dirty="0">
              <a:solidFill>
                <a:schemeClr val="bg1"/>
              </a:solidFill>
              <a:ea typeface="Calibri" panose="020F0502020204030204" pitchFamily="34" charset="0"/>
              <a:cs typeface="IBM Plex Sans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bg1"/>
                </a:solidFill>
                <a:ea typeface="Calibri" panose="020F0502020204030204" pitchFamily="34" charset="0"/>
                <a:cs typeface="IBM Plex Sans"/>
              </a:rPr>
              <a:t> </a:t>
            </a:r>
            <a:endParaRPr lang="en-IN" dirty="0">
              <a:solidFill>
                <a:schemeClr val="bg1"/>
              </a:solidFill>
              <a:effectLst/>
              <a:ea typeface="Calibri" panose="020F0502020204030204" pitchFamily="34" charset="0"/>
              <a:cs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082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07-10-23</a:t>
            </a:r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" y="289879"/>
            <a:ext cx="11782530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IPv6 continues..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45" y="1066800"/>
            <a:ext cx="1211421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 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37" y="1242844"/>
            <a:ext cx="1211472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The following are examples of valid IPv6 (dual) addresses</a:t>
            </a:r>
            <a:r>
              <a:rPr lang="en-IN" sz="22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IN" sz="2200" dirty="0">
              <a:solidFill>
                <a:schemeClr val="bg1"/>
              </a:solidFill>
            </a:endParaRPr>
          </a:p>
          <a:p>
            <a:pPr algn="just"/>
            <a:r>
              <a:rPr lang="en-IN" sz="2200" dirty="0" smtClean="0">
                <a:solidFill>
                  <a:schemeClr val="bg1"/>
                </a:solidFill>
              </a:rPr>
              <a:t>     2001:db8:3333:4444:5555:6666:1.2.3.4 </a:t>
            </a:r>
            <a:endParaRPr lang="en-IN" sz="2200" dirty="0">
              <a:solidFill>
                <a:schemeClr val="bg1"/>
              </a:solidFill>
            </a:endParaRPr>
          </a:p>
          <a:p>
            <a:pPr algn="just"/>
            <a:r>
              <a:rPr lang="en-IN" sz="2200" dirty="0" smtClean="0">
                <a:solidFill>
                  <a:schemeClr val="bg1"/>
                </a:solidFill>
              </a:rPr>
              <a:t>     ::</a:t>
            </a:r>
            <a:r>
              <a:rPr lang="en-IN" sz="2200" dirty="0">
                <a:solidFill>
                  <a:schemeClr val="bg1"/>
                </a:solidFill>
              </a:rPr>
              <a:t>11.22.33.44 (implies all six IPv6 segments are zero) </a:t>
            </a:r>
          </a:p>
          <a:p>
            <a:pPr algn="just"/>
            <a:r>
              <a:rPr lang="en-IN" sz="2200" dirty="0" smtClean="0">
                <a:solidFill>
                  <a:schemeClr val="bg1"/>
                </a:solidFill>
              </a:rPr>
              <a:t>     2001:db8</a:t>
            </a:r>
            <a:r>
              <a:rPr lang="en-IN" sz="2200" dirty="0">
                <a:solidFill>
                  <a:schemeClr val="bg1"/>
                </a:solidFill>
              </a:rPr>
              <a:t>::123.123.123.123 (implies </a:t>
            </a:r>
            <a:r>
              <a:rPr lang="en-IN" sz="2200" dirty="0" smtClean="0">
                <a:solidFill>
                  <a:schemeClr val="bg1"/>
                </a:solidFill>
              </a:rPr>
              <a:t>the </a:t>
            </a:r>
            <a:r>
              <a:rPr lang="en-IN" sz="2200" dirty="0">
                <a:solidFill>
                  <a:schemeClr val="bg1"/>
                </a:solidFill>
              </a:rPr>
              <a:t>last four IPv6 segments are zero) </a:t>
            </a:r>
          </a:p>
          <a:p>
            <a:pPr algn="just"/>
            <a:r>
              <a:rPr lang="en-IN" sz="2200" dirty="0" smtClean="0">
                <a:solidFill>
                  <a:schemeClr val="bg1"/>
                </a:solidFill>
              </a:rPr>
              <a:t>     ::</a:t>
            </a:r>
            <a:r>
              <a:rPr lang="en-IN" sz="2200" dirty="0">
                <a:solidFill>
                  <a:schemeClr val="bg1"/>
                </a:solidFill>
              </a:rPr>
              <a:t>1234:5678:91.123.4.56 (implies </a:t>
            </a:r>
            <a:r>
              <a:rPr lang="en-IN" sz="2200" dirty="0" smtClean="0">
                <a:solidFill>
                  <a:schemeClr val="bg1"/>
                </a:solidFill>
              </a:rPr>
              <a:t>the </a:t>
            </a:r>
            <a:r>
              <a:rPr lang="en-IN" sz="2200" dirty="0">
                <a:solidFill>
                  <a:schemeClr val="bg1"/>
                </a:solidFill>
              </a:rPr>
              <a:t>first four IPv6 segments are zero) </a:t>
            </a:r>
          </a:p>
          <a:p>
            <a:pPr algn="just"/>
            <a:r>
              <a:rPr lang="en-IN" sz="2200" dirty="0" smtClean="0">
                <a:solidFill>
                  <a:schemeClr val="bg1"/>
                </a:solidFill>
              </a:rPr>
              <a:t>     ::</a:t>
            </a:r>
            <a:r>
              <a:rPr lang="en-IN" sz="2200" dirty="0">
                <a:solidFill>
                  <a:schemeClr val="bg1"/>
                </a:solidFill>
              </a:rPr>
              <a:t>1234:5678:1.2.3.4 (implies </a:t>
            </a:r>
            <a:r>
              <a:rPr lang="en-IN" sz="2200" dirty="0" smtClean="0">
                <a:solidFill>
                  <a:schemeClr val="bg1"/>
                </a:solidFill>
              </a:rPr>
              <a:t>the </a:t>
            </a:r>
            <a:r>
              <a:rPr lang="en-IN" sz="2200" dirty="0">
                <a:solidFill>
                  <a:schemeClr val="bg1"/>
                </a:solidFill>
              </a:rPr>
              <a:t>first four IPv6 segments are zero</a:t>
            </a:r>
            <a:r>
              <a:rPr lang="en-IN" sz="2200" dirty="0" smtClean="0">
                <a:solidFill>
                  <a:schemeClr val="bg1"/>
                </a:solidFill>
              </a:rPr>
              <a:t>)</a:t>
            </a:r>
            <a:endParaRPr lang="en-IN" sz="2200" dirty="0">
              <a:solidFill>
                <a:schemeClr val="bg1"/>
              </a:solidFill>
            </a:endParaRPr>
          </a:p>
          <a:p>
            <a:pPr algn="just"/>
            <a:r>
              <a:rPr lang="en-IN" sz="2200" dirty="0" smtClean="0">
                <a:solidFill>
                  <a:schemeClr val="bg1"/>
                </a:solidFill>
              </a:rPr>
              <a:t>     2001:db8</a:t>
            </a:r>
            <a:r>
              <a:rPr lang="en-IN" sz="2200" dirty="0">
                <a:solidFill>
                  <a:schemeClr val="bg1"/>
                </a:solidFill>
              </a:rPr>
              <a:t>::1234:5678:5.6.7.8 (implies </a:t>
            </a:r>
            <a:r>
              <a:rPr lang="en-IN" sz="2200" dirty="0" smtClean="0">
                <a:solidFill>
                  <a:schemeClr val="bg1"/>
                </a:solidFill>
              </a:rPr>
              <a:t>the </a:t>
            </a:r>
            <a:r>
              <a:rPr lang="en-IN" sz="2200" dirty="0">
                <a:solidFill>
                  <a:schemeClr val="bg1"/>
                </a:solidFill>
              </a:rPr>
              <a:t>middle two IPv6 segments are zero) </a:t>
            </a:r>
          </a:p>
          <a:p>
            <a:r>
              <a:rPr lang="en-IN" sz="2200" dirty="0">
                <a:solidFill>
                  <a:schemeClr val="bg1"/>
                </a:solidFill>
              </a:rPr>
              <a:t> </a:t>
            </a:r>
          </a:p>
          <a:p>
            <a:pPr>
              <a:spcAft>
                <a:spcPts val="0"/>
              </a:spcAft>
            </a:pP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Calibri" panose="020F0502020204030204" pitchFamily="34" charset="0"/>
                <a:cs typeface="IBM Plex Sans"/>
              </a:rPr>
              <a:t> </a:t>
            </a:r>
            <a:endParaRPr lang="en-IN" sz="2200" dirty="0">
              <a:solidFill>
                <a:schemeClr val="bg1"/>
              </a:solidFill>
              <a:ea typeface="Calibri" panose="020F0502020204030204" pitchFamily="34" charset="0"/>
              <a:cs typeface="IBM Plex Sans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bg1"/>
                </a:solidFill>
                <a:ea typeface="Calibri" panose="020F0502020204030204" pitchFamily="34" charset="0"/>
                <a:cs typeface="IBM Plex Sans"/>
              </a:rPr>
              <a:t> </a:t>
            </a:r>
            <a:endParaRPr lang="en-IN" dirty="0">
              <a:solidFill>
                <a:schemeClr val="bg1"/>
              </a:solidFill>
              <a:effectLst/>
              <a:ea typeface="Calibri" panose="020F0502020204030204" pitchFamily="34" charset="0"/>
              <a:cs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530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07-10-23</a:t>
            </a:r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" y="289879"/>
            <a:ext cx="11782530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Finding IP address of website…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45" y="1066800"/>
            <a:ext cx="1211421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 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37" y="1242844"/>
            <a:ext cx="121147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The IP address of a web site can be find out by the following method using java-</a:t>
            </a:r>
          </a:p>
          <a:p>
            <a:pPr algn="just">
              <a:spcAft>
                <a:spcPts val="0"/>
              </a:spcAft>
            </a:pPr>
            <a:r>
              <a:rPr lang="en-IN" sz="2200" dirty="0" smtClean="0">
                <a:solidFill>
                  <a:schemeClr val="bg1"/>
                </a:solidFill>
              </a:rPr>
              <a:t>     </a:t>
            </a:r>
            <a:r>
              <a:rPr lang="en-IN" sz="2200" dirty="0" err="1" smtClean="0">
                <a:solidFill>
                  <a:schemeClr val="bg1"/>
                </a:solidFill>
              </a:rPr>
              <a:t>InetAddress.getByName</a:t>
            </a:r>
            <a:r>
              <a:rPr lang="en-IN" sz="2200" dirty="0" smtClean="0">
                <a:solidFill>
                  <a:schemeClr val="bg1"/>
                </a:solidFill>
              </a:rPr>
              <a:t>(value)</a:t>
            </a:r>
            <a:endParaRPr lang="en-IN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Here </a:t>
            </a:r>
            <a:r>
              <a:rPr lang="en-US" sz="2200" dirty="0" err="1" smtClean="0">
                <a:solidFill>
                  <a:schemeClr val="bg1"/>
                </a:solidFill>
              </a:rPr>
              <a:t>getByName</a:t>
            </a:r>
            <a:r>
              <a:rPr lang="en-US" sz="2200" dirty="0" smtClean="0">
                <a:solidFill>
                  <a:schemeClr val="bg1"/>
                </a:solidFill>
              </a:rPr>
              <a:t>() is a static as well as factory method of </a:t>
            </a:r>
            <a:r>
              <a:rPr lang="en-IN" sz="2200" dirty="0" err="1" smtClean="0">
                <a:solidFill>
                  <a:schemeClr val="bg1"/>
                </a:solidFill>
              </a:rPr>
              <a:t>InetAddress</a:t>
            </a:r>
            <a:r>
              <a:rPr lang="en-IN" sz="2200" dirty="0" smtClean="0">
                <a:solidFill>
                  <a:schemeClr val="bg1"/>
                </a:solidFill>
              </a:rPr>
              <a:t> class and it returns the object of </a:t>
            </a:r>
            <a:r>
              <a:rPr lang="en-IN" sz="2200" dirty="0" err="1" smtClean="0">
                <a:solidFill>
                  <a:schemeClr val="bg1"/>
                </a:solidFill>
              </a:rPr>
              <a:t>InetAddress</a:t>
            </a:r>
            <a:r>
              <a:rPr lang="en-IN" sz="2200" dirty="0" smtClean="0">
                <a:solidFill>
                  <a:schemeClr val="bg1"/>
                </a:solidFill>
              </a:rPr>
              <a:t>.(present in java.net package)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The above method takes a string value as argument and that string value is nothing but the domain name of the website without including any protocol name.</a:t>
            </a:r>
          </a:p>
          <a:p>
            <a:pPr algn="just"/>
            <a:r>
              <a:rPr lang="en-US" sz="2200" dirty="0" smtClean="0">
                <a:solidFill>
                  <a:schemeClr val="bg1"/>
                </a:solidFill>
              </a:rPr>
              <a:t>     </a:t>
            </a:r>
            <a:r>
              <a:rPr lang="en-US" sz="2200" u="sng" dirty="0" smtClean="0">
                <a:solidFill>
                  <a:schemeClr val="bg1"/>
                </a:solidFill>
              </a:rPr>
              <a:t>Ex</a:t>
            </a:r>
            <a:r>
              <a:rPr lang="en-US" sz="2200" dirty="0" smtClean="0">
                <a:solidFill>
                  <a:schemeClr val="bg1"/>
                </a:solidFill>
              </a:rPr>
              <a:t>-</a:t>
            </a:r>
            <a:r>
              <a:rPr lang="en-IN" sz="2200" dirty="0" smtClean="0"/>
              <a:t> </a:t>
            </a:r>
            <a:r>
              <a:rPr lang="en-IN" sz="2200" dirty="0" smtClean="0">
                <a:solidFill>
                  <a:schemeClr val="bg1"/>
                </a:solidFill>
              </a:rPr>
              <a:t>www.soa.ac.</a:t>
            </a:r>
            <a:r>
              <a:rPr lang="en-IN" sz="2200" dirty="0" smtClean="0"/>
              <a:t>in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The program should handle the exception created by, providing </a:t>
            </a:r>
            <a:r>
              <a:rPr lang="en-US" sz="2200" dirty="0">
                <a:solidFill>
                  <a:schemeClr val="bg1"/>
                </a:solidFill>
              </a:rPr>
              <a:t>any unavailable </a:t>
            </a:r>
            <a:r>
              <a:rPr lang="en-US" sz="2200" dirty="0" smtClean="0">
                <a:solidFill>
                  <a:schemeClr val="bg1"/>
                </a:solidFill>
              </a:rPr>
              <a:t>website name or by giving any invalid website name.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The program should run in an </a:t>
            </a:r>
            <a:r>
              <a:rPr lang="en-US" sz="2200" dirty="0">
                <a:solidFill>
                  <a:schemeClr val="bg1"/>
                </a:solidFill>
              </a:rPr>
              <a:t>online environment </a:t>
            </a:r>
            <a:r>
              <a:rPr lang="en-US" sz="2200" dirty="0" smtClean="0">
                <a:solidFill>
                  <a:schemeClr val="bg1"/>
                </a:solidFill>
              </a:rPr>
              <a:t>otherwise it will give a default value.</a:t>
            </a:r>
            <a:endParaRPr lang="en-IN" sz="2200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Calibri" panose="020F0502020204030204" pitchFamily="34" charset="0"/>
                <a:cs typeface="IBM Plex Sans"/>
              </a:rPr>
              <a:t> </a:t>
            </a:r>
            <a:endParaRPr lang="en-IN" sz="2200" dirty="0">
              <a:solidFill>
                <a:schemeClr val="bg1"/>
              </a:solidFill>
              <a:ea typeface="Calibri" panose="020F0502020204030204" pitchFamily="34" charset="0"/>
              <a:cs typeface="IBM Plex Sans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bg1"/>
                </a:solidFill>
                <a:ea typeface="Calibri" panose="020F0502020204030204" pitchFamily="34" charset="0"/>
                <a:cs typeface="IBM Plex Sans"/>
              </a:rPr>
              <a:t> </a:t>
            </a:r>
            <a:endParaRPr lang="en-IN" dirty="0">
              <a:solidFill>
                <a:schemeClr val="bg1"/>
              </a:solidFill>
              <a:effectLst/>
              <a:ea typeface="Calibri" panose="020F0502020204030204" pitchFamily="34" charset="0"/>
              <a:cs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590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="" xmlns:a16="http://schemas.microsoft.com/office/drawing/2014/main" id="{4863C574-1106-CCC3-C89A-21D0E368B22B}"/>
              </a:ext>
            </a:extLst>
          </p:cNvPr>
          <p:cNvGrpSpPr/>
          <p:nvPr/>
        </p:nvGrpSpPr>
        <p:grpSpPr>
          <a:xfrm>
            <a:off x="-6349" y="893"/>
            <a:ext cx="12201522" cy="6862562"/>
            <a:chOff x="-6350" y="0"/>
            <a:chExt cx="12204700" cy="68643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="" xmlns:a16="http://schemas.microsoft.com/office/drawing/2014/main" id="{509A173E-6081-1CD5-17B9-6C72BF082CF9}"/>
                </a:ext>
              </a:extLst>
            </p:cNvPr>
            <p:cNvSpPr/>
            <p:nvPr/>
          </p:nvSpPr>
          <p:spPr>
            <a:xfrm>
              <a:off x="4681728" y="0"/>
              <a:ext cx="7510780" cy="283845"/>
            </a:xfrm>
            <a:custGeom>
              <a:avLst/>
              <a:gdLst/>
              <a:ahLst/>
              <a:cxnLst/>
              <a:rect l="l" t="t" r="r" b="b"/>
              <a:pathLst>
                <a:path w="7510780" h="283845">
                  <a:moveTo>
                    <a:pt x="0" y="283464"/>
                  </a:moveTo>
                  <a:lnTo>
                    <a:pt x="7510272" y="283464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28346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1799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                                                                             </a:t>
              </a:r>
              <a:r>
                <a:rPr lang="en-IN" sz="1799" b="1" dirty="0">
                  <a:solidFill>
                    <a:schemeClr val="bg1"/>
                  </a:solidFill>
                  <a:cs typeface="Arial" panose="020B0604020202020204" pitchFamily="34" charset="0"/>
                </a:rPr>
                <a:t>SOA, Bhubaneswar</a:t>
              </a:r>
            </a:p>
          </p:txBody>
        </p:sp>
        <p:sp>
          <p:nvSpPr>
            <p:cNvPr id="4" name="object 7">
              <a:extLst>
                <a:ext uri="{FF2B5EF4-FFF2-40B4-BE49-F238E27FC236}">
                  <a16:creationId xmlns="" xmlns:a16="http://schemas.microsoft.com/office/drawing/2014/main" id="{A1349E17-55C9-2449-5A55-72BF08C6C2B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4681728" y="0"/>
                  </a:moveTo>
                  <a:lnTo>
                    <a:pt x="0" y="0"/>
                  </a:lnTo>
                  <a:lnTo>
                    <a:pt x="0" y="283476"/>
                  </a:lnTo>
                  <a:lnTo>
                    <a:pt x="4681728" y="283476"/>
                  </a:lnTo>
                  <a:lnTo>
                    <a:pt x="4681728" y="0"/>
                  </a:lnTo>
                  <a:close/>
                </a:path>
                <a:path w="12192000" h="6858000">
                  <a:moveTo>
                    <a:pt x="12192000" y="6542532"/>
                  </a:moveTo>
                  <a:lnTo>
                    <a:pt x="7510272" y="6542532"/>
                  </a:lnTo>
                  <a:lnTo>
                    <a:pt x="7510272" y="6858000"/>
                  </a:lnTo>
                  <a:lnTo>
                    <a:pt x="12192000" y="6858000"/>
                  </a:lnTo>
                  <a:lnTo>
                    <a:pt x="12192000" y="654253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object 8">
              <a:extLst>
                <a:ext uri="{FF2B5EF4-FFF2-40B4-BE49-F238E27FC236}">
                  <a16:creationId xmlns="" xmlns:a16="http://schemas.microsoft.com/office/drawing/2014/main" id="{F6D99451-61E8-DB94-E706-A747F1F34346}"/>
                </a:ext>
              </a:extLst>
            </p:cNvPr>
            <p:cNvSpPr/>
            <p:nvPr/>
          </p:nvSpPr>
          <p:spPr>
            <a:xfrm>
              <a:off x="7510271" y="6542531"/>
              <a:ext cx="4681855" cy="315595"/>
            </a:xfrm>
            <a:custGeom>
              <a:avLst/>
              <a:gdLst/>
              <a:ahLst/>
              <a:cxnLst/>
              <a:rect l="l" t="t" r="r" b="b"/>
              <a:pathLst>
                <a:path w="4681855" h="315595">
                  <a:moveTo>
                    <a:pt x="0" y="315468"/>
                  </a:moveTo>
                  <a:lnTo>
                    <a:pt x="4681728" y="315468"/>
                  </a:lnTo>
                  <a:lnTo>
                    <a:pt x="4681728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grpFill/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="" xmlns:a16="http://schemas.microsoft.com/office/drawing/2014/main" id="{D6851D92-DCF9-2B46-7078-0729808389A2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7510272" y="0"/>
                  </a:moveTo>
                  <a:lnTo>
                    <a:pt x="0" y="0"/>
                  </a:lnTo>
                  <a:lnTo>
                    <a:pt x="0" y="315468"/>
                  </a:lnTo>
                  <a:lnTo>
                    <a:pt x="7510272" y="315468"/>
                  </a:lnTo>
                  <a:lnTo>
                    <a:pt x="75102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="" xmlns:a16="http://schemas.microsoft.com/office/drawing/2014/main" id="{CB56C5E9-4328-3072-AD90-39EB181DB71D}"/>
                </a:ext>
              </a:extLst>
            </p:cNvPr>
            <p:cNvSpPr/>
            <p:nvPr/>
          </p:nvSpPr>
          <p:spPr>
            <a:xfrm>
              <a:off x="0" y="6542531"/>
              <a:ext cx="7510780" cy="315595"/>
            </a:xfrm>
            <a:custGeom>
              <a:avLst/>
              <a:gdLst/>
              <a:ahLst/>
              <a:cxnLst/>
              <a:rect l="l" t="t" r="r" b="b"/>
              <a:pathLst>
                <a:path w="7510780" h="315595">
                  <a:moveTo>
                    <a:pt x="0" y="315468"/>
                  </a:moveTo>
                  <a:lnTo>
                    <a:pt x="7510272" y="315468"/>
                  </a:lnTo>
                  <a:lnTo>
                    <a:pt x="7510272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 sz="1799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4252C2EA-A23A-C17A-F3D3-86DB25D5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1" y="6536515"/>
            <a:ext cx="2742486" cy="36503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07-10-23</a:t>
            </a:r>
            <a:endParaRPr lang="en-IN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" y="289879"/>
            <a:ext cx="11782530" cy="7769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bg1"/>
                </a:solidFill>
                <a:latin typeface="+mn-lt"/>
              </a:rPr>
              <a:t>Tracing the IP address of a node …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45" y="1066800"/>
            <a:ext cx="1211421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 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37" y="1242844"/>
            <a:ext cx="121147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The IP address of a local machine can be find out by the following method using java-</a:t>
            </a:r>
          </a:p>
          <a:p>
            <a:pPr algn="just">
              <a:spcAft>
                <a:spcPts val="0"/>
              </a:spcAft>
            </a:pPr>
            <a:r>
              <a:rPr lang="en-IN" sz="2200" dirty="0" smtClean="0">
                <a:solidFill>
                  <a:schemeClr val="bg1"/>
                </a:solidFill>
              </a:rPr>
              <a:t>      </a:t>
            </a:r>
            <a:r>
              <a:rPr lang="en-IN" sz="2200" dirty="0" err="1" smtClean="0">
                <a:solidFill>
                  <a:schemeClr val="bg1"/>
                </a:solidFill>
              </a:rPr>
              <a:t>InetAddress.getLocalHost</a:t>
            </a:r>
            <a:r>
              <a:rPr lang="en-IN" sz="2200" dirty="0" smtClean="0">
                <a:solidFill>
                  <a:schemeClr val="bg1"/>
                </a:solidFill>
              </a:rPr>
              <a:t>()</a:t>
            </a:r>
            <a:endParaRPr lang="en-IN" sz="2200" dirty="0">
              <a:solidFill>
                <a:schemeClr val="bg1"/>
              </a:solidFill>
            </a:endParaRPr>
          </a:p>
          <a:p>
            <a:pPr algn="just"/>
            <a:endParaRPr lang="en-US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Here </a:t>
            </a:r>
            <a:r>
              <a:rPr lang="en-IN" sz="2200" dirty="0" err="1">
                <a:solidFill>
                  <a:schemeClr val="bg1"/>
                </a:solidFill>
              </a:rPr>
              <a:t>getLocalHost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() is a static as well as factory method of </a:t>
            </a:r>
            <a:r>
              <a:rPr lang="en-IN" sz="2200" dirty="0" err="1" smtClean="0">
                <a:solidFill>
                  <a:schemeClr val="bg1"/>
                </a:solidFill>
              </a:rPr>
              <a:t>InetAddress</a:t>
            </a:r>
            <a:r>
              <a:rPr lang="en-IN" sz="2200" dirty="0" smtClean="0">
                <a:solidFill>
                  <a:schemeClr val="bg1"/>
                </a:solidFill>
              </a:rPr>
              <a:t> class and it returns the object of </a:t>
            </a:r>
            <a:r>
              <a:rPr lang="en-IN" sz="2200" dirty="0" err="1" smtClean="0">
                <a:solidFill>
                  <a:schemeClr val="bg1"/>
                </a:solidFill>
              </a:rPr>
              <a:t>InetAddress</a:t>
            </a:r>
            <a:r>
              <a:rPr lang="en-IN" sz="2200" dirty="0" smtClean="0">
                <a:solidFill>
                  <a:schemeClr val="bg1"/>
                </a:solidFill>
              </a:rPr>
              <a:t>.(present in java.net package)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The above method takes a no argument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The program should handle the exception, if the firewall or limited user access or etc., blocks the code to get address of the machine.</a:t>
            </a:r>
          </a:p>
          <a:p>
            <a:pPr algn="just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The program should run in an </a:t>
            </a:r>
            <a:r>
              <a:rPr lang="en-US" sz="2200" dirty="0">
                <a:solidFill>
                  <a:schemeClr val="bg1"/>
                </a:solidFill>
              </a:rPr>
              <a:t>online environment </a:t>
            </a:r>
            <a:r>
              <a:rPr lang="en-US" sz="2200" dirty="0" smtClean="0">
                <a:solidFill>
                  <a:schemeClr val="bg1"/>
                </a:solidFill>
              </a:rPr>
              <a:t>otherwise it will give a default value.</a:t>
            </a:r>
            <a:endParaRPr lang="en-IN" sz="2200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r>
              <a:rPr lang="en-IN" sz="2200" dirty="0" smtClean="0">
                <a:solidFill>
                  <a:schemeClr val="bg1"/>
                </a:solidFill>
                <a:ea typeface="Calibri" panose="020F0502020204030204" pitchFamily="34" charset="0"/>
                <a:cs typeface="IBM Plex Sans"/>
              </a:rPr>
              <a:t> </a:t>
            </a:r>
            <a:endParaRPr lang="en-IN" sz="2200" dirty="0">
              <a:solidFill>
                <a:schemeClr val="bg1"/>
              </a:solidFill>
              <a:ea typeface="Calibri" panose="020F0502020204030204" pitchFamily="34" charset="0"/>
              <a:cs typeface="IBM Plex Sans"/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chemeClr val="bg1"/>
                </a:solidFill>
                <a:ea typeface="Calibri" panose="020F0502020204030204" pitchFamily="34" charset="0"/>
                <a:cs typeface="IBM Plex Sans"/>
              </a:rPr>
              <a:t> </a:t>
            </a:r>
            <a:endParaRPr lang="en-IN" dirty="0">
              <a:solidFill>
                <a:schemeClr val="bg1"/>
              </a:solidFill>
              <a:effectLst/>
              <a:ea typeface="Calibri" panose="020F0502020204030204" pitchFamily="34" charset="0"/>
              <a:cs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6747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14960</TotalTime>
  <Words>726</Words>
  <Application>Microsoft Office PowerPoint</Application>
  <PresentationFormat>Custom</PresentationFormat>
  <Paragraphs>115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IBM Plex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Reversible and Quantum Computing</dc:title>
  <dc:creator>RMSOEE--06</dc:creator>
  <cp:lastModifiedBy>Microsoft account</cp:lastModifiedBy>
  <cp:revision>1291</cp:revision>
  <dcterms:created xsi:type="dcterms:W3CDTF">2019-01-29T23:03:56Z</dcterms:created>
  <dcterms:modified xsi:type="dcterms:W3CDTF">2023-10-07T08:54:15Z</dcterms:modified>
</cp:coreProperties>
</file>