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968" r:id="rId2"/>
    <p:sldId id="981" r:id="rId3"/>
    <p:sldId id="980" r:id="rId4"/>
    <p:sldId id="982" r:id="rId5"/>
    <p:sldId id="985" r:id="rId6"/>
    <p:sldId id="983" r:id="rId7"/>
    <p:sldId id="978" r:id="rId8"/>
    <p:sldId id="984" r:id="rId9"/>
    <p:sldId id="986" r:id="rId10"/>
    <p:sldId id="988" r:id="rId11"/>
    <p:sldId id="993" r:id="rId12"/>
    <p:sldId id="994" r:id="rId13"/>
  </p:sldIdLst>
  <p:sldSz cx="12188825" cy="6858000"/>
  <p:notesSz cx="5254625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6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8"/>
    <a:srgbClr val="FFFDFE"/>
    <a:srgbClr val="CC0000"/>
    <a:srgbClr val="CCCEFF"/>
    <a:srgbClr val="EAECFF"/>
    <a:srgbClr val="E7E8FF"/>
    <a:srgbClr val="003062"/>
    <a:srgbClr val="002E62"/>
    <a:srgbClr val="0000FE"/>
    <a:srgbClr val="005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1" autoAdjust="0"/>
  </p:normalViewPr>
  <p:slideViewPr>
    <p:cSldViewPr>
      <p:cViewPr>
        <p:scale>
          <a:sx n="66" d="100"/>
          <a:sy n="66" d="100"/>
        </p:scale>
        <p:origin x="1301" y="24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736"/>
        <p:guide pos="165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DE2BB975-BC48-4A54-9DB9-1D98A3BD8AF7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D77DD8E-76B7-4AAB-B3D3-43AF5B3F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FEC75DBB-33C1-441A-BC8F-71ADB16516D8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8288" y="650875"/>
            <a:ext cx="5791201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63" tIns="39831" rIns="79663" bIns="39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25463" y="4126230"/>
            <a:ext cx="4203700" cy="3909060"/>
          </a:xfrm>
          <a:prstGeom prst="rect">
            <a:avLst/>
          </a:prstGeom>
        </p:spPr>
        <p:txBody>
          <a:bodyPr vert="horz" lIns="79663" tIns="39831" rIns="79663" bIns="39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417E1D1-D990-41C4-8FB6-D70E09B60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8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3091" y="5806440"/>
            <a:ext cx="859535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0" y="205759"/>
            <a:ext cx="9751060" cy="776921"/>
          </a:xfr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04721" y="1470930"/>
            <a:ext cx="11477810" cy="4846320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63550" indent="-6350">
              <a:spcBef>
                <a:spcPts val="200"/>
              </a:spcBef>
              <a:buFontTx/>
              <a:buNone/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400800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74024" y="45720"/>
            <a:ext cx="859535" cy="86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rgbClr val="FFFD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Threads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Threads: </a:t>
            </a:r>
            <a:r>
              <a:rPr lang="en-US" sz="2400" dirty="0">
                <a:solidFill>
                  <a:schemeClr val="bg1"/>
                </a:solidFill>
              </a:rPr>
              <a:t>A thread in Java is the direction or path that is taken while a program is being </a:t>
            </a:r>
            <a:r>
              <a:rPr lang="en-US" sz="2400" dirty="0" smtClean="0">
                <a:solidFill>
                  <a:schemeClr val="bg1"/>
                </a:solidFill>
              </a:rPr>
              <a:t>executed (In </a:t>
            </a:r>
            <a:r>
              <a:rPr lang="en-US" sz="2400" dirty="0">
                <a:solidFill>
                  <a:schemeClr val="bg1"/>
                </a:solidFill>
              </a:rPr>
              <a:t>other word : Thread is lightweight sequential flow of controls within a </a:t>
            </a:r>
            <a:r>
              <a:rPr lang="en-US" sz="2400" dirty="0" smtClean="0">
                <a:solidFill>
                  <a:schemeClr val="bg1"/>
                </a:solidFill>
              </a:rPr>
              <a:t>program).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Generally</a:t>
            </a:r>
            <a:r>
              <a:rPr lang="en-US" sz="2400" dirty="0">
                <a:solidFill>
                  <a:schemeClr val="bg1"/>
                </a:solidFill>
              </a:rPr>
              <a:t>, all the programs have at least one thread, known as the main thread, that is provided by the JVM </a:t>
            </a:r>
            <a:r>
              <a:rPr lang="en-US" sz="2400" dirty="0" smtClean="0">
                <a:solidFill>
                  <a:schemeClr val="bg1"/>
                </a:solidFill>
              </a:rPr>
              <a:t>at </a:t>
            </a:r>
            <a:r>
              <a:rPr lang="en-US" sz="2400" dirty="0">
                <a:solidFill>
                  <a:schemeClr val="bg1"/>
                </a:solidFill>
              </a:rPr>
              <a:t>the starting of the program’s </a:t>
            </a:r>
            <a:r>
              <a:rPr lang="en-US" sz="2400" dirty="0" smtClean="0">
                <a:solidFill>
                  <a:schemeClr val="bg1"/>
                </a:solidFill>
              </a:rPr>
              <a:t>execution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  <a:r>
              <a:rPr lang="en-US" sz="2400" dirty="0" smtClean="0">
                <a:solidFill>
                  <a:schemeClr val="bg1"/>
                </a:solidFill>
              </a:rPr>
              <a:t> the </a:t>
            </a:r>
            <a:r>
              <a:rPr lang="en-US" sz="2400" dirty="0">
                <a:solidFill>
                  <a:schemeClr val="bg1"/>
                </a:solidFill>
              </a:rPr>
              <a:t>main() method is invoked by the main thread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Threads allows a program to operate more efficiently by doing multiple things at the same time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Threads can be used to perform complicated tasks in the background without interrupting the main </a:t>
            </a:r>
            <a:r>
              <a:rPr lang="en-US" sz="2400" dirty="0" smtClean="0">
                <a:solidFill>
                  <a:schemeClr val="bg1"/>
                </a:solidFill>
              </a:rPr>
              <a:t>program.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</a:rPr>
              <a:t>Analogy: </a:t>
            </a:r>
            <a:r>
              <a:rPr lang="en-US" sz="2400" dirty="0" smtClean="0">
                <a:solidFill>
                  <a:schemeClr val="bg1"/>
                </a:solidFill>
              </a:rPr>
              <a:t>When we use Microsoft word, at the same time, one thread controls input, one thread control grammar checking, one thread can be used for justification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Solution: Accessor method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447484"/>
            <a:ext cx="11477810" cy="48463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0134" y="1264446"/>
            <a:ext cx="5181600" cy="4226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</a:rPr>
              <a:t>public </a:t>
            </a:r>
            <a:r>
              <a:rPr lang="en-IN" sz="2000" dirty="0">
                <a:solidFill>
                  <a:schemeClr val="bg1"/>
                </a:solidFill>
              </a:rPr>
              <a:t>class </a:t>
            </a:r>
            <a:r>
              <a:rPr lang="en-IN" sz="2000" dirty="0" err="1" smtClean="0">
                <a:solidFill>
                  <a:schemeClr val="bg1"/>
                </a:solidFill>
              </a:rPr>
              <a:t>MyThread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implements Runnable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</a:t>
            </a:r>
            <a:r>
              <a:rPr lang="en-IN" sz="2000" dirty="0" smtClean="0">
                <a:solidFill>
                  <a:schemeClr val="bg1"/>
                </a:solidFill>
              </a:rPr>
              <a:t>private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value</a:t>
            </a:r>
            <a:r>
              <a:rPr lang="en-IN" sz="2000" dirty="0" smtClean="0">
                <a:solidFill>
                  <a:schemeClr val="bg1"/>
                </a:solidFill>
              </a:rPr>
              <a:t>;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public void run()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value = 2;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</a:t>
            </a:r>
            <a:r>
              <a:rPr lang="en-IN" sz="2000" dirty="0" smtClean="0">
                <a:solidFill>
                  <a:schemeClr val="bg1"/>
                </a:solidFill>
              </a:rPr>
              <a:t>}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public </a:t>
            </a:r>
            <a:r>
              <a:rPr lang="en-IN" sz="2000" dirty="0" err="1">
                <a:solidFill>
                  <a:schemeClr val="bg1"/>
                </a:solidFill>
              </a:rPr>
              <a:t>int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getValue</a:t>
            </a:r>
            <a:r>
              <a:rPr lang="en-IN" sz="2000" dirty="0">
                <a:solidFill>
                  <a:schemeClr val="bg1"/>
                </a:solidFill>
              </a:rPr>
              <a:t>() </a:t>
            </a:r>
            <a:r>
              <a:rPr lang="en-IN" sz="2000" dirty="0" smtClean="0">
                <a:solidFill>
                  <a:schemeClr val="bg1"/>
                </a:solidFill>
              </a:rPr>
              <a:t>{  // Accessor method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 return value;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}</a:t>
            </a:r>
          </a:p>
          <a:p>
            <a:r>
              <a:rPr lang="en-IN" sz="2000" dirty="0">
                <a:solidFill>
                  <a:schemeClr val="bg1"/>
                </a:solidFill>
              </a:rPr>
              <a:t> } 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Public static void main (string [] </a:t>
            </a:r>
            <a:r>
              <a:rPr lang="en-IN" sz="2000" dirty="0" err="1" smtClean="0">
                <a:solidFill>
                  <a:schemeClr val="bg1"/>
                </a:solidFill>
              </a:rPr>
              <a:t>args</a:t>
            </a:r>
            <a:r>
              <a:rPr lang="en-IN" sz="2000" dirty="0" smtClean="0">
                <a:solidFill>
                  <a:schemeClr val="bg1"/>
                </a:solidFill>
              </a:rPr>
              <a:t>){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Mythread</a:t>
            </a:r>
            <a:r>
              <a:rPr lang="en-US" sz="2000" dirty="0" smtClean="0">
                <a:solidFill>
                  <a:schemeClr val="bg1"/>
                </a:solidFill>
              </a:rPr>
              <a:t> t1 </a:t>
            </a:r>
            <a:r>
              <a:rPr lang="en-US" sz="2000" dirty="0">
                <a:solidFill>
                  <a:schemeClr val="bg1"/>
                </a:solidFill>
              </a:rPr>
              <a:t>= new </a:t>
            </a:r>
            <a:r>
              <a:rPr lang="en-US" sz="2000" dirty="0" err="1" smtClean="0">
                <a:solidFill>
                  <a:schemeClr val="bg1"/>
                </a:solidFill>
              </a:rPr>
              <a:t>MyThread</a:t>
            </a:r>
            <a:r>
              <a:rPr lang="en-US" sz="2000" dirty="0" smtClean="0">
                <a:solidFill>
                  <a:schemeClr val="bg1"/>
                </a:solidFill>
              </a:rPr>
              <a:t> ();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value = </a:t>
            </a:r>
            <a:r>
              <a:rPr lang="en-US" sz="2000" dirty="0" smtClean="0">
                <a:solidFill>
                  <a:schemeClr val="bg1"/>
                </a:solidFill>
              </a:rPr>
              <a:t>t1.getValue</a:t>
            </a:r>
            <a:r>
              <a:rPr lang="en-US" sz="2000" dirty="0">
                <a:solidFill>
                  <a:schemeClr val="bg1"/>
                </a:solidFill>
              </a:rPr>
              <a:t>();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721" y="1142999"/>
            <a:ext cx="61706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In Java, accessor methods return the value of a private </a:t>
            </a:r>
            <a:r>
              <a:rPr lang="en-US" sz="2400" dirty="0" smtClean="0">
                <a:solidFill>
                  <a:schemeClr val="bg1"/>
                </a:solidFill>
              </a:rPr>
              <a:t>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gives other classes access to that value stored in that </a:t>
            </a:r>
            <a:r>
              <a:rPr lang="en-US" sz="2400" dirty="0" smtClean="0">
                <a:solidFill>
                  <a:schemeClr val="bg1"/>
                </a:solidFill>
              </a:rPr>
              <a:t>variable </a:t>
            </a:r>
            <a:r>
              <a:rPr lang="en-US" sz="2400" dirty="0">
                <a:solidFill>
                  <a:schemeClr val="bg1"/>
                </a:solidFill>
              </a:rPr>
              <a:t>without having direct access to the variable </a:t>
            </a:r>
            <a:r>
              <a:rPr lang="en-US" sz="2400" dirty="0" smtClean="0">
                <a:solidFill>
                  <a:schemeClr val="bg1"/>
                </a:solidFill>
              </a:rPr>
              <a:t>itself.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Accessor </a:t>
            </a:r>
            <a:r>
              <a:rPr lang="en-US" sz="2400" dirty="0">
                <a:solidFill>
                  <a:schemeClr val="bg1"/>
                </a:solidFill>
              </a:rPr>
              <a:t>methods take no parameters and have a return type that matches the type of the variable they are accessing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What If the </a:t>
            </a:r>
            <a:r>
              <a:rPr lang="en-US" sz="2000" dirty="0">
                <a:solidFill>
                  <a:schemeClr val="bg1"/>
                </a:solidFill>
              </a:rPr>
              <a:t>main program </a:t>
            </a:r>
            <a:r>
              <a:rPr lang="en-US" sz="2000" dirty="0" smtClean="0">
                <a:solidFill>
                  <a:schemeClr val="bg1"/>
                </a:solidFill>
              </a:rPr>
              <a:t>use the thread value and the thread become dead?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What if the thread has not finished executing its task and the accessor function is called?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In both the cases we will get: </a:t>
            </a:r>
            <a:r>
              <a:rPr lang="en-US" sz="2000" dirty="0" err="1" smtClean="0">
                <a:solidFill>
                  <a:schemeClr val="bg1"/>
                </a:solidFill>
              </a:rPr>
              <a:t>NullPointerException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Solution: Callbacks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0" y="1142999"/>
            <a:ext cx="11477809" cy="5393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infinite loop that repeatedly polls each thread to see whether it’s finished can be </a:t>
            </a:r>
            <a:r>
              <a:rPr lang="en-US" sz="2400" dirty="0" smtClean="0">
                <a:solidFill>
                  <a:schemeClr val="bg1"/>
                </a:solidFill>
              </a:rPr>
              <a:t>eliminated.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trick is that rather than having the main program repeatedly ask each thread whether it’s finished, you let the thread tell the main program when it’s </a:t>
            </a:r>
            <a:r>
              <a:rPr lang="en-US" sz="2400" dirty="0" smtClean="0">
                <a:solidFill>
                  <a:schemeClr val="bg1"/>
                </a:solidFill>
              </a:rPr>
              <a:t>finished.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does this by invoking a method in the main class that started </a:t>
            </a:r>
            <a:r>
              <a:rPr lang="en-US" sz="2400" dirty="0" smtClean="0">
                <a:solidFill>
                  <a:schemeClr val="bg1"/>
                </a:solidFill>
              </a:rPr>
              <a:t>it.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is called a </a:t>
            </a:r>
            <a:r>
              <a:rPr lang="en-US" sz="2400" b="1" dirty="0">
                <a:solidFill>
                  <a:schemeClr val="bg1"/>
                </a:solidFill>
              </a:rPr>
              <a:t>callback</a:t>
            </a:r>
            <a:r>
              <a:rPr lang="en-US" sz="2400" dirty="0">
                <a:solidFill>
                  <a:schemeClr val="bg1"/>
                </a:solidFill>
              </a:rPr>
              <a:t> because the thread calls its creator back when it’s </a:t>
            </a:r>
            <a:r>
              <a:rPr lang="en-US" sz="2400" dirty="0" smtClean="0">
                <a:solidFill>
                  <a:schemeClr val="bg1"/>
                </a:solidFill>
              </a:rPr>
              <a:t>done.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way, the main program can go to sleep while waiting for the threads to finish and not steal time from the running </a:t>
            </a:r>
            <a:r>
              <a:rPr lang="en-US" sz="2400" dirty="0" smtClean="0">
                <a:solidFill>
                  <a:schemeClr val="bg1"/>
                </a:solidFill>
              </a:rPr>
              <a:t>threads.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callback can be executed either synchronously or asynchronously. In the case of a synchronous callback, one function is executed right after another. In the case of an asynchronous callback, a function is executed after an undetermined period of time and happens in no particular sequence with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412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Solution: Callbacks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0" y="1142999"/>
            <a:ext cx="11477809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Define </a:t>
            </a:r>
            <a:r>
              <a:rPr lang="en-US" sz="2400" dirty="0">
                <a:solidFill>
                  <a:schemeClr val="bg1"/>
                </a:solidFill>
              </a:rPr>
              <a:t>the methods in an interface that we want to invoke after callback.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Define </a:t>
            </a:r>
            <a:r>
              <a:rPr lang="en-US" sz="2400" dirty="0">
                <a:solidFill>
                  <a:schemeClr val="bg1"/>
                </a:solidFill>
              </a:rPr>
              <a:t>a class that will implement the callback methods of the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Define </a:t>
            </a:r>
            <a:r>
              <a:rPr lang="en-US" sz="2400" dirty="0">
                <a:solidFill>
                  <a:schemeClr val="bg1"/>
                </a:solidFill>
              </a:rPr>
              <a:t>a reference in other class to register the callback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that reference to invoke the callback method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12" y="3116855"/>
            <a:ext cx="5105400" cy="3283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smtClean="0">
                <a:solidFill>
                  <a:schemeClr val="bg1"/>
                </a:solidFill>
              </a:rPr>
              <a:t>interface </a:t>
            </a:r>
            <a:r>
              <a:rPr lang="en-US" sz="1350" dirty="0" err="1">
                <a:solidFill>
                  <a:schemeClr val="bg1"/>
                </a:solidFill>
              </a:rPr>
              <a:t>ResultCallback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smtClean="0">
                <a:solidFill>
                  <a:schemeClr val="bg1"/>
                </a:solidFill>
              </a:rPr>
              <a:t>{	// </a:t>
            </a:r>
            <a:r>
              <a:rPr lang="en-US" sz="1350" dirty="0">
                <a:solidFill>
                  <a:schemeClr val="bg1"/>
                </a:solidFill>
              </a:rPr>
              <a:t>Define a callback </a:t>
            </a:r>
            <a:r>
              <a:rPr lang="en-US" sz="1350" dirty="0" smtClean="0">
                <a:solidFill>
                  <a:schemeClr val="bg1"/>
                </a:solidFill>
              </a:rPr>
              <a:t>interface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    void </a:t>
            </a:r>
            <a:r>
              <a:rPr lang="en-US" sz="1350" dirty="0" err="1">
                <a:solidFill>
                  <a:schemeClr val="bg1"/>
                </a:solidFill>
              </a:rPr>
              <a:t>onResult</a:t>
            </a:r>
            <a:r>
              <a:rPr lang="en-US" sz="1350" dirty="0">
                <a:solidFill>
                  <a:schemeClr val="bg1"/>
                </a:solidFill>
              </a:rPr>
              <a:t>(String result</a:t>
            </a:r>
            <a:r>
              <a:rPr lang="en-US" sz="1350" dirty="0" smtClean="0">
                <a:solidFill>
                  <a:schemeClr val="bg1"/>
                </a:solidFill>
              </a:rPr>
              <a:t>); }</a:t>
            </a:r>
            <a:endParaRPr lang="en-US" sz="1350" dirty="0">
              <a:solidFill>
                <a:schemeClr val="bg1"/>
              </a:solidFill>
            </a:endParaRP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 smtClean="0">
                <a:solidFill>
                  <a:schemeClr val="bg1"/>
                </a:solidFill>
              </a:rPr>
              <a:t>class </a:t>
            </a:r>
            <a:r>
              <a:rPr lang="en-US" sz="1350" dirty="0" err="1">
                <a:solidFill>
                  <a:schemeClr val="bg1"/>
                </a:solidFill>
              </a:rPr>
              <a:t>WorkerThread</a:t>
            </a:r>
            <a:r>
              <a:rPr lang="en-US" sz="1350" dirty="0">
                <a:solidFill>
                  <a:schemeClr val="bg1"/>
                </a:solidFill>
              </a:rPr>
              <a:t> extends Thread </a:t>
            </a:r>
            <a:r>
              <a:rPr lang="en-US" sz="1350" dirty="0" smtClean="0">
                <a:solidFill>
                  <a:schemeClr val="bg1"/>
                </a:solidFill>
              </a:rPr>
              <a:t>{   // Thread </a:t>
            </a:r>
            <a:r>
              <a:rPr lang="en-US" sz="1350" dirty="0">
                <a:solidFill>
                  <a:schemeClr val="bg1"/>
                </a:solidFill>
              </a:rPr>
              <a:t>class that performs some work and invokes the </a:t>
            </a:r>
            <a:r>
              <a:rPr lang="en-US" sz="1350" dirty="0" smtClean="0">
                <a:solidFill>
                  <a:schemeClr val="bg1"/>
                </a:solidFill>
              </a:rPr>
              <a:t>callback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    private </a:t>
            </a:r>
            <a:r>
              <a:rPr lang="en-US" sz="1350" dirty="0" err="1">
                <a:solidFill>
                  <a:schemeClr val="bg1"/>
                </a:solidFill>
              </a:rPr>
              <a:t>ResultCallback</a:t>
            </a:r>
            <a:r>
              <a:rPr lang="en-US" sz="1350" dirty="0">
                <a:solidFill>
                  <a:schemeClr val="bg1"/>
                </a:solidFill>
              </a:rPr>
              <a:t> callback</a:t>
            </a:r>
            <a:r>
              <a:rPr lang="en-US" sz="1350" dirty="0" smtClean="0">
                <a:solidFill>
                  <a:schemeClr val="bg1"/>
                </a:solidFill>
              </a:rPr>
              <a:t>;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    public </a:t>
            </a:r>
            <a:r>
              <a:rPr lang="en-US" sz="1350" dirty="0" err="1">
                <a:solidFill>
                  <a:schemeClr val="bg1"/>
                </a:solidFill>
              </a:rPr>
              <a:t>WorkerThread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ResultCallback</a:t>
            </a:r>
            <a:r>
              <a:rPr lang="en-US" sz="1350" dirty="0">
                <a:solidFill>
                  <a:schemeClr val="bg1"/>
                </a:solidFill>
              </a:rPr>
              <a:t> callback) 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smtClean="0">
                <a:solidFill>
                  <a:schemeClr val="bg1"/>
                </a:solidFill>
              </a:rPr>
              <a:t>            </a:t>
            </a:r>
            <a:r>
              <a:rPr lang="en-US" sz="1350" dirty="0" err="1" smtClean="0">
                <a:solidFill>
                  <a:schemeClr val="bg1"/>
                </a:solidFill>
              </a:rPr>
              <a:t>this.callback</a:t>
            </a:r>
            <a:r>
              <a:rPr lang="en-US" sz="1350" dirty="0" smtClean="0">
                <a:solidFill>
                  <a:schemeClr val="bg1"/>
                </a:solidFill>
              </a:rPr>
              <a:t> </a:t>
            </a:r>
            <a:r>
              <a:rPr lang="en-US" sz="1350" dirty="0">
                <a:solidFill>
                  <a:schemeClr val="bg1"/>
                </a:solidFill>
              </a:rPr>
              <a:t>= callback</a:t>
            </a:r>
            <a:r>
              <a:rPr lang="en-US" sz="1350" dirty="0" smtClean="0">
                <a:solidFill>
                  <a:schemeClr val="bg1"/>
                </a:solidFill>
              </a:rPr>
              <a:t>; }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    public void run() </a:t>
            </a:r>
            <a:r>
              <a:rPr lang="en-US" sz="1350" dirty="0" smtClean="0">
                <a:solidFill>
                  <a:schemeClr val="bg1"/>
                </a:solidFill>
              </a:rPr>
              <a:t>{  // </a:t>
            </a:r>
            <a:r>
              <a:rPr lang="en-US" sz="1350" dirty="0">
                <a:solidFill>
                  <a:schemeClr val="bg1"/>
                </a:solidFill>
              </a:rPr>
              <a:t>Simulate some work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 </a:t>
            </a:r>
            <a:r>
              <a:rPr lang="en-US" sz="1350" dirty="0" err="1">
                <a:solidFill>
                  <a:schemeClr val="bg1"/>
                </a:solidFill>
              </a:rPr>
              <a:t>Thread.sleep</a:t>
            </a:r>
            <a:r>
              <a:rPr lang="en-US" sz="1350" dirty="0">
                <a:solidFill>
                  <a:schemeClr val="bg1"/>
                </a:solidFill>
              </a:rPr>
              <a:t>(2000); // Sleep for 2 seconds to simulate work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} catch (</a:t>
            </a:r>
            <a:r>
              <a:rPr lang="en-US" sz="1350" dirty="0" err="1">
                <a:solidFill>
                  <a:schemeClr val="bg1"/>
                </a:solidFill>
              </a:rPr>
              <a:t>InterruptedException</a:t>
            </a:r>
            <a:r>
              <a:rPr lang="en-US" sz="1350" dirty="0">
                <a:solidFill>
                  <a:schemeClr val="bg1"/>
                </a:solidFill>
              </a:rPr>
              <a:t> e) 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 </a:t>
            </a:r>
            <a:r>
              <a:rPr lang="en-US" sz="1350" dirty="0" err="1">
                <a:solidFill>
                  <a:schemeClr val="bg1"/>
                </a:solidFill>
              </a:rPr>
              <a:t>e.printStackTrace</a:t>
            </a:r>
            <a:r>
              <a:rPr lang="en-US" sz="1350" dirty="0" smtClean="0">
                <a:solidFill>
                  <a:schemeClr val="bg1"/>
                </a:solidFill>
              </a:rPr>
              <a:t>(); }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 smtClean="0">
                <a:solidFill>
                  <a:schemeClr val="bg1"/>
                </a:solidFill>
              </a:rPr>
              <a:t>  String </a:t>
            </a:r>
            <a:r>
              <a:rPr lang="en-US" sz="1350" dirty="0">
                <a:solidFill>
                  <a:schemeClr val="bg1"/>
                </a:solidFill>
              </a:rPr>
              <a:t>result = "Thread result data</a:t>
            </a:r>
            <a:r>
              <a:rPr lang="en-US" sz="1350" dirty="0" smtClean="0">
                <a:solidFill>
                  <a:schemeClr val="bg1"/>
                </a:solidFill>
              </a:rPr>
              <a:t>"; // </a:t>
            </a:r>
            <a:r>
              <a:rPr lang="en-US" sz="1350" dirty="0">
                <a:solidFill>
                  <a:schemeClr val="bg1"/>
                </a:solidFill>
              </a:rPr>
              <a:t>// Perform the actual </a:t>
            </a:r>
            <a:r>
              <a:rPr lang="en-US" sz="1350" dirty="0" smtClean="0">
                <a:solidFill>
                  <a:schemeClr val="bg1"/>
                </a:solidFill>
              </a:rPr>
              <a:t>work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 smtClean="0">
                <a:solidFill>
                  <a:schemeClr val="bg1"/>
                </a:solidFill>
              </a:rPr>
              <a:t>  </a:t>
            </a:r>
            <a:r>
              <a:rPr lang="en-US" sz="1350" dirty="0" err="1" smtClean="0">
                <a:solidFill>
                  <a:schemeClr val="bg1"/>
                </a:solidFill>
              </a:rPr>
              <a:t>callback.onResult</a:t>
            </a:r>
            <a:r>
              <a:rPr lang="en-US" sz="1350" dirty="0" smtClean="0">
                <a:solidFill>
                  <a:schemeClr val="bg1"/>
                </a:solidFill>
              </a:rPr>
              <a:t>(result); </a:t>
            </a:r>
            <a:r>
              <a:rPr lang="en-US" sz="1350" dirty="0">
                <a:solidFill>
                  <a:schemeClr val="bg1"/>
                </a:solidFill>
              </a:rPr>
              <a:t>// Invoke the callback with the </a:t>
            </a:r>
            <a:r>
              <a:rPr lang="en-US" sz="1350" dirty="0" smtClean="0">
                <a:solidFill>
                  <a:schemeClr val="bg1"/>
                </a:solidFill>
              </a:rPr>
              <a:t>result</a:t>
            </a:r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smtClean="0">
                <a:solidFill>
                  <a:schemeClr val="bg1"/>
                </a:solidFill>
              </a:rPr>
              <a:t>} }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4812" y="3106695"/>
            <a:ext cx="6400799" cy="3283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</a:rPr>
              <a:t>CallbackExample</a:t>
            </a:r>
            <a:r>
              <a:rPr lang="en-US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</a:rPr>
              <a:t>args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en-US" sz="1400" dirty="0" smtClean="0">
                <a:solidFill>
                  <a:schemeClr val="bg1"/>
                </a:solidFill>
              </a:rPr>
              <a:t>{ // </a:t>
            </a:r>
            <a:r>
              <a:rPr lang="en-US" sz="1400" dirty="0">
                <a:solidFill>
                  <a:schemeClr val="bg1"/>
                </a:solidFill>
              </a:rPr>
              <a:t>Create a callback implementation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</a:rPr>
              <a:t>ResultCallback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callback = result -&gt; </a:t>
            </a:r>
            <a:r>
              <a:rPr lang="en-US" sz="1400" dirty="0" smtClean="0">
                <a:solidFill>
                  <a:schemeClr val="bg1"/>
                </a:solidFill>
              </a:rPr>
              <a:t>{  // </a:t>
            </a:r>
            <a:r>
              <a:rPr lang="en-US" sz="1400" dirty="0">
                <a:solidFill>
                  <a:schemeClr val="bg1"/>
                </a:solidFill>
              </a:rPr>
              <a:t>Process the result in the main thread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</a:rPr>
              <a:t>System.out.println</a:t>
            </a:r>
            <a:r>
              <a:rPr lang="en-US" sz="1400" dirty="0">
                <a:solidFill>
                  <a:schemeClr val="bg1"/>
                </a:solidFill>
              </a:rPr>
              <a:t>("Received result in the main thread: " + result</a:t>
            </a:r>
            <a:r>
              <a:rPr lang="en-US" sz="1400" dirty="0" smtClean="0">
                <a:solidFill>
                  <a:schemeClr val="bg1"/>
                </a:solidFill>
              </a:rPr>
              <a:t>);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WorkerThread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workerThread</a:t>
            </a:r>
            <a:r>
              <a:rPr lang="en-US" sz="1400" dirty="0">
                <a:solidFill>
                  <a:schemeClr val="bg1"/>
                </a:solidFill>
              </a:rPr>
              <a:t> = new </a:t>
            </a:r>
            <a:r>
              <a:rPr lang="en-US" sz="1400" dirty="0" err="1">
                <a:solidFill>
                  <a:schemeClr val="bg1"/>
                </a:solidFill>
              </a:rPr>
              <a:t>WorkerThread</a:t>
            </a:r>
            <a:r>
              <a:rPr lang="en-US" sz="1400" dirty="0">
                <a:solidFill>
                  <a:schemeClr val="bg1"/>
                </a:solidFill>
              </a:rPr>
              <a:t>(callback</a:t>
            </a:r>
            <a:r>
              <a:rPr lang="en-US" sz="1400" dirty="0" smtClean="0">
                <a:solidFill>
                  <a:schemeClr val="bg1"/>
                </a:solidFill>
              </a:rPr>
              <a:t>); </a:t>
            </a:r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start </a:t>
            </a:r>
            <a:r>
              <a:rPr lang="en-US" sz="1400" dirty="0">
                <a:solidFill>
                  <a:schemeClr val="bg1"/>
                </a:solidFill>
              </a:rPr>
              <a:t>the worker thread with the </a:t>
            </a:r>
            <a:r>
              <a:rPr lang="en-US" sz="1400" dirty="0" smtClean="0">
                <a:solidFill>
                  <a:schemeClr val="bg1"/>
                </a:solidFill>
              </a:rPr>
              <a:t>callback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</a:rPr>
              <a:t>workerThread.start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try </a:t>
            </a:r>
            <a:r>
              <a:rPr lang="en-US" sz="1400" dirty="0" smtClean="0">
                <a:solidFill>
                  <a:schemeClr val="bg1"/>
                </a:solidFill>
              </a:rPr>
              <a:t>{  </a:t>
            </a:r>
            <a:r>
              <a:rPr lang="en-US" sz="1400" dirty="0" err="1" smtClean="0">
                <a:solidFill>
                  <a:schemeClr val="bg1"/>
                </a:solidFill>
              </a:rPr>
              <a:t>workerThread.join</a:t>
            </a:r>
            <a:r>
              <a:rPr lang="en-US" sz="1400" dirty="0" smtClean="0">
                <a:solidFill>
                  <a:schemeClr val="bg1"/>
                </a:solidFill>
              </a:rPr>
              <a:t>(); </a:t>
            </a:r>
            <a:r>
              <a:rPr lang="en-US" sz="1400" dirty="0">
                <a:solidFill>
                  <a:schemeClr val="bg1"/>
                </a:solidFill>
              </a:rPr>
              <a:t>// Wait for the worker thread to </a:t>
            </a:r>
            <a:r>
              <a:rPr lang="en-US" sz="1400" dirty="0" smtClean="0">
                <a:solidFill>
                  <a:schemeClr val="bg1"/>
                </a:solidFill>
              </a:rPr>
              <a:t>complete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} catch (</a:t>
            </a:r>
            <a:r>
              <a:rPr lang="en-US" sz="1400" dirty="0" err="1">
                <a:solidFill>
                  <a:schemeClr val="bg1"/>
                </a:solidFill>
              </a:rPr>
              <a:t>InterruptedException</a:t>
            </a:r>
            <a:r>
              <a:rPr lang="en-US" sz="1400" dirty="0">
                <a:solidFill>
                  <a:schemeClr val="bg1"/>
                </a:solidFill>
              </a:rPr>
              <a:t> 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</a:rPr>
              <a:t>e.printStackTrace</a:t>
            </a:r>
            <a:r>
              <a:rPr lang="en-US" sz="1400" dirty="0" smtClean="0">
                <a:solidFill>
                  <a:schemeClr val="bg1"/>
                </a:solidFill>
              </a:rPr>
              <a:t>(); }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System.out.println</a:t>
            </a:r>
            <a:r>
              <a:rPr lang="en-US" sz="1400" dirty="0">
                <a:solidFill>
                  <a:schemeClr val="bg1"/>
                </a:solidFill>
              </a:rPr>
              <a:t>("Main thread continues executing.");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smtClean="0">
                <a:solidFill>
                  <a:schemeClr val="bg1"/>
                </a:solidFill>
              </a:rPr>
              <a:t>} }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Why Threads are Important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6977" y="2585008"/>
            <a:ext cx="3993435" cy="2901392"/>
            <a:chOff x="303212" y="2127808"/>
            <a:chExt cx="3993435" cy="2901392"/>
          </a:xfrm>
        </p:grpSpPr>
        <p:sp>
          <p:nvSpPr>
            <p:cNvPr id="12" name="Rounded Rectangle 11"/>
            <p:cNvSpPr/>
            <p:nvPr/>
          </p:nvSpPr>
          <p:spPr>
            <a:xfrm>
              <a:off x="303212" y="3200400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Server</a:t>
              </a:r>
              <a:endParaRPr lang="en-IN" sz="25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67777" y="3194608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25" name="Straight Arrow Connector 24"/>
            <p:cNvCxnSpPr>
              <a:stCxn id="24" idx="1"/>
              <a:endCxn id="12" idx="3"/>
            </p:cNvCxnSpPr>
            <p:nvPr/>
          </p:nvCxnSpPr>
          <p:spPr>
            <a:xfrm flipH="1">
              <a:off x="1401047" y="3537508"/>
              <a:ext cx="1766730" cy="57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3198812" y="2127808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551834" y="2464495"/>
              <a:ext cx="649915" cy="25709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159990" y="4343400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 flipV="1">
              <a:off x="2551834" y="4212185"/>
              <a:ext cx="611094" cy="4679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2185246" y="2401351"/>
              <a:ext cx="491283" cy="5483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+mn-lt"/>
                </a:rPr>
                <a:t>?</a:t>
              </a:r>
              <a:endParaRPr lang="en-US" sz="36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2208212" y="3871279"/>
              <a:ext cx="491283" cy="548321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600" b="1" dirty="0" smtClean="0">
                  <a:solidFill>
                    <a:schemeClr val="bg1"/>
                  </a:solidFill>
                  <a:latin typeface="+mn-lt"/>
                </a:rPr>
                <a:t>?</a:t>
              </a:r>
              <a:endParaRPr lang="en-US" sz="36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99212" y="2661208"/>
            <a:ext cx="4495800" cy="2901392"/>
            <a:chOff x="6627812" y="2127808"/>
            <a:chExt cx="4495800" cy="2901392"/>
          </a:xfrm>
        </p:grpSpPr>
        <p:sp>
          <p:nvSpPr>
            <p:cNvPr id="40" name="Rounded Rectangle 39"/>
            <p:cNvSpPr/>
            <p:nvPr/>
          </p:nvSpPr>
          <p:spPr>
            <a:xfrm>
              <a:off x="6627812" y="3200400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Server</a:t>
              </a:r>
              <a:endParaRPr lang="en-IN" sz="25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4742" y="3194608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42" name="Straight Arrow Connector 41"/>
            <p:cNvCxnSpPr>
              <a:stCxn id="41" idx="1"/>
              <a:endCxn id="40" idx="3"/>
            </p:cNvCxnSpPr>
            <p:nvPr/>
          </p:nvCxnSpPr>
          <p:spPr>
            <a:xfrm flipH="1">
              <a:off x="7725647" y="3537508"/>
              <a:ext cx="2269095" cy="57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10025777" y="2127808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 flipH="1">
              <a:off x="7176730" y="2464495"/>
              <a:ext cx="2851985" cy="73590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9986955" y="4343400"/>
              <a:ext cx="1097835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Client</a:t>
              </a:r>
              <a:endParaRPr lang="en-IN" sz="2500" dirty="0"/>
            </a:p>
          </p:txBody>
        </p:sp>
        <p:cxnSp>
          <p:nvCxnSpPr>
            <p:cNvPr id="46" name="Straight Arrow Connector 45"/>
            <p:cNvCxnSpPr>
              <a:endCxn id="40" idx="2"/>
            </p:cNvCxnSpPr>
            <p:nvPr/>
          </p:nvCxnSpPr>
          <p:spPr>
            <a:xfrm flipH="1" flipV="1">
              <a:off x="7176730" y="3886200"/>
              <a:ext cx="2813163" cy="7938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8143360" y="3318849"/>
              <a:ext cx="1600200" cy="3819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Server thread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Title 1"/>
            <p:cNvSpPr txBox="1">
              <a:spLocks/>
            </p:cNvSpPr>
            <p:nvPr/>
          </p:nvSpPr>
          <p:spPr>
            <a:xfrm rot="924700">
              <a:off x="7999412" y="4168161"/>
              <a:ext cx="1600200" cy="3819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Server thread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 rot="20797901">
              <a:off x="8151812" y="2562406"/>
              <a:ext cx="1600200" cy="3819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smtClean="0">
                  <a:solidFill>
                    <a:schemeClr val="bg1"/>
                  </a:solidFill>
                  <a:latin typeface="+mn-lt"/>
                </a:rPr>
                <a:t>Server thread</a:t>
              </a:r>
              <a:endParaRPr 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457121" y="12953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Consider a client-server model: if a client is already connected with the server, how other clients will get connect with the server?</a:t>
            </a:r>
          </a:p>
        </p:txBody>
      </p:sp>
    </p:spTree>
    <p:extLst>
      <p:ext uri="{BB962C8B-B14F-4D97-AF65-F5344CB8AC3E}">
        <p14:creationId xmlns:p14="http://schemas.microsoft.com/office/powerpoint/2010/main" val="39775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Challenges for Implementing Threads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74660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increased performance doesn’t come for free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There can be multiple issue as different thread share the same memory and resources.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it’s </a:t>
            </a:r>
            <a:r>
              <a:rPr lang="en-US" sz="2200" dirty="0">
                <a:solidFill>
                  <a:schemeClr val="bg1"/>
                </a:solidFill>
              </a:rPr>
              <a:t>entirely possible for one thread to stomp all over the variables </a:t>
            </a:r>
            <a:r>
              <a:rPr lang="en-US" sz="2200" dirty="0" smtClean="0">
                <a:solidFill>
                  <a:schemeClr val="bg1"/>
                </a:solidFill>
              </a:rPr>
              <a:t>and data </a:t>
            </a:r>
            <a:r>
              <a:rPr lang="en-US" sz="2200" dirty="0">
                <a:solidFill>
                  <a:schemeClr val="bg1"/>
                </a:solidFill>
              </a:rPr>
              <a:t>structures used by another </a:t>
            </a:r>
            <a:r>
              <a:rPr lang="en-US" sz="2200" dirty="0" smtClean="0">
                <a:solidFill>
                  <a:schemeClr val="bg1"/>
                </a:solidFill>
              </a:rPr>
              <a:t>thread.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Generally</a:t>
            </a:r>
            <a:r>
              <a:rPr lang="en-US" sz="2200" dirty="0">
                <a:solidFill>
                  <a:schemeClr val="bg1"/>
                </a:solidFill>
              </a:rPr>
              <a:t>, each thread must agree to use certain resources </a:t>
            </a:r>
            <a:r>
              <a:rPr lang="en-US" sz="2200" dirty="0" smtClean="0">
                <a:solidFill>
                  <a:schemeClr val="bg1"/>
                </a:solidFill>
              </a:rPr>
              <a:t>only when </a:t>
            </a:r>
            <a:r>
              <a:rPr lang="en-US" sz="2200" dirty="0">
                <a:solidFill>
                  <a:schemeClr val="bg1"/>
                </a:solidFill>
              </a:rPr>
              <a:t>it’s sure those resources can’t change or that it has exclusive access to </a:t>
            </a:r>
            <a:r>
              <a:rPr lang="en-US" sz="2200" dirty="0" smtClean="0">
                <a:solidFill>
                  <a:schemeClr val="bg1"/>
                </a:solidFill>
              </a:rPr>
              <a:t>them.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</a:t>
            </a:r>
            <a:r>
              <a:rPr lang="en-US" sz="2200" dirty="0" smtClean="0">
                <a:solidFill>
                  <a:schemeClr val="bg1"/>
                </a:solidFill>
              </a:rPr>
              <a:t>t’s </a:t>
            </a:r>
            <a:r>
              <a:rPr lang="en-US" sz="2200" dirty="0">
                <a:solidFill>
                  <a:schemeClr val="bg1"/>
                </a:solidFill>
              </a:rPr>
              <a:t>also possible for two threads to be too careful, each waiting for exclusive </a:t>
            </a:r>
            <a:r>
              <a:rPr lang="en-US" sz="2200" dirty="0" smtClean="0">
                <a:solidFill>
                  <a:schemeClr val="bg1"/>
                </a:solidFill>
              </a:rPr>
              <a:t>access to </a:t>
            </a:r>
            <a:r>
              <a:rPr lang="en-US" sz="2200" dirty="0">
                <a:solidFill>
                  <a:schemeClr val="bg1"/>
                </a:solidFill>
              </a:rPr>
              <a:t>resources it will never </a:t>
            </a:r>
            <a:r>
              <a:rPr lang="en-US" sz="2200" dirty="0" smtClean="0">
                <a:solidFill>
                  <a:schemeClr val="bg1"/>
                </a:solidFill>
              </a:rPr>
              <a:t>get. This </a:t>
            </a:r>
            <a:r>
              <a:rPr lang="en-US" sz="2200" dirty="0">
                <a:solidFill>
                  <a:schemeClr val="bg1"/>
                </a:solidFill>
              </a:rPr>
              <a:t>can lead to </a:t>
            </a:r>
            <a:r>
              <a:rPr lang="en-US" sz="2200" dirty="0" smtClean="0">
                <a:solidFill>
                  <a:schemeClr val="bg1"/>
                </a:solidFill>
              </a:rPr>
              <a:t>deadlock condition.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And thus with threads the overall complexity increases.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999412" y="1227175"/>
            <a:ext cx="3783118" cy="387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8075612" y="4046576"/>
            <a:ext cx="17526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 Memory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9904412" y="4046576"/>
            <a:ext cx="17526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Variables: a, b, c…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8434920" y="1531976"/>
            <a:ext cx="1012292" cy="9906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T1</a:t>
            </a:r>
            <a:endParaRPr lang="en-IN" sz="3200" dirty="0"/>
          </a:p>
        </p:txBody>
      </p:sp>
      <p:sp>
        <p:nvSpPr>
          <p:cNvPr id="18" name="Oval 17"/>
          <p:cNvSpPr/>
          <p:nvPr/>
        </p:nvSpPr>
        <p:spPr>
          <a:xfrm>
            <a:off x="10111320" y="1531976"/>
            <a:ext cx="1012292" cy="9906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T2</a:t>
            </a:r>
            <a:endParaRPr lang="en-IN" sz="3200" dirty="0"/>
          </a:p>
        </p:txBody>
      </p:sp>
      <p:cxnSp>
        <p:nvCxnSpPr>
          <p:cNvPr id="12" name="Straight Arrow Connector 11"/>
          <p:cNvCxnSpPr>
            <a:stCxn id="10" idx="5"/>
            <a:endCxn id="14" idx="0"/>
          </p:cNvCxnSpPr>
          <p:nvPr/>
        </p:nvCxnSpPr>
        <p:spPr>
          <a:xfrm>
            <a:off x="9298965" y="2377506"/>
            <a:ext cx="1481747" cy="16690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4"/>
            <a:endCxn id="14" idx="0"/>
          </p:cNvCxnSpPr>
          <p:nvPr/>
        </p:nvCxnSpPr>
        <p:spPr>
          <a:xfrm>
            <a:off x="10617466" y="2522576"/>
            <a:ext cx="163246" cy="1524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</p:cNvCxnSpPr>
          <p:nvPr/>
        </p:nvCxnSpPr>
        <p:spPr>
          <a:xfrm flipH="1">
            <a:off x="8994165" y="2522576"/>
            <a:ext cx="1623301" cy="1524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</p:cNvCxnSpPr>
          <p:nvPr/>
        </p:nvCxnSpPr>
        <p:spPr>
          <a:xfrm>
            <a:off x="8941066" y="2522576"/>
            <a:ext cx="75559" cy="1524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8112674" y="5196907"/>
            <a:ext cx="3658108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Program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02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6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Implementing Threading in Java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6932183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There are two ways to implement threading in java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Extend </a:t>
            </a:r>
            <a:r>
              <a:rPr lang="en-US" sz="2400" dirty="0" err="1" smtClean="0">
                <a:solidFill>
                  <a:schemeClr val="bg1"/>
                </a:solidFill>
              </a:rPr>
              <a:t>java.lang.Thread</a:t>
            </a:r>
            <a:r>
              <a:rPr lang="en-US" sz="2400" dirty="0" smtClean="0">
                <a:solidFill>
                  <a:schemeClr val="bg1"/>
                </a:solidFill>
              </a:rPr>
              <a:t> class and override its run function.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mplement </a:t>
            </a:r>
            <a:r>
              <a:rPr lang="en-US" sz="2400" dirty="0" err="1" smtClean="0">
                <a:solidFill>
                  <a:schemeClr val="bg1"/>
                </a:solidFill>
              </a:rPr>
              <a:t>java.lang.Runnable</a:t>
            </a:r>
            <a:r>
              <a:rPr lang="en-US" sz="2400" dirty="0" smtClean="0">
                <a:solidFill>
                  <a:schemeClr val="bg1"/>
                </a:solidFill>
              </a:rPr>
              <a:t> interface </a:t>
            </a:r>
            <a:r>
              <a:rPr lang="en-US" sz="2400" dirty="0">
                <a:solidFill>
                  <a:schemeClr val="bg1"/>
                </a:solidFill>
              </a:rPr>
              <a:t>and pass the Runnable object </a:t>
            </a:r>
            <a:r>
              <a:rPr lang="en-US" sz="2400" dirty="0" smtClean="0">
                <a:solidFill>
                  <a:schemeClr val="bg1"/>
                </a:solidFill>
              </a:rPr>
              <a:t>to the </a:t>
            </a:r>
            <a:r>
              <a:rPr lang="en-US" sz="2400" dirty="0">
                <a:solidFill>
                  <a:schemeClr val="bg1"/>
                </a:solidFill>
              </a:rPr>
              <a:t>Thread constructor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7012" y="654175"/>
            <a:ext cx="3935518" cy="262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HiThread</a:t>
            </a:r>
            <a:r>
              <a:rPr lang="en-IN" dirty="0" smtClean="0"/>
              <a:t> extends Thread {</a:t>
            </a:r>
          </a:p>
          <a:p>
            <a:r>
              <a:rPr lang="en-IN" dirty="0" smtClean="0"/>
              <a:t>  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HiThread</a:t>
            </a:r>
            <a:r>
              <a:rPr lang="en-IN" dirty="0" smtClean="0"/>
              <a:t> thread = new </a:t>
            </a:r>
            <a:r>
              <a:rPr lang="en-IN" dirty="0" err="1" smtClean="0"/>
              <a:t>HiThread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thread.start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@Override</a:t>
            </a:r>
          </a:p>
          <a:p>
            <a:r>
              <a:rPr lang="en-IN" dirty="0"/>
              <a:t>p</a:t>
            </a:r>
            <a:r>
              <a:rPr lang="en-IN" dirty="0" smtClean="0"/>
              <a:t>ublic void run (){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 task performed by thread</a:t>
            </a:r>
          </a:p>
          <a:p>
            <a:r>
              <a:rPr lang="en-IN" dirty="0" smtClean="0"/>
              <a:t>} 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37412" y="3886199"/>
            <a:ext cx="4545118" cy="2514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ThreadRun</a:t>
            </a:r>
            <a:r>
              <a:rPr lang="en-IN" dirty="0" smtClean="0"/>
              <a:t> Implements Runnable {</a:t>
            </a:r>
          </a:p>
          <a:p>
            <a:r>
              <a:rPr lang="en-IN" dirty="0" smtClean="0"/>
              <a:t>   Public static void main (String 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ThreadRun</a:t>
            </a:r>
            <a:r>
              <a:rPr lang="en-IN" dirty="0" smtClean="0"/>
              <a:t> thread = new </a:t>
            </a:r>
            <a:r>
              <a:rPr lang="en-IN" dirty="0" err="1" smtClean="0"/>
              <a:t>ThreadRun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thread.start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@Override</a:t>
            </a:r>
          </a:p>
          <a:p>
            <a:r>
              <a:rPr lang="en-IN" dirty="0"/>
              <a:t>p</a:t>
            </a:r>
            <a:r>
              <a:rPr lang="en-IN" dirty="0" smtClean="0"/>
              <a:t>ublic void run (){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 task performed by thread</a:t>
            </a:r>
          </a:p>
          <a:p>
            <a:r>
              <a:rPr lang="en-IN" dirty="0" smtClean="0"/>
              <a:t>} }</a:t>
            </a:r>
          </a:p>
        </p:txBody>
      </p:sp>
      <p:cxnSp>
        <p:nvCxnSpPr>
          <p:cNvPr id="25" name="Straight Arrow Connector 24"/>
          <p:cNvCxnSpPr>
            <a:endCxn id="8" idx="1"/>
          </p:cNvCxnSpPr>
          <p:nvPr/>
        </p:nvCxnSpPr>
        <p:spPr>
          <a:xfrm flipV="1">
            <a:off x="6932612" y="1965388"/>
            <a:ext cx="914400" cy="1872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6475412" y="5143505"/>
            <a:ext cx="762000" cy="391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Thread Class: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580891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Thread </a:t>
            </a:r>
            <a:r>
              <a:rPr lang="en-US" sz="2400" dirty="0">
                <a:solidFill>
                  <a:schemeClr val="bg1"/>
                </a:solidFill>
              </a:rPr>
              <a:t>class provide </a:t>
            </a:r>
            <a:r>
              <a:rPr lang="en-US" sz="2400" b="1" dirty="0">
                <a:solidFill>
                  <a:schemeClr val="bg1"/>
                </a:solidFill>
              </a:rPr>
              <a:t>constructors</a:t>
            </a:r>
            <a:r>
              <a:rPr lang="en-US" sz="2400" dirty="0">
                <a:solidFill>
                  <a:schemeClr val="bg1"/>
                </a:solidFill>
              </a:rPr>
              <a:t> and methods to create and perform operations on a thread</a:t>
            </a:r>
            <a:r>
              <a:rPr lang="en-US" sz="2400" dirty="0" smtClean="0">
                <a:solidFill>
                  <a:schemeClr val="bg1"/>
                </a:solidFill>
              </a:rPr>
              <a:t>. Thread </a:t>
            </a:r>
            <a:r>
              <a:rPr lang="en-US" sz="2400" dirty="0">
                <a:solidFill>
                  <a:schemeClr val="bg1"/>
                </a:solidFill>
              </a:rPr>
              <a:t>class extends Object class and implements Runnable interface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Constructor </a:t>
            </a:r>
            <a:r>
              <a:rPr lang="en-US" sz="2400" dirty="0">
                <a:solidFill>
                  <a:schemeClr val="bg1"/>
                </a:solidFill>
              </a:rPr>
              <a:t>is a block of codes similar to the method. It is called when an instance of the class is </a:t>
            </a:r>
            <a:r>
              <a:rPr lang="en-US" sz="2400" dirty="0" smtClean="0">
                <a:solidFill>
                  <a:schemeClr val="bg1"/>
                </a:solidFill>
              </a:rPr>
              <a:t>created.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At </a:t>
            </a:r>
            <a:r>
              <a:rPr lang="en-US" sz="2400" dirty="0">
                <a:solidFill>
                  <a:schemeClr val="bg1"/>
                </a:solidFill>
              </a:rPr>
              <a:t>the time of calling the constructor, memory for the object is allocated in the memory. It is a special type of method that is used to initialize the object.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Commonly used Constructors of Thread class: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9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Thread()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Thread(String name)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Thread(Runnable 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Thread(Runnable r</a:t>
            </a:r>
            <a:r>
              <a:rPr lang="en-US" sz="2000" dirty="0" smtClean="0">
                <a:solidFill>
                  <a:schemeClr val="bg1"/>
                </a:solidFill>
              </a:rPr>
              <a:t>, String </a:t>
            </a:r>
            <a:r>
              <a:rPr lang="en-US" sz="2000" dirty="0">
                <a:solidFill>
                  <a:schemeClr val="bg1"/>
                </a:solidFill>
              </a:rPr>
              <a:t>name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1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Commonly used Methods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6246891" cy="53933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void run(): is used to perform action for a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void start(): starts the execution of the thread</a:t>
            </a:r>
            <a:r>
              <a:rPr lang="en-US" sz="2000" dirty="0" smtClean="0">
                <a:solidFill>
                  <a:schemeClr val="bg1"/>
                </a:solidFill>
              </a:rPr>
              <a:t>. JVM </a:t>
            </a:r>
            <a:r>
              <a:rPr lang="en-US" sz="2000" dirty="0">
                <a:solidFill>
                  <a:schemeClr val="bg1"/>
                </a:solidFill>
              </a:rPr>
              <a:t>calls the run() method on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void sleep(long </a:t>
            </a:r>
            <a:r>
              <a:rPr lang="en-US" sz="2000" dirty="0" err="1">
                <a:solidFill>
                  <a:schemeClr val="bg1"/>
                </a:solidFill>
              </a:rPr>
              <a:t>miliseconds</a:t>
            </a:r>
            <a:r>
              <a:rPr lang="en-US" sz="2000" dirty="0">
                <a:solidFill>
                  <a:schemeClr val="bg1"/>
                </a:solidFill>
              </a:rPr>
              <a:t>): Causes the currently executing thread to </a:t>
            </a:r>
            <a:r>
              <a:rPr lang="en-US" sz="2000" dirty="0" smtClean="0">
                <a:solidFill>
                  <a:schemeClr val="bg1"/>
                </a:solidFill>
              </a:rPr>
              <a:t>temporarily </a:t>
            </a:r>
            <a:r>
              <a:rPr lang="en-US" sz="2000" dirty="0">
                <a:solidFill>
                  <a:schemeClr val="bg1"/>
                </a:solidFill>
              </a:rPr>
              <a:t>cease </a:t>
            </a:r>
            <a:r>
              <a:rPr lang="en-US" sz="2000" dirty="0" smtClean="0">
                <a:solidFill>
                  <a:schemeClr val="bg1"/>
                </a:solidFill>
              </a:rPr>
              <a:t>execution </a:t>
            </a:r>
            <a:r>
              <a:rPr lang="en-US" sz="2000" dirty="0">
                <a:solidFill>
                  <a:schemeClr val="bg1"/>
                </a:solidFill>
              </a:rPr>
              <a:t>for the specified number of milliseconds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public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getPriority</a:t>
            </a:r>
            <a:r>
              <a:rPr lang="en-US" sz="2000" dirty="0">
                <a:solidFill>
                  <a:schemeClr val="bg1"/>
                </a:solidFill>
              </a:rPr>
              <a:t>(): returns the priority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setPriority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priority): changes the priority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String </a:t>
            </a:r>
            <a:r>
              <a:rPr lang="en-US" sz="2000" dirty="0" err="1">
                <a:solidFill>
                  <a:schemeClr val="bg1"/>
                </a:solidFill>
              </a:rPr>
              <a:t>getName</a:t>
            </a:r>
            <a:r>
              <a:rPr lang="en-US" sz="2000" dirty="0">
                <a:solidFill>
                  <a:schemeClr val="bg1"/>
                </a:solidFill>
              </a:rPr>
              <a:t>(): returns the name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void </a:t>
            </a:r>
            <a:r>
              <a:rPr lang="en-US" sz="2000" dirty="0" err="1">
                <a:solidFill>
                  <a:schemeClr val="bg1"/>
                </a:solidFill>
              </a:rPr>
              <a:t>setName</a:t>
            </a:r>
            <a:r>
              <a:rPr lang="en-US" sz="2000" dirty="0">
                <a:solidFill>
                  <a:schemeClr val="bg1"/>
                </a:solidFill>
              </a:rPr>
              <a:t>(String name): changes the name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public Thread </a:t>
            </a:r>
            <a:r>
              <a:rPr lang="en-US" sz="2000" dirty="0" err="1">
                <a:solidFill>
                  <a:schemeClr val="bg1"/>
                </a:solidFill>
              </a:rPr>
              <a:t>currentThread</a:t>
            </a:r>
            <a:r>
              <a:rPr lang="en-US" sz="2000" dirty="0">
                <a:solidFill>
                  <a:schemeClr val="bg1"/>
                </a:solidFill>
              </a:rPr>
              <a:t>(): returns the reference of currently executing thread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00721" y="1143000"/>
            <a:ext cx="5788103" cy="539338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getId</a:t>
            </a:r>
            <a:r>
              <a:rPr lang="en-US" sz="2400" dirty="0">
                <a:solidFill>
                  <a:schemeClr val="bg1"/>
                </a:solidFill>
              </a:rPr>
              <a:t>(): returns the id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Thread.State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getState</a:t>
            </a:r>
            <a:r>
              <a:rPr lang="en-US" sz="2400" dirty="0">
                <a:solidFill>
                  <a:schemeClr val="bg1"/>
                </a:solidFill>
              </a:rPr>
              <a:t>(): returns the state of the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boolean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isAlive</a:t>
            </a:r>
            <a:r>
              <a:rPr lang="en-US" sz="2400" dirty="0">
                <a:solidFill>
                  <a:schemeClr val="bg1"/>
                </a:solidFill>
              </a:rPr>
              <a:t>(): tests if the thread is alive.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yield(): causes the currently executing thread object to temporarily pause and allow other threads to execute.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suspend(): is used to suspend the </a:t>
            </a:r>
            <a:r>
              <a:rPr lang="en-US" sz="2400" dirty="0" smtClean="0">
                <a:solidFill>
                  <a:schemeClr val="bg1"/>
                </a:solidFill>
              </a:rPr>
              <a:t>thread.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resume(): is used to resume the suspended </a:t>
            </a:r>
            <a:r>
              <a:rPr lang="en-US" sz="2400" dirty="0" smtClean="0">
                <a:solidFill>
                  <a:schemeClr val="bg1"/>
                </a:solidFill>
              </a:rPr>
              <a:t>thread.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stop(): is used to stop the </a:t>
            </a:r>
            <a:r>
              <a:rPr lang="en-US" sz="2400" dirty="0" smtClean="0">
                <a:solidFill>
                  <a:schemeClr val="bg1"/>
                </a:solidFill>
              </a:rPr>
              <a:t>thread.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boolean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isDaemon</a:t>
            </a:r>
            <a:r>
              <a:rPr lang="en-US" sz="2400" dirty="0">
                <a:solidFill>
                  <a:schemeClr val="bg1"/>
                </a:solidFill>
              </a:rPr>
              <a:t>(): tests if the thread is a daemon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</a:t>
            </a:r>
            <a:r>
              <a:rPr lang="en-US" sz="2400" dirty="0" err="1">
                <a:solidFill>
                  <a:schemeClr val="bg1"/>
                </a:solidFill>
              </a:rPr>
              <a:t>setDaemon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boolean</a:t>
            </a:r>
            <a:r>
              <a:rPr lang="en-US" sz="2400" dirty="0">
                <a:solidFill>
                  <a:schemeClr val="bg1"/>
                </a:solidFill>
              </a:rPr>
              <a:t> b): marks the thread as daemon or user thread.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public void interrupt(): interrupts the thread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Example: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xtending </a:t>
            </a:r>
            <a:r>
              <a:rPr lang="en-US" b="1" dirty="0">
                <a:solidFill>
                  <a:schemeClr val="bg1"/>
                </a:solidFill>
              </a:rPr>
              <a:t>Thread </a:t>
            </a:r>
            <a:r>
              <a:rPr lang="en-US" b="1" dirty="0" smtClean="0">
                <a:solidFill>
                  <a:schemeClr val="bg1"/>
                </a:solidFill>
              </a:rPr>
              <a:t>class (Subclassing)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447484"/>
            <a:ext cx="11477810" cy="48463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6492" y="1329831"/>
            <a:ext cx="6326124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</a:rPr>
              <a:t>class </a:t>
            </a:r>
            <a:r>
              <a:rPr lang="en-IN" sz="2000" dirty="0" err="1" smtClean="0">
                <a:solidFill>
                  <a:schemeClr val="bg1"/>
                </a:solidFill>
              </a:rPr>
              <a:t>MyThread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extends Thread{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public </a:t>
            </a:r>
            <a:r>
              <a:rPr lang="en-IN" sz="2000" dirty="0">
                <a:solidFill>
                  <a:schemeClr val="bg1"/>
                </a:solidFill>
              </a:rPr>
              <a:t>void run(){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</a:t>
            </a:r>
            <a:r>
              <a:rPr lang="en-IN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dirty="0" smtClean="0">
                <a:solidFill>
                  <a:schemeClr val="bg1"/>
                </a:solidFill>
              </a:rPr>
              <a:t>(“My first thread </a:t>
            </a:r>
            <a:r>
              <a:rPr lang="en-IN" sz="2000" dirty="0">
                <a:solidFill>
                  <a:schemeClr val="bg1"/>
                </a:solidFill>
              </a:rPr>
              <a:t>is running...");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 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public static void main(String </a:t>
            </a:r>
            <a:r>
              <a:rPr lang="en-IN" sz="2000" dirty="0" err="1">
                <a:solidFill>
                  <a:schemeClr val="bg1"/>
                </a:solidFill>
              </a:rPr>
              <a:t>args</a:t>
            </a:r>
            <a:r>
              <a:rPr lang="en-IN" sz="2000" dirty="0">
                <a:solidFill>
                  <a:schemeClr val="bg1"/>
                </a:solidFill>
              </a:rPr>
              <a:t>[]){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</a:t>
            </a:r>
            <a:r>
              <a:rPr lang="en-IN" sz="2000" dirty="0" err="1" smtClean="0">
                <a:solidFill>
                  <a:schemeClr val="bg1"/>
                </a:solidFill>
              </a:rPr>
              <a:t>MyThread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t1=new </a:t>
            </a:r>
            <a:r>
              <a:rPr lang="en-IN" sz="2000" dirty="0" err="1" smtClean="0">
                <a:solidFill>
                  <a:schemeClr val="bg1"/>
                </a:solidFill>
              </a:rPr>
              <a:t>MyThread</a:t>
            </a:r>
            <a:r>
              <a:rPr lang="en-IN" sz="2000" dirty="0" smtClean="0">
                <a:solidFill>
                  <a:schemeClr val="bg1"/>
                </a:solidFill>
              </a:rPr>
              <a:t> (); 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t1.start();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	}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}</a:t>
            </a:r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2589212" y="5036470"/>
            <a:ext cx="6326124" cy="626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</a:rPr>
              <a:t>My first thread is running…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0046" y="2362200"/>
            <a:ext cx="167640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Program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6519" y="5029200"/>
            <a:ext cx="1676400" cy="6005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Output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7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</a:rPr>
              <a:t>Example: Implementing Runnable Interface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447484"/>
            <a:ext cx="11477810" cy="48463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6492" y="1329831"/>
            <a:ext cx="7179320" cy="391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</a:rPr>
              <a:t>class </a:t>
            </a:r>
            <a:r>
              <a:rPr lang="en-IN" sz="2000" dirty="0" smtClean="0">
                <a:solidFill>
                  <a:schemeClr val="bg1"/>
                </a:solidFill>
              </a:rPr>
              <a:t>MyThread2 </a:t>
            </a:r>
            <a:r>
              <a:rPr lang="en-IN" sz="2000" dirty="0">
                <a:solidFill>
                  <a:schemeClr val="bg1"/>
                </a:solidFill>
              </a:rPr>
              <a:t>implements Runnable</a:t>
            </a:r>
            <a:r>
              <a:rPr lang="en-IN" sz="2000" dirty="0" smtClean="0">
                <a:solidFill>
                  <a:schemeClr val="bg1"/>
                </a:solidFill>
              </a:rPr>
              <a:t>{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public </a:t>
            </a:r>
            <a:r>
              <a:rPr lang="en-IN" sz="2000" dirty="0">
                <a:solidFill>
                  <a:schemeClr val="bg1"/>
                </a:solidFill>
              </a:rPr>
              <a:t>void run(){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</a:t>
            </a:r>
            <a:r>
              <a:rPr lang="en-IN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IN" sz="2000" dirty="0" smtClean="0">
                <a:solidFill>
                  <a:schemeClr val="bg1"/>
                </a:solidFill>
              </a:rPr>
              <a:t>(“My second thread </a:t>
            </a:r>
            <a:r>
              <a:rPr lang="en-IN" sz="2000" dirty="0">
                <a:solidFill>
                  <a:schemeClr val="bg1"/>
                </a:solidFill>
              </a:rPr>
              <a:t>is running...");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}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public </a:t>
            </a:r>
            <a:r>
              <a:rPr lang="en-IN" sz="2000" dirty="0">
                <a:solidFill>
                  <a:schemeClr val="bg1"/>
                </a:solidFill>
              </a:rPr>
              <a:t>static void main(String </a:t>
            </a:r>
            <a:r>
              <a:rPr lang="en-IN" sz="2000" dirty="0" err="1">
                <a:solidFill>
                  <a:schemeClr val="bg1"/>
                </a:solidFill>
              </a:rPr>
              <a:t>args</a:t>
            </a:r>
            <a:r>
              <a:rPr lang="en-IN" sz="2000" dirty="0">
                <a:solidFill>
                  <a:schemeClr val="bg1"/>
                </a:solidFill>
              </a:rPr>
              <a:t>[]){  </a:t>
            </a:r>
          </a:p>
          <a:p>
            <a:r>
              <a:rPr lang="en-IN" sz="2000" dirty="0" smtClean="0">
                <a:solidFill>
                  <a:schemeClr val="bg1"/>
                </a:solidFill>
              </a:rPr>
              <a:t>	MyThread2 t1=new MyThread2 ();  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Thread t2 = new Thread(t1</a:t>
            </a:r>
            <a:r>
              <a:rPr lang="en-IN" sz="2000" dirty="0">
                <a:solidFill>
                  <a:schemeClr val="bg1"/>
                </a:solidFill>
              </a:rPr>
              <a:t>);   // Using the </a:t>
            </a:r>
            <a:r>
              <a:rPr lang="en-IN" sz="2000" dirty="0" smtClean="0">
                <a:solidFill>
                  <a:schemeClr val="bg1"/>
                </a:solidFill>
              </a:rPr>
              <a:t>constructor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	t2.start</a:t>
            </a:r>
            <a:r>
              <a:rPr lang="en-IN" sz="2000" dirty="0">
                <a:solidFill>
                  <a:schemeClr val="bg1"/>
                </a:solidFill>
              </a:rPr>
              <a:t>();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	}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}</a:t>
            </a:r>
            <a:endParaRPr lang="en-IN" sz="2000" dirty="0"/>
          </a:p>
        </p:txBody>
      </p:sp>
      <p:sp>
        <p:nvSpPr>
          <p:cNvPr id="12" name="Rectangle 11"/>
          <p:cNvSpPr/>
          <p:nvPr/>
        </p:nvSpPr>
        <p:spPr>
          <a:xfrm>
            <a:off x="2511488" y="5622115"/>
            <a:ext cx="7164324" cy="626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</a:rPr>
              <a:t>My first thread is running…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10046" y="2362200"/>
            <a:ext cx="167640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Program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28795" y="5614845"/>
            <a:ext cx="1676400" cy="6005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</a:rPr>
              <a:t>Output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9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xmlns="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xmlns="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xmlns="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:a16="http://schemas.microsoft.com/office/drawing/2014/main" xmlns="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xmlns="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xmlns="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fld id="{AA2B8A68-134F-4439-ACCD-9BC58E687407}" type="datetime1">
              <a:rPr lang="en-IN" b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21-09-2023</a:t>
            </a:fld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Returning Information from Threads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4721" y="1142999"/>
            <a:ext cx="11477810" cy="53933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One of the hardest things for programmers accustomed to traditional, </a:t>
            </a:r>
            <a:r>
              <a:rPr lang="en-US" sz="2400" dirty="0" smtClean="0">
                <a:solidFill>
                  <a:schemeClr val="bg1"/>
                </a:solidFill>
              </a:rPr>
              <a:t>single-threaded procedural </a:t>
            </a:r>
            <a:r>
              <a:rPr lang="en-US" sz="2400" dirty="0">
                <a:solidFill>
                  <a:schemeClr val="bg1"/>
                </a:solidFill>
              </a:rPr>
              <a:t>models to grasp when moving to a multithreaded environment is how </a:t>
            </a:r>
            <a:r>
              <a:rPr lang="en-US" sz="2400" dirty="0" smtClean="0">
                <a:solidFill>
                  <a:schemeClr val="bg1"/>
                </a:solidFill>
              </a:rPr>
              <a:t>to return </a:t>
            </a:r>
            <a:r>
              <a:rPr lang="en-US" sz="2400" dirty="0">
                <a:solidFill>
                  <a:schemeClr val="bg1"/>
                </a:solidFill>
              </a:rPr>
              <a:t>information from a </a:t>
            </a:r>
            <a:r>
              <a:rPr lang="en-US" sz="2400" dirty="0" smtClean="0">
                <a:solidFill>
                  <a:schemeClr val="bg1"/>
                </a:solidFill>
              </a:rPr>
              <a:t>thread.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7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Getting </a:t>
            </a:r>
            <a:r>
              <a:rPr lang="en-US" sz="2400" dirty="0">
                <a:solidFill>
                  <a:schemeClr val="bg1"/>
                </a:solidFill>
              </a:rPr>
              <a:t>information out of a finished thread is </a:t>
            </a:r>
            <a:r>
              <a:rPr lang="en-US" sz="2400" dirty="0" smtClean="0">
                <a:solidFill>
                  <a:schemeClr val="bg1"/>
                </a:solidFill>
              </a:rPr>
              <a:t>one of </a:t>
            </a:r>
            <a:r>
              <a:rPr lang="en-US" sz="2400" dirty="0">
                <a:solidFill>
                  <a:schemeClr val="bg1"/>
                </a:solidFill>
              </a:rPr>
              <a:t>the most commonly misunderstood aspects of multithreaded </a:t>
            </a:r>
            <a:r>
              <a:rPr lang="en-US" sz="2400" dirty="0" smtClean="0">
                <a:solidFill>
                  <a:schemeClr val="bg1"/>
                </a:solidFill>
              </a:rPr>
              <a:t>programming.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run</a:t>
            </a:r>
            <a:r>
              <a:rPr lang="en-US" sz="2400" dirty="0">
                <a:solidFill>
                  <a:schemeClr val="bg1"/>
                </a:solidFill>
              </a:rPr>
              <a:t>() method and the start() method don’t return any values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14757</TotalTime>
  <Words>1435</Words>
  <Application>Microsoft Office PowerPoint</Application>
  <PresentationFormat>Custom</PresentationFormat>
  <Paragraphs>247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and Quantum Computing</dc:title>
  <dc:creator>RMSOEE--06</dc:creator>
  <cp:lastModifiedBy>Microsoft account</cp:lastModifiedBy>
  <cp:revision>1160</cp:revision>
  <dcterms:created xsi:type="dcterms:W3CDTF">2019-01-29T23:03:56Z</dcterms:created>
  <dcterms:modified xsi:type="dcterms:W3CDTF">2023-09-21T06:51:43Z</dcterms:modified>
</cp:coreProperties>
</file>