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68" r:id="rId2"/>
    <p:sldId id="1006" r:id="rId3"/>
    <p:sldId id="1007" r:id="rId4"/>
    <p:sldId id="1009" r:id="rId5"/>
    <p:sldId id="1010" r:id="rId6"/>
    <p:sldId id="1011" r:id="rId7"/>
    <p:sldId id="1012" r:id="rId8"/>
    <p:sldId id="1013" r:id="rId9"/>
    <p:sldId id="1014" r:id="rId10"/>
    <p:sldId id="1015" r:id="rId11"/>
    <p:sldId id="1016" r:id="rId12"/>
  </p:sldIdLst>
  <p:sldSz cx="12188825" cy="6858000"/>
  <p:notesSz cx="5254625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6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8"/>
    <a:srgbClr val="FFFDFE"/>
    <a:srgbClr val="CC0000"/>
    <a:srgbClr val="CCCEFF"/>
    <a:srgbClr val="EAECFF"/>
    <a:srgbClr val="E7E8FF"/>
    <a:srgbClr val="003062"/>
    <a:srgbClr val="002E62"/>
    <a:srgbClr val="0000FE"/>
    <a:srgbClr val="005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31" autoAdjust="0"/>
  </p:normalViewPr>
  <p:slideViewPr>
    <p:cSldViewPr>
      <p:cViewPr varScale="1">
        <p:scale>
          <a:sx n="75" d="100"/>
          <a:sy n="75" d="100"/>
        </p:scale>
        <p:origin x="946" y="4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736"/>
        <p:guide pos="165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976405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r">
              <a:defRPr sz="1000"/>
            </a:lvl1pPr>
          </a:lstStyle>
          <a:p>
            <a:fld id="{DE2BB975-BC48-4A54-9DB9-1D98A3BD8AF7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976405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r">
              <a:defRPr sz="1000"/>
            </a:lvl1pPr>
          </a:lstStyle>
          <a:p>
            <a:fld id="{1D77DD8E-76B7-4AAB-B3D3-43AF5B3F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76405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r">
              <a:defRPr sz="1000"/>
            </a:lvl1pPr>
          </a:lstStyle>
          <a:p>
            <a:fld id="{FEC75DBB-33C1-441A-BC8F-71ADB16516D8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8288" y="650875"/>
            <a:ext cx="5791201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663" tIns="39831" rIns="79663" bIns="398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25463" y="4126230"/>
            <a:ext cx="4203700" cy="3909060"/>
          </a:xfrm>
          <a:prstGeom prst="rect">
            <a:avLst/>
          </a:prstGeom>
        </p:spPr>
        <p:txBody>
          <a:bodyPr vert="horz" lIns="79663" tIns="39831" rIns="79663" bIns="39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76405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r">
              <a:defRPr sz="1000"/>
            </a:lvl1pPr>
          </a:lstStyle>
          <a:p>
            <a:fld id="{1417E1D1-D990-41C4-8FB6-D70E09B60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8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9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7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ITKGP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3091" y="5806440"/>
            <a:ext cx="859535" cy="8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0" y="205759"/>
            <a:ext cx="9751060" cy="776921"/>
          </a:xfr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04721" y="1470930"/>
            <a:ext cx="11477810" cy="4846320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63550" indent="-6350">
              <a:spcBef>
                <a:spcPts val="200"/>
              </a:spcBef>
              <a:buFontTx/>
              <a:buNone/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400800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IITKGP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74024" y="45720"/>
            <a:ext cx="859535" cy="86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40000"/>
              <a:lumOff val="60000"/>
            </a:schemeClr>
          </a:fgClr>
          <a:bgClr>
            <a:srgbClr val="FFFDF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e/myjava/mypdf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URI: Uniform Resource Identifier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Resource:</a:t>
            </a:r>
            <a:r>
              <a:rPr lang="en-US" sz="2400" dirty="0">
                <a:solidFill>
                  <a:schemeClr val="bg1"/>
                </a:solidFill>
              </a:rPr>
              <a:t> A resource is any </a:t>
            </a:r>
            <a:r>
              <a:rPr lang="en-US" sz="2400" b="1" dirty="0">
                <a:solidFill>
                  <a:schemeClr val="bg1"/>
                </a:solidFill>
              </a:rPr>
              <a:t>hardware or software</a:t>
            </a:r>
            <a:r>
              <a:rPr lang="en-US" sz="2400" dirty="0">
                <a:solidFill>
                  <a:schemeClr val="bg1"/>
                </a:solidFill>
              </a:rPr>
              <a:t> accessible by a computer, network, or another object connected to a </a:t>
            </a:r>
            <a:r>
              <a:rPr lang="en-US" sz="2400" dirty="0" smtClean="0">
                <a:solidFill>
                  <a:schemeClr val="bg1"/>
                </a:solidFill>
              </a:rPr>
              <a:t>computer.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example, a printer connected to a network is an example of a shared resource.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URI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is a string of characters in a particular syntax </a:t>
            </a:r>
            <a:r>
              <a:rPr lang="en-US" sz="2400" dirty="0" smtClean="0">
                <a:solidFill>
                  <a:schemeClr val="bg1"/>
                </a:solidFill>
              </a:rPr>
              <a:t>that identifies </a:t>
            </a: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smtClean="0">
                <a:solidFill>
                  <a:schemeClr val="bg1"/>
                </a:solidFill>
              </a:rPr>
              <a:t>resource.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resource identified may be a file on a server; </a:t>
            </a:r>
            <a:r>
              <a:rPr lang="en-US" sz="2400" dirty="0" smtClean="0">
                <a:solidFill>
                  <a:schemeClr val="bg1"/>
                </a:solidFill>
              </a:rPr>
              <a:t>but it may also be an </a:t>
            </a:r>
            <a:r>
              <a:rPr lang="en-US" sz="2400" dirty="0">
                <a:solidFill>
                  <a:schemeClr val="bg1"/>
                </a:solidFill>
              </a:rPr>
              <a:t>email address, a news message, a book, a person’s name, an Internet </a:t>
            </a:r>
            <a:r>
              <a:rPr lang="en-US" sz="2400" dirty="0" smtClean="0">
                <a:solidFill>
                  <a:schemeClr val="bg1"/>
                </a:solidFill>
              </a:rPr>
              <a:t>host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A resource which is part of another resource, or a collection of other resource can have its own </a:t>
            </a:r>
            <a:r>
              <a:rPr lang="en-US" sz="2400" b="1" dirty="0" smtClean="0">
                <a:solidFill>
                  <a:schemeClr val="bg1"/>
                </a:solidFill>
              </a:rPr>
              <a:t>URI.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For example, your computer is a resource which have an identifier, and an application running inside your computer can also have its own identifier.</a:t>
            </a:r>
          </a:p>
        </p:txBody>
      </p:sp>
    </p:spTree>
    <p:extLst>
      <p:ext uri="{BB962C8B-B14F-4D97-AF65-F5344CB8AC3E}">
        <p14:creationId xmlns:p14="http://schemas.microsoft.com/office/powerpoint/2010/main" val="28150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Creating New URLs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You </a:t>
            </a:r>
            <a:r>
              <a:rPr lang="en-US" sz="2400" dirty="0">
                <a:solidFill>
                  <a:schemeClr val="bg1"/>
                </a:solidFill>
              </a:rPr>
              <a:t>can construct instances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b="1" dirty="0" smtClean="0">
                <a:solidFill>
                  <a:schemeClr val="bg1"/>
                </a:solidFill>
              </a:rPr>
              <a:t>java.net.URL</a:t>
            </a:r>
            <a:r>
              <a:rPr lang="en-US" sz="2400" dirty="0" smtClean="0">
                <a:solidFill>
                  <a:schemeClr val="bg1"/>
                </a:solidFill>
              </a:rPr>
              <a:t> using the following ways:</a:t>
            </a:r>
          </a:p>
          <a:p>
            <a:pPr marL="0" indent="0">
              <a:buNone/>
            </a:pPr>
            <a:endParaRPr lang="en-US" sz="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URL(String </a:t>
            </a:r>
            <a:r>
              <a:rPr lang="en-US" sz="2400" dirty="0" err="1">
                <a:solidFill>
                  <a:schemeClr val="bg1"/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) throws </a:t>
            </a:r>
            <a:r>
              <a:rPr lang="en-US" sz="2400" dirty="0" smtClean="0">
                <a:solidFill>
                  <a:schemeClr val="bg1"/>
                </a:solidFill>
              </a:rPr>
              <a:t>MalformedURLException</a:t>
            </a:r>
          </a:p>
          <a:p>
            <a:pPr marL="0" indent="0">
              <a:buNone/>
            </a:pPr>
            <a:endParaRPr lang="en-US" sz="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URL(String protocol, String hostname, String </a:t>
            </a:r>
            <a:r>
              <a:rPr lang="en-US" sz="2400" dirty="0" smtClean="0">
                <a:solidFill>
                  <a:schemeClr val="bg1"/>
                </a:solidFill>
              </a:rPr>
              <a:t>file) throws MalformedURLException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URL(String protocol, String host,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port, String </a:t>
            </a:r>
            <a:r>
              <a:rPr lang="en-US" sz="2400" dirty="0" smtClean="0">
                <a:solidFill>
                  <a:schemeClr val="bg1"/>
                </a:solidFill>
              </a:rPr>
              <a:t>file) throws MalformedURLException</a:t>
            </a:r>
          </a:p>
          <a:p>
            <a:pPr marL="0" indent="0">
              <a:buNone/>
            </a:pPr>
            <a:endParaRPr lang="en-US" sz="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URL(URL base, String relative) throws </a:t>
            </a:r>
            <a:r>
              <a:rPr lang="en-US" sz="2400" dirty="0" smtClean="0">
                <a:solidFill>
                  <a:schemeClr val="bg1"/>
                </a:solidFill>
              </a:rPr>
              <a:t>MalformedURLException</a:t>
            </a:r>
          </a:p>
          <a:p>
            <a:pPr marL="0" indent="0">
              <a:buNone/>
            </a:pPr>
            <a:endParaRPr lang="en-US" sz="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All these constructors throw a MalformedURLException if you try to create a URL for </a:t>
            </a:r>
            <a:r>
              <a:rPr lang="en-US" sz="2400" dirty="0" smtClean="0">
                <a:solidFill>
                  <a:schemeClr val="bg1"/>
                </a:solidFill>
              </a:rPr>
              <a:t>an unsupported </a:t>
            </a:r>
            <a:r>
              <a:rPr lang="en-US" sz="2400" dirty="0">
                <a:solidFill>
                  <a:schemeClr val="bg1"/>
                </a:solidFill>
              </a:rPr>
              <a:t>protocol or if the URL is syntactically incorrect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8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Constructing relative URL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This </a:t>
            </a:r>
            <a:r>
              <a:rPr lang="en-US" sz="2400" dirty="0">
                <a:solidFill>
                  <a:schemeClr val="bg1"/>
                </a:solidFill>
              </a:rPr>
              <a:t>constructor builds an absolute URL from a relative URL and a base URL: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URL(URL base, String relative) throws </a:t>
            </a:r>
            <a:r>
              <a:rPr lang="en-US" sz="2400" dirty="0" smtClean="0">
                <a:solidFill>
                  <a:schemeClr val="bg1"/>
                </a:solidFill>
              </a:rPr>
              <a:t>MalformedURLException</a:t>
            </a:r>
          </a:p>
        </p:txBody>
      </p:sp>
    </p:spTree>
    <p:extLst>
      <p:ext uri="{BB962C8B-B14F-4D97-AF65-F5344CB8AC3E}">
        <p14:creationId xmlns:p14="http://schemas.microsoft.com/office/powerpoint/2010/main" val="3741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Syntax of URI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syntax of a URI is composed of a </a:t>
            </a:r>
            <a:r>
              <a:rPr lang="en-US" sz="2400" b="1" dirty="0">
                <a:solidFill>
                  <a:schemeClr val="bg1"/>
                </a:solidFill>
              </a:rPr>
              <a:t>scheme</a:t>
            </a:r>
            <a:r>
              <a:rPr lang="en-US" sz="2400" dirty="0">
                <a:solidFill>
                  <a:schemeClr val="bg1"/>
                </a:solidFill>
              </a:rPr>
              <a:t> and a </a:t>
            </a:r>
            <a:r>
              <a:rPr lang="en-US" sz="2400" b="1" dirty="0">
                <a:solidFill>
                  <a:schemeClr val="bg1"/>
                </a:solidFill>
              </a:rPr>
              <a:t>scheme-specific part</a:t>
            </a:r>
            <a:r>
              <a:rPr lang="en-US" sz="2400" dirty="0">
                <a:solidFill>
                  <a:schemeClr val="bg1"/>
                </a:solidFill>
              </a:rPr>
              <a:t>, separated </a:t>
            </a:r>
            <a:r>
              <a:rPr lang="en-US" sz="2400" dirty="0" smtClean="0">
                <a:solidFill>
                  <a:schemeClr val="bg1"/>
                </a:solidFill>
              </a:rPr>
              <a:t>by a </a:t>
            </a:r>
            <a:r>
              <a:rPr lang="en-US" sz="2400" dirty="0">
                <a:solidFill>
                  <a:schemeClr val="bg1"/>
                </a:solidFill>
              </a:rPr>
              <a:t>colon, like </a:t>
            </a:r>
            <a:r>
              <a:rPr lang="en-US" sz="2400" dirty="0" smtClean="0">
                <a:solidFill>
                  <a:schemeClr val="bg1"/>
                </a:solidFill>
              </a:rPr>
              <a:t>this:</a:t>
            </a:r>
          </a:p>
          <a:p>
            <a:pPr marL="400050" lvl="1" indent="0" algn="ctr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scheme:scheme-specific-part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 syntax of the scheme-specific part depends on the scheme being used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For example, the </a:t>
            </a:r>
            <a:r>
              <a:rPr lang="en-US" sz="2400" dirty="0">
                <a:solidFill>
                  <a:schemeClr val="bg1"/>
                </a:solidFill>
              </a:rPr>
              <a:t>well known URI is </a:t>
            </a:r>
            <a:r>
              <a:rPr lang="en-US" sz="2400" b="1" dirty="0">
                <a:solidFill>
                  <a:schemeClr val="bg1"/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 which we use daily to access web </a:t>
            </a:r>
            <a:r>
              <a:rPr lang="en-US" sz="2400" dirty="0" smtClean="0">
                <a:solidFill>
                  <a:schemeClr val="bg1"/>
                </a:solidFill>
              </a:rPr>
              <a:t>pages it looks something like this: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http://mywebpage/index.php</a:t>
            </a:r>
          </a:p>
          <a:p>
            <a:pPr marL="0" indent="0" algn="ctr">
              <a:buNone/>
            </a:pPr>
            <a:endParaRPr lang="en-US" sz="7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Here </a:t>
            </a:r>
            <a:r>
              <a:rPr lang="en-US" sz="2400" b="1" dirty="0" smtClean="0">
                <a:solidFill>
                  <a:schemeClr val="bg1"/>
                </a:solidFill>
              </a:rPr>
              <a:t>http</a:t>
            </a:r>
            <a:r>
              <a:rPr lang="en-US" sz="2400" dirty="0" smtClean="0">
                <a:solidFill>
                  <a:schemeClr val="bg1"/>
                </a:solidFill>
              </a:rPr>
              <a:t> is scheme, and the rest after colon (//</a:t>
            </a:r>
            <a:r>
              <a:rPr lang="en-US" sz="2400" dirty="0" err="1" smtClean="0">
                <a:solidFill>
                  <a:schemeClr val="bg1"/>
                </a:solidFill>
              </a:rPr>
              <a:t>mywebpage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index.php</a:t>
            </a:r>
            <a:r>
              <a:rPr lang="en-US" sz="2400" dirty="0" smtClean="0">
                <a:solidFill>
                  <a:schemeClr val="bg1"/>
                </a:solidFill>
              </a:rPr>
              <a:t>) is its </a:t>
            </a:r>
            <a:r>
              <a:rPr lang="en-US" sz="2400" b="1" dirty="0" smtClean="0">
                <a:solidFill>
                  <a:schemeClr val="bg1"/>
                </a:solidFill>
              </a:rPr>
              <a:t>scheme specific part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Scheme part is composed of lowercase letters, digits, and the plus sign, period, and hyphen.</a:t>
            </a:r>
          </a:p>
        </p:txBody>
      </p:sp>
    </p:spTree>
    <p:extLst>
      <p:ext uri="{BB962C8B-B14F-4D97-AF65-F5344CB8AC3E}">
        <p14:creationId xmlns:p14="http://schemas.microsoft.com/office/powerpoint/2010/main" val="29200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Some of the Well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nown Schemes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US" sz="2400" b="1" dirty="0" smtClean="0">
                <a:solidFill>
                  <a:schemeClr val="bg1"/>
                </a:solidFill>
              </a:rPr>
              <a:t>ata:</a:t>
            </a:r>
            <a:r>
              <a:rPr lang="en-US" sz="2400" dirty="0" smtClean="0">
                <a:solidFill>
                  <a:schemeClr val="bg1"/>
                </a:solidFill>
              </a:rPr>
              <a:t> encoded data included in a link.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f</a:t>
            </a:r>
            <a:r>
              <a:rPr lang="en-US" sz="2400" b="1" dirty="0" smtClean="0">
                <a:solidFill>
                  <a:schemeClr val="bg1"/>
                </a:solidFill>
              </a:rPr>
              <a:t>ile:</a:t>
            </a:r>
            <a:r>
              <a:rPr lang="en-US" sz="2400" dirty="0" smtClean="0">
                <a:solidFill>
                  <a:schemeClr val="bg1"/>
                </a:solidFill>
              </a:rPr>
              <a:t> a file on a local disk.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ftp:</a:t>
            </a:r>
            <a:r>
              <a:rPr lang="en-US" sz="2400" dirty="0" smtClean="0">
                <a:solidFill>
                  <a:schemeClr val="bg1"/>
                </a:solidFill>
              </a:rPr>
              <a:t> an FTP server used to upload download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http:</a:t>
            </a:r>
            <a:r>
              <a:rPr lang="en-US" sz="2400" dirty="0" smtClean="0">
                <a:solidFill>
                  <a:schemeClr val="bg1"/>
                </a:solidFill>
              </a:rPr>
              <a:t> a WWW server using Hypertext Transfer Protocol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mailto:</a:t>
            </a:r>
            <a:r>
              <a:rPr lang="en-US" sz="2400" dirty="0" smtClean="0">
                <a:solidFill>
                  <a:schemeClr val="bg1"/>
                </a:solidFill>
              </a:rPr>
              <a:t> an email address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m</a:t>
            </a:r>
            <a:r>
              <a:rPr lang="en-US" sz="2400" b="1" dirty="0" smtClean="0">
                <a:solidFill>
                  <a:schemeClr val="bg1"/>
                </a:solidFill>
              </a:rPr>
              <a:t>agnet:</a:t>
            </a:r>
            <a:r>
              <a:rPr lang="en-US" sz="2400" dirty="0" smtClean="0">
                <a:solidFill>
                  <a:schemeClr val="bg1"/>
                </a:solidFill>
              </a:rPr>
              <a:t> a resource available for download in peer-to-peer network such as torrent.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telnet:</a:t>
            </a:r>
            <a:r>
              <a:rPr lang="en-US" sz="2400" dirty="0" smtClean="0">
                <a:solidFill>
                  <a:schemeClr val="bg1"/>
                </a:solidFill>
              </a:rPr>
              <a:t> a connection to a telnet based service.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u</a:t>
            </a:r>
            <a:r>
              <a:rPr lang="en-US" sz="2400" b="1" dirty="0" smtClean="0">
                <a:solidFill>
                  <a:schemeClr val="bg1"/>
                </a:solidFill>
              </a:rPr>
              <a:t>rn:</a:t>
            </a:r>
            <a:r>
              <a:rPr lang="en-US" sz="2400" dirty="0" smtClean="0">
                <a:solidFill>
                  <a:schemeClr val="bg1"/>
                </a:solidFill>
              </a:rPr>
              <a:t> a uniform resource name.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Scheme-Specific-Part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7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There </a:t>
            </a:r>
            <a:r>
              <a:rPr lang="en-US" sz="2400" dirty="0">
                <a:solidFill>
                  <a:schemeClr val="bg1"/>
                </a:solidFill>
              </a:rPr>
              <a:t>is </a:t>
            </a:r>
            <a:r>
              <a:rPr lang="en-US" sz="2400" b="1" dirty="0">
                <a:solidFill>
                  <a:schemeClr val="bg1"/>
                </a:solidFill>
              </a:rPr>
              <a:t>no</a:t>
            </a:r>
            <a:r>
              <a:rPr lang="en-US" sz="2400" dirty="0">
                <a:solidFill>
                  <a:schemeClr val="bg1"/>
                </a:solidFill>
              </a:rPr>
              <a:t> specific syntax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that applies to the scheme-specific parts of all URIs. </a:t>
            </a:r>
            <a:r>
              <a:rPr lang="en-US" sz="2400" dirty="0" smtClean="0">
                <a:solidFill>
                  <a:schemeClr val="bg1"/>
                </a:solidFill>
              </a:rPr>
              <a:t>But many </a:t>
            </a:r>
            <a:r>
              <a:rPr lang="en-US" sz="2400" dirty="0">
                <a:solidFill>
                  <a:schemeClr val="bg1"/>
                </a:solidFill>
              </a:rPr>
              <a:t>have a hierarchical </a:t>
            </a:r>
            <a:r>
              <a:rPr lang="en-US" sz="2400" dirty="0" smtClean="0">
                <a:solidFill>
                  <a:schemeClr val="bg1"/>
                </a:solidFill>
              </a:rPr>
              <a:t>form, like this: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//authority/</a:t>
            </a:r>
            <a:r>
              <a:rPr lang="en-US" sz="2400" b="1" dirty="0" err="1" smtClean="0">
                <a:solidFill>
                  <a:schemeClr val="bg1"/>
                </a:solidFill>
              </a:rPr>
              <a:t>path?query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800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a</a:t>
            </a:r>
            <a:r>
              <a:rPr lang="en-US" sz="2400" b="1" dirty="0" smtClean="0">
                <a:solidFill>
                  <a:schemeClr val="bg1"/>
                </a:solidFill>
              </a:rPr>
              <a:t>uthority: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who is responsible for resolving the rest of the URI.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</a:rPr>
              <a:t>ath: </a:t>
            </a:r>
            <a:r>
              <a:rPr lang="en-US" sz="2400" dirty="0" smtClean="0">
                <a:solidFill>
                  <a:schemeClr val="bg1"/>
                </a:solidFill>
              </a:rPr>
              <a:t>who is responsible for mapping the rest of the resource.</a:t>
            </a:r>
          </a:p>
          <a:p>
            <a:pPr marL="0" indent="0">
              <a:buNone/>
            </a:pPr>
            <a:endParaRPr lang="en-US" sz="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To make the authority more specific username and port may also be provided.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ftp://myuname.mypassword.mysysname/myfile.pdf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Scheme-Specific-Part is composed of ASCII alphanumeric characters (A-Z, a-z, 0-9) punctuation characters ( _, . !, ~) and delimiters (/, ?, &amp;, =) 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URL: Uniform Resource Locator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 URL is a URI that, as well as identifying a resource, provides a specific </a:t>
            </a:r>
            <a:r>
              <a:rPr lang="en-US" sz="2400" dirty="0" smtClean="0">
                <a:solidFill>
                  <a:schemeClr val="bg1"/>
                </a:solidFill>
              </a:rPr>
              <a:t>network location </a:t>
            </a:r>
            <a:r>
              <a:rPr lang="en-US" sz="2400" dirty="0">
                <a:solidFill>
                  <a:schemeClr val="bg1"/>
                </a:solidFill>
              </a:rPr>
              <a:t>for the resource that a client can use to retrieve a representation of that resource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URL  is also referred as web address.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9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 typical URL looks like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www.google.come/myjava/mypdf.pdf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This </a:t>
            </a:r>
            <a:r>
              <a:rPr lang="en-US" sz="2400" dirty="0">
                <a:solidFill>
                  <a:schemeClr val="bg1"/>
                </a:solidFill>
              </a:rPr>
              <a:t>specifies that there is a file called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mypdfpdf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in a directory </a:t>
            </a:r>
            <a:r>
              <a:rPr lang="en-US" sz="2400" dirty="0" smtClean="0">
                <a:solidFill>
                  <a:schemeClr val="bg1"/>
                </a:solidFill>
              </a:rPr>
              <a:t>called </a:t>
            </a:r>
            <a:r>
              <a:rPr lang="en-US" sz="2400" dirty="0" err="1" smtClean="0">
                <a:solidFill>
                  <a:schemeClr val="bg1"/>
                </a:solidFill>
              </a:rPr>
              <a:t>myjava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on the server </a:t>
            </a:r>
            <a:r>
              <a:rPr lang="en-US" sz="2400" dirty="0" smtClean="0">
                <a:solidFill>
                  <a:schemeClr val="bg1"/>
                </a:solidFill>
              </a:rPr>
              <a:t>www.google.com, </a:t>
            </a:r>
            <a:r>
              <a:rPr lang="en-US" sz="2400" dirty="0">
                <a:solidFill>
                  <a:schemeClr val="bg1"/>
                </a:solidFill>
              </a:rPr>
              <a:t>and that this file can be accessed via the </a:t>
            </a:r>
            <a:r>
              <a:rPr lang="en-US" sz="2400" dirty="0" smtClean="0">
                <a:solidFill>
                  <a:schemeClr val="bg1"/>
                </a:solidFill>
              </a:rPr>
              <a:t>HTTP </a:t>
            </a:r>
            <a:r>
              <a:rPr lang="en-US" sz="2400" b="1" dirty="0" smtClean="0">
                <a:solidFill>
                  <a:schemeClr val="bg1"/>
                </a:solidFill>
              </a:rPr>
              <a:t>protocol (scheme)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5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Syntax of URL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syntax of a URL is: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protocol://</a:t>
            </a:r>
            <a:r>
              <a:rPr lang="en-US" sz="2400" b="1" dirty="0" smtClean="0">
                <a:solidFill>
                  <a:schemeClr val="bg1"/>
                </a:solidFill>
              </a:rPr>
              <a:t>userInfo@host:port/path?query#fragment</a:t>
            </a:r>
          </a:p>
          <a:p>
            <a:pPr marL="0" indent="0">
              <a:buNone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 </a:t>
            </a:r>
            <a:r>
              <a:rPr lang="en-US" sz="2000" b="1" dirty="0" smtClean="0">
                <a:solidFill>
                  <a:schemeClr val="bg1"/>
                </a:solidFill>
              </a:rPr>
              <a:t>protocol (scheme)</a:t>
            </a:r>
            <a:r>
              <a:rPr lang="en-US" sz="2000" dirty="0" smtClean="0">
                <a:solidFill>
                  <a:schemeClr val="bg1"/>
                </a:solidFill>
              </a:rPr>
              <a:t> can </a:t>
            </a:r>
            <a:r>
              <a:rPr lang="en-US" sz="2000" dirty="0">
                <a:solidFill>
                  <a:schemeClr val="bg1"/>
                </a:solidFill>
              </a:rPr>
              <a:t>be file, ftp, http, https, magnet, </a:t>
            </a:r>
            <a:r>
              <a:rPr lang="en-US" sz="2000" dirty="0" smtClean="0">
                <a:solidFill>
                  <a:schemeClr val="bg1"/>
                </a:solidFill>
              </a:rPr>
              <a:t>telnet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(not </a:t>
            </a:r>
            <a:r>
              <a:rPr lang="en-US" sz="2000" dirty="0">
                <a:solidFill>
                  <a:schemeClr val="bg1"/>
                </a:solidFill>
              </a:rPr>
              <a:t>urn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host part</a:t>
            </a:r>
            <a:r>
              <a:rPr lang="en-US" sz="2000" dirty="0">
                <a:solidFill>
                  <a:schemeClr val="bg1"/>
                </a:solidFill>
              </a:rPr>
              <a:t> of a URL is the name of the server that provides the resource you want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 err="1">
                <a:solidFill>
                  <a:schemeClr val="bg1"/>
                </a:solidFill>
              </a:rPr>
              <a:t>userInfo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>
                <a:solidFill>
                  <a:schemeClr val="bg1"/>
                </a:solidFill>
              </a:rPr>
              <a:t>optional login information for the server. </a:t>
            </a: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</a:rPr>
              <a:t>port</a:t>
            </a:r>
            <a:r>
              <a:rPr lang="en-US" sz="2000" dirty="0" smtClean="0">
                <a:solidFill>
                  <a:schemeClr val="bg1"/>
                </a:solidFill>
              </a:rPr>
              <a:t> number is also optional.</a:t>
            </a:r>
          </a:p>
          <a:p>
            <a:pPr marL="457200" lvl="1" indent="0">
              <a:buNone/>
            </a:pPr>
            <a:endParaRPr lang="en-US" sz="5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Together</a:t>
            </a:r>
            <a:r>
              <a:rPr lang="en-US" sz="2000" dirty="0">
                <a:solidFill>
                  <a:schemeClr val="bg1"/>
                </a:solidFill>
              </a:rPr>
              <a:t>, the </a:t>
            </a:r>
            <a:r>
              <a:rPr lang="en-US" sz="2000" dirty="0" err="1">
                <a:solidFill>
                  <a:schemeClr val="bg1"/>
                </a:solidFill>
              </a:rPr>
              <a:t>userInfo</a:t>
            </a:r>
            <a:r>
              <a:rPr lang="en-US" sz="2000" dirty="0">
                <a:solidFill>
                  <a:schemeClr val="bg1"/>
                </a:solidFill>
              </a:rPr>
              <a:t>, host, and port constitute the authority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path</a:t>
            </a:r>
            <a:r>
              <a:rPr lang="en-US" sz="2000" dirty="0">
                <a:solidFill>
                  <a:schemeClr val="bg1"/>
                </a:solidFill>
              </a:rPr>
              <a:t> points to a particular resource on the specified server. It often looks like </a:t>
            </a:r>
            <a:r>
              <a:rPr lang="en-US" sz="2000" dirty="0" smtClean="0">
                <a:solidFill>
                  <a:schemeClr val="bg1"/>
                </a:solidFill>
              </a:rPr>
              <a:t>a filesystem </a:t>
            </a:r>
            <a:r>
              <a:rPr lang="en-US" sz="2000" dirty="0">
                <a:solidFill>
                  <a:schemeClr val="bg1"/>
                </a:solidFill>
              </a:rPr>
              <a:t>path such as /forum/</a:t>
            </a:r>
            <a:r>
              <a:rPr lang="en-US" sz="2000" dirty="0" err="1">
                <a:solidFill>
                  <a:schemeClr val="bg1"/>
                </a:solidFill>
              </a:rPr>
              <a:t>index.php</a:t>
            </a:r>
            <a:r>
              <a:rPr lang="en-US" sz="2000" dirty="0">
                <a:solidFill>
                  <a:schemeClr val="bg1"/>
                </a:solidFill>
              </a:rPr>
              <a:t>. However, it may or may not actually map </a:t>
            </a:r>
            <a:r>
              <a:rPr lang="en-US" sz="2000" dirty="0" smtClean="0">
                <a:solidFill>
                  <a:schemeClr val="bg1"/>
                </a:solidFill>
              </a:rPr>
              <a:t>to a </a:t>
            </a:r>
            <a:r>
              <a:rPr lang="en-US" sz="2000" dirty="0">
                <a:solidFill>
                  <a:schemeClr val="bg1"/>
                </a:solidFill>
              </a:rPr>
              <a:t>filesystem on the server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sz="5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query</a:t>
            </a:r>
            <a:r>
              <a:rPr lang="en-US" sz="2000" dirty="0">
                <a:solidFill>
                  <a:schemeClr val="bg1"/>
                </a:solidFill>
              </a:rPr>
              <a:t> string provides additional arguments for the server. It’s commonly used </a:t>
            </a:r>
            <a:r>
              <a:rPr lang="en-US" sz="2000" dirty="0" smtClean="0">
                <a:solidFill>
                  <a:schemeClr val="bg1"/>
                </a:solidFill>
              </a:rPr>
              <a:t>only in </a:t>
            </a:r>
            <a:r>
              <a:rPr lang="en-US" sz="2000" dirty="0">
                <a:solidFill>
                  <a:schemeClr val="bg1"/>
                </a:solidFill>
              </a:rPr>
              <a:t>http URLs, where it contains form data for input to programs running on the server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Finally, the </a:t>
            </a:r>
            <a:r>
              <a:rPr lang="en-US" sz="2000" b="1" dirty="0">
                <a:solidFill>
                  <a:schemeClr val="bg1"/>
                </a:solidFill>
              </a:rPr>
              <a:t>fragment</a:t>
            </a:r>
            <a:r>
              <a:rPr lang="en-US" sz="2000" dirty="0">
                <a:solidFill>
                  <a:schemeClr val="bg1"/>
                </a:solidFill>
              </a:rPr>
              <a:t> references a particular part of the remote </a:t>
            </a:r>
            <a:r>
              <a:rPr lang="en-US" sz="2000" dirty="0" smtClean="0">
                <a:solidFill>
                  <a:schemeClr val="bg1"/>
                </a:solidFill>
              </a:rPr>
              <a:t>resource or webpage.</a:t>
            </a:r>
          </a:p>
        </p:txBody>
      </p:sp>
    </p:spTree>
    <p:extLst>
      <p:ext uri="{BB962C8B-B14F-4D97-AF65-F5344CB8AC3E}">
        <p14:creationId xmlns:p14="http://schemas.microsoft.com/office/powerpoint/2010/main" val="9579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Relative URL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 URL tells a web browser a lot about a document: the </a:t>
            </a:r>
            <a:r>
              <a:rPr lang="en-US" sz="2400" dirty="0" smtClean="0">
                <a:solidFill>
                  <a:schemeClr val="bg1"/>
                </a:solidFill>
              </a:rPr>
              <a:t>protocol used,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host, and the path.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Most </a:t>
            </a:r>
            <a:r>
              <a:rPr lang="en-US" sz="2400" dirty="0">
                <a:solidFill>
                  <a:schemeClr val="bg1"/>
                </a:solidFill>
              </a:rPr>
              <a:t>of this information is likely to be the same for other URLs that are </a:t>
            </a:r>
            <a:r>
              <a:rPr lang="en-US" sz="2400" dirty="0" smtClean="0">
                <a:solidFill>
                  <a:schemeClr val="bg1"/>
                </a:solidFill>
              </a:rPr>
              <a:t>referenced in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document.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Therefore</a:t>
            </a:r>
            <a:r>
              <a:rPr lang="en-US" sz="2400" dirty="0">
                <a:solidFill>
                  <a:schemeClr val="bg1"/>
                </a:solidFill>
              </a:rPr>
              <a:t>, rather than requiring each URL to be specified in its </a:t>
            </a:r>
            <a:r>
              <a:rPr lang="en-US" sz="2400" dirty="0" smtClean="0">
                <a:solidFill>
                  <a:schemeClr val="bg1"/>
                </a:solidFill>
              </a:rPr>
              <a:t>entirety</a:t>
            </a:r>
            <a:r>
              <a:rPr lang="en-US" sz="2400" dirty="0">
                <a:solidFill>
                  <a:schemeClr val="bg1"/>
                </a:solidFill>
              </a:rPr>
              <a:t>, a URL may inherit the protocol, hostname, and path of its parent document (i.e</a:t>
            </a:r>
            <a:r>
              <a:rPr lang="en-US" sz="2400" dirty="0" smtClean="0">
                <a:solidFill>
                  <a:schemeClr val="bg1"/>
                </a:solidFill>
              </a:rPr>
              <a:t>., the </a:t>
            </a:r>
            <a:r>
              <a:rPr lang="en-US" sz="2400" dirty="0">
                <a:solidFill>
                  <a:schemeClr val="bg1"/>
                </a:solidFill>
              </a:rPr>
              <a:t>document in which it appears). 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URLs </a:t>
            </a:r>
            <a:r>
              <a:rPr lang="en-US" sz="2400" dirty="0">
                <a:solidFill>
                  <a:schemeClr val="bg1"/>
                </a:solidFill>
              </a:rPr>
              <a:t>that aren’t complete but inherit pieces </a:t>
            </a:r>
            <a:r>
              <a:rPr lang="en-US" sz="2400" dirty="0" smtClean="0">
                <a:solidFill>
                  <a:schemeClr val="bg1"/>
                </a:solidFill>
              </a:rPr>
              <a:t>from their </a:t>
            </a:r>
            <a:r>
              <a:rPr lang="en-US" sz="2400" dirty="0">
                <a:solidFill>
                  <a:schemeClr val="bg1"/>
                </a:solidFill>
              </a:rPr>
              <a:t>parent are called </a:t>
            </a:r>
            <a:r>
              <a:rPr lang="en-US" sz="2400" b="1" dirty="0">
                <a:solidFill>
                  <a:schemeClr val="bg1"/>
                </a:solidFill>
              </a:rPr>
              <a:t>relative </a:t>
            </a:r>
            <a:r>
              <a:rPr lang="en-US" sz="2400" b="1" dirty="0" smtClean="0">
                <a:solidFill>
                  <a:schemeClr val="bg1"/>
                </a:solidFill>
              </a:rPr>
              <a:t>URLs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</a:rPr>
              <a:t>contrast, a completely specified URL is </a:t>
            </a:r>
            <a:r>
              <a:rPr lang="en-US" sz="2400" dirty="0" smtClean="0">
                <a:solidFill>
                  <a:schemeClr val="bg1"/>
                </a:solidFill>
              </a:rPr>
              <a:t>called an </a:t>
            </a:r>
            <a:r>
              <a:rPr lang="en-US" sz="2400" b="1" dirty="0">
                <a:solidFill>
                  <a:schemeClr val="bg1"/>
                </a:solidFill>
              </a:rPr>
              <a:t>absolute </a:t>
            </a:r>
            <a:r>
              <a:rPr lang="en-US" sz="2400" b="1" dirty="0" smtClean="0">
                <a:solidFill>
                  <a:schemeClr val="bg1"/>
                </a:solidFill>
              </a:rPr>
              <a:t>URL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</a:rPr>
              <a:t>a relative URL, any pieces that are missing are assumed to be </a:t>
            </a:r>
            <a:r>
              <a:rPr lang="en-US" sz="2400" dirty="0" smtClean="0">
                <a:solidFill>
                  <a:schemeClr val="bg1"/>
                </a:solidFill>
              </a:rPr>
              <a:t>the same </a:t>
            </a:r>
            <a:r>
              <a:rPr lang="en-US" sz="2400" dirty="0">
                <a:solidFill>
                  <a:schemeClr val="bg1"/>
                </a:solidFill>
              </a:rPr>
              <a:t>as the corresponding pieces from the URL of the document in which the URL </a:t>
            </a:r>
            <a:r>
              <a:rPr lang="en-US" sz="2400" dirty="0" smtClean="0">
                <a:solidFill>
                  <a:schemeClr val="bg1"/>
                </a:solidFill>
              </a:rPr>
              <a:t>is found.</a:t>
            </a:r>
          </a:p>
        </p:txBody>
      </p:sp>
    </p:spTree>
    <p:extLst>
      <p:ext uri="{BB962C8B-B14F-4D97-AF65-F5344CB8AC3E}">
        <p14:creationId xmlns:p14="http://schemas.microsoft.com/office/powerpoint/2010/main" val="6369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Advantage of Relative URL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They </a:t>
            </a:r>
            <a:r>
              <a:rPr lang="en-US" sz="2400" dirty="0">
                <a:solidFill>
                  <a:schemeClr val="bg1"/>
                </a:solidFill>
              </a:rPr>
              <a:t>save </a:t>
            </a:r>
            <a:r>
              <a:rPr lang="en-US" sz="2400" dirty="0" smtClean="0">
                <a:solidFill>
                  <a:schemeClr val="bg1"/>
                </a:solidFill>
              </a:rPr>
              <a:t>a little typing.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Relative </a:t>
            </a:r>
            <a:r>
              <a:rPr lang="en-US" sz="2400" dirty="0">
                <a:solidFill>
                  <a:schemeClr val="bg1"/>
                </a:solidFill>
              </a:rPr>
              <a:t>URLs allow a single document tree to be </a:t>
            </a:r>
            <a:r>
              <a:rPr lang="en-US" sz="2400" dirty="0" smtClean="0">
                <a:solidFill>
                  <a:schemeClr val="bg1"/>
                </a:solidFill>
              </a:rPr>
              <a:t>served by </a:t>
            </a:r>
            <a:r>
              <a:rPr lang="en-US" sz="2400" dirty="0">
                <a:solidFill>
                  <a:schemeClr val="bg1"/>
                </a:solidFill>
              </a:rPr>
              <a:t>multiple protocols: for instance, both HTTP and FTP. HTTP might be used for </a:t>
            </a:r>
            <a:r>
              <a:rPr lang="en-US" sz="2400" dirty="0" smtClean="0">
                <a:solidFill>
                  <a:schemeClr val="bg1"/>
                </a:solidFill>
              </a:rPr>
              <a:t>direct surfing</a:t>
            </a:r>
            <a:r>
              <a:rPr lang="en-US" sz="2400" dirty="0">
                <a:solidFill>
                  <a:schemeClr val="bg1"/>
                </a:solidFill>
              </a:rPr>
              <a:t>, while FTP could be used for mirroring the </a:t>
            </a:r>
            <a:r>
              <a:rPr lang="en-US" sz="2400" dirty="0" smtClean="0">
                <a:solidFill>
                  <a:schemeClr val="bg1"/>
                </a:solidFill>
              </a:rPr>
              <a:t>site.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Most </a:t>
            </a:r>
            <a:r>
              <a:rPr lang="en-US" sz="2400" dirty="0">
                <a:solidFill>
                  <a:schemeClr val="bg1"/>
                </a:solidFill>
              </a:rPr>
              <a:t>importantly of all, </a:t>
            </a:r>
            <a:r>
              <a:rPr lang="en-US" sz="2400" dirty="0" smtClean="0">
                <a:solidFill>
                  <a:schemeClr val="bg1"/>
                </a:solidFill>
              </a:rPr>
              <a:t>relative URLs </a:t>
            </a:r>
            <a:r>
              <a:rPr lang="en-US" sz="2400" dirty="0">
                <a:solidFill>
                  <a:schemeClr val="bg1"/>
                </a:solidFill>
              </a:rPr>
              <a:t>allow entire trees of documents to be moved or copied from one site to </a:t>
            </a:r>
            <a:r>
              <a:rPr lang="en-US" sz="2400" dirty="0" smtClean="0">
                <a:solidFill>
                  <a:schemeClr val="bg1"/>
                </a:solidFill>
              </a:rPr>
              <a:t>another without </a:t>
            </a:r>
            <a:r>
              <a:rPr lang="en-US" sz="2400" dirty="0">
                <a:solidFill>
                  <a:schemeClr val="bg1"/>
                </a:solidFill>
              </a:rPr>
              <a:t>breaking all the internal </a:t>
            </a:r>
            <a:r>
              <a:rPr lang="en-US" sz="2400" dirty="0" smtClean="0">
                <a:solidFill>
                  <a:schemeClr val="bg1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099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17-10-2023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The URL Class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java.net.URL</a:t>
            </a:r>
            <a:r>
              <a:rPr lang="en-US" sz="2400" dirty="0">
                <a:solidFill>
                  <a:schemeClr val="bg1"/>
                </a:solidFill>
              </a:rPr>
              <a:t> class is an abstraction of a Uniform Resource </a:t>
            </a:r>
            <a:r>
              <a:rPr lang="en-US" sz="2400" dirty="0" smtClean="0">
                <a:solidFill>
                  <a:schemeClr val="bg1"/>
                </a:solidFill>
              </a:rPr>
              <a:t>Locator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It extends </a:t>
            </a:r>
            <a:r>
              <a:rPr lang="en-US" sz="2400" dirty="0" err="1">
                <a:solidFill>
                  <a:schemeClr val="bg1"/>
                </a:solidFill>
              </a:rPr>
              <a:t>java.lang.Object</a:t>
            </a:r>
            <a:r>
              <a:rPr lang="en-US" sz="2400" dirty="0">
                <a:solidFill>
                  <a:schemeClr val="bg1"/>
                </a:solidFill>
              </a:rPr>
              <a:t>, and it is </a:t>
            </a:r>
            <a:r>
              <a:rPr lang="en-US" sz="2400" dirty="0" smtClean="0">
                <a:solidFill>
                  <a:schemeClr val="bg1"/>
                </a:solidFill>
              </a:rPr>
              <a:t>a final </a:t>
            </a:r>
            <a:r>
              <a:rPr lang="en-US" sz="2400" dirty="0">
                <a:solidFill>
                  <a:schemeClr val="bg1"/>
                </a:solidFill>
              </a:rPr>
              <a:t>class that cannot be </a:t>
            </a:r>
            <a:r>
              <a:rPr lang="en-US" sz="2400" dirty="0" err="1">
                <a:solidFill>
                  <a:schemeClr val="bg1"/>
                </a:solidFill>
              </a:rPr>
              <a:t>subclassed</a:t>
            </a:r>
            <a:r>
              <a:rPr lang="en-US" sz="2400" dirty="0">
                <a:solidFill>
                  <a:schemeClr val="bg1"/>
                </a:solidFill>
              </a:rPr>
              <a:t>. Rather than relying on inheritance to </a:t>
            </a:r>
            <a:r>
              <a:rPr lang="en-US" sz="2400" dirty="0" smtClean="0">
                <a:solidFill>
                  <a:schemeClr val="bg1"/>
                </a:solidFill>
              </a:rPr>
              <a:t>configure instances </a:t>
            </a:r>
            <a:r>
              <a:rPr lang="en-US" sz="2400" dirty="0">
                <a:solidFill>
                  <a:schemeClr val="bg1"/>
                </a:solidFill>
              </a:rPr>
              <a:t>for different kinds of URLs, it uses the strategy design </a:t>
            </a:r>
            <a:r>
              <a:rPr lang="en-US" sz="2400" dirty="0" smtClean="0">
                <a:solidFill>
                  <a:schemeClr val="bg1"/>
                </a:solidFill>
              </a:rPr>
              <a:t>pattern.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Protocol handlers </a:t>
            </a:r>
            <a:r>
              <a:rPr lang="en-US" sz="2400" dirty="0">
                <a:solidFill>
                  <a:schemeClr val="bg1"/>
                </a:solidFill>
              </a:rPr>
              <a:t>are the strategies, and the URL class itself forms the context through which </a:t>
            </a:r>
            <a:r>
              <a:rPr lang="en-US" sz="2400" dirty="0" smtClean="0">
                <a:solidFill>
                  <a:schemeClr val="bg1"/>
                </a:solidFill>
              </a:rPr>
              <a:t>the different </a:t>
            </a:r>
            <a:r>
              <a:rPr lang="en-US" sz="2400" dirty="0">
                <a:solidFill>
                  <a:schemeClr val="bg1"/>
                </a:solidFill>
              </a:rPr>
              <a:t>strategies are selected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URLs are immutable. After a URL object has been constructed, its fields do not </a:t>
            </a:r>
            <a:r>
              <a:rPr lang="en-US" sz="2400" dirty="0" smtClean="0">
                <a:solidFill>
                  <a:schemeClr val="bg1"/>
                </a:solidFill>
              </a:rPr>
              <a:t>change. This </a:t>
            </a:r>
            <a:r>
              <a:rPr lang="en-US" sz="2400" dirty="0">
                <a:solidFill>
                  <a:schemeClr val="bg1"/>
                </a:solidFill>
              </a:rPr>
              <a:t>has the side effect of making them thread safe.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14995</TotalTime>
  <Words>1187</Words>
  <Application>Microsoft Office PowerPoint</Application>
  <PresentationFormat>Custom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Reversible and Quantum Computing</dc:title>
  <dc:creator>RMSOEE--06</dc:creator>
  <cp:lastModifiedBy>Microsoft account</cp:lastModifiedBy>
  <cp:revision>1273</cp:revision>
  <dcterms:created xsi:type="dcterms:W3CDTF">2019-01-29T23:03:56Z</dcterms:created>
  <dcterms:modified xsi:type="dcterms:W3CDTF">2023-10-17T10:16:13Z</dcterms:modified>
</cp:coreProperties>
</file>