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8" r:id="rId8"/>
    <p:sldId id="269"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10-01-2024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pPr/>
              <a:t>10-01-2024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4713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3210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2917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a:extLst>
              <a:ext uri="{FF2B5EF4-FFF2-40B4-BE49-F238E27FC236}">
                <a16:creationId xmlns:a16="http://schemas.microsoft.com/office/drawing/2014/main"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3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076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1126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10-01-2024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8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7464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10-01-2024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240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76463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130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pPr/>
              <a:t>10-01-2024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tutorial/uiswing/index.html" TargetMode="External"/><Relationship Id="rId2" Type="http://schemas.openxmlformats.org/officeDocument/2006/relationships/hyperlink" Target="https://docs.oracle.com/en/java/javase/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E162-9269-475D-82BD-7ED6F020D39C}"/>
              </a:ext>
            </a:extLst>
          </p:cNvPr>
          <p:cNvSpPr>
            <a:spLocks noGrp="1"/>
          </p:cNvSpPr>
          <p:nvPr>
            <p:ph type="ctrTitle"/>
          </p:nvPr>
        </p:nvSpPr>
        <p:spPr>
          <a:xfrm>
            <a:off x="265176" y="801278"/>
            <a:ext cx="8641080" cy="1165381"/>
          </a:xfrm>
        </p:spPr>
        <p:style>
          <a:lnRef idx="1">
            <a:schemeClr val="accent4"/>
          </a:lnRef>
          <a:fillRef idx="2">
            <a:schemeClr val="accent4"/>
          </a:fillRef>
          <a:effectRef idx="1">
            <a:schemeClr val="accent4"/>
          </a:effectRef>
          <a:fontRef idx="minor">
            <a:schemeClr val="dk1"/>
          </a:fontRef>
        </p:style>
        <p:txBody>
          <a:bodyPr>
            <a:normAutofit fontScale="90000"/>
          </a:bodyPr>
          <a:lstStyle/>
          <a:p>
            <a:pPr>
              <a:lnSpc>
                <a:spcPct val="100000"/>
              </a:lnSpc>
              <a:spcBef>
                <a:spcPts val="600"/>
              </a:spcBef>
              <a:spcAft>
                <a:spcPts val="1200"/>
              </a:spcAft>
            </a:pPr>
            <a:r>
              <a:rPr lang="en-US" sz="2700" dirty="0">
                <a:solidFill>
                  <a:srgbClr val="FF0000"/>
                </a:solidFill>
                <a:cs typeface="Leelawadee" panose="020B0502040204020203"/>
              </a:rPr>
              <a:t>External Project Presentation of Computer Networking(CSE 3034)</a:t>
            </a:r>
            <a:br>
              <a:rPr lang="en-US" sz="2700" dirty="0">
                <a:solidFill>
                  <a:srgbClr val="FF0000"/>
                </a:solidFill>
                <a:cs typeface="Leelawadee" panose="020B0502040204020203"/>
              </a:rPr>
            </a:br>
            <a:r>
              <a:rPr lang="en-US" sz="2700" b="0" dirty="0">
                <a:cs typeface="Leelawadee" panose="020B0502040204020203"/>
              </a:rPr>
              <a:t>on</a:t>
            </a:r>
            <a:br>
              <a:rPr lang="en-US" dirty="0">
                <a:cs typeface="Leelawadee" panose="020B0502040204020203"/>
              </a:rPr>
            </a:br>
            <a:r>
              <a:rPr lang="en-US" sz="4000" dirty="0">
                <a:cs typeface="Leelawadee" panose="020B0502040204020203"/>
              </a:rPr>
              <a:t>Topic</a:t>
            </a:r>
            <a:br>
              <a:rPr lang="en-US" sz="4000" dirty="0">
                <a:cs typeface="Leelawadee" panose="020B0502040204020203"/>
              </a:rPr>
            </a:br>
            <a:r>
              <a:rPr lang="en-US" sz="4000" dirty="0">
                <a:cs typeface="Leelawadee" panose="020B0502040204020203"/>
              </a:rPr>
              <a:t>[Multi-Thread Banking System]</a:t>
            </a:r>
            <a:endParaRPr lang="en-IN" dirty="0">
              <a:cs typeface="Leelawadee" panose="020B0502040204020203"/>
            </a:endParaRPr>
          </a:p>
        </p:txBody>
      </p:sp>
      <p:sp>
        <p:nvSpPr>
          <p:cNvPr id="4" name="Subtitle 2">
            <a:extLst>
              <a:ext uri="{FF2B5EF4-FFF2-40B4-BE49-F238E27FC236}">
                <a16:creationId xmlns:a16="http://schemas.microsoft.com/office/drawing/2014/main" id="{CBF480FF-180A-4C81-A907-DD371FF4ACE9}"/>
              </a:ext>
            </a:extLst>
          </p:cNvPr>
          <p:cNvSpPr txBox="1">
            <a:spLocks/>
          </p:cNvSpPr>
          <p:nvPr/>
        </p:nvSpPr>
        <p:spPr>
          <a:xfrm>
            <a:off x="5519928" y="2109871"/>
            <a:ext cx="3154680" cy="229514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Presented by</a:t>
            </a:r>
            <a:r>
              <a:rPr lang="en-US" sz="2200" dirty="0">
                <a:solidFill>
                  <a:schemeClr val="tx1"/>
                </a:solidFill>
              </a:rPr>
              <a:t>)</a:t>
            </a:r>
          </a:p>
          <a:p>
            <a:endParaRPr lang="en-US" sz="2200" dirty="0">
              <a:solidFill>
                <a:schemeClr val="tx1"/>
              </a:solidFill>
            </a:endParaRPr>
          </a:p>
          <a:p>
            <a:r>
              <a:rPr lang="en-US" sz="2200" dirty="0">
                <a:solidFill>
                  <a:schemeClr val="tx1"/>
                </a:solidFill>
              </a:rPr>
              <a:t>Name-D JAI PRAKASH (Reg No-2141016312)</a:t>
            </a:r>
          </a:p>
          <a:p>
            <a:r>
              <a:rPr lang="en-US" sz="2200" dirty="0">
                <a:solidFill>
                  <a:schemeClr val="tx1"/>
                </a:solidFill>
              </a:rPr>
              <a:t>Name-SUBHASISH LENKA(Reg. N-2251012002)</a:t>
            </a:r>
          </a:p>
          <a:p>
            <a:r>
              <a:rPr lang="en-US" sz="2200" dirty="0">
                <a:solidFill>
                  <a:schemeClr val="tx1"/>
                </a:solidFill>
              </a:rPr>
              <a:t>Name-NITISH KUMAR SHAW(Reg. No-2141019290)</a:t>
            </a:r>
          </a:p>
          <a:p>
            <a:endParaRPr lang="en-US" sz="2200" dirty="0">
              <a:solidFill>
                <a:schemeClr val="tx1"/>
              </a:solidFill>
            </a:endParaRPr>
          </a:p>
          <a:p>
            <a:endParaRPr lang="en-US" sz="2200" dirty="0">
              <a:solidFill>
                <a:schemeClr val="tx1"/>
              </a:solidFill>
            </a:endParaRPr>
          </a:p>
          <a:p>
            <a:endParaRPr lang="en-US" dirty="0">
              <a:solidFill>
                <a:schemeClr val="tx1"/>
              </a:solidFill>
            </a:endParaRPr>
          </a:p>
        </p:txBody>
      </p:sp>
      <p:pic>
        <p:nvPicPr>
          <p:cNvPr id="5" name="Picture">
            <a:extLst>
              <a:ext uri="{FF2B5EF4-FFF2-40B4-BE49-F238E27FC236}">
                <a16:creationId xmlns:a16="http://schemas.microsoft.com/office/drawing/2014/main" id="{FDF4EF9C-1C59-4B21-AC6D-C604B3D05DC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520440" y="2550478"/>
            <a:ext cx="1847850" cy="1847215"/>
          </a:xfrm>
          <a:prstGeom prst="rect">
            <a:avLst/>
          </a:prstGeom>
          <a:noFill/>
          <a:ln w="9525">
            <a:noFill/>
            <a:miter lim="800000"/>
            <a:headEnd/>
            <a:tailEnd/>
          </a:ln>
        </p:spPr>
      </p:pic>
      <p:sp>
        <p:nvSpPr>
          <p:cNvPr id="6" name="Subtitle 2">
            <a:extLst>
              <a:ext uri="{FF2B5EF4-FFF2-40B4-BE49-F238E27FC236}">
                <a16:creationId xmlns:a16="http://schemas.microsoft.com/office/drawing/2014/main"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D56E70F7-CC93-4CD3-83E5-7FA138D63B4F}"/>
              </a:ext>
            </a:extLst>
          </p:cNvPr>
          <p:cNvSpPr txBox="1">
            <a:spLocks/>
          </p:cNvSpPr>
          <p:nvPr/>
        </p:nvSpPr>
        <p:spPr>
          <a:xfrm>
            <a:off x="265176" y="4782311"/>
            <a:ext cx="8641080" cy="1830863"/>
          </a:xfrm>
          <a:prstGeom prst="round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Engineering</a:t>
            </a:r>
          </a:p>
          <a:p>
            <a:r>
              <a:rPr lang="en-US" sz="2400" b="1" dirty="0">
                <a:cs typeface="Leelawadee" panose="020B0502040204020203"/>
              </a:rPr>
              <a:t>Institute of Technical Education &amp; Research (ITER)</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Jan, 2024</a:t>
            </a:r>
            <a:endParaRPr lang="en-IN" sz="1800" dirty="0">
              <a:cs typeface="Leelawadee" panose="020B0502040204020203"/>
            </a:endParaRPr>
          </a:p>
        </p:txBody>
      </p:sp>
      <p:sp>
        <p:nvSpPr>
          <p:cNvPr id="12" name="Subtitle 2">
            <a:extLst>
              <a:ext uri="{FF2B5EF4-FFF2-40B4-BE49-F238E27FC236}">
                <a16:creationId xmlns:a16="http://schemas.microsoft.com/office/drawing/2014/main" id="{88A6259B-0FB2-F5CA-61FA-9C49DAEE1239}"/>
              </a:ext>
            </a:extLst>
          </p:cNvPr>
          <p:cNvSpPr txBox="1">
            <a:spLocks/>
          </p:cNvSpPr>
          <p:nvPr/>
        </p:nvSpPr>
        <p:spPr>
          <a:xfrm>
            <a:off x="172437" y="2554886"/>
            <a:ext cx="3154680" cy="14051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Supervisor</a:t>
            </a:r>
          </a:p>
          <a:p>
            <a:r>
              <a:rPr lang="en-US" sz="2200" dirty="0">
                <a:solidFill>
                  <a:schemeClr val="tx1"/>
                </a:solidFill>
              </a:rPr>
              <a:t>MR JAGDISH CHANDRA PADHI </a:t>
            </a:r>
          </a:p>
          <a:p>
            <a:endParaRPr lang="en-US" dirty="0">
              <a:solidFill>
                <a:schemeClr val="tx1"/>
              </a:solidFill>
            </a:endParaRPr>
          </a:p>
        </p:txBody>
      </p:sp>
    </p:spTree>
    <p:extLst>
      <p:ext uri="{BB962C8B-B14F-4D97-AF65-F5344CB8AC3E}">
        <p14:creationId xmlns:p14="http://schemas.microsoft.com/office/powerpoint/2010/main" val="94369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E6-1091-41E6-A048-3D4EF30E0A55}"/>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3B18325C-4572-4FC9-9C64-8112ABED69C9}"/>
              </a:ext>
            </a:extLst>
          </p:cNvPr>
          <p:cNvSpPr>
            <a:spLocks noGrp="1"/>
          </p:cNvSpPr>
          <p:nvPr>
            <p:ph idx="1"/>
          </p:nvPr>
        </p:nvSpPr>
        <p:spPr/>
        <p:txBody>
          <a:bodyPr>
            <a:normAutofit fontScale="85000" lnSpcReduction="20000"/>
          </a:bodyPr>
          <a:lstStyle/>
          <a:p>
            <a:r>
              <a:rPr lang="en-IN" dirty="0"/>
              <a:t>(As per the IEEE recommendations)</a:t>
            </a:r>
          </a:p>
          <a:p>
            <a:r>
              <a:rPr lang="en-IN" dirty="0"/>
              <a:t> [1] Computer Networks, Andrew S. Tannenbaum, Pearson India. </a:t>
            </a:r>
          </a:p>
          <a:p>
            <a:r>
              <a:rPr lang="en-IN" dirty="0"/>
              <a:t>[2] Java Network Programming by Harold, O’Reilly (Shroff Publishers). </a:t>
            </a:r>
          </a:p>
          <a:p>
            <a:r>
              <a:rPr lang="en-IN" dirty="0"/>
              <a:t>[3] Oracle Corporation, "Java Platform, Standard Edition Documentation," Oracle, [Online]. Available: </a:t>
            </a:r>
            <a:r>
              <a:rPr lang="en-IN" dirty="0">
                <a:hlinkClick r:id="rId2"/>
              </a:rPr>
              <a:t>https://docs.oracle.com/en/java/javase/index.html</a:t>
            </a:r>
            <a:endParaRPr lang="en-IN" dirty="0"/>
          </a:p>
          <a:p>
            <a:r>
              <a:rPr lang="en-IN" dirty="0"/>
              <a:t> [4] Oracle Corporation, "Swing (Java)," Oracle, [Online]. Available: </a:t>
            </a:r>
            <a:r>
              <a:rPr lang="en-IN" dirty="0">
                <a:hlinkClick r:id="rId3"/>
              </a:rPr>
              <a:t>https://docs.oracle.com/javase/tutorial/uiswing/index.html</a:t>
            </a:r>
            <a:endParaRPr lang="en-IN" dirty="0"/>
          </a:p>
          <a:p>
            <a:r>
              <a:rPr lang="en-IN" dirty="0"/>
              <a:t> [5] Eckel, B. (2006). "Thinking in Java." Prentice Hall.</a:t>
            </a:r>
          </a:p>
          <a:p>
            <a:r>
              <a:rPr lang="en-IN" dirty="0"/>
              <a:t> [6] Goetz, B., </a:t>
            </a:r>
            <a:r>
              <a:rPr lang="en-IN" dirty="0" err="1"/>
              <a:t>Peierls</a:t>
            </a:r>
            <a:r>
              <a:rPr lang="en-IN" dirty="0"/>
              <a:t>, T., Bloch, J., </a:t>
            </a:r>
            <a:r>
              <a:rPr lang="en-IN" dirty="0" err="1"/>
              <a:t>Bowbeer</a:t>
            </a:r>
            <a:r>
              <a:rPr lang="en-IN" dirty="0"/>
              <a:t>, J., Holmes, D., &amp; Lea, D. (2006). "Java Concurrency in Practice." Addison-Wesley.</a:t>
            </a:r>
          </a:p>
        </p:txBody>
      </p:sp>
      <p:sp>
        <p:nvSpPr>
          <p:cNvPr id="4" name="Date Placeholder 3">
            <a:extLst>
              <a:ext uri="{FF2B5EF4-FFF2-40B4-BE49-F238E27FC236}">
                <a16:creationId xmlns:a16="http://schemas.microsoft.com/office/drawing/2014/main" id="{30854A40-6917-4545-815D-83E5B8F5F704}"/>
              </a:ext>
            </a:extLst>
          </p:cNvPr>
          <p:cNvSpPr>
            <a:spLocks noGrp="1"/>
          </p:cNvSpPr>
          <p:nvPr>
            <p:ph type="dt" sz="half" idx="10"/>
          </p:nvPr>
        </p:nvSpPr>
        <p:spPr/>
        <p:txBody>
          <a:bodyPr/>
          <a:lstStyle/>
          <a:p>
            <a:fld id="{CFD2862B-87A5-4073-B616-5F0F829D58CA}" type="datetime1">
              <a:rPr lang="en-IN" smtClean="0"/>
              <a:t>10-01-2024</a:t>
            </a:fld>
            <a:endParaRPr lang="en-IN"/>
          </a:p>
        </p:txBody>
      </p:sp>
      <p:sp>
        <p:nvSpPr>
          <p:cNvPr id="5" name="Footer Placeholder 4">
            <a:extLst>
              <a:ext uri="{FF2B5EF4-FFF2-40B4-BE49-F238E27FC236}">
                <a16:creationId xmlns:a16="http://schemas.microsoft.com/office/drawing/2014/main" id="{354FF8C9-4F87-474E-8537-DC116C4A1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7148-A110-4012-A661-80C04D728D67}"/>
              </a:ext>
            </a:extLst>
          </p:cNvPr>
          <p:cNvSpPr>
            <a:spLocks noGrp="1"/>
          </p:cNvSpPr>
          <p:nvPr>
            <p:ph type="sldNum" sz="quarter" idx="12"/>
          </p:nvPr>
        </p:nvSpPr>
        <p:spPr/>
        <p:txBody>
          <a:bodyPr/>
          <a:lstStyle/>
          <a:p>
            <a:fld id="{ADFB7573-0EEC-4F18-B4D8-B9624EC7F9C7}" type="slidenum">
              <a:rPr lang="en-IN" smtClean="0"/>
              <a:t>10</a:t>
            </a:fld>
            <a:endParaRPr lang="en-IN"/>
          </a:p>
        </p:txBody>
      </p:sp>
    </p:spTree>
    <p:extLst>
      <p:ext uri="{BB962C8B-B14F-4D97-AF65-F5344CB8AC3E}">
        <p14:creationId xmlns:p14="http://schemas.microsoft.com/office/powerpoint/2010/main" val="174279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A4-639D-4F22-9C5D-BDE292E17FEE}"/>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7FECB66A-9D60-4D94-A1A7-D1A557742DB5}"/>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EEB088B-0B5C-41DF-A0DC-D07E0F4424DA}"/>
              </a:ext>
            </a:extLst>
          </p:cNvPr>
          <p:cNvSpPr>
            <a:spLocks noGrp="1"/>
          </p:cNvSpPr>
          <p:nvPr>
            <p:ph type="dt" sz="half" idx="10"/>
          </p:nvPr>
        </p:nvSpPr>
        <p:spPr/>
        <p:txBody>
          <a:bodyPr/>
          <a:lstStyle/>
          <a:p>
            <a:fld id="{4FC09D73-6C67-49EE-ACA2-D71846FB9B23}" type="datetime1">
              <a:rPr lang="en-IN" smtClean="0"/>
              <a:t>10-01-2024</a:t>
            </a:fld>
            <a:endParaRPr lang="en-IN" dirty="0"/>
          </a:p>
        </p:txBody>
      </p:sp>
      <p:sp>
        <p:nvSpPr>
          <p:cNvPr id="5" name="Footer Placeholder 4">
            <a:extLst>
              <a:ext uri="{FF2B5EF4-FFF2-40B4-BE49-F238E27FC236}">
                <a16:creationId xmlns:a16="http://schemas.microsoft.com/office/drawing/2014/main" id="{E60C3D76-6985-425F-8101-B931A0AB3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29264-98AF-4446-AC64-007FC86D531A}"/>
              </a:ext>
            </a:extLst>
          </p:cNvPr>
          <p:cNvSpPr>
            <a:spLocks noGrp="1"/>
          </p:cNvSpPr>
          <p:nvPr>
            <p:ph type="sldNum" sz="quarter" idx="12"/>
          </p:nvPr>
        </p:nvSpPr>
        <p:spPr/>
        <p:txBody>
          <a:bodyPr/>
          <a:lstStyle/>
          <a:p>
            <a:fld id="{ADFB7573-0EEC-4F18-B4D8-B9624EC7F9C7}" type="slidenum">
              <a:rPr lang="en-IN" smtClean="0"/>
              <a:t>11</a:t>
            </a:fld>
            <a:endParaRPr lang="en-IN"/>
          </a:p>
        </p:txBody>
      </p:sp>
      <p:pic>
        <p:nvPicPr>
          <p:cNvPr id="1028" name="Picture 4" descr="https://previews.123rf.com/images/flybird163/flybird1631508/flybird163150800853/44052098-any-questions-question-write-on-paper.jpg">
            <a:extLst>
              <a:ext uri="{FF2B5EF4-FFF2-40B4-BE49-F238E27FC236}">
                <a16:creationId xmlns:a16="http://schemas.microsoft.com/office/drawing/2014/main" id="{34A8A78E-62E6-465D-B222-3CDC96F0D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57" y="1008403"/>
            <a:ext cx="7826374" cy="519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1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F26-A5B0-4D4A-A392-E6F1E5BCDCA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A10080B-4FC2-48F5-8185-95684B1566E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027F2A9-19A9-4319-8E39-B664A50C7BDB}"/>
              </a:ext>
            </a:extLst>
          </p:cNvPr>
          <p:cNvSpPr>
            <a:spLocks noGrp="1"/>
          </p:cNvSpPr>
          <p:nvPr>
            <p:ph type="dt" sz="half" idx="10"/>
          </p:nvPr>
        </p:nvSpPr>
        <p:spPr/>
        <p:txBody>
          <a:bodyPr/>
          <a:lstStyle/>
          <a:p>
            <a:fld id="{7EA8749E-3FF3-41B2-B4DE-BB379C572509}" type="datetime1">
              <a:rPr lang="en-IN" smtClean="0"/>
              <a:t>10-01-2024</a:t>
            </a:fld>
            <a:endParaRPr lang="en-IN"/>
          </a:p>
        </p:txBody>
      </p:sp>
      <p:sp>
        <p:nvSpPr>
          <p:cNvPr id="5" name="Footer Placeholder 4">
            <a:extLst>
              <a:ext uri="{FF2B5EF4-FFF2-40B4-BE49-F238E27FC236}">
                <a16:creationId xmlns:a16="http://schemas.microsoft.com/office/drawing/2014/main" id="{A7C8759C-36E1-4842-9D6B-C71751B5E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4D8C0-FCAD-44C7-9CF2-4F653D760C5F}"/>
              </a:ext>
            </a:extLst>
          </p:cNvPr>
          <p:cNvSpPr>
            <a:spLocks noGrp="1"/>
          </p:cNvSpPr>
          <p:nvPr>
            <p:ph type="sldNum" sz="quarter" idx="12"/>
          </p:nvPr>
        </p:nvSpPr>
        <p:spPr/>
        <p:txBody>
          <a:bodyPr/>
          <a:lstStyle/>
          <a:p>
            <a:fld id="{ADFB7573-0EEC-4F18-B4D8-B9624EC7F9C7}" type="slidenum">
              <a:rPr lang="en-IN" smtClean="0"/>
              <a:t>12</a:t>
            </a:fld>
            <a:endParaRPr lang="en-IN"/>
          </a:p>
        </p:txBody>
      </p:sp>
      <p:pic>
        <p:nvPicPr>
          <p:cNvPr id="2050" name="Picture 2" descr="https://i0.wp.com/sociallover.net/wp-content/uploads/2017/04/thank-you-images-for-ppt.png">
            <a:extLst>
              <a:ext uri="{FF2B5EF4-FFF2-40B4-BE49-F238E27FC236}">
                <a16:creationId xmlns:a16="http://schemas.microsoft.com/office/drawing/2014/main" id="{B3A3EA86-8122-4F5A-A3D8-2B0B9ADC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141582"/>
            <a:ext cx="8791402" cy="494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6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446-FC6F-4323-8E5E-54D5298BCB5A}"/>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40241B09-66EE-494B-AB83-084049831A1E}"/>
              </a:ext>
            </a:extLst>
          </p:cNvPr>
          <p:cNvSpPr>
            <a:spLocks noGrp="1"/>
          </p:cNvSpPr>
          <p:nvPr>
            <p:ph idx="1"/>
          </p:nvPr>
        </p:nvSpPr>
        <p:spPr/>
        <p:txBody>
          <a:bodyPr>
            <a:normAutofit/>
          </a:bodyPr>
          <a:lstStyle/>
          <a:p>
            <a:r>
              <a:rPr lang="en-US" dirty="0"/>
              <a:t>Introduction	</a:t>
            </a:r>
          </a:p>
          <a:p>
            <a:r>
              <a:rPr lang="en-US" dirty="0"/>
              <a:t>Problem statement	</a:t>
            </a:r>
          </a:p>
          <a:p>
            <a:r>
              <a:rPr lang="en-US" dirty="0"/>
              <a:t>Methodology	</a:t>
            </a:r>
          </a:p>
          <a:p>
            <a:r>
              <a:rPr lang="en-US" dirty="0"/>
              <a:t>Implementation	</a:t>
            </a:r>
          </a:p>
          <a:p>
            <a:r>
              <a:rPr lang="en-US" dirty="0"/>
              <a:t>Result and Interpretation</a:t>
            </a:r>
          </a:p>
          <a:p>
            <a:r>
              <a:rPr lang="en-US" dirty="0"/>
              <a:t>Conclusion</a:t>
            </a:r>
          </a:p>
          <a:p>
            <a:endParaRPr lang="en-IN" dirty="0"/>
          </a:p>
        </p:txBody>
      </p:sp>
      <p:sp>
        <p:nvSpPr>
          <p:cNvPr id="4" name="Date Placeholder 3">
            <a:extLst>
              <a:ext uri="{FF2B5EF4-FFF2-40B4-BE49-F238E27FC236}">
                <a16:creationId xmlns:a16="http://schemas.microsoft.com/office/drawing/2014/main" id="{3EE05AB0-97FA-46C0-9103-759A544B42DB}"/>
              </a:ext>
            </a:extLst>
          </p:cNvPr>
          <p:cNvSpPr>
            <a:spLocks noGrp="1"/>
          </p:cNvSpPr>
          <p:nvPr>
            <p:ph type="dt" sz="half" idx="10"/>
          </p:nvPr>
        </p:nvSpPr>
        <p:spPr/>
        <p:txBody>
          <a:bodyPr/>
          <a:lstStyle/>
          <a:p>
            <a:fld id="{0B1DAA84-F85C-4617-A1EC-E732260831FD}" type="datetime1">
              <a:rPr lang="en-IN" smtClean="0"/>
              <a:t>10-01-2024</a:t>
            </a:fld>
            <a:endParaRPr lang="en-IN"/>
          </a:p>
        </p:txBody>
      </p:sp>
      <p:sp>
        <p:nvSpPr>
          <p:cNvPr id="5" name="Footer Placeholder 4">
            <a:extLst>
              <a:ext uri="{FF2B5EF4-FFF2-40B4-BE49-F238E27FC236}">
                <a16:creationId xmlns:a16="http://schemas.microsoft.com/office/drawing/2014/main" id="{491E03A6-7930-4EB8-BE49-CB366A3EA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FEBD3-61BF-443F-9481-BE1580B7CF89}"/>
              </a:ext>
            </a:extLst>
          </p:cNvPr>
          <p:cNvSpPr>
            <a:spLocks noGrp="1"/>
          </p:cNvSpPr>
          <p:nvPr>
            <p:ph type="sldNum" sz="quarter" idx="12"/>
          </p:nvPr>
        </p:nvSpPr>
        <p:spPr/>
        <p:txBody>
          <a:bodyPr/>
          <a:lstStyle/>
          <a:p>
            <a:fld id="{ADFB7573-0EEC-4F18-B4D8-B9624EC7F9C7}" type="slidenum">
              <a:rPr lang="en-IN" smtClean="0"/>
              <a:t>2</a:t>
            </a:fld>
            <a:endParaRPr lang="en-IN"/>
          </a:p>
        </p:txBody>
      </p:sp>
    </p:spTree>
    <p:extLst>
      <p:ext uri="{BB962C8B-B14F-4D97-AF65-F5344CB8AC3E}">
        <p14:creationId xmlns:p14="http://schemas.microsoft.com/office/powerpoint/2010/main" val="1769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539FD1C-EC1F-4F98-87A9-6C64F1FEC070}"/>
              </a:ext>
            </a:extLst>
          </p:cNvPr>
          <p:cNvSpPr>
            <a:spLocks noGrp="1"/>
          </p:cNvSpPr>
          <p:nvPr>
            <p:ph idx="1"/>
          </p:nvPr>
        </p:nvSpPr>
        <p:spPr/>
        <p:txBody>
          <a:bodyPr/>
          <a:lstStyle/>
          <a:p>
            <a:r>
              <a:rPr lang="en-US" dirty="0"/>
              <a:t>The project's core features include robust account management functionalities, enabling users to create, access, and manage their accounts seamlessly.</a:t>
            </a:r>
          </a:p>
          <a:p>
            <a:r>
              <a:rPr lang="en-US" dirty="0"/>
              <a:t> Essential banking operations such as deposits, withdrawals, and balance checks are implemented, and the system employs advanced synchronization mechanisms, specifically utilizing </a:t>
            </a:r>
            <a:r>
              <a:rPr lang="en-US" dirty="0" err="1"/>
              <a:t>ReentrantLocks</a:t>
            </a:r>
            <a:r>
              <a:rPr lang="en-US" dirty="0"/>
              <a:t>, to ensure thread safety.</a:t>
            </a:r>
          </a:p>
          <a:p>
            <a:r>
              <a:rPr lang="en-US" dirty="0"/>
              <a:t> To enhance auditability and tracking, every transaction is logged with a timestamp, providing a comprehensive record of user activities within the system.</a:t>
            </a:r>
            <a:endParaRPr lang="en-IN" dirty="0"/>
          </a:p>
        </p:txBody>
      </p:sp>
      <p:sp>
        <p:nvSpPr>
          <p:cNvPr id="4" name="Date Placeholder 3">
            <a:extLst>
              <a:ext uri="{FF2B5EF4-FFF2-40B4-BE49-F238E27FC236}">
                <a16:creationId xmlns:a16="http://schemas.microsoft.com/office/drawing/2014/main" id="{64414526-8011-4C79-AB11-4EFF2BB6B288}"/>
              </a:ext>
            </a:extLst>
          </p:cNvPr>
          <p:cNvSpPr>
            <a:spLocks noGrp="1"/>
          </p:cNvSpPr>
          <p:nvPr>
            <p:ph type="dt" sz="half" idx="10"/>
          </p:nvPr>
        </p:nvSpPr>
        <p:spPr/>
        <p:txBody>
          <a:bodyPr/>
          <a:lstStyle/>
          <a:p>
            <a:fld id="{F96ED9C6-6521-4398-A7DC-DB682660407D}" type="datetime1">
              <a:rPr lang="en-IN" smtClean="0"/>
              <a:t>10-01-2024</a:t>
            </a:fld>
            <a:endParaRPr lang="en-IN"/>
          </a:p>
        </p:txBody>
      </p:sp>
      <p:sp>
        <p:nvSpPr>
          <p:cNvPr id="5" name="Footer Placeholder 4">
            <a:extLst>
              <a:ext uri="{FF2B5EF4-FFF2-40B4-BE49-F238E27FC236}">
                <a16:creationId xmlns:a16="http://schemas.microsoft.com/office/drawing/2014/main" id="{FD1C0A33-20B8-4BAA-A38B-6E192AB6D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C5D16-38AE-4E8A-8719-DC2DB0EC3B1F}"/>
              </a:ext>
            </a:extLst>
          </p:cNvPr>
          <p:cNvSpPr>
            <a:spLocks noGrp="1"/>
          </p:cNvSpPr>
          <p:nvPr>
            <p:ph type="sldNum" sz="quarter" idx="12"/>
          </p:nvPr>
        </p:nvSpPr>
        <p:spPr/>
        <p:txBody>
          <a:bodyPr/>
          <a:lstStyle/>
          <a:p>
            <a:fld id="{ADFB7573-0EEC-4F18-B4D8-B9624EC7F9C7}" type="slidenum">
              <a:rPr lang="en-IN" smtClean="0"/>
              <a:t>3</a:t>
            </a:fld>
            <a:endParaRPr lang="en-IN"/>
          </a:p>
        </p:txBody>
      </p:sp>
    </p:spTree>
    <p:extLst>
      <p:ext uri="{BB962C8B-B14F-4D97-AF65-F5344CB8AC3E}">
        <p14:creationId xmlns:p14="http://schemas.microsoft.com/office/powerpoint/2010/main" val="1168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67D-7919-4BD9-85F8-F9B052700BED}"/>
              </a:ext>
            </a:extLst>
          </p:cNvPr>
          <p:cNvSpPr>
            <a:spLocks noGrp="1"/>
          </p:cNvSpPr>
          <p:nvPr>
            <p:ph type="title"/>
          </p:nvPr>
        </p:nvSpPr>
        <p:spPr/>
        <p:txBody>
          <a:bodyPr>
            <a:normAutofit fontScale="90000"/>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7E8BA668-8ABC-489D-905A-8471DC562BAF}"/>
              </a:ext>
            </a:extLst>
          </p:cNvPr>
          <p:cNvSpPr>
            <a:spLocks noGrp="1"/>
          </p:cNvSpPr>
          <p:nvPr>
            <p:ph idx="1"/>
          </p:nvPr>
        </p:nvSpPr>
        <p:spPr/>
        <p:txBody>
          <a:bodyPr>
            <a:normAutofit fontScale="62500" lnSpcReduction="20000"/>
          </a:bodyPr>
          <a:lstStyle/>
          <a:p>
            <a:r>
              <a:rPr lang="en-US" dirty="0"/>
              <a:t>The problem at hand involves creating a console-based application where users interact by entering specific elements or objects. The primary objective is to design a system that allows users to input data through the console, and subsequently, reflects the results in either a file or a database. For instance, in the context of the multi-threaded banking system, users might be prompted to input account details, transaction types, and amounts through the console. The application then processes these inputs, performs the necessary operations on user accounts, and reflects the outcomes in the form of updated file content or database records. Several constraints need to be considered in the development of this console-based system:</a:t>
            </a:r>
          </a:p>
          <a:p>
            <a:r>
              <a:rPr lang="en-US" dirty="0"/>
              <a:t> 1. Input Validation: The system must robustly validate user inputs to prevent errors and ensure the integrity of the data being entered. </a:t>
            </a:r>
          </a:p>
          <a:p>
            <a:r>
              <a:rPr lang="en-US" dirty="0"/>
              <a:t>2. Concurrency Control: Given the multi-threaded nature of the application, effective synchronization mechanisms, such as locks, must be in place to manage concurrent user interactions without compromising data consistency. </a:t>
            </a:r>
          </a:p>
          <a:p>
            <a:r>
              <a:rPr lang="en-US" dirty="0"/>
              <a:t>3. Security: The system should incorporate security measures to safeguard sensitive user information and prevent unauthorized access. </a:t>
            </a:r>
          </a:p>
          <a:p>
            <a:r>
              <a:rPr lang="en-US" dirty="0"/>
              <a:t>4. Error Handling: Adequate error handling mechanisms must be implemented to gracefully manage unexpected scenarios, providing users with informative feedback in case of input errors or system failures. </a:t>
            </a:r>
          </a:p>
          <a:p>
            <a:r>
              <a:rPr lang="en-US" dirty="0"/>
              <a:t>5. Database/File Management: Depending on the chosen storage method (file or database), efficient data management and storage strategies should be implemented to ensure the accuracy and accessibility of information </a:t>
            </a:r>
            <a:endParaRPr lang="en-IN" dirty="0"/>
          </a:p>
        </p:txBody>
      </p:sp>
      <p:sp>
        <p:nvSpPr>
          <p:cNvPr id="4" name="Date Placeholder 3">
            <a:extLst>
              <a:ext uri="{FF2B5EF4-FFF2-40B4-BE49-F238E27FC236}">
                <a16:creationId xmlns:a16="http://schemas.microsoft.com/office/drawing/2014/main" id="{5A73A2C1-2501-4DAC-9128-40D36DA36C08}"/>
              </a:ext>
            </a:extLst>
          </p:cNvPr>
          <p:cNvSpPr>
            <a:spLocks noGrp="1"/>
          </p:cNvSpPr>
          <p:nvPr>
            <p:ph type="dt" sz="half" idx="10"/>
          </p:nvPr>
        </p:nvSpPr>
        <p:spPr/>
        <p:txBody>
          <a:bodyPr/>
          <a:lstStyle/>
          <a:p>
            <a:fld id="{C06AB7E8-BBD7-4FE9-80F4-3C999F840AFA}" type="datetime1">
              <a:rPr lang="en-IN" smtClean="0"/>
              <a:t>10-01-2024</a:t>
            </a:fld>
            <a:endParaRPr lang="en-IN"/>
          </a:p>
        </p:txBody>
      </p:sp>
      <p:sp>
        <p:nvSpPr>
          <p:cNvPr id="5" name="Footer Placeholder 4">
            <a:extLst>
              <a:ext uri="{FF2B5EF4-FFF2-40B4-BE49-F238E27FC236}">
                <a16:creationId xmlns:a16="http://schemas.microsoft.com/office/drawing/2014/main" id="{9522AA19-EE50-43B1-AE91-BD1DDB38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7361-8AF9-49A3-B25B-B1043E057DE8}"/>
              </a:ext>
            </a:extLst>
          </p:cNvPr>
          <p:cNvSpPr>
            <a:spLocks noGrp="1"/>
          </p:cNvSpPr>
          <p:nvPr>
            <p:ph type="sldNum" sz="quarter" idx="12"/>
          </p:nvPr>
        </p:nvSpPr>
        <p:spPr/>
        <p:txBody>
          <a:bodyPr/>
          <a:lstStyle/>
          <a:p>
            <a:fld id="{ADFB7573-0EEC-4F18-B4D8-B9624EC7F9C7}" type="slidenum">
              <a:rPr lang="en-IN" smtClean="0"/>
              <a:t>4</a:t>
            </a:fld>
            <a:endParaRPr lang="en-IN"/>
          </a:p>
        </p:txBody>
      </p:sp>
    </p:spTree>
    <p:extLst>
      <p:ext uri="{BB962C8B-B14F-4D97-AF65-F5344CB8AC3E}">
        <p14:creationId xmlns:p14="http://schemas.microsoft.com/office/powerpoint/2010/main" val="202507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DCC2-6D33-475E-B7AB-E070F315DCFB}"/>
              </a:ext>
            </a:extLst>
          </p:cNvPr>
          <p:cNvSpPr>
            <a:spLocks noGrp="1"/>
          </p:cNvSpPr>
          <p:nvPr>
            <p:ph type="title"/>
          </p:nvPr>
        </p:nvSpPr>
        <p:spPr/>
        <p:txBody>
          <a:bodyPr>
            <a:normAutofit fontScale="90000"/>
          </a:bodyPr>
          <a:lstStyle/>
          <a:p>
            <a:r>
              <a:rPr lang="en-US" dirty="0"/>
              <a:t>Methodology	</a:t>
            </a:r>
            <a:endParaRPr lang="en-IN" dirty="0"/>
          </a:p>
        </p:txBody>
      </p:sp>
      <p:sp>
        <p:nvSpPr>
          <p:cNvPr id="3" name="Content Placeholder 2">
            <a:extLst>
              <a:ext uri="{FF2B5EF4-FFF2-40B4-BE49-F238E27FC236}">
                <a16:creationId xmlns:a16="http://schemas.microsoft.com/office/drawing/2014/main" id="{06AE589C-38FE-411E-B406-9B831DCAC958}"/>
              </a:ext>
            </a:extLst>
          </p:cNvPr>
          <p:cNvSpPr>
            <a:spLocks noGrp="1"/>
          </p:cNvSpPr>
          <p:nvPr>
            <p:ph idx="1"/>
          </p:nvPr>
        </p:nvSpPr>
        <p:spPr/>
        <p:txBody>
          <a:bodyPr>
            <a:normAutofit fontScale="85000" lnSpcReduction="20000"/>
          </a:bodyPr>
          <a:lstStyle/>
          <a:p>
            <a:r>
              <a:rPr lang="en-US" dirty="0"/>
              <a:t>To address the multi-threaded banking system problem, a clear algorithmic approach can be outlined to guide the development of the console-based application. The following pseudocode provides a high-level overview of the key steps involved: </a:t>
            </a:r>
          </a:p>
          <a:p>
            <a:r>
              <a:rPr lang="en-US" dirty="0"/>
              <a:t>1. Initialize the banking system with necessary data structures and synchronization locks. </a:t>
            </a:r>
          </a:p>
          <a:p>
            <a:r>
              <a:rPr lang="en-US" dirty="0"/>
              <a:t>2. Create a thread-safe mechanism for user input through the console. </a:t>
            </a:r>
          </a:p>
          <a:p>
            <a:r>
              <a:rPr lang="en-US" dirty="0"/>
              <a:t>3. Implement input validation procedures to ensure the accuracy and integrity of user entries. </a:t>
            </a:r>
          </a:p>
          <a:p>
            <a:r>
              <a:rPr lang="en-US" dirty="0"/>
              <a:t>4. Design concurrent processing methods for handling user transactions, utilizing synchronization mechanisms to prevent data inconsistencies. </a:t>
            </a:r>
          </a:p>
          <a:p>
            <a:r>
              <a:rPr lang="en-US" dirty="0"/>
              <a:t>5. Define functions for updating account information based on user inputs, incorporating secure practices to protect sensitive data.</a:t>
            </a:r>
            <a:endParaRPr lang="en-IN" dirty="0"/>
          </a:p>
        </p:txBody>
      </p:sp>
      <p:sp>
        <p:nvSpPr>
          <p:cNvPr id="4" name="Date Placeholder 3">
            <a:extLst>
              <a:ext uri="{FF2B5EF4-FFF2-40B4-BE49-F238E27FC236}">
                <a16:creationId xmlns:a16="http://schemas.microsoft.com/office/drawing/2014/main" id="{06AF3C58-E326-42D4-919E-EF72FBD5D137}"/>
              </a:ext>
            </a:extLst>
          </p:cNvPr>
          <p:cNvSpPr>
            <a:spLocks noGrp="1"/>
          </p:cNvSpPr>
          <p:nvPr>
            <p:ph type="dt" sz="half" idx="10"/>
          </p:nvPr>
        </p:nvSpPr>
        <p:spPr/>
        <p:txBody>
          <a:bodyPr/>
          <a:lstStyle/>
          <a:p>
            <a:fld id="{99A6435B-86FB-4477-9359-4E079732371F}" type="datetime1">
              <a:rPr lang="en-IN" smtClean="0"/>
              <a:t>10-01-2024</a:t>
            </a:fld>
            <a:endParaRPr lang="en-IN"/>
          </a:p>
        </p:txBody>
      </p:sp>
      <p:sp>
        <p:nvSpPr>
          <p:cNvPr id="5" name="Footer Placeholder 4">
            <a:extLst>
              <a:ext uri="{FF2B5EF4-FFF2-40B4-BE49-F238E27FC236}">
                <a16:creationId xmlns:a16="http://schemas.microsoft.com/office/drawing/2014/main"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9D8E9-34BC-4BA8-9B48-41A92F1A1837}"/>
              </a:ext>
            </a:extLst>
          </p:cNvPr>
          <p:cNvSpPr>
            <a:spLocks noGrp="1"/>
          </p:cNvSpPr>
          <p:nvPr>
            <p:ph type="sldNum" sz="quarter" idx="12"/>
          </p:nvPr>
        </p:nvSpPr>
        <p:spPr/>
        <p:txBody>
          <a:bodyPr/>
          <a:lstStyle/>
          <a:p>
            <a:fld id="{ADFB7573-0EEC-4F18-B4D8-B9624EC7F9C7}" type="slidenum">
              <a:rPr lang="en-IN" smtClean="0"/>
              <a:t>5</a:t>
            </a:fld>
            <a:endParaRPr lang="en-IN"/>
          </a:p>
        </p:txBody>
      </p:sp>
    </p:spTree>
    <p:extLst>
      <p:ext uri="{BB962C8B-B14F-4D97-AF65-F5344CB8AC3E}">
        <p14:creationId xmlns:p14="http://schemas.microsoft.com/office/powerpoint/2010/main" val="240650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pic>
        <p:nvPicPr>
          <p:cNvPr id="8" name="Content Placeholder 7">
            <a:extLst>
              <a:ext uri="{FF2B5EF4-FFF2-40B4-BE49-F238E27FC236}">
                <a16:creationId xmlns:a16="http://schemas.microsoft.com/office/drawing/2014/main" id="{5CB6D427-211F-721B-1424-E48919D53D9F}"/>
              </a:ext>
            </a:extLst>
          </p:cNvPr>
          <p:cNvPicPr>
            <a:picLocks noGrp="1" noChangeAspect="1"/>
          </p:cNvPicPr>
          <p:nvPr>
            <p:ph idx="1"/>
          </p:nvPr>
        </p:nvPicPr>
        <p:blipFill>
          <a:blip r:embed="rId2">
            <a:duotone>
              <a:prstClr val="black"/>
              <a:schemeClr val="accent3">
                <a:tint val="45000"/>
                <a:satMod val="400000"/>
              </a:schemeClr>
            </a:duotone>
          </a:blip>
          <a:stretch>
            <a:fillRect/>
          </a:stretch>
        </p:blipFill>
        <p:spPr>
          <a:xfrm>
            <a:off x="2625769" y="1008063"/>
            <a:ext cx="3908337" cy="5195887"/>
          </a:xfrm>
          <a:noFill/>
        </p:spPr>
      </p:pic>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10-01-2024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6</a:t>
            </a:fld>
            <a:endParaRPr lang="en-IN"/>
          </a:p>
        </p:txBody>
      </p:sp>
    </p:spTree>
    <p:extLst>
      <p:ext uri="{BB962C8B-B14F-4D97-AF65-F5344CB8AC3E}">
        <p14:creationId xmlns:p14="http://schemas.microsoft.com/office/powerpoint/2010/main" val="70776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E52-2711-473A-AC53-236FCF425192}"/>
              </a:ext>
            </a:extLst>
          </p:cNvPr>
          <p:cNvSpPr>
            <a:spLocks noGrp="1"/>
          </p:cNvSpPr>
          <p:nvPr>
            <p:ph type="title"/>
          </p:nvPr>
        </p:nvSpPr>
        <p:spPr/>
        <p:txBody>
          <a:bodyPr>
            <a:normAutofit fontScale="90000"/>
          </a:bodyPr>
          <a:lstStyle/>
          <a:p>
            <a:r>
              <a:rPr lang="en-US" dirty="0"/>
              <a:t>Result and Interpretation</a:t>
            </a:r>
            <a:endParaRPr lang="en-IN" dirty="0"/>
          </a:p>
        </p:txBody>
      </p:sp>
      <p:pic>
        <p:nvPicPr>
          <p:cNvPr id="7" name="Content Placeholder 6">
            <a:extLst>
              <a:ext uri="{FF2B5EF4-FFF2-40B4-BE49-F238E27FC236}">
                <a16:creationId xmlns:a16="http://schemas.microsoft.com/office/drawing/2014/main" id="{DAFE14A7-0F95-F657-4598-22BA3A512A8E}"/>
              </a:ext>
            </a:extLst>
          </p:cNvPr>
          <p:cNvPicPr>
            <a:picLocks noGrp="1" noChangeAspect="1"/>
          </p:cNvPicPr>
          <p:nvPr>
            <p:ph idx="1"/>
          </p:nvPr>
        </p:nvPicPr>
        <p:blipFill>
          <a:blip r:embed="rId2"/>
          <a:stretch>
            <a:fillRect/>
          </a:stretch>
        </p:blipFill>
        <p:spPr>
          <a:xfrm>
            <a:off x="876296" y="1670304"/>
            <a:ext cx="7407282" cy="3810385"/>
          </a:xfrm>
          <a:prstGeom prst="rect">
            <a:avLst/>
          </a:prstGeom>
        </p:spPr>
      </p:pic>
      <p:sp>
        <p:nvSpPr>
          <p:cNvPr id="4" name="Date Placeholder 3">
            <a:extLst>
              <a:ext uri="{FF2B5EF4-FFF2-40B4-BE49-F238E27FC236}">
                <a16:creationId xmlns:a16="http://schemas.microsoft.com/office/drawing/2014/main" id="{A50D8265-FD7E-4E76-B775-AFBB4B1AA6E7}"/>
              </a:ext>
            </a:extLst>
          </p:cNvPr>
          <p:cNvSpPr>
            <a:spLocks noGrp="1"/>
          </p:cNvSpPr>
          <p:nvPr>
            <p:ph type="dt" sz="half" idx="10"/>
          </p:nvPr>
        </p:nvSpPr>
        <p:spPr/>
        <p:txBody>
          <a:bodyPr/>
          <a:lstStyle/>
          <a:p>
            <a:fld id="{7EA8749E-3FF3-41B2-B4DE-BB379C572509}" type="datetime1">
              <a:rPr lang="en-IN" smtClean="0"/>
              <a:t>10-01-2024</a:t>
            </a:fld>
            <a:endParaRPr lang="en-IN"/>
          </a:p>
        </p:txBody>
      </p:sp>
      <p:sp>
        <p:nvSpPr>
          <p:cNvPr id="5" name="Footer Placeholder 4">
            <a:extLst>
              <a:ext uri="{FF2B5EF4-FFF2-40B4-BE49-F238E27FC236}">
                <a16:creationId xmlns:a16="http://schemas.microsoft.com/office/drawing/2014/main"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5362E-35ED-487C-AD91-5EC2CA1E837A}"/>
              </a:ext>
            </a:extLst>
          </p:cNvPr>
          <p:cNvSpPr>
            <a:spLocks noGrp="1"/>
          </p:cNvSpPr>
          <p:nvPr>
            <p:ph type="sldNum" sz="quarter" idx="12"/>
          </p:nvPr>
        </p:nvSpPr>
        <p:spPr/>
        <p:txBody>
          <a:bodyPr/>
          <a:lstStyle/>
          <a:p>
            <a:fld id="{ADFB7573-0EEC-4F18-B4D8-B9624EC7F9C7}" type="slidenum">
              <a:rPr lang="en-IN" smtClean="0"/>
              <a:t>7</a:t>
            </a:fld>
            <a:endParaRPr lang="en-IN"/>
          </a:p>
        </p:txBody>
      </p:sp>
    </p:spTree>
    <p:extLst>
      <p:ext uri="{BB962C8B-B14F-4D97-AF65-F5344CB8AC3E}">
        <p14:creationId xmlns:p14="http://schemas.microsoft.com/office/powerpoint/2010/main" val="102523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E65BA-7D4F-5162-F25F-EAE96BD061D5}"/>
              </a:ext>
            </a:extLst>
          </p:cNvPr>
          <p:cNvSpPr>
            <a:spLocks noGrp="1"/>
          </p:cNvSpPr>
          <p:nvPr>
            <p:ph type="dt" sz="half" idx="10"/>
          </p:nvPr>
        </p:nvSpPr>
        <p:spPr/>
        <p:txBody>
          <a:bodyPr/>
          <a:lstStyle/>
          <a:p>
            <a:fld id="{3B6EF9A9-599A-4B35-AA32-0CE3A73C181A}" type="datetime1">
              <a:rPr lang="en-IN" smtClean="0"/>
              <a:t>10-01-2024</a:t>
            </a:fld>
            <a:endParaRPr lang="en-IN"/>
          </a:p>
        </p:txBody>
      </p:sp>
      <p:sp>
        <p:nvSpPr>
          <p:cNvPr id="3" name="Footer Placeholder 2">
            <a:extLst>
              <a:ext uri="{FF2B5EF4-FFF2-40B4-BE49-F238E27FC236}">
                <a16:creationId xmlns:a16="http://schemas.microsoft.com/office/drawing/2014/main" id="{4F2F4376-7FB4-C63C-D90B-9866CB949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6DE161-A1D5-30BA-DC6E-B36F567F74F3}"/>
              </a:ext>
            </a:extLst>
          </p:cNvPr>
          <p:cNvSpPr>
            <a:spLocks noGrp="1"/>
          </p:cNvSpPr>
          <p:nvPr>
            <p:ph type="sldNum" sz="quarter" idx="12"/>
          </p:nvPr>
        </p:nvSpPr>
        <p:spPr/>
        <p:txBody>
          <a:bodyPr/>
          <a:lstStyle/>
          <a:p>
            <a:fld id="{ADFB7573-0EEC-4F18-B4D8-B9624EC7F9C7}" type="slidenum">
              <a:rPr lang="en-IN" smtClean="0"/>
              <a:t>8</a:t>
            </a:fld>
            <a:endParaRPr lang="en-IN"/>
          </a:p>
        </p:txBody>
      </p:sp>
      <p:pic>
        <p:nvPicPr>
          <p:cNvPr id="5" name="Picture 4">
            <a:extLst>
              <a:ext uri="{FF2B5EF4-FFF2-40B4-BE49-F238E27FC236}">
                <a16:creationId xmlns:a16="http://schemas.microsoft.com/office/drawing/2014/main" id="{5735DBDA-1765-CF55-9C4E-DFF4331E3D1B}"/>
              </a:ext>
            </a:extLst>
          </p:cNvPr>
          <p:cNvPicPr/>
          <p:nvPr/>
        </p:nvPicPr>
        <p:blipFill>
          <a:blip r:embed="rId2"/>
          <a:stretch>
            <a:fillRect/>
          </a:stretch>
        </p:blipFill>
        <p:spPr>
          <a:xfrm>
            <a:off x="188007" y="234125"/>
            <a:ext cx="3347674" cy="2390775"/>
          </a:xfrm>
          <a:prstGeom prst="rect">
            <a:avLst/>
          </a:prstGeom>
        </p:spPr>
      </p:pic>
      <p:pic>
        <p:nvPicPr>
          <p:cNvPr id="6" name="Picture 5">
            <a:extLst>
              <a:ext uri="{FF2B5EF4-FFF2-40B4-BE49-F238E27FC236}">
                <a16:creationId xmlns:a16="http://schemas.microsoft.com/office/drawing/2014/main" id="{89BB0238-381D-4D85-E426-8E32086018B9}"/>
              </a:ext>
            </a:extLst>
          </p:cNvPr>
          <p:cNvPicPr/>
          <p:nvPr/>
        </p:nvPicPr>
        <p:blipFill>
          <a:blip r:embed="rId3"/>
          <a:stretch>
            <a:fillRect/>
          </a:stretch>
        </p:blipFill>
        <p:spPr>
          <a:xfrm>
            <a:off x="1307447" y="2996343"/>
            <a:ext cx="2458720" cy="1050925"/>
          </a:xfrm>
          <a:prstGeom prst="rect">
            <a:avLst/>
          </a:prstGeom>
        </p:spPr>
      </p:pic>
      <p:pic>
        <p:nvPicPr>
          <p:cNvPr id="7" name="Picture 6">
            <a:extLst>
              <a:ext uri="{FF2B5EF4-FFF2-40B4-BE49-F238E27FC236}">
                <a16:creationId xmlns:a16="http://schemas.microsoft.com/office/drawing/2014/main" id="{EB566F74-E76B-688A-EF0B-2A0FBE0834CD}"/>
              </a:ext>
            </a:extLst>
          </p:cNvPr>
          <p:cNvPicPr/>
          <p:nvPr/>
        </p:nvPicPr>
        <p:blipFill>
          <a:blip r:embed="rId4"/>
          <a:stretch>
            <a:fillRect/>
          </a:stretch>
        </p:blipFill>
        <p:spPr>
          <a:xfrm>
            <a:off x="188006" y="4233101"/>
            <a:ext cx="2476500" cy="1233170"/>
          </a:xfrm>
          <a:prstGeom prst="rect">
            <a:avLst/>
          </a:prstGeom>
        </p:spPr>
      </p:pic>
      <p:pic>
        <p:nvPicPr>
          <p:cNvPr id="8" name="Picture 7">
            <a:extLst>
              <a:ext uri="{FF2B5EF4-FFF2-40B4-BE49-F238E27FC236}">
                <a16:creationId xmlns:a16="http://schemas.microsoft.com/office/drawing/2014/main" id="{5C34F980-08A9-69C6-B2BE-0B49D212924B}"/>
              </a:ext>
            </a:extLst>
          </p:cNvPr>
          <p:cNvPicPr/>
          <p:nvPr/>
        </p:nvPicPr>
        <p:blipFill>
          <a:blip r:embed="rId5"/>
          <a:stretch>
            <a:fillRect/>
          </a:stretch>
        </p:blipFill>
        <p:spPr>
          <a:xfrm>
            <a:off x="4260025" y="633349"/>
            <a:ext cx="2964815" cy="1372870"/>
          </a:xfrm>
          <a:prstGeom prst="rect">
            <a:avLst/>
          </a:prstGeom>
        </p:spPr>
      </p:pic>
      <p:pic>
        <p:nvPicPr>
          <p:cNvPr id="9" name="Picture 8">
            <a:extLst>
              <a:ext uri="{FF2B5EF4-FFF2-40B4-BE49-F238E27FC236}">
                <a16:creationId xmlns:a16="http://schemas.microsoft.com/office/drawing/2014/main" id="{A08F632F-BA8C-AF9F-F40E-338239BC4448}"/>
              </a:ext>
            </a:extLst>
          </p:cNvPr>
          <p:cNvPicPr/>
          <p:nvPr/>
        </p:nvPicPr>
        <p:blipFill>
          <a:blip r:embed="rId6"/>
          <a:stretch>
            <a:fillRect/>
          </a:stretch>
        </p:blipFill>
        <p:spPr>
          <a:xfrm>
            <a:off x="4871103" y="3101073"/>
            <a:ext cx="2965450" cy="1393825"/>
          </a:xfrm>
          <a:prstGeom prst="rect">
            <a:avLst/>
          </a:prstGeom>
        </p:spPr>
      </p:pic>
    </p:spTree>
    <p:extLst>
      <p:ext uri="{BB962C8B-B14F-4D97-AF65-F5344CB8AC3E}">
        <p14:creationId xmlns:p14="http://schemas.microsoft.com/office/powerpoint/2010/main" val="279854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7175-3415-4E7F-85D7-CED09DAEE872}"/>
              </a:ext>
            </a:extLst>
          </p:cNvPr>
          <p:cNvSpPr>
            <a:spLocks noGrp="1"/>
          </p:cNvSpPr>
          <p:nvPr>
            <p:ph type="title"/>
          </p:nvPr>
        </p:nvSpPr>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09EC8ECE-3AB1-4945-A019-62B3816AE544}"/>
              </a:ext>
            </a:extLst>
          </p:cNvPr>
          <p:cNvSpPr>
            <a:spLocks noGrp="1"/>
          </p:cNvSpPr>
          <p:nvPr>
            <p:ph idx="1"/>
          </p:nvPr>
        </p:nvSpPr>
        <p:spPr/>
        <p:txBody>
          <a:bodyPr>
            <a:normAutofit fontScale="92500"/>
          </a:bodyPr>
          <a:lstStyle/>
          <a:p>
            <a:r>
              <a:rPr lang="en-US" dirty="0"/>
              <a:t>In conclusion, the Java code developed for this project has yielded a multi-threaded banking system featuring a graphical user interface (GUI). This system adeptly manages fundamental banking operations, including account creation, deletion, and transaction logging.</a:t>
            </a:r>
          </a:p>
          <a:p>
            <a:r>
              <a:rPr lang="en-US" dirty="0"/>
              <a:t> Noteworthy is the incorporation of synchronization mechanisms, specifically </a:t>
            </a:r>
            <a:r>
              <a:rPr lang="en-US" dirty="0" err="1"/>
              <a:t>ReentrantLocks</a:t>
            </a:r>
            <a:r>
              <a:rPr lang="en-US" dirty="0"/>
              <a:t>, ensuring the thread safety of critical sections during concurrent transactions </a:t>
            </a:r>
          </a:p>
          <a:p>
            <a:r>
              <a:rPr lang="en-US" dirty="0"/>
              <a:t>In summary, the current implementation serves as a commendable foundation for a multithreaded banking system with a GUI, poised for further refinement and expansion to meet evolving project specifications.</a:t>
            </a:r>
            <a:endParaRPr lang="en-IN" dirty="0"/>
          </a:p>
        </p:txBody>
      </p:sp>
      <p:sp>
        <p:nvSpPr>
          <p:cNvPr id="4" name="Date Placeholder 3">
            <a:extLst>
              <a:ext uri="{FF2B5EF4-FFF2-40B4-BE49-F238E27FC236}">
                <a16:creationId xmlns:a16="http://schemas.microsoft.com/office/drawing/2014/main" id="{BB04F3A7-14D4-49AB-B9FF-0BF0C2A33AA2}"/>
              </a:ext>
            </a:extLst>
          </p:cNvPr>
          <p:cNvSpPr>
            <a:spLocks noGrp="1"/>
          </p:cNvSpPr>
          <p:nvPr>
            <p:ph type="dt" sz="half" idx="10"/>
          </p:nvPr>
        </p:nvSpPr>
        <p:spPr/>
        <p:txBody>
          <a:bodyPr/>
          <a:lstStyle/>
          <a:p>
            <a:fld id="{553065FE-0069-489B-9A0E-0CE9C1C17171}" type="datetime1">
              <a:rPr lang="en-IN" smtClean="0"/>
              <a:t>10-01-2024</a:t>
            </a:fld>
            <a:endParaRPr lang="en-IN"/>
          </a:p>
        </p:txBody>
      </p:sp>
      <p:sp>
        <p:nvSpPr>
          <p:cNvPr id="5" name="Footer Placeholder 4">
            <a:extLst>
              <a:ext uri="{FF2B5EF4-FFF2-40B4-BE49-F238E27FC236}">
                <a16:creationId xmlns:a16="http://schemas.microsoft.com/office/drawing/2014/main" id="{53B47729-0F20-4BDD-9C52-A26931536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E2914-A851-45FE-90A4-5945D3F626A4}"/>
              </a:ext>
            </a:extLst>
          </p:cNvPr>
          <p:cNvSpPr>
            <a:spLocks noGrp="1"/>
          </p:cNvSpPr>
          <p:nvPr>
            <p:ph type="sldNum" sz="quarter" idx="12"/>
          </p:nvPr>
        </p:nvSpPr>
        <p:spPr/>
        <p:txBody>
          <a:bodyPr/>
          <a:lstStyle/>
          <a:p>
            <a:fld id="{ADFB7573-0EEC-4F18-B4D8-B9624EC7F9C7}" type="slidenum">
              <a:rPr lang="en-IN" smtClean="0"/>
              <a:t>9</a:t>
            </a:fld>
            <a:endParaRPr lang="en-IN"/>
          </a:p>
        </p:txBody>
      </p:sp>
    </p:spTree>
    <p:extLst>
      <p:ext uri="{BB962C8B-B14F-4D97-AF65-F5344CB8AC3E}">
        <p14:creationId xmlns:p14="http://schemas.microsoft.com/office/powerpoint/2010/main" val="1514567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868</Words>
  <Application>Microsoft Office PowerPoint</Application>
  <PresentationFormat>On-screen Show (4:3)</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 Antiqua</vt:lpstr>
      <vt:lpstr>Calibri</vt:lpstr>
      <vt:lpstr>Leelawadee</vt:lpstr>
      <vt:lpstr>Office Theme</vt:lpstr>
      <vt:lpstr>External Project Presentation of Computer Networking(CSE 3034) on Topic [Multi-Thread Banking System]</vt:lpstr>
      <vt:lpstr>Contents</vt:lpstr>
      <vt:lpstr>Introduction </vt:lpstr>
      <vt:lpstr>Problem Statement </vt:lpstr>
      <vt:lpstr>Methodology </vt:lpstr>
      <vt:lpstr>Implementation </vt:lpstr>
      <vt:lpstr>Result and Interpretation</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Jai Prakash</cp:lastModifiedBy>
  <cp:revision>40</cp:revision>
  <dcterms:created xsi:type="dcterms:W3CDTF">2019-03-27T16:45:00Z</dcterms:created>
  <dcterms:modified xsi:type="dcterms:W3CDTF">2024-01-10T05:13:17Z</dcterms:modified>
</cp:coreProperties>
</file>